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588" r:id="rId2"/>
    <p:sldId id="941" r:id="rId3"/>
    <p:sldId id="925" r:id="rId4"/>
    <p:sldId id="933" r:id="rId5"/>
    <p:sldId id="953" r:id="rId6"/>
    <p:sldId id="934" r:id="rId7"/>
    <p:sldId id="935" r:id="rId8"/>
    <p:sldId id="922" r:id="rId9"/>
    <p:sldId id="943" r:id="rId10"/>
    <p:sldId id="828" r:id="rId11"/>
    <p:sldId id="959" r:id="rId12"/>
    <p:sldId id="830" r:id="rId13"/>
    <p:sldId id="880" r:id="rId14"/>
    <p:sldId id="960" r:id="rId15"/>
    <p:sldId id="924" r:id="rId16"/>
    <p:sldId id="944" r:id="rId17"/>
    <p:sldId id="834" r:id="rId18"/>
    <p:sldId id="835" r:id="rId19"/>
    <p:sldId id="838" r:id="rId20"/>
    <p:sldId id="839" r:id="rId21"/>
    <p:sldId id="836" r:id="rId22"/>
    <p:sldId id="837" r:id="rId23"/>
    <p:sldId id="840" r:id="rId24"/>
    <p:sldId id="929" r:id="rId25"/>
    <p:sldId id="942" r:id="rId26"/>
    <p:sldId id="945" r:id="rId27"/>
    <p:sldId id="946" r:id="rId28"/>
    <p:sldId id="947" r:id="rId29"/>
    <p:sldId id="948" r:id="rId30"/>
    <p:sldId id="949" r:id="rId31"/>
    <p:sldId id="950" r:id="rId32"/>
    <p:sldId id="951" r:id="rId33"/>
    <p:sldId id="928" r:id="rId34"/>
    <p:sldId id="957" r:id="rId35"/>
    <p:sldId id="938" r:id="rId36"/>
    <p:sldId id="958" r:id="rId37"/>
    <p:sldId id="961" r:id="rId38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  <a:srgbClr val="D60093"/>
    <a:srgbClr val="FF9900"/>
    <a:srgbClr val="082AB8"/>
    <a:srgbClr val="800000"/>
    <a:srgbClr val="333399"/>
    <a:srgbClr val="FF0000"/>
    <a:srgbClr val="2966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94575" autoAdjust="0"/>
  </p:normalViewPr>
  <p:slideViewPr>
    <p:cSldViewPr snapToGrid="0" showGuides="1">
      <p:cViewPr varScale="1">
        <p:scale>
          <a:sx n="75" d="100"/>
          <a:sy n="75" d="100"/>
        </p:scale>
        <p:origin x="-690" y="-102"/>
      </p:cViewPr>
      <p:guideLst>
        <p:guide orient="horz" pos="2158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1614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_tradnl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84160BA-5E39-49BA-991A-A730941C1564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91974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_tradnl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5F1FC9E-BF62-4C8E-AAB0-529B91301CDC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639657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060C64-B09C-4EAC-A506-62C7E3FCAB92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27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28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29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30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31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32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33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34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35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36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8E9E0C-6152-4A91-B218-E9C2FCEF69AF}" type="slidenum">
              <a:rPr lang="es-ES_tradnl"/>
              <a:pPr/>
              <a:t>37</a:t>
            </a:fld>
            <a:endParaRPr lang="es-ES_tradnl"/>
          </a:p>
        </p:txBody>
      </p:sp>
      <p:sp>
        <p:nvSpPr>
          <p:cNvPr id="59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5DF423-1478-4771-AF2F-2911AC9C12BA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78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0365E-3C75-4AF3-AD31-9052AD8054B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130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E099F-17ED-4593-AA14-EF61B49AD03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70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2B1104-31E3-4B60-903B-8EB95178313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804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093BF0D-A458-44B9-90AE-38714171D92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24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C3F517E-4B41-41EE-BBEE-9B3DECF54B8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93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1780AE7-8310-498E-9DE4-0E95DB063A72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21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2D999-B759-4DC7-B30C-7266180EF37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932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FD818-3133-4780-A401-02CF673102D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00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3E30B-B01C-4D1C-B67A-6819F634AF50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03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7A6F1E-1DA8-4E66-B81F-4AAB4D96D4F3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86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5F7D4A-D906-4641-B623-8D4046E653F7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4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39ACA-9729-4F3C-B6F5-44998BC48D1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766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9FBC9-4FDB-437A-B691-F653E9653EC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55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6CD37A-4959-47A5-BD14-1361A3C5B73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99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8BE79D-47C6-4BA1-AB5D-8F84131E9395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5.png"/><Relationship Id="rId7" Type="http://schemas.openxmlformats.org/officeDocument/2006/relationships/image" Target="../media/image26.jpg"/><Relationship Id="rId12" Type="http://schemas.openxmlformats.org/officeDocument/2006/relationships/image" Target="../media/image2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g"/><Relationship Id="rId11" Type="http://schemas.openxmlformats.org/officeDocument/2006/relationships/image" Target="../media/image39.png"/><Relationship Id="rId5" Type="http://schemas.openxmlformats.org/officeDocument/2006/relationships/image" Target="../media/image37.png"/><Relationship Id="rId10" Type="http://schemas.openxmlformats.org/officeDocument/2006/relationships/image" Target="../media/image43.jpg"/><Relationship Id="rId4" Type="http://schemas.openxmlformats.org/officeDocument/2006/relationships/image" Target="../media/image36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7.jp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26.jpg"/><Relationship Id="rId7" Type="http://schemas.openxmlformats.org/officeDocument/2006/relationships/image" Target="../media/image5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0.jpg"/><Relationship Id="rId5" Type="http://schemas.openxmlformats.org/officeDocument/2006/relationships/image" Target="../media/image49.gif"/><Relationship Id="rId4" Type="http://schemas.openxmlformats.org/officeDocument/2006/relationships/image" Target="../media/image48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gif"/><Relationship Id="rId3" Type="http://schemas.openxmlformats.org/officeDocument/2006/relationships/image" Target="../media/image53.png"/><Relationship Id="rId7" Type="http://schemas.openxmlformats.org/officeDocument/2006/relationships/image" Target="../media/image5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1.jp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2.jpe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11" Type="http://schemas.openxmlformats.org/officeDocument/2006/relationships/image" Target="../media/image12.jpg"/><Relationship Id="rId5" Type="http://schemas.openxmlformats.org/officeDocument/2006/relationships/image" Target="../media/image6.jpeg"/><Relationship Id="rId10" Type="http://schemas.openxmlformats.org/officeDocument/2006/relationships/image" Target="../media/image11.jpg"/><Relationship Id="rId4" Type="http://schemas.openxmlformats.org/officeDocument/2006/relationships/image" Target="../media/image5.jpeg"/><Relationship Id="rId9" Type="http://schemas.openxmlformats.org/officeDocument/2006/relationships/image" Target="../media/image10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2.jpeg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7" Type="http://schemas.openxmlformats.org/officeDocument/2006/relationships/image" Target="../media/image6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2.jpeg"/><Relationship Id="rId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74.png"/><Relationship Id="rId7" Type="http://schemas.openxmlformats.org/officeDocument/2006/relationships/image" Target="../media/image49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8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8.png"/><Relationship Id="rId4" Type="http://schemas.openxmlformats.org/officeDocument/2006/relationships/image" Target="../media/image87.png"/><Relationship Id="rId9" Type="http://schemas.openxmlformats.org/officeDocument/2006/relationships/image" Target="../media/image9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16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8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Relationship Id="rId9" Type="http://schemas.openxmlformats.org/officeDocument/2006/relationships/image" Target="../media/image9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2.png"/><Relationship Id="rId4" Type="http://schemas.openxmlformats.org/officeDocument/2006/relationships/image" Target="../media/image9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13" Type="http://schemas.openxmlformats.org/officeDocument/2006/relationships/image" Target="../media/image113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12" Type="http://schemas.openxmlformats.org/officeDocument/2006/relationships/image" Target="../media/image11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6.png"/><Relationship Id="rId11" Type="http://schemas.openxmlformats.org/officeDocument/2006/relationships/image" Target="../media/image111.png"/><Relationship Id="rId5" Type="http://schemas.openxmlformats.org/officeDocument/2006/relationships/image" Target="../media/image105.png"/><Relationship Id="rId10" Type="http://schemas.openxmlformats.org/officeDocument/2006/relationships/image" Target="../media/image110.png"/><Relationship Id="rId4" Type="http://schemas.openxmlformats.org/officeDocument/2006/relationships/image" Target="../media/image104.png"/><Relationship Id="rId9" Type="http://schemas.openxmlformats.org/officeDocument/2006/relationships/image" Target="../media/image109.png"/><Relationship Id="rId14" Type="http://schemas.openxmlformats.org/officeDocument/2006/relationships/image" Target="../media/image1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2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3.jpg"/><Relationship Id="rId4" Type="http://schemas.openxmlformats.org/officeDocument/2006/relationships/image" Target="../media/image1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g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tif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0"/>
            <a:ext cx="9144000" cy="3438525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2083" name="Picture 35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29" y="128859"/>
            <a:ext cx="650875" cy="94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6" name="Picture 38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111" y="125684"/>
            <a:ext cx="615950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0" y="3438525"/>
            <a:ext cx="9144000" cy="3419475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0" y="0"/>
            <a:ext cx="8316913" cy="6135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2848499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s-ES_tradnl" sz="3600" b="1" i="1" dirty="0" err="1" smtClean="0">
                <a:solidFill>
                  <a:schemeClr val="bg1"/>
                </a:solidFill>
                <a:latin typeface="Arial Narrow" pitchFamily="34" charset="0"/>
              </a:rPr>
              <a:t>History</a:t>
            </a:r>
            <a:r>
              <a:rPr lang="es-ES_tradnl" sz="3600" b="1" i="1" dirty="0" smtClean="0">
                <a:solidFill>
                  <a:schemeClr val="bg1"/>
                </a:solidFill>
                <a:latin typeface="Arial Narrow" pitchFamily="34" charset="0"/>
              </a:rPr>
              <a:t> and </a:t>
            </a:r>
            <a:r>
              <a:rPr lang="es-ES_tradnl" sz="3600" b="1" i="1" dirty="0" err="1" smtClean="0">
                <a:solidFill>
                  <a:schemeClr val="bg1"/>
                </a:solidFill>
                <a:latin typeface="Arial Narrow" pitchFamily="34" charset="0"/>
              </a:rPr>
              <a:t>philosophy</a:t>
            </a:r>
            <a:r>
              <a:rPr lang="es-ES_tradnl" sz="3600" b="1" i="1" dirty="0" smtClean="0">
                <a:solidFill>
                  <a:schemeClr val="bg1"/>
                </a:solidFill>
                <a:latin typeface="Arial Narrow" pitchFamily="34" charset="0"/>
              </a:rPr>
              <a:t> of quantum </a:t>
            </a:r>
            <a:r>
              <a:rPr lang="es-ES_tradnl" sz="3600" b="1" i="1" dirty="0" err="1" smtClean="0">
                <a:solidFill>
                  <a:schemeClr val="bg1"/>
                </a:solidFill>
                <a:latin typeface="Arial Narrow" pitchFamily="34" charset="0"/>
              </a:rPr>
              <a:t>theory</a:t>
            </a:r>
            <a:endParaRPr lang="es-ES" sz="3600" b="1" i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941891" y="4379751"/>
            <a:ext cx="72517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Aft>
                <a:spcPts val="1200"/>
              </a:spcAft>
            </a:pPr>
            <a:r>
              <a:rPr lang="es-ES" sz="2200" b="1" dirty="0">
                <a:latin typeface="Arial Narrow" pitchFamily="34" charset="0"/>
              </a:rPr>
              <a:t>Ángel S. Sanz</a:t>
            </a:r>
          </a:p>
          <a:p>
            <a:pPr algn="ctr">
              <a:spcAft>
                <a:spcPts val="600"/>
              </a:spcAft>
            </a:pPr>
            <a:r>
              <a:rPr lang="es-ES" sz="2000" b="1" i="1" dirty="0">
                <a:latin typeface="Arial Narrow" pitchFamily="34" charset="0"/>
              </a:rPr>
              <a:t>Instituto de Física Fundamental </a:t>
            </a:r>
            <a:r>
              <a:rPr lang="es-ES" sz="2000" b="1" i="1" dirty="0" smtClean="0">
                <a:latin typeface="Arial Narrow" pitchFamily="34" charset="0"/>
              </a:rPr>
              <a:t>(CSIC), Madrid, </a:t>
            </a:r>
            <a:r>
              <a:rPr lang="es-ES" sz="2000" b="1" i="1" dirty="0" err="1" smtClean="0">
                <a:latin typeface="Arial Narrow" pitchFamily="34" charset="0"/>
              </a:rPr>
              <a:t>Spain</a:t>
            </a:r>
            <a:endParaRPr lang="es-ES" sz="2000" b="1" i="1" dirty="0" smtClean="0">
              <a:latin typeface="Arial Narrow" pitchFamily="34" charset="0"/>
            </a:endParaRP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967511" y="6190116"/>
            <a:ext cx="7202487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85740" tIns="42871" rIns="85740" bIns="42871"/>
          <a:lstStyle/>
          <a:p>
            <a:pPr algn="ctr" defTabSz="850900" hangingPunct="0">
              <a:lnSpc>
                <a:spcPct val="110000"/>
              </a:lnSpc>
            </a:pPr>
            <a:r>
              <a:rPr kumimoji="1" lang="es-ES" sz="2000" b="1" i="1" dirty="0" err="1" smtClean="0">
                <a:solidFill>
                  <a:srgbClr val="800000"/>
                </a:solidFill>
                <a:latin typeface="Arial Narrow" pitchFamily="34" charset="0"/>
              </a:rPr>
              <a:t>Protvino</a:t>
            </a:r>
            <a:r>
              <a:rPr kumimoji="1" lang="es-ES" sz="2000" b="1" i="1" dirty="0" smtClean="0">
                <a:solidFill>
                  <a:srgbClr val="800000"/>
                </a:solidFill>
                <a:latin typeface="Arial Narrow" pitchFamily="34" charset="0"/>
              </a:rPr>
              <a:t>,  June  25,  2014</a:t>
            </a:r>
            <a:endParaRPr kumimoji="1" lang="es-ES" sz="2000" b="1" i="1" dirty="0">
              <a:solidFill>
                <a:srgbClr val="800000"/>
              </a:solidFill>
              <a:latin typeface="Arial Narrow" pitchFamily="34" charset="0"/>
            </a:endParaRPr>
          </a:p>
        </p:txBody>
      </p:sp>
      <p:pic>
        <p:nvPicPr>
          <p:cNvPr id="18" name="Picture 41" descr="http://rsef.uc3m.es/templates/rt_showcar/images/sc_titl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6097588"/>
            <a:ext cx="181451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960438" y="431792"/>
            <a:ext cx="72009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85740" tIns="42871" rIns="85740" bIns="42871" anchor="ctr"/>
          <a:lstStyle/>
          <a:p>
            <a:pPr algn="ctr" defTabSz="850900" hangingPunct="0">
              <a:lnSpc>
                <a:spcPct val="110000"/>
              </a:lnSpc>
            </a:pPr>
            <a:r>
              <a:rPr kumimoji="1" lang="en-US" b="1" i="1" dirty="0" err="1" smtClean="0">
                <a:solidFill>
                  <a:srgbClr val="92D050"/>
                </a:solidFill>
              </a:rPr>
              <a:t>XXXth</a:t>
            </a:r>
            <a:r>
              <a:rPr kumimoji="1" lang="en-US" b="1" i="1" dirty="0" smtClean="0">
                <a:solidFill>
                  <a:srgbClr val="92D050"/>
                </a:solidFill>
              </a:rPr>
              <a:t> International Workshop on High Energy Physics</a:t>
            </a:r>
            <a:endParaRPr kumimoji="1" lang="en-US" b="1" i="1" dirty="0">
              <a:solidFill>
                <a:srgbClr val="92D050"/>
              </a:solidFill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0" y="2289699"/>
            <a:ext cx="91440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3000" b="1" i="1" dirty="0" smtClean="0">
                <a:solidFill>
                  <a:schemeClr val="bg1"/>
                </a:solidFill>
                <a:latin typeface="Arial Narrow" pitchFamily="34" charset="0"/>
              </a:rPr>
              <a:t>How far can a pragmatist go into quantum theory?</a:t>
            </a:r>
          </a:p>
          <a:p>
            <a:pPr algn="ctr"/>
            <a:r>
              <a:rPr lang="es-ES_tradnl" sz="3000" b="1" i="1" dirty="0" smtClean="0">
                <a:solidFill>
                  <a:schemeClr val="bg1"/>
                </a:solidFill>
                <a:latin typeface="Arial Narrow" pitchFamily="34" charset="0"/>
              </a:rPr>
              <a:t>A </a:t>
            </a:r>
            <a:r>
              <a:rPr lang="es-ES_tradnl" sz="3000" b="1" i="1" dirty="0" err="1" smtClean="0">
                <a:solidFill>
                  <a:schemeClr val="bg1"/>
                </a:solidFill>
                <a:latin typeface="Arial Narrow" pitchFamily="34" charset="0"/>
              </a:rPr>
              <a:t>critical</a:t>
            </a:r>
            <a:r>
              <a:rPr lang="es-ES_tradnl" sz="3000" b="1" i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s-ES_tradnl" sz="3000" b="1" i="1" dirty="0" err="1" smtClean="0">
                <a:solidFill>
                  <a:schemeClr val="bg1"/>
                </a:solidFill>
                <a:latin typeface="Arial Narrow" pitchFamily="34" charset="0"/>
              </a:rPr>
              <a:t>view</a:t>
            </a:r>
            <a:r>
              <a:rPr lang="es-ES_tradnl" sz="3000" b="1" i="1" dirty="0" smtClean="0">
                <a:solidFill>
                  <a:schemeClr val="bg1"/>
                </a:solidFill>
                <a:latin typeface="Arial Narrow" pitchFamily="34" charset="0"/>
              </a:rPr>
              <a:t> of </a:t>
            </a:r>
            <a:r>
              <a:rPr lang="es-ES_tradnl" sz="3000" b="1" i="1" dirty="0" err="1" smtClean="0">
                <a:solidFill>
                  <a:schemeClr val="bg1"/>
                </a:solidFill>
                <a:latin typeface="Arial Narrow" pitchFamily="34" charset="0"/>
              </a:rPr>
              <a:t>our</a:t>
            </a:r>
            <a:r>
              <a:rPr lang="es-ES_tradnl" sz="3000" b="1" i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s-ES_tradnl" sz="3000" b="1" i="1" dirty="0" err="1" smtClean="0">
                <a:solidFill>
                  <a:schemeClr val="bg1"/>
                </a:solidFill>
                <a:latin typeface="Arial Narrow" pitchFamily="34" charset="0"/>
              </a:rPr>
              <a:t>current</a:t>
            </a:r>
            <a:r>
              <a:rPr lang="es-ES_tradnl" sz="3000" b="1" i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s-ES_tradnl" sz="3000" b="1" i="1" dirty="0" err="1" smtClean="0">
                <a:solidFill>
                  <a:schemeClr val="bg1"/>
                </a:solidFill>
                <a:latin typeface="Arial Narrow" pitchFamily="34" charset="0"/>
              </a:rPr>
              <a:t>understanding</a:t>
            </a:r>
            <a:endParaRPr lang="es-ES_tradnl" sz="3000" b="1" i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ctr"/>
            <a:r>
              <a:rPr lang="es-ES_tradnl" sz="3000" b="1" i="1" dirty="0" smtClean="0">
                <a:solidFill>
                  <a:schemeClr val="bg1"/>
                </a:solidFill>
                <a:latin typeface="Arial Narrow" pitchFamily="34" charset="0"/>
              </a:rPr>
              <a:t>of quantum </a:t>
            </a:r>
            <a:r>
              <a:rPr lang="es-ES_tradnl" sz="3000" b="1" i="1" dirty="0" err="1" smtClean="0">
                <a:solidFill>
                  <a:schemeClr val="bg1"/>
                </a:solidFill>
                <a:latin typeface="Arial Narrow" pitchFamily="34" charset="0"/>
              </a:rPr>
              <a:t>phenomena</a:t>
            </a:r>
            <a:endParaRPr lang="es-ES" sz="3000" b="1" i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49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err="1">
                <a:solidFill>
                  <a:schemeClr val="bg1"/>
                </a:solidFill>
              </a:rPr>
              <a:t>B</a:t>
            </a:r>
            <a:r>
              <a:rPr lang="es-ES_tradnl" sz="2600" dirty="0" err="1" smtClean="0">
                <a:solidFill>
                  <a:schemeClr val="bg1"/>
                </a:solidFill>
              </a:rPr>
              <a:t>ohmian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mechanics</a:t>
            </a:r>
            <a:r>
              <a:rPr lang="es-ES_tradnl" sz="2600" dirty="0">
                <a:solidFill>
                  <a:schemeClr val="bg1"/>
                </a:solidFill>
              </a:rPr>
              <a:t> </a:t>
            </a:r>
            <a:r>
              <a:rPr lang="es-ES_tradnl" sz="2600" dirty="0" smtClean="0">
                <a:solidFill>
                  <a:schemeClr val="bg1"/>
                </a:solidFill>
              </a:rPr>
              <a:t>…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7014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81" y="2973628"/>
            <a:ext cx="8123237" cy="3846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955" y="790573"/>
            <a:ext cx="1463226" cy="2160000"/>
          </a:xfrm>
          <a:prstGeom prst="rect">
            <a:avLst/>
          </a:prstGeom>
        </p:spPr>
      </p:pic>
      <p:sp>
        <p:nvSpPr>
          <p:cNvPr id="5" name="4 Forma libre"/>
          <p:cNvSpPr/>
          <p:nvPr/>
        </p:nvSpPr>
        <p:spPr>
          <a:xfrm>
            <a:off x="508000" y="4394200"/>
            <a:ext cx="3962400" cy="2032000"/>
          </a:xfrm>
          <a:custGeom>
            <a:avLst/>
            <a:gdLst>
              <a:gd name="connsiteX0" fmla="*/ 0 w 3962400"/>
              <a:gd name="connsiteY0" fmla="*/ 0 h 2032000"/>
              <a:gd name="connsiteX1" fmla="*/ 3962400 w 3962400"/>
              <a:gd name="connsiteY1" fmla="*/ 0 h 2032000"/>
              <a:gd name="connsiteX2" fmla="*/ 3962400 w 3962400"/>
              <a:gd name="connsiteY2" fmla="*/ 1879600 h 2032000"/>
              <a:gd name="connsiteX3" fmla="*/ 2032000 w 3962400"/>
              <a:gd name="connsiteY3" fmla="*/ 1866900 h 2032000"/>
              <a:gd name="connsiteX4" fmla="*/ 2032000 w 3962400"/>
              <a:gd name="connsiteY4" fmla="*/ 2032000 h 2032000"/>
              <a:gd name="connsiteX5" fmla="*/ 0 w 3962400"/>
              <a:gd name="connsiteY5" fmla="*/ 2032000 h 2032000"/>
              <a:gd name="connsiteX6" fmla="*/ 0 w 3962400"/>
              <a:gd name="connsiteY6" fmla="*/ 0 h 20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2400" h="2032000">
                <a:moveTo>
                  <a:pt x="0" y="0"/>
                </a:moveTo>
                <a:lnTo>
                  <a:pt x="3962400" y="0"/>
                </a:lnTo>
                <a:lnTo>
                  <a:pt x="3962400" y="1879600"/>
                </a:lnTo>
                <a:lnTo>
                  <a:pt x="2032000" y="1866900"/>
                </a:lnTo>
                <a:lnTo>
                  <a:pt x="2032000" y="2032000"/>
                </a:lnTo>
                <a:lnTo>
                  <a:pt x="0" y="2032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06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8" name="Line 4"/>
          <p:cNvSpPr>
            <a:spLocks noChangeAspect="1" noChangeShapeType="1"/>
          </p:cNvSpPr>
          <p:nvPr/>
        </p:nvSpPr>
        <p:spPr bwMode="auto">
          <a:xfrm>
            <a:off x="3803650" y="3238380"/>
            <a:ext cx="858838" cy="0"/>
          </a:xfrm>
          <a:prstGeom prst="line">
            <a:avLst/>
          </a:prstGeom>
          <a:noFill/>
          <a:ln w="25400">
            <a:solidFill>
              <a:srgbClr val="0096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9" name="AutoShape 5"/>
          <p:cNvSpPr>
            <a:spLocks noChangeAspect="1"/>
          </p:cNvSpPr>
          <p:nvPr/>
        </p:nvSpPr>
        <p:spPr bwMode="auto">
          <a:xfrm>
            <a:off x="4783138" y="2458917"/>
            <a:ext cx="198437" cy="1541463"/>
          </a:xfrm>
          <a:prstGeom prst="leftBrace">
            <a:avLst>
              <a:gd name="adj1" fmla="val 64734"/>
              <a:gd name="adj2" fmla="val 50000"/>
            </a:avLst>
          </a:prstGeom>
          <a:noFill/>
          <a:ln w="25400">
            <a:solidFill>
              <a:srgbClr val="009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0" name="AutoShape 6"/>
          <p:cNvSpPr>
            <a:spLocks noChangeAspect="1"/>
          </p:cNvSpPr>
          <p:nvPr/>
        </p:nvSpPr>
        <p:spPr bwMode="auto">
          <a:xfrm flipH="1">
            <a:off x="3457575" y="2489080"/>
            <a:ext cx="214313" cy="1500187"/>
          </a:xfrm>
          <a:prstGeom prst="leftBrace">
            <a:avLst>
              <a:gd name="adj1" fmla="val 58333"/>
              <a:gd name="adj2" fmla="val 50000"/>
            </a:avLst>
          </a:prstGeom>
          <a:noFill/>
          <a:ln w="25400">
            <a:solidFill>
              <a:srgbClr val="009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4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547942"/>
            <a:ext cx="281781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2501780"/>
            <a:ext cx="3173412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5" name="Group 24"/>
          <p:cNvGrpSpPr>
            <a:grpSpLocks/>
          </p:cNvGrpSpPr>
          <p:nvPr/>
        </p:nvGrpSpPr>
        <p:grpSpPr bwMode="auto">
          <a:xfrm>
            <a:off x="5016500" y="2450980"/>
            <a:ext cx="3908425" cy="1528762"/>
            <a:chOff x="3160" y="647"/>
            <a:chExt cx="2462" cy="963"/>
          </a:xfrm>
        </p:grpSpPr>
        <p:pic>
          <p:nvPicPr>
            <p:cNvPr id="46" name="Picture 1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" y="647"/>
              <a:ext cx="2462" cy="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" name="Rectangle 13"/>
            <p:cNvSpPr>
              <a:spLocks noChangeArrowheads="1"/>
            </p:cNvSpPr>
            <p:nvPr/>
          </p:nvSpPr>
          <p:spPr bwMode="auto">
            <a:xfrm>
              <a:off x="5029" y="873"/>
              <a:ext cx="156" cy="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" name="Rectangle 14"/>
            <p:cNvSpPr>
              <a:spLocks noChangeArrowheads="1"/>
            </p:cNvSpPr>
            <p:nvPr/>
          </p:nvSpPr>
          <p:spPr bwMode="auto">
            <a:xfrm>
              <a:off x="5577" y="1325"/>
              <a:ext cx="27" cy="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1" name="Rectangle 32"/>
          <p:cNvSpPr>
            <a:spLocks noChangeArrowheads="1"/>
          </p:cNvSpPr>
          <p:nvPr/>
        </p:nvSpPr>
        <p:spPr bwMode="auto">
          <a:xfrm>
            <a:off x="77788" y="2279530"/>
            <a:ext cx="8872537" cy="19018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27" name="26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29" y="859668"/>
            <a:ext cx="1644196" cy="1315357"/>
          </a:xfrm>
          <a:prstGeom prst="rect">
            <a:avLst/>
          </a:prstGeom>
        </p:spPr>
      </p:pic>
      <p:pic>
        <p:nvPicPr>
          <p:cNvPr id="15" name="14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851" y="859668"/>
            <a:ext cx="1947295" cy="1341355"/>
          </a:xfrm>
          <a:prstGeom prst="rect">
            <a:avLst/>
          </a:prstGeom>
        </p:spPr>
      </p:pic>
      <p:grpSp>
        <p:nvGrpSpPr>
          <p:cNvPr id="4" name="3 Grupo"/>
          <p:cNvGrpSpPr/>
          <p:nvPr/>
        </p:nvGrpSpPr>
        <p:grpSpPr>
          <a:xfrm>
            <a:off x="-119698" y="4358525"/>
            <a:ext cx="4731386" cy="2317750"/>
            <a:chOff x="-119698" y="4358525"/>
            <a:chExt cx="4731386" cy="2317750"/>
          </a:xfrm>
        </p:grpSpPr>
        <p:sp>
          <p:nvSpPr>
            <p:cNvPr id="17" name="AutoShape 15"/>
            <p:cNvSpPr>
              <a:spLocks/>
            </p:cNvSpPr>
            <p:nvPr/>
          </p:nvSpPr>
          <p:spPr bwMode="auto">
            <a:xfrm flipH="1">
              <a:off x="166052" y="5130049"/>
              <a:ext cx="179387" cy="1439863"/>
            </a:xfrm>
            <a:prstGeom prst="rightBrace">
              <a:avLst>
                <a:gd name="adj1" fmla="val 66888"/>
                <a:gd name="adj2" fmla="val 49944"/>
              </a:avLst>
            </a:prstGeom>
            <a:noFill/>
            <a:ln w="25400">
              <a:solidFill>
                <a:srgbClr val="009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052" y="6033337"/>
              <a:ext cx="1579562" cy="642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077" y="5084012"/>
              <a:ext cx="3173412" cy="809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-119698" y="4371224"/>
              <a:ext cx="2447925" cy="439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es-ES" sz="2000" b="1" dirty="0" err="1">
                  <a:solidFill>
                    <a:srgbClr val="0000FF"/>
                  </a:solidFill>
                </a:rPr>
                <a:t>Physical</a:t>
              </a:r>
              <a:r>
                <a:rPr lang="es-ES" sz="2000" b="1" dirty="0">
                  <a:solidFill>
                    <a:srgbClr val="0000FF"/>
                  </a:solidFill>
                </a:rPr>
                <a:t> </a:t>
              </a:r>
              <a:r>
                <a:rPr lang="es-ES" sz="2000" b="1" dirty="0" err="1">
                  <a:solidFill>
                    <a:srgbClr val="0000FF"/>
                  </a:solidFill>
                </a:rPr>
                <a:t>system</a:t>
              </a:r>
              <a:endParaRPr lang="es-ES" sz="2000" b="1" dirty="0">
                <a:solidFill>
                  <a:srgbClr val="0000FF"/>
                </a:solidFill>
              </a:endParaRPr>
            </a:p>
          </p:txBody>
        </p:sp>
        <p:pic>
          <p:nvPicPr>
            <p:cNvPr id="31" name="30 Imagen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8" y="4358525"/>
              <a:ext cx="954080" cy="1408404"/>
            </a:xfrm>
            <a:prstGeom prst="rect">
              <a:avLst/>
            </a:prstGeom>
          </p:spPr>
        </p:pic>
      </p:grp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Towards</a:t>
            </a:r>
            <a:r>
              <a:rPr lang="es-ES_tradnl" sz="2600" dirty="0" smtClean="0">
                <a:solidFill>
                  <a:schemeClr val="bg1"/>
                </a:solidFill>
              </a:rPr>
              <a:t> a single-</a:t>
            </a:r>
            <a:r>
              <a:rPr lang="es-ES_tradnl" sz="2600" dirty="0" err="1" smtClean="0">
                <a:solidFill>
                  <a:schemeClr val="bg1"/>
                </a:solidFill>
              </a:rPr>
              <a:t>event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description</a:t>
            </a:r>
            <a:endParaRPr lang="es-ES" sz="2600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406775" y="2406530"/>
            <a:ext cx="5459413" cy="1631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32 Rectángulo"/>
          <p:cNvSpPr/>
          <p:nvPr/>
        </p:nvSpPr>
        <p:spPr>
          <a:xfrm>
            <a:off x="255745" y="3527305"/>
            <a:ext cx="3087530" cy="5111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91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smtClean="0">
                <a:solidFill>
                  <a:schemeClr val="bg1"/>
                </a:solidFill>
              </a:rPr>
              <a:t>… </a:t>
            </a:r>
            <a:r>
              <a:rPr lang="es-ES_tradnl" sz="2600" dirty="0" err="1" smtClean="0">
                <a:solidFill>
                  <a:schemeClr val="bg1"/>
                </a:solidFill>
              </a:rPr>
              <a:t>the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pilot</a:t>
            </a:r>
            <a:r>
              <a:rPr lang="es-ES_tradnl" sz="2600" dirty="0" smtClean="0">
                <a:solidFill>
                  <a:schemeClr val="bg1"/>
                </a:solidFill>
              </a:rPr>
              <a:t> wave …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7014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34" y="809625"/>
            <a:ext cx="5458792" cy="59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001" y="1260475"/>
            <a:ext cx="1696335" cy="2160000"/>
          </a:xfrm>
          <a:prstGeom prst="rect">
            <a:avLst/>
          </a:prstGeom>
        </p:spPr>
      </p:pic>
      <p:sp>
        <p:nvSpPr>
          <p:cNvPr id="2" name="1 Forma libre"/>
          <p:cNvSpPr/>
          <p:nvPr/>
        </p:nvSpPr>
        <p:spPr>
          <a:xfrm>
            <a:off x="355600" y="3898900"/>
            <a:ext cx="5461000" cy="1371600"/>
          </a:xfrm>
          <a:custGeom>
            <a:avLst/>
            <a:gdLst>
              <a:gd name="connsiteX0" fmla="*/ 3073400 w 5461000"/>
              <a:gd name="connsiteY0" fmla="*/ 0 h 1371600"/>
              <a:gd name="connsiteX1" fmla="*/ 5461000 w 5461000"/>
              <a:gd name="connsiteY1" fmla="*/ 12700 h 1371600"/>
              <a:gd name="connsiteX2" fmla="*/ 5461000 w 5461000"/>
              <a:gd name="connsiteY2" fmla="*/ 1181100 h 1371600"/>
              <a:gd name="connsiteX3" fmla="*/ 4267200 w 5461000"/>
              <a:gd name="connsiteY3" fmla="*/ 1181100 h 1371600"/>
              <a:gd name="connsiteX4" fmla="*/ 4279900 w 5461000"/>
              <a:gd name="connsiteY4" fmla="*/ 1371600 h 1371600"/>
              <a:gd name="connsiteX5" fmla="*/ 0 w 5461000"/>
              <a:gd name="connsiteY5" fmla="*/ 1358900 h 1371600"/>
              <a:gd name="connsiteX6" fmla="*/ 0 w 5461000"/>
              <a:gd name="connsiteY6" fmla="*/ 190500 h 1371600"/>
              <a:gd name="connsiteX7" fmla="*/ 3086100 w 5461000"/>
              <a:gd name="connsiteY7" fmla="*/ 215900 h 1371600"/>
              <a:gd name="connsiteX8" fmla="*/ 3073400 w 5461000"/>
              <a:gd name="connsiteY8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61000" h="1371600">
                <a:moveTo>
                  <a:pt x="3073400" y="0"/>
                </a:moveTo>
                <a:lnTo>
                  <a:pt x="5461000" y="12700"/>
                </a:lnTo>
                <a:lnTo>
                  <a:pt x="5461000" y="1181100"/>
                </a:lnTo>
                <a:lnTo>
                  <a:pt x="4267200" y="1181100"/>
                </a:lnTo>
                <a:lnTo>
                  <a:pt x="4279900" y="1371600"/>
                </a:lnTo>
                <a:lnTo>
                  <a:pt x="0" y="1358900"/>
                </a:lnTo>
                <a:lnTo>
                  <a:pt x="0" y="190500"/>
                </a:lnTo>
                <a:lnTo>
                  <a:pt x="3086100" y="215900"/>
                </a:lnTo>
                <a:lnTo>
                  <a:pt x="3073400" y="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10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smtClean="0">
                <a:solidFill>
                  <a:schemeClr val="bg1"/>
                </a:solidFill>
              </a:rPr>
              <a:t>… and quantum </a:t>
            </a:r>
            <a:r>
              <a:rPr lang="es-ES_tradnl" sz="2600" dirty="0" err="1" smtClean="0">
                <a:solidFill>
                  <a:schemeClr val="bg1"/>
                </a:solidFill>
              </a:rPr>
              <a:t>hydrodynamics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7014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453" y="1164136"/>
            <a:ext cx="7221221" cy="1830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37" y="973636"/>
            <a:ext cx="1562727" cy="2160000"/>
          </a:xfrm>
          <a:prstGeom prst="rect">
            <a:avLst/>
          </a:prstGeom>
        </p:spPr>
      </p:pic>
      <p:sp>
        <p:nvSpPr>
          <p:cNvPr id="3" name="2 Forma libre"/>
          <p:cNvSpPr/>
          <p:nvPr/>
        </p:nvSpPr>
        <p:spPr>
          <a:xfrm>
            <a:off x="1808064" y="2412999"/>
            <a:ext cx="7233610" cy="543415"/>
          </a:xfrm>
          <a:custGeom>
            <a:avLst/>
            <a:gdLst>
              <a:gd name="connsiteX0" fmla="*/ 1917700 w 8801100"/>
              <a:gd name="connsiteY0" fmla="*/ 317500 h 647700"/>
              <a:gd name="connsiteX1" fmla="*/ 1917700 w 8801100"/>
              <a:gd name="connsiteY1" fmla="*/ 0 h 647700"/>
              <a:gd name="connsiteX2" fmla="*/ 8801100 w 8801100"/>
              <a:gd name="connsiteY2" fmla="*/ 25400 h 647700"/>
              <a:gd name="connsiteX3" fmla="*/ 8801100 w 8801100"/>
              <a:gd name="connsiteY3" fmla="*/ 622300 h 647700"/>
              <a:gd name="connsiteX4" fmla="*/ 0 w 8801100"/>
              <a:gd name="connsiteY4" fmla="*/ 647700 h 647700"/>
              <a:gd name="connsiteX5" fmla="*/ 12700 w 8801100"/>
              <a:gd name="connsiteY5" fmla="*/ 342900 h 647700"/>
              <a:gd name="connsiteX6" fmla="*/ 1917700 w 8801100"/>
              <a:gd name="connsiteY6" fmla="*/ 31750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01100" h="647700">
                <a:moveTo>
                  <a:pt x="1917700" y="317500"/>
                </a:moveTo>
                <a:lnTo>
                  <a:pt x="1917700" y="0"/>
                </a:lnTo>
                <a:lnTo>
                  <a:pt x="8801100" y="25400"/>
                </a:lnTo>
                <a:lnTo>
                  <a:pt x="8801100" y="622300"/>
                </a:lnTo>
                <a:lnTo>
                  <a:pt x="0" y="647700"/>
                </a:lnTo>
                <a:lnTo>
                  <a:pt x="12700" y="342900"/>
                </a:lnTo>
                <a:lnTo>
                  <a:pt x="1917700" y="317500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16 Grupo"/>
          <p:cNvGrpSpPr/>
          <p:nvPr/>
        </p:nvGrpSpPr>
        <p:grpSpPr>
          <a:xfrm>
            <a:off x="3408137" y="3783853"/>
            <a:ext cx="3476625" cy="2546350"/>
            <a:chOff x="5218113" y="3879850"/>
            <a:chExt cx="3476625" cy="2546350"/>
          </a:xfrm>
        </p:grpSpPr>
        <p:grpSp>
          <p:nvGrpSpPr>
            <p:cNvPr id="18" name="Group 33"/>
            <p:cNvGrpSpPr>
              <a:grpSpLocks/>
            </p:cNvGrpSpPr>
            <p:nvPr/>
          </p:nvGrpSpPr>
          <p:grpSpPr bwMode="auto">
            <a:xfrm>
              <a:off x="5613400" y="4421188"/>
              <a:ext cx="3081338" cy="2005012"/>
              <a:chOff x="3263" y="2945"/>
              <a:chExt cx="1941" cy="1263"/>
            </a:xfrm>
          </p:grpSpPr>
          <p:pic>
            <p:nvPicPr>
              <p:cNvPr id="20" name="Picture 1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05" y="3744"/>
                <a:ext cx="1299" cy="4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21" name="Group 19"/>
              <p:cNvGrpSpPr>
                <a:grpSpLocks noChangeAspect="1"/>
              </p:cNvGrpSpPr>
              <p:nvPr/>
            </p:nvGrpSpPr>
            <p:grpSpPr bwMode="auto">
              <a:xfrm>
                <a:off x="3263" y="2945"/>
                <a:ext cx="1446" cy="736"/>
                <a:chOff x="13013" y="8168"/>
                <a:chExt cx="1113" cy="567"/>
              </a:xfrm>
            </p:grpSpPr>
            <p:pic>
              <p:nvPicPr>
                <p:cNvPr id="22" name="Picture 20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013" y="8168"/>
                  <a:ext cx="1113" cy="5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3" name="Rectangle 21"/>
                <p:cNvSpPr>
                  <a:spLocks noChangeAspect="1" noChangeArrowheads="1"/>
                </p:cNvSpPr>
                <p:nvPr/>
              </p:nvSpPr>
              <p:spPr bwMode="auto">
                <a:xfrm>
                  <a:off x="13977" y="8271"/>
                  <a:ext cx="99" cy="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sp>
          <p:nvSpPr>
            <p:cNvPr id="19" name="Rectangle 25"/>
            <p:cNvSpPr>
              <a:spLocks noChangeArrowheads="1"/>
            </p:cNvSpPr>
            <p:nvPr/>
          </p:nvSpPr>
          <p:spPr bwMode="auto">
            <a:xfrm>
              <a:off x="5218113" y="3879850"/>
              <a:ext cx="3076575" cy="4318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s-ES" sz="2000" dirty="0">
                  <a:solidFill>
                    <a:schemeClr val="bg1"/>
                  </a:solidFill>
                </a:rPr>
                <a:t>Quantum </a:t>
              </a:r>
              <a:r>
                <a:rPr lang="es-ES" sz="2000" dirty="0" err="1">
                  <a:solidFill>
                    <a:schemeClr val="bg1"/>
                  </a:solidFill>
                </a:rPr>
                <a:t>hydrodynamics</a:t>
              </a:r>
              <a:endParaRPr lang="es-ES" sz="2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608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8" name="Line 4"/>
          <p:cNvSpPr>
            <a:spLocks noChangeAspect="1" noChangeShapeType="1"/>
          </p:cNvSpPr>
          <p:nvPr/>
        </p:nvSpPr>
        <p:spPr bwMode="auto">
          <a:xfrm>
            <a:off x="3803650" y="3238380"/>
            <a:ext cx="858838" cy="0"/>
          </a:xfrm>
          <a:prstGeom prst="line">
            <a:avLst/>
          </a:prstGeom>
          <a:noFill/>
          <a:ln w="25400">
            <a:solidFill>
              <a:srgbClr val="0096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9" name="AutoShape 5"/>
          <p:cNvSpPr>
            <a:spLocks noChangeAspect="1"/>
          </p:cNvSpPr>
          <p:nvPr/>
        </p:nvSpPr>
        <p:spPr bwMode="auto">
          <a:xfrm>
            <a:off x="4783138" y="2458917"/>
            <a:ext cx="198437" cy="1541463"/>
          </a:xfrm>
          <a:prstGeom prst="leftBrace">
            <a:avLst>
              <a:gd name="adj1" fmla="val 64734"/>
              <a:gd name="adj2" fmla="val 50000"/>
            </a:avLst>
          </a:prstGeom>
          <a:noFill/>
          <a:ln w="25400">
            <a:solidFill>
              <a:srgbClr val="009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0" name="AutoShape 6"/>
          <p:cNvSpPr>
            <a:spLocks noChangeAspect="1"/>
          </p:cNvSpPr>
          <p:nvPr/>
        </p:nvSpPr>
        <p:spPr bwMode="auto">
          <a:xfrm flipH="1">
            <a:off x="3457575" y="2489080"/>
            <a:ext cx="214313" cy="1500187"/>
          </a:xfrm>
          <a:prstGeom prst="leftBrace">
            <a:avLst>
              <a:gd name="adj1" fmla="val 58333"/>
              <a:gd name="adj2" fmla="val 50000"/>
            </a:avLst>
          </a:prstGeom>
          <a:noFill/>
          <a:ln w="25400">
            <a:solidFill>
              <a:srgbClr val="009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4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547942"/>
            <a:ext cx="281781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2501780"/>
            <a:ext cx="3173412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5" name="Group 24"/>
          <p:cNvGrpSpPr>
            <a:grpSpLocks/>
          </p:cNvGrpSpPr>
          <p:nvPr/>
        </p:nvGrpSpPr>
        <p:grpSpPr bwMode="auto">
          <a:xfrm>
            <a:off x="5016500" y="2450980"/>
            <a:ext cx="3908425" cy="1528762"/>
            <a:chOff x="3160" y="647"/>
            <a:chExt cx="2462" cy="963"/>
          </a:xfrm>
        </p:grpSpPr>
        <p:pic>
          <p:nvPicPr>
            <p:cNvPr id="46" name="Picture 1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" y="647"/>
              <a:ext cx="2462" cy="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" name="Rectangle 13"/>
            <p:cNvSpPr>
              <a:spLocks noChangeArrowheads="1"/>
            </p:cNvSpPr>
            <p:nvPr/>
          </p:nvSpPr>
          <p:spPr bwMode="auto">
            <a:xfrm>
              <a:off x="5029" y="873"/>
              <a:ext cx="156" cy="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" name="Rectangle 14"/>
            <p:cNvSpPr>
              <a:spLocks noChangeArrowheads="1"/>
            </p:cNvSpPr>
            <p:nvPr/>
          </p:nvSpPr>
          <p:spPr bwMode="auto">
            <a:xfrm>
              <a:off x="5577" y="1325"/>
              <a:ext cx="27" cy="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1" name="Rectangle 32"/>
          <p:cNvSpPr>
            <a:spLocks noChangeArrowheads="1"/>
          </p:cNvSpPr>
          <p:nvPr/>
        </p:nvSpPr>
        <p:spPr bwMode="auto">
          <a:xfrm>
            <a:off x="77788" y="2279530"/>
            <a:ext cx="8872537" cy="19018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27" name="26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29" y="859668"/>
            <a:ext cx="1644196" cy="1315357"/>
          </a:xfrm>
          <a:prstGeom prst="rect">
            <a:avLst/>
          </a:prstGeom>
        </p:spPr>
      </p:pic>
      <p:pic>
        <p:nvPicPr>
          <p:cNvPr id="15" name="14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851" y="859668"/>
            <a:ext cx="1947295" cy="1341355"/>
          </a:xfrm>
          <a:prstGeom prst="rect">
            <a:avLst/>
          </a:prstGeom>
        </p:spPr>
      </p:pic>
      <p:grpSp>
        <p:nvGrpSpPr>
          <p:cNvPr id="2" name="1 Grupo"/>
          <p:cNvGrpSpPr/>
          <p:nvPr/>
        </p:nvGrpSpPr>
        <p:grpSpPr>
          <a:xfrm>
            <a:off x="4830537" y="4342652"/>
            <a:ext cx="4219222" cy="2546351"/>
            <a:chOff x="4830537" y="4342652"/>
            <a:chExt cx="4219222" cy="2546351"/>
          </a:xfrm>
        </p:grpSpPr>
        <p:grpSp>
          <p:nvGrpSpPr>
            <p:cNvPr id="22" name="21 Grupo"/>
            <p:cNvGrpSpPr/>
            <p:nvPr/>
          </p:nvGrpSpPr>
          <p:grpSpPr>
            <a:xfrm>
              <a:off x="4830537" y="4342653"/>
              <a:ext cx="3476625" cy="2546350"/>
              <a:chOff x="5218113" y="3879850"/>
              <a:chExt cx="3476625" cy="2546350"/>
            </a:xfrm>
          </p:grpSpPr>
          <p:grpSp>
            <p:nvGrpSpPr>
              <p:cNvPr id="23" name="Group 33"/>
              <p:cNvGrpSpPr>
                <a:grpSpLocks/>
              </p:cNvGrpSpPr>
              <p:nvPr/>
            </p:nvGrpSpPr>
            <p:grpSpPr bwMode="auto">
              <a:xfrm>
                <a:off x="5613400" y="4421188"/>
                <a:ext cx="3081338" cy="2005012"/>
                <a:chOff x="3263" y="2945"/>
                <a:chExt cx="1941" cy="1263"/>
              </a:xfrm>
            </p:grpSpPr>
            <p:pic>
              <p:nvPicPr>
                <p:cNvPr id="25" name="Picture 17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05" y="3744"/>
                  <a:ext cx="1299" cy="4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grpSp>
              <p:nvGrpSpPr>
                <p:cNvPr id="26" name="Group 19"/>
                <p:cNvGrpSpPr>
                  <a:grpSpLocks noChangeAspect="1"/>
                </p:cNvGrpSpPr>
                <p:nvPr/>
              </p:nvGrpSpPr>
              <p:grpSpPr bwMode="auto">
                <a:xfrm>
                  <a:off x="3263" y="2945"/>
                  <a:ext cx="1446" cy="736"/>
                  <a:chOff x="13013" y="8168"/>
                  <a:chExt cx="1113" cy="567"/>
                </a:xfrm>
              </p:grpSpPr>
              <p:pic>
                <p:nvPicPr>
                  <p:cNvPr id="28" name="Picture 20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3013" y="8168"/>
                    <a:ext cx="1113" cy="56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29" name="Rectangle 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3977" y="8271"/>
                    <a:ext cx="99" cy="8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</p:grpSp>
          <p:sp>
            <p:nvSpPr>
              <p:cNvPr id="24" name="Rectangle 25"/>
              <p:cNvSpPr>
                <a:spLocks noChangeArrowheads="1"/>
              </p:cNvSpPr>
              <p:nvPr/>
            </p:nvSpPr>
            <p:spPr bwMode="auto">
              <a:xfrm>
                <a:off x="5218113" y="3879850"/>
                <a:ext cx="3076575" cy="431800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 anchorCtr="1"/>
              <a:lstStyle/>
              <a:p>
                <a:pPr algn="ctr">
                  <a:spcBef>
                    <a:spcPct val="20000"/>
                  </a:spcBef>
                </a:pPr>
                <a:r>
                  <a:rPr lang="es-ES" sz="2000" dirty="0">
                    <a:solidFill>
                      <a:schemeClr val="bg1"/>
                    </a:solidFill>
                  </a:rPr>
                  <a:t>Quantum </a:t>
                </a:r>
                <a:r>
                  <a:rPr lang="es-ES" sz="2000" dirty="0" err="1">
                    <a:solidFill>
                      <a:schemeClr val="bg1"/>
                    </a:solidFill>
                  </a:rPr>
                  <a:t>hydrodynamics</a:t>
                </a:r>
                <a:endParaRPr lang="es-ES" sz="20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30" name="29 Imagen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8505" y="4342652"/>
              <a:ext cx="1021254" cy="1411577"/>
            </a:xfrm>
            <a:prstGeom prst="rect">
              <a:avLst/>
            </a:prstGeom>
          </p:spPr>
        </p:pic>
      </p:grpSp>
      <p:grpSp>
        <p:nvGrpSpPr>
          <p:cNvPr id="4" name="3 Grupo"/>
          <p:cNvGrpSpPr/>
          <p:nvPr/>
        </p:nvGrpSpPr>
        <p:grpSpPr>
          <a:xfrm>
            <a:off x="-119698" y="4358525"/>
            <a:ext cx="4731386" cy="2317750"/>
            <a:chOff x="-119698" y="4358525"/>
            <a:chExt cx="4731386" cy="2317750"/>
          </a:xfrm>
        </p:grpSpPr>
        <p:sp>
          <p:nvSpPr>
            <p:cNvPr id="17" name="AutoShape 15"/>
            <p:cNvSpPr>
              <a:spLocks/>
            </p:cNvSpPr>
            <p:nvPr/>
          </p:nvSpPr>
          <p:spPr bwMode="auto">
            <a:xfrm flipH="1">
              <a:off x="166052" y="5130049"/>
              <a:ext cx="179387" cy="1439863"/>
            </a:xfrm>
            <a:prstGeom prst="rightBrace">
              <a:avLst>
                <a:gd name="adj1" fmla="val 66888"/>
                <a:gd name="adj2" fmla="val 49944"/>
              </a:avLst>
            </a:prstGeom>
            <a:noFill/>
            <a:ln w="25400">
              <a:solidFill>
                <a:srgbClr val="009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052" y="6033337"/>
              <a:ext cx="1579562" cy="642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077" y="5084012"/>
              <a:ext cx="3173412" cy="809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-119698" y="4371224"/>
              <a:ext cx="2447925" cy="439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es-ES" sz="2000" b="1" dirty="0" err="1">
                  <a:solidFill>
                    <a:srgbClr val="0000FF"/>
                  </a:solidFill>
                </a:rPr>
                <a:t>Physical</a:t>
              </a:r>
              <a:r>
                <a:rPr lang="es-ES" sz="2000" b="1" dirty="0">
                  <a:solidFill>
                    <a:srgbClr val="0000FF"/>
                  </a:solidFill>
                </a:rPr>
                <a:t> </a:t>
              </a:r>
              <a:r>
                <a:rPr lang="es-ES" sz="2000" b="1" dirty="0" err="1">
                  <a:solidFill>
                    <a:srgbClr val="0000FF"/>
                  </a:solidFill>
                </a:rPr>
                <a:t>system</a:t>
              </a:r>
              <a:endParaRPr lang="es-ES" sz="2000" b="1" dirty="0">
                <a:solidFill>
                  <a:srgbClr val="0000FF"/>
                </a:solidFill>
              </a:endParaRPr>
            </a:p>
          </p:txBody>
        </p:sp>
        <p:pic>
          <p:nvPicPr>
            <p:cNvPr id="31" name="30 Imagen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8" y="4358525"/>
              <a:ext cx="954080" cy="1408404"/>
            </a:xfrm>
            <a:prstGeom prst="rect">
              <a:avLst/>
            </a:prstGeom>
          </p:spPr>
        </p:pic>
      </p:grp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Towards</a:t>
            </a:r>
            <a:r>
              <a:rPr lang="es-ES_tradnl" sz="2600" dirty="0" smtClean="0">
                <a:solidFill>
                  <a:schemeClr val="bg1"/>
                </a:solidFill>
              </a:rPr>
              <a:t> a single-</a:t>
            </a:r>
            <a:r>
              <a:rPr lang="es-ES_tradnl" sz="2600" dirty="0" err="1" smtClean="0">
                <a:solidFill>
                  <a:schemeClr val="bg1"/>
                </a:solidFill>
              </a:rPr>
              <a:t>event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description</a:t>
            </a:r>
            <a:endParaRPr lang="es-ES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91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600" dirty="0" err="1" smtClean="0">
                <a:solidFill>
                  <a:schemeClr val="bg1"/>
                </a:solidFill>
              </a:rPr>
              <a:t>Alternative</a:t>
            </a:r>
            <a:r>
              <a:rPr lang="es-ES" sz="2600" dirty="0" smtClean="0">
                <a:solidFill>
                  <a:schemeClr val="bg1"/>
                </a:solidFill>
              </a:rPr>
              <a:t> </a:t>
            </a:r>
            <a:r>
              <a:rPr lang="es-ES" sz="2600" dirty="0" err="1" smtClean="0">
                <a:solidFill>
                  <a:schemeClr val="bg1"/>
                </a:solidFill>
              </a:rPr>
              <a:t>pictures</a:t>
            </a:r>
            <a:r>
              <a:rPr lang="es-ES" sz="2600" dirty="0" smtClean="0">
                <a:solidFill>
                  <a:schemeClr val="bg1"/>
                </a:solidFill>
              </a:rPr>
              <a:t> of quantum </a:t>
            </a:r>
            <a:r>
              <a:rPr lang="es-ES" sz="2600" dirty="0" err="1" smtClean="0">
                <a:solidFill>
                  <a:schemeClr val="bg1"/>
                </a:solidFill>
              </a:rPr>
              <a:t>mechanics</a:t>
            </a:r>
            <a:endParaRPr lang="es-ES" sz="26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2400" y="975928"/>
            <a:ext cx="3813356" cy="682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009900"/>
              </a:buClr>
            </a:pPr>
            <a:r>
              <a:rPr lang="es-ES_tradnl" b="1" dirty="0" err="1"/>
              <a:t>Heisenberg’s</a:t>
            </a:r>
            <a:r>
              <a:rPr lang="es-ES_tradnl" b="1" dirty="0"/>
              <a:t> </a:t>
            </a:r>
            <a:r>
              <a:rPr lang="es-ES_tradnl" b="1" dirty="0" err="1"/>
              <a:t>matrix</a:t>
            </a:r>
            <a:r>
              <a:rPr lang="es-ES_tradnl" b="1" dirty="0"/>
              <a:t> </a:t>
            </a:r>
            <a:r>
              <a:rPr lang="es-ES_tradnl" b="1" dirty="0" err="1" smtClean="0"/>
              <a:t>formulation</a:t>
            </a:r>
            <a:endParaRPr lang="es-ES_tradnl" b="1" dirty="0" smtClean="0"/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332400" y="1861480"/>
            <a:ext cx="3813356" cy="621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009900"/>
              </a:buClr>
              <a:buFont typeface="Wingdings" pitchFamily="2" charset="2"/>
              <a:buNone/>
            </a:pPr>
            <a:r>
              <a:rPr lang="en-US" b="1" dirty="0"/>
              <a:t>Schrödinger’s wave mechanics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4519431" y="1428989"/>
            <a:ext cx="4193381" cy="412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009900"/>
              </a:buClr>
              <a:buFont typeface="Wingdings" pitchFamily="2" charset="2"/>
              <a:buNone/>
            </a:pPr>
            <a:r>
              <a:rPr lang="en-US" b="1" dirty="0" smtClean="0"/>
              <a:t>Dirac’s (interaction) representation</a:t>
            </a:r>
            <a:endParaRPr lang="en-US" b="1" dirty="0"/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332400" y="2640648"/>
            <a:ext cx="75074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009900"/>
              </a:buClr>
              <a:buFont typeface="Wingdings" pitchFamily="2" charset="2"/>
              <a:buNone/>
            </a:pPr>
            <a:r>
              <a:rPr lang="es-ES_tradnl" sz="2000" b="1" dirty="0" err="1" smtClean="0">
                <a:solidFill>
                  <a:srgbClr val="009900"/>
                </a:solidFill>
              </a:rPr>
              <a:t>Feynman’s</a:t>
            </a:r>
            <a:r>
              <a:rPr lang="es-ES_tradnl" sz="2000" b="1" dirty="0" smtClean="0">
                <a:solidFill>
                  <a:srgbClr val="009900"/>
                </a:solidFill>
              </a:rPr>
              <a:t> </a:t>
            </a:r>
            <a:r>
              <a:rPr lang="es-ES_tradnl" sz="2000" b="1" dirty="0" err="1" smtClean="0">
                <a:solidFill>
                  <a:srgbClr val="009900"/>
                </a:solidFill>
              </a:rPr>
              <a:t>path</a:t>
            </a:r>
            <a:r>
              <a:rPr lang="es-ES_tradnl" sz="2000" b="1" dirty="0" smtClean="0">
                <a:solidFill>
                  <a:srgbClr val="009900"/>
                </a:solidFill>
              </a:rPr>
              <a:t> </a:t>
            </a:r>
            <a:r>
              <a:rPr lang="es-ES_tradnl" sz="2000" b="1" dirty="0" err="1" smtClean="0">
                <a:solidFill>
                  <a:srgbClr val="009900"/>
                </a:solidFill>
              </a:rPr>
              <a:t>integrals</a:t>
            </a:r>
            <a:endParaRPr lang="en-US" sz="2000" b="1" dirty="0">
              <a:solidFill>
                <a:srgbClr val="009900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332400" y="5034508"/>
            <a:ext cx="87100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009900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Quantum hydrodynamics (fluid dynamics) approach, aka </a:t>
            </a:r>
            <a:r>
              <a:rPr lang="en-US" b="1" dirty="0" err="1" smtClean="0">
                <a:solidFill>
                  <a:srgbClr val="FF0000"/>
                </a:solidFill>
              </a:rPr>
              <a:t>Bohmian</a:t>
            </a:r>
            <a:r>
              <a:rPr lang="en-US" b="1" dirty="0" smtClean="0">
                <a:solidFill>
                  <a:srgbClr val="FF0000"/>
                </a:solidFill>
              </a:rPr>
              <a:t> mechanics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9900"/>
              </a:buClr>
              <a:buFont typeface="Wingdings" pitchFamily="2" charset="2"/>
              <a:buNone/>
            </a:pPr>
            <a:r>
              <a:rPr lang="es-ES_tradnl" b="1" dirty="0" smtClean="0">
                <a:solidFill>
                  <a:srgbClr val="FF0000"/>
                </a:solidFill>
              </a:rPr>
              <a:t>    </a:t>
            </a:r>
            <a:r>
              <a:rPr lang="es-ES_tradnl" b="1" i="1" dirty="0" err="1" smtClean="0">
                <a:solidFill>
                  <a:srgbClr val="FF0000"/>
                </a:solidFill>
              </a:rPr>
              <a:t>Madelung</a:t>
            </a:r>
            <a:r>
              <a:rPr lang="es-ES_tradnl" b="1" i="1" dirty="0" smtClean="0">
                <a:solidFill>
                  <a:srgbClr val="FF0000"/>
                </a:solidFill>
              </a:rPr>
              <a:t>–de Broglie–</a:t>
            </a:r>
            <a:r>
              <a:rPr lang="es-ES_tradnl" b="1" i="1" dirty="0" err="1" smtClean="0">
                <a:solidFill>
                  <a:srgbClr val="FF0000"/>
                </a:solidFill>
              </a:rPr>
              <a:t>Bohm</a:t>
            </a:r>
            <a:r>
              <a:rPr lang="es-ES_tradnl" b="1" i="1" dirty="0" smtClean="0">
                <a:solidFill>
                  <a:srgbClr val="FF0000"/>
                </a:solidFill>
              </a:rPr>
              <a:t>–</a:t>
            </a:r>
            <a:r>
              <a:rPr lang="es-ES_tradnl" b="1" i="1" dirty="0" err="1" smtClean="0">
                <a:solidFill>
                  <a:srgbClr val="FF0000"/>
                </a:solidFill>
              </a:rPr>
              <a:t>Takabayasi</a:t>
            </a:r>
            <a:r>
              <a:rPr lang="es-ES_tradnl" b="1" i="1" dirty="0" smtClean="0">
                <a:solidFill>
                  <a:srgbClr val="FF0000"/>
                </a:solidFill>
              </a:rPr>
              <a:t>–</a:t>
            </a:r>
            <a:r>
              <a:rPr lang="es-ES_tradnl" b="1" i="1" dirty="0" err="1" smtClean="0">
                <a:solidFill>
                  <a:srgbClr val="FF0000"/>
                </a:solidFill>
              </a:rPr>
              <a:t>Landau</a:t>
            </a:r>
            <a:r>
              <a:rPr lang="es-ES_tradnl" b="1" i="1" dirty="0" smtClean="0">
                <a:solidFill>
                  <a:srgbClr val="FF0000"/>
                </a:solidFill>
              </a:rPr>
              <a:t>–</a:t>
            </a:r>
            <a:r>
              <a:rPr lang="es-ES_tradnl" b="1" i="1" dirty="0" err="1" smtClean="0">
                <a:solidFill>
                  <a:srgbClr val="FF0000"/>
                </a:solidFill>
              </a:rPr>
              <a:t>Bialynicki-Birula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32400" y="3459708"/>
            <a:ext cx="75074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Bef>
                <a:spcPct val="20000"/>
              </a:spcBef>
              <a:spcAft>
                <a:spcPts val="600"/>
              </a:spcAft>
              <a:buClr>
                <a:srgbClr val="009900"/>
              </a:buClr>
              <a:buFont typeface="Wingdings" pitchFamily="2" charset="2"/>
              <a:buNone/>
            </a:pPr>
            <a:r>
              <a:rPr lang="es-ES_tradnl" sz="2000" b="1" dirty="0" err="1" smtClean="0">
                <a:solidFill>
                  <a:srgbClr val="0000FF"/>
                </a:solidFill>
              </a:rPr>
              <a:t>Phase-space</a:t>
            </a:r>
            <a:r>
              <a:rPr lang="es-ES_tradnl" sz="2000" b="1" dirty="0" smtClean="0">
                <a:solidFill>
                  <a:srgbClr val="0000FF"/>
                </a:solidFill>
              </a:rPr>
              <a:t> </a:t>
            </a:r>
            <a:r>
              <a:rPr lang="es-ES_tradnl" sz="2000" b="1" dirty="0" err="1" smtClean="0">
                <a:solidFill>
                  <a:srgbClr val="0000FF"/>
                </a:solidFill>
              </a:rPr>
              <a:t>representations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832100" y="3908666"/>
            <a:ext cx="4812800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 anchorCtr="0">
            <a:spAutoFit/>
          </a:bodyPr>
          <a:lstStyle/>
          <a:p>
            <a:pPr>
              <a:spcBef>
                <a:spcPct val="20000"/>
              </a:spcBef>
            </a:pPr>
            <a:r>
              <a:rPr lang="es-ES_tradnl" b="1" dirty="0" err="1" smtClean="0">
                <a:solidFill>
                  <a:srgbClr val="0000FF"/>
                </a:solidFill>
              </a:rPr>
              <a:t>Wigner</a:t>
            </a:r>
            <a:r>
              <a:rPr lang="es-ES_tradnl" b="1" dirty="0" smtClean="0">
                <a:solidFill>
                  <a:srgbClr val="0000FF"/>
                </a:solidFill>
              </a:rPr>
              <a:t>–</a:t>
            </a:r>
            <a:r>
              <a:rPr lang="es-ES_tradnl" b="1" dirty="0" err="1" smtClean="0">
                <a:solidFill>
                  <a:srgbClr val="0000FF"/>
                </a:solidFill>
              </a:rPr>
              <a:t>Moyal</a:t>
            </a:r>
            <a:r>
              <a:rPr lang="es-ES_tradnl" b="1" dirty="0" smtClean="0">
                <a:solidFill>
                  <a:srgbClr val="0000FF"/>
                </a:solidFill>
              </a:rPr>
              <a:t>–</a:t>
            </a:r>
            <a:r>
              <a:rPr lang="es-ES_tradnl" b="1" dirty="0" err="1" smtClean="0">
                <a:solidFill>
                  <a:srgbClr val="0000FF"/>
                </a:solidFill>
              </a:rPr>
              <a:t>Hiley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832100" y="4305343"/>
            <a:ext cx="4812800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 anchorCtr="0">
            <a:spAutoFit/>
          </a:bodyPr>
          <a:lstStyle/>
          <a:p>
            <a:pPr>
              <a:spcBef>
                <a:spcPct val="20000"/>
              </a:spcBef>
            </a:pPr>
            <a:r>
              <a:rPr lang="es-ES_tradnl" b="1" dirty="0" err="1" smtClean="0">
                <a:solidFill>
                  <a:srgbClr val="0000FF"/>
                </a:solidFill>
              </a:rPr>
              <a:t>Husimi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1414497" y="6118110"/>
            <a:ext cx="6320961" cy="40011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wrap="none" anchor="ctr" anchorCtr="1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000" b="1" dirty="0" smtClean="0">
                <a:solidFill>
                  <a:schemeClr val="bg1"/>
                </a:solidFill>
              </a:rPr>
              <a:t>“Hidden” quantum </a:t>
            </a:r>
            <a:r>
              <a:rPr lang="en-US" sz="2000" b="1" dirty="0" smtClean="0">
                <a:solidFill>
                  <a:schemeClr val="bg1"/>
                </a:solidFill>
              </a:rPr>
              <a:t>properties  </a:t>
            </a:r>
            <a:r>
              <a:rPr lang="en-US" sz="2000" dirty="0" smtClean="0">
                <a:solidFill>
                  <a:schemeClr val="bg1"/>
                </a:solidFill>
              </a:rPr>
              <a:t>≠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hidden </a:t>
            </a:r>
            <a:r>
              <a:rPr lang="en-US" sz="2000" b="1" dirty="0" smtClean="0">
                <a:solidFill>
                  <a:schemeClr val="bg1"/>
                </a:solidFill>
              </a:rPr>
              <a:t>variables!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1 Cerrar llave"/>
          <p:cNvSpPr/>
          <p:nvPr/>
        </p:nvSpPr>
        <p:spPr>
          <a:xfrm>
            <a:off x="4214876" y="1026728"/>
            <a:ext cx="155448" cy="119618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5 Grupo"/>
          <p:cNvGrpSpPr/>
          <p:nvPr/>
        </p:nvGrpSpPr>
        <p:grpSpPr>
          <a:xfrm>
            <a:off x="5873474" y="2465501"/>
            <a:ext cx="2817812" cy="2287755"/>
            <a:chOff x="5949674" y="2465501"/>
            <a:chExt cx="2817812" cy="2287755"/>
          </a:xfrm>
        </p:grpSpPr>
        <p:pic>
          <p:nvPicPr>
            <p:cNvPr id="3" name="2 Imagen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0636" y="2465501"/>
              <a:ext cx="1235027" cy="1746681"/>
            </a:xfrm>
            <a:prstGeom prst="rect">
              <a:avLst/>
            </a:prstGeom>
          </p:spPr>
        </p:pic>
        <p:pic>
          <p:nvPicPr>
            <p:cNvPr id="17" name="Picture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9674" y="4392893"/>
              <a:ext cx="2817812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4 Imagen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0625" y="2465501"/>
              <a:ext cx="1219904" cy="17466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696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16 Grupo"/>
          <p:cNvGrpSpPr/>
          <p:nvPr/>
        </p:nvGrpSpPr>
        <p:grpSpPr>
          <a:xfrm>
            <a:off x="350441" y="877448"/>
            <a:ext cx="8424068" cy="5802751"/>
            <a:chOff x="-8424068" y="584699"/>
            <a:chExt cx="8424068" cy="5802751"/>
          </a:xfrm>
        </p:grpSpPr>
        <p:pic>
          <p:nvPicPr>
            <p:cNvPr id="15" name="14 Imagen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424068" y="584699"/>
              <a:ext cx="8424068" cy="5802751"/>
            </a:xfrm>
            <a:prstGeom prst="rect">
              <a:avLst/>
            </a:prstGeom>
          </p:spPr>
        </p:pic>
        <p:sp>
          <p:nvSpPr>
            <p:cNvPr id="12" name="11 Rectángulo"/>
            <p:cNvSpPr/>
            <p:nvPr/>
          </p:nvSpPr>
          <p:spPr>
            <a:xfrm>
              <a:off x="-8424068" y="584699"/>
              <a:ext cx="8424068" cy="5802751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600" dirty="0" smtClean="0">
                <a:solidFill>
                  <a:schemeClr val="bg1"/>
                </a:solidFill>
              </a:rPr>
              <a:t>Quantum </a:t>
            </a:r>
            <a:r>
              <a:rPr lang="es-ES" sz="2600" dirty="0" err="1" smtClean="0">
                <a:solidFill>
                  <a:schemeClr val="bg1"/>
                </a:solidFill>
              </a:rPr>
              <a:t>tracer</a:t>
            </a:r>
            <a:r>
              <a:rPr lang="es-ES" sz="2600" dirty="0" smtClean="0">
                <a:solidFill>
                  <a:schemeClr val="bg1"/>
                </a:solidFill>
              </a:rPr>
              <a:t> </a:t>
            </a:r>
            <a:r>
              <a:rPr lang="es-ES" sz="2600" dirty="0" err="1" smtClean="0">
                <a:solidFill>
                  <a:schemeClr val="bg1"/>
                </a:solidFill>
              </a:rPr>
              <a:t>particles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598" y="1527396"/>
            <a:ext cx="2274492" cy="1447404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108" y="3757754"/>
            <a:ext cx="2299891" cy="1530865"/>
          </a:xfrm>
          <a:prstGeom prst="rect">
            <a:avLst/>
          </a:prstGeom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059" y="2630312"/>
            <a:ext cx="2019785" cy="1512889"/>
          </a:xfrm>
          <a:prstGeom prst="rect">
            <a:avLst/>
          </a:prstGeom>
        </p:spPr>
      </p:pic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5557" y="3749500"/>
            <a:ext cx="53879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s-ES" i="1" dirty="0" err="1"/>
              <a:t>Universe</a:t>
            </a:r>
            <a:r>
              <a:rPr lang="es-ES" i="1" dirty="0"/>
              <a:t> as a fluid – </a:t>
            </a:r>
            <a:r>
              <a:rPr lang="es-ES" i="1" dirty="0" err="1"/>
              <a:t>galaxies</a:t>
            </a:r>
            <a:r>
              <a:rPr lang="es-ES" i="1" dirty="0"/>
              <a:t>, </a:t>
            </a:r>
            <a:r>
              <a:rPr lang="es-ES" i="1" dirty="0" err="1"/>
              <a:t>stars</a:t>
            </a:r>
            <a:r>
              <a:rPr lang="es-ES" i="1" dirty="0"/>
              <a:t>, etc.</a:t>
            </a: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97632" y="2141363"/>
            <a:ext cx="1814512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s-ES">
                <a:solidFill>
                  <a:srgbClr val="0000FF"/>
                </a:solidFill>
              </a:rPr>
              <a:t>gas - smoke</a:t>
            </a:r>
          </a:p>
        </p:txBody>
      </p:sp>
      <p:grpSp>
        <p:nvGrpSpPr>
          <p:cNvPr id="26" name="Group 31"/>
          <p:cNvGrpSpPr>
            <a:grpSpLocks/>
          </p:cNvGrpSpPr>
          <p:nvPr/>
        </p:nvGrpSpPr>
        <p:grpSpPr bwMode="auto">
          <a:xfrm>
            <a:off x="96044" y="2641425"/>
            <a:ext cx="6032500" cy="904875"/>
            <a:chOff x="1042" y="3078"/>
            <a:chExt cx="3800" cy="570"/>
          </a:xfrm>
        </p:grpSpPr>
        <p:sp>
          <p:nvSpPr>
            <p:cNvPr id="27" name="Rectangle 4"/>
            <p:cNvSpPr>
              <a:spLocks noChangeArrowheads="1"/>
            </p:cNvSpPr>
            <p:nvPr/>
          </p:nvSpPr>
          <p:spPr bwMode="auto">
            <a:xfrm>
              <a:off x="1042" y="3226"/>
              <a:ext cx="505" cy="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s-ES">
                  <a:solidFill>
                    <a:srgbClr val="0000FF"/>
                  </a:solidFill>
                </a:rPr>
                <a:t>liquid</a:t>
              </a:r>
            </a:p>
          </p:txBody>
        </p:sp>
        <p:sp>
          <p:nvSpPr>
            <p:cNvPr id="28" name="Rectangle 5"/>
            <p:cNvSpPr>
              <a:spLocks noChangeArrowheads="1"/>
            </p:cNvSpPr>
            <p:nvPr/>
          </p:nvSpPr>
          <p:spPr bwMode="auto">
            <a:xfrm>
              <a:off x="1652" y="3381"/>
              <a:ext cx="1545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s-ES" dirty="0" err="1">
                  <a:solidFill>
                    <a:srgbClr val="0000FF"/>
                  </a:solidFill>
                </a:rPr>
                <a:t>other</a:t>
              </a:r>
              <a:r>
                <a:rPr lang="es-ES" dirty="0">
                  <a:solidFill>
                    <a:srgbClr val="0000FF"/>
                  </a:solidFill>
                </a:rPr>
                <a:t> </a:t>
              </a:r>
              <a:r>
                <a:rPr lang="es-ES" dirty="0" err="1">
                  <a:solidFill>
                    <a:srgbClr val="0000FF"/>
                  </a:solidFill>
                </a:rPr>
                <a:t>liquids</a:t>
              </a:r>
              <a:r>
                <a:rPr lang="es-ES" dirty="0">
                  <a:solidFill>
                    <a:srgbClr val="0000FF"/>
                  </a:solidFill>
                </a:rPr>
                <a:t> (</a:t>
              </a:r>
              <a:r>
                <a:rPr lang="es-ES" dirty="0" err="1">
                  <a:solidFill>
                    <a:srgbClr val="0000FF"/>
                  </a:solidFill>
                </a:rPr>
                <a:t>e.g</a:t>
              </a:r>
              <a:r>
                <a:rPr lang="es-ES" dirty="0">
                  <a:solidFill>
                    <a:srgbClr val="0000FF"/>
                  </a:solidFill>
                </a:rPr>
                <a:t>., </a:t>
              </a:r>
              <a:r>
                <a:rPr lang="es-ES" dirty="0" err="1">
                  <a:solidFill>
                    <a:srgbClr val="0000FF"/>
                  </a:solidFill>
                </a:rPr>
                <a:t>ink</a:t>
              </a:r>
              <a:r>
                <a:rPr lang="es-ES" dirty="0">
                  <a:solidFill>
                    <a:srgbClr val="0000FF"/>
                  </a:solidFill>
                </a:rPr>
                <a:t>)</a:t>
              </a:r>
            </a:p>
          </p:txBody>
        </p:sp>
        <p:sp>
          <p:nvSpPr>
            <p:cNvPr id="29" name="AutoShape 13"/>
            <p:cNvSpPr>
              <a:spLocks/>
            </p:cNvSpPr>
            <p:nvPr/>
          </p:nvSpPr>
          <p:spPr bwMode="auto">
            <a:xfrm>
              <a:off x="1522" y="3081"/>
              <a:ext cx="128" cy="567"/>
            </a:xfrm>
            <a:prstGeom prst="leftBrace">
              <a:avLst>
                <a:gd name="adj1" fmla="val 36914"/>
                <a:gd name="adj2" fmla="val 50000"/>
              </a:avLst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" name="Rectangle 14"/>
            <p:cNvSpPr>
              <a:spLocks noChangeArrowheads="1"/>
            </p:cNvSpPr>
            <p:nvPr/>
          </p:nvSpPr>
          <p:spPr bwMode="auto">
            <a:xfrm>
              <a:off x="1639" y="3078"/>
              <a:ext cx="3203" cy="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s-ES" dirty="0" err="1">
                  <a:solidFill>
                    <a:srgbClr val="0000FF"/>
                  </a:solidFill>
                </a:rPr>
                <a:t>tinny</a:t>
              </a:r>
              <a:r>
                <a:rPr lang="es-ES" dirty="0">
                  <a:solidFill>
                    <a:srgbClr val="0000FF"/>
                  </a:solidFill>
                </a:rPr>
                <a:t> </a:t>
              </a:r>
              <a:r>
                <a:rPr lang="es-ES" dirty="0" err="1">
                  <a:solidFill>
                    <a:srgbClr val="0000FF"/>
                  </a:solidFill>
                </a:rPr>
                <a:t>floating</a:t>
              </a:r>
              <a:r>
                <a:rPr lang="es-ES" dirty="0">
                  <a:solidFill>
                    <a:srgbClr val="0000FF"/>
                  </a:solidFill>
                </a:rPr>
                <a:t> </a:t>
              </a:r>
              <a:r>
                <a:rPr lang="es-ES" dirty="0" err="1">
                  <a:solidFill>
                    <a:srgbClr val="0000FF"/>
                  </a:solidFill>
                </a:rPr>
                <a:t>particles</a:t>
              </a:r>
              <a:r>
                <a:rPr lang="es-ES" dirty="0">
                  <a:solidFill>
                    <a:srgbClr val="0000FF"/>
                  </a:solidFill>
                </a:rPr>
                <a:t> (</a:t>
              </a:r>
              <a:r>
                <a:rPr lang="es-ES" dirty="0" err="1">
                  <a:solidFill>
                    <a:srgbClr val="0000FF"/>
                  </a:solidFill>
                </a:rPr>
                <a:t>e.g</a:t>
              </a:r>
              <a:r>
                <a:rPr lang="es-ES" dirty="0">
                  <a:solidFill>
                    <a:srgbClr val="0000FF"/>
                  </a:solidFill>
                </a:rPr>
                <a:t>., </a:t>
              </a:r>
              <a:r>
                <a:rPr lang="es-ES" dirty="0" err="1">
                  <a:solidFill>
                    <a:srgbClr val="0000FF"/>
                  </a:solidFill>
                </a:rPr>
                <a:t>pollen</a:t>
              </a:r>
              <a:r>
                <a:rPr lang="es-ES" dirty="0">
                  <a:solidFill>
                    <a:srgbClr val="0000FF"/>
                  </a:solidFill>
                </a:rPr>
                <a:t>, </a:t>
              </a:r>
              <a:r>
                <a:rPr lang="es-ES" dirty="0" err="1">
                  <a:solidFill>
                    <a:srgbClr val="0000FF"/>
                  </a:solidFill>
                </a:rPr>
                <a:t>charcoal</a:t>
              </a:r>
              <a:r>
                <a:rPr lang="es-ES" dirty="0">
                  <a:solidFill>
                    <a:srgbClr val="0000FF"/>
                  </a:solidFill>
                </a:rPr>
                <a:t>)</a:t>
              </a:r>
            </a:p>
          </p:txBody>
        </p:sp>
      </p:grp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205582" y="1675709"/>
            <a:ext cx="3672800" cy="369332"/>
          </a:xfrm>
          <a:prstGeom prst="rect">
            <a:avLst/>
          </a:prstGeom>
          <a:solidFill>
            <a:srgbClr val="009900"/>
          </a:solidFill>
          <a:ln>
            <a:noFill/>
          </a:ln>
          <a:effectLst/>
          <a:extLst/>
        </p:spPr>
        <p:txBody>
          <a:bodyPr wrap="none" anchor="ctr" anchorCtr="1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s-ES" dirty="0">
                <a:solidFill>
                  <a:schemeClr val="bg1"/>
                </a:solidFill>
              </a:rPr>
              <a:t>Continuum media: </a:t>
            </a:r>
            <a:r>
              <a:rPr lang="es-ES" dirty="0" err="1">
                <a:solidFill>
                  <a:schemeClr val="bg1"/>
                </a:solidFill>
              </a:rPr>
              <a:t>hydrodynamics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382" y="4542447"/>
            <a:ext cx="1676400" cy="1391055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769" y="4602772"/>
            <a:ext cx="1676398" cy="1257298"/>
          </a:xfrm>
          <a:prstGeom prst="rect">
            <a:avLst/>
          </a:prstGeom>
        </p:spPr>
      </p:pic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433687" y="891340"/>
            <a:ext cx="8276625" cy="369332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1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s-ES" b="1" dirty="0" err="1">
                <a:solidFill>
                  <a:schemeClr val="bg1"/>
                </a:solidFill>
              </a:rPr>
              <a:t>Bohmian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particles</a:t>
            </a:r>
            <a:r>
              <a:rPr lang="es-ES" b="1" dirty="0">
                <a:solidFill>
                  <a:schemeClr val="bg1"/>
                </a:solidFill>
              </a:rPr>
              <a:t> are </a:t>
            </a:r>
            <a:r>
              <a:rPr lang="es-ES" b="1" dirty="0" err="1">
                <a:solidFill>
                  <a:schemeClr val="bg1"/>
                </a:solidFill>
              </a:rPr>
              <a:t>the</a:t>
            </a:r>
            <a:r>
              <a:rPr lang="es-ES" b="1" dirty="0">
                <a:solidFill>
                  <a:schemeClr val="bg1"/>
                </a:solidFill>
              </a:rPr>
              <a:t> quantum </a:t>
            </a:r>
            <a:r>
              <a:rPr lang="es-ES" b="1" dirty="0" err="1">
                <a:solidFill>
                  <a:schemeClr val="bg1"/>
                </a:solidFill>
              </a:rPr>
              <a:t>equivalent</a:t>
            </a:r>
            <a:r>
              <a:rPr lang="es-ES" b="1" dirty="0">
                <a:solidFill>
                  <a:schemeClr val="bg1"/>
                </a:solidFill>
              </a:rPr>
              <a:t> of </a:t>
            </a:r>
            <a:r>
              <a:rPr lang="es-ES" b="1" dirty="0" err="1">
                <a:solidFill>
                  <a:schemeClr val="bg1"/>
                </a:solidFill>
              </a:rPr>
              <a:t>classical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tracer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particles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21" name="Rectangle 24"/>
          <p:cNvSpPr>
            <a:spLocks noChangeArrowheads="1"/>
          </p:cNvSpPr>
          <p:nvPr/>
        </p:nvSpPr>
        <p:spPr bwMode="auto">
          <a:xfrm>
            <a:off x="376897" y="6136145"/>
            <a:ext cx="8366394" cy="43088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1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s-ES" sz="2200" b="1" dirty="0" smtClean="0">
                <a:solidFill>
                  <a:schemeClr val="bg1"/>
                </a:solidFill>
              </a:rPr>
              <a:t>Do </a:t>
            </a:r>
            <a:r>
              <a:rPr lang="es-ES" sz="2200" b="1" i="1" dirty="0">
                <a:solidFill>
                  <a:schemeClr val="bg1"/>
                </a:solidFill>
              </a:rPr>
              <a:t>real</a:t>
            </a:r>
            <a:r>
              <a:rPr lang="es-ES" sz="2200" b="1" dirty="0">
                <a:solidFill>
                  <a:schemeClr val="bg1"/>
                </a:solidFill>
              </a:rPr>
              <a:t> quantum </a:t>
            </a:r>
            <a:r>
              <a:rPr lang="es-ES" sz="2200" b="1" dirty="0" err="1">
                <a:solidFill>
                  <a:schemeClr val="bg1"/>
                </a:solidFill>
              </a:rPr>
              <a:t>particles</a:t>
            </a:r>
            <a:r>
              <a:rPr lang="es-ES" sz="2200" b="1" dirty="0">
                <a:solidFill>
                  <a:schemeClr val="bg1"/>
                </a:solidFill>
              </a:rPr>
              <a:t> </a:t>
            </a:r>
            <a:r>
              <a:rPr lang="es-ES" sz="2200" b="1" dirty="0" err="1">
                <a:solidFill>
                  <a:schemeClr val="bg1"/>
                </a:solidFill>
              </a:rPr>
              <a:t>move</a:t>
            </a:r>
            <a:r>
              <a:rPr lang="es-ES" sz="2200" b="1" dirty="0">
                <a:solidFill>
                  <a:schemeClr val="bg1"/>
                </a:solidFill>
              </a:rPr>
              <a:t> </a:t>
            </a:r>
            <a:r>
              <a:rPr lang="es-ES" sz="2200" b="1" dirty="0" err="1">
                <a:solidFill>
                  <a:schemeClr val="bg1"/>
                </a:solidFill>
              </a:rPr>
              <a:t>along</a:t>
            </a:r>
            <a:r>
              <a:rPr lang="es-ES" sz="2200" b="1" dirty="0">
                <a:solidFill>
                  <a:schemeClr val="bg1"/>
                </a:solidFill>
              </a:rPr>
              <a:t> </a:t>
            </a:r>
            <a:r>
              <a:rPr lang="es-ES" sz="2200" b="1" dirty="0" err="1">
                <a:solidFill>
                  <a:schemeClr val="bg1"/>
                </a:solidFill>
              </a:rPr>
              <a:t>Bohmian</a:t>
            </a:r>
            <a:r>
              <a:rPr lang="es-ES" sz="2200" b="1" dirty="0">
                <a:solidFill>
                  <a:schemeClr val="bg1"/>
                </a:solidFill>
              </a:rPr>
              <a:t> </a:t>
            </a:r>
            <a:r>
              <a:rPr lang="es-ES" sz="2200" b="1" dirty="0" err="1">
                <a:solidFill>
                  <a:schemeClr val="bg1"/>
                </a:solidFill>
              </a:rPr>
              <a:t>trajectories</a:t>
            </a:r>
            <a:r>
              <a:rPr lang="es-ES" sz="2200" b="1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815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60583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Hydrodynamic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approaches</a:t>
            </a:r>
            <a:r>
              <a:rPr lang="es-ES_tradnl" sz="2600" dirty="0" smtClean="0">
                <a:solidFill>
                  <a:schemeClr val="bg1"/>
                </a:solidFill>
              </a:rPr>
              <a:t> in </a:t>
            </a:r>
            <a:r>
              <a:rPr lang="es-ES_tradnl" sz="2600" dirty="0" err="1" smtClean="0">
                <a:solidFill>
                  <a:schemeClr val="bg1"/>
                </a:solidFill>
              </a:rPr>
              <a:t>the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literature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7024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79" y="2206484"/>
            <a:ext cx="2052637" cy="46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246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8" y="754506"/>
            <a:ext cx="3195792" cy="1172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246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534" y="4170709"/>
            <a:ext cx="6198584" cy="249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 descr="wyatt-book_0001"/>
          <p:cNvPicPr>
            <a:picLocks noGrp="1" noChangeAspect="1" noChangeArrowheads="1"/>
          </p:cNvPicPr>
          <p:nvPr>
            <p:ph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7600" y="1153256"/>
            <a:ext cx="1613093" cy="248659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412" y="1440306"/>
            <a:ext cx="1529995" cy="1912494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3" y="4159090"/>
            <a:ext cx="1167209" cy="776924"/>
          </a:xfrm>
          <a:prstGeom prst="rect">
            <a:avLst/>
          </a:prstGeom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079501" y="1875489"/>
            <a:ext cx="2444750" cy="318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200" dirty="0" smtClean="0"/>
              <a:t>J. Chem. Phys. </a:t>
            </a:r>
            <a:r>
              <a:rPr lang="en-US" sz="1200" b="1" dirty="0" smtClean="0"/>
              <a:t>51</a:t>
            </a:r>
            <a:r>
              <a:rPr lang="en-US" sz="1200" dirty="0" smtClean="0"/>
              <a:t>, 1253 (1969)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1868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60583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Hydrodynamic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approaches</a:t>
            </a:r>
            <a:r>
              <a:rPr lang="es-ES_tradnl" sz="2600" dirty="0" smtClean="0">
                <a:solidFill>
                  <a:schemeClr val="bg1"/>
                </a:solidFill>
              </a:rPr>
              <a:t> in </a:t>
            </a:r>
            <a:r>
              <a:rPr lang="es-ES_tradnl" sz="2600" dirty="0" err="1" smtClean="0">
                <a:solidFill>
                  <a:schemeClr val="bg1"/>
                </a:solidFill>
              </a:rPr>
              <a:t>the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literature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7034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6" y="3672347"/>
            <a:ext cx="4872074" cy="136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349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736" y="822324"/>
            <a:ext cx="6305958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349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390" y="2589609"/>
            <a:ext cx="4195609" cy="4255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63" y="842961"/>
            <a:ext cx="1674000" cy="2160000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63616" y="3672347"/>
            <a:ext cx="4884774" cy="13688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153" y="1747279"/>
            <a:ext cx="959461" cy="660905"/>
          </a:xfrm>
          <a:prstGeom prst="rect">
            <a:avLst/>
          </a:prstGeom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490940" y="2394689"/>
            <a:ext cx="2444750" cy="318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200" dirty="0" smtClean="0"/>
              <a:t>J. Chem. Phys. </a:t>
            </a:r>
            <a:r>
              <a:rPr lang="en-US" sz="1200" b="1" dirty="0" smtClean="0"/>
              <a:t>61</a:t>
            </a:r>
            <a:r>
              <a:rPr lang="en-US" sz="1200" dirty="0" smtClean="0"/>
              <a:t>, 5435 (1974)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8229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60583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Hydrodynamic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approaches</a:t>
            </a:r>
            <a:r>
              <a:rPr lang="es-ES_tradnl" sz="2600" dirty="0" smtClean="0">
                <a:solidFill>
                  <a:schemeClr val="bg1"/>
                </a:solidFill>
              </a:rPr>
              <a:t> in </a:t>
            </a:r>
            <a:r>
              <a:rPr lang="es-ES_tradnl" sz="2600" dirty="0" err="1" smtClean="0">
                <a:solidFill>
                  <a:schemeClr val="bg1"/>
                </a:solidFill>
              </a:rPr>
              <a:t>the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literature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7065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21" y="774860"/>
            <a:ext cx="5802402" cy="2226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6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011611"/>
            <a:ext cx="3513907" cy="2848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6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340" y="3079748"/>
            <a:ext cx="6352444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753" y="5875033"/>
            <a:ext cx="959461" cy="66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24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The</a:t>
            </a:r>
            <a:r>
              <a:rPr lang="es-ES_tradnl" sz="2600" dirty="0" smtClean="0">
                <a:solidFill>
                  <a:schemeClr val="bg1"/>
                </a:solidFill>
              </a:rPr>
              <a:t> CSIC </a:t>
            </a:r>
            <a:r>
              <a:rPr lang="es-ES_tradnl" sz="2600" dirty="0" err="1" smtClean="0">
                <a:solidFill>
                  <a:schemeClr val="bg1"/>
                </a:solidFill>
              </a:rPr>
              <a:t>Institute</a:t>
            </a:r>
            <a:r>
              <a:rPr lang="es-ES_tradnl" sz="2600" dirty="0" smtClean="0">
                <a:solidFill>
                  <a:schemeClr val="bg1"/>
                </a:solidFill>
              </a:rPr>
              <a:t> of Fundamental </a:t>
            </a:r>
            <a:r>
              <a:rPr lang="es-ES_tradnl" sz="2600" dirty="0" err="1" smtClean="0">
                <a:solidFill>
                  <a:schemeClr val="bg1"/>
                </a:solidFill>
              </a:rPr>
              <a:t>Physics</a:t>
            </a:r>
            <a:endParaRPr lang="es-ES" sz="2600" dirty="0">
              <a:solidFill>
                <a:schemeClr val="bg1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86193" y="815812"/>
            <a:ext cx="8984553" cy="3584896"/>
            <a:chOff x="86193" y="815812"/>
            <a:chExt cx="8984553" cy="3584896"/>
          </a:xfrm>
        </p:grpSpPr>
        <p:pic>
          <p:nvPicPr>
            <p:cNvPr id="3" name="2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5944" y="826267"/>
              <a:ext cx="1165328" cy="1263610"/>
            </a:xfrm>
            <a:prstGeom prst="rect">
              <a:avLst/>
            </a:prstGeom>
          </p:spPr>
        </p:pic>
        <p:pic>
          <p:nvPicPr>
            <p:cNvPr id="17" name="1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93" y="815813"/>
              <a:ext cx="4046863" cy="2968787"/>
            </a:xfrm>
            <a:prstGeom prst="rect">
              <a:avLst/>
            </a:prstGeom>
          </p:spPr>
        </p:pic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1398" y="2179895"/>
              <a:ext cx="2939874" cy="1604705"/>
            </a:xfrm>
            <a:prstGeom prst="rect">
              <a:avLst/>
            </a:prstGeom>
          </p:spPr>
        </p:pic>
        <p:pic>
          <p:nvPicPr>
            <p:cNvPr id="5" name="4 Imagen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5327" y="826267"/>
              <a:ext cx="1825419" cy="2336033"/>
            </a:xfrm>
            <a:prstGeom prst="rect">
              <a:avLst/>
            </a:prstGeom>
          </p:spPr>
        </p:pic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8698" y="815812"/>
              <a:ext cx="1698753" cy="1274065"/>
            </a:xfrm>
            <a:prstGeom prst="rect">
              <a:avLst/>
            </a:prstGeom>
          </p:spPr>
        </p:pic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2695017" y="3950708"/>
              <a:ext cx="6261100" cy="450000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 anchorCtr="1">
              <a:noAutofit/>
            </a:bodyPr>
            <a:lstStyle/>
            <a:p>
              <a:pPr>
                <a:spcBef>
                  <a:spcPct val="20000"/>
                </a:spcBef>
              </a:pPr>
              <a:r>
                <a:rPr lang="en-US" b="1" dirty="0" err="1" smtClean="0">
                  <a:solidFill>
                    <a:schemeClr val="bg1"/>
                  </a:solidFill>
                </a:rPr>
                <a:t>Consejo</a:t>
              </a:r>
              <a:r>
                <a:rPr lang="en-US" b="1" dirty="0" smtClean="0">
                  <a:solidFill>
                    <a:schemeClr val="bg1"/>
                  </a:solidFill>
                </a:rPr>
                <a:t> Superior de </a:t>
              </a:r>
              <a:r>
                <a:rPr lang="en-US" b="1" dirty="0" err="1" smtClean="0">
                  <a:solidFill>
                    <a:schemeClr val="bg1"/>
                  </a:solidFill>
                </a:rPr>
                <a:t>Investigaciones</a:t>
              </a:r>
              <a:r>
                <a:rPr lang="en-US" b="1" dirty="0" smtClean="0">
                  <a:solidFill>
                    <a:schemeClr val="bg1"/>
                  </a:solidFill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</a:rPr>
                <a:t>Científicas</a:t>
              </a:r>
              <a:r>
                <a:rPr lang="en-US" b="1" dirty="0" smtClean="0">
                  <a:solidFill>
                    <a:schemeClr val="bg1"/>
                  </a:solidFill>
                </a:rPr>
                <a:t> (CSIC)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119078" y="829548"/>
            <a:ext cx="8876229" cy="3753985"/>
            <a:chOff x="119078" y="829548"/>
            <a:chExt cx="8876229" cy="3753985"/>
          </a:xfrm>
        </p:grpSpPr>
        <p:pic>
          <p:nvPicPr>
            <p:cNvPr id="12" name="11 Imagen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078" y="829548"/>
              <a:ext cx="2815489" cy="3753985"/>
            </a:xfrm>
            <a:prstGeom prst="rect">
              <a:avLst/>
            </a:prstGeom>
          </p:spPr>
        </p:pic>
        <p:pic>
          <p:nvPicPr>
            <p:cNvPr id="15" name="14 Imagen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0037" y="1074278"/>
              <a:ext cx="5965270" cy="3218550"/>
            </a:xfrm>
            <a:prstGeom prst="rect">
              <a:avLst/>
            </a:prstGeom>
          </p:spPr>
        </p:pic>
      </p:grpSp>
      <p:grpSp>
        <p:nvGrpSpPr>
          <p:cNvPr id="19" name="18 Grupo"/>
          <p:cNvGrpSpPr/>
          <p:nvPr/>
        </p:nvGrpSpPr>
        <p:grpSpPr>
          <a:xfrm>
            <a:off x="3061171" y="4467248"/>
            <a:ext cx="5869546" cy="2107691"/>
            <a:chOff x="3061171" y="4467248"/>
            <a:chExt cx="5869546" cy="2107691"/>
          </a:xfrm>
        </p:grpSpPr>
        <p:sp>
          <p:nvSpPr>
            <p:cNvPr id="26" name="Rectangle 13"/>
            <p:cNvSpPr>
              <a:spLocks noChangeArrowheads="1"/>
            </p:cNvSpPr>
            <p:nvPr/>
          </p:nvSpPr>
          <p:spPr bwMode="auto">
            <a:xfrm>
              <a:off x="3061171" y="5104476"/>
              <a:ext cx="5869546" cy="45000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 anchorCtr="0"/>
            <a:lstStyle/>
            <a:p>
              <a:pPr algn="r">
                <a:spcBef>
                  <a:spcPct val="20000"/>
                </a:spcBef>
              </a:pPr>
              <a:r>
                <a:rPr lang="en-US" b="1" dirty="0" err="1" smtClean="0">
                  <a:solidFill>
                    <a:srgbClr val="009900"/>
                  </a:solidFill>
                </a:rPr>
                <a:t>Instituto</a:t>
              </a:r>
              <a:r>
                <a:rPr lang="en-US" b="1" dirty="0" smtClean="0">
                  <a:solidFill>
                    <a:srgbClr val="009900"/>
                  </a:solidFill>
                </a:rPr>
                <a:t> de </a:t>
              </a:r>
              <a:r>
                <a:rPr lang="en-US" b="1" dirty="0" err="1" smtClean="0">
                  <a:solidFill>
                    <a:srgbClr val="009900"/>
                  </a:solidFill>
                </a:rPr>
                <a:t>Estructura</a:t>
              </a:r>
              <a:r>
                <a:rPr lang="en-US" b="1" dirty="0" smtClean="0">
                  <a:solidFill>
                    <a:srgbClr val="009900"/>
                  </a:solidFill>
                </a:rPr>
                <a:t> de la </a:t>
              </a:r>
              <a:r>
                <a:rPr lang="en-US" b="1" dirty="0" err="1" smtClean="0">
                  <a:solidFill>
                    <a:srgbClr val="009900"/>
                  </a:solidFill>
                </a:rPr>
                <a:t>Materia</a:t>
              </a:r>
              <a:r>
                <a:rPr lang="en-US" b="1" dirty="0" smtClean="0">
                  <a:solidFill>
                    <a:srgbClr val="009900"/>
                  </a:solidFill>
                </a:rPr>
                <a:t> (IEM)</a:t>
              </a:r>
              <a:endParaRPr lang="en-US" b="1" dirty="0">
                <a:solidFill>
                  <a:srgbClr val="009900"/>
                </a:solidFill>
              </a:endParaRPr>
            </a:p>
          </p:txBody>
        </p:sp>
        <p:sp>
          <p:nvSpPr>
            <p:cNvPr id="27" name="Rectangle 13"/>
            <p:cNvSpPr>
              <a:spLocks noChangeArrowheads="1"/>
            </p:cNvSpPr>
            <p:nvPr/>
          </p:nvSpPr>
          <p:spPr bwMode="auto">
            <a:xfrm>
              <a:off x="3061171" y="4467248"/>
              <a:ext cx="5869546" cy="450000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ffectLst/>
            <a:extLst/>
          </p:spPr>
          <p:txBody>
            <a:bodyPr anchor="ctr" anchorCtr="1">
              <a:noAutofit/>
            </a:bodyPr>
            <a:lstStyle/>
            <a:p>
              <a:pPr>
                <a:spcBef>
                  <a:spcPct val="20000"/>
                </a:spcBef>
              </a:pPr>
              <a:r>
                <a:rPr lang="en-US" b="1" dirty="0" smtClean="0">
                  <a:solidFill>
                    <a:schemeClr val="bg1"/>
                  </a:solidFill>
                </a:rPr>
                <a:t>Centro de </a:t>
              </a:r>
              <a:r>
                <a:rPr lang="en-US" b="1" dirty="0" err="1" smtClean="0">
                  <a:solidFill>
                    <a:schemeClr val="bg1"/>
                  </a:solidFill>
                </a:rPr>
                <a:t>Física</a:t>
              </a:r>
              <a:r>
                <a:rPr lang="en-US" b="1" dirty="0" smtClean="0">
                  <a:solidFill>
                    <a:schemeClr val="bg1"/>
                  </a:solidFill>
                </a:rPr>
                <a:t> “Miguel Antonio </a:t>
              </a:r>
              <a:r>
                <a:rPr lang="en-US" b="1" dirty="0" err="1" smtClean="0">
                  <a:solidFill>
                    <a:schemeClr val="bg1"/>
                  </a:solidFill>
                </a:rPr>
                <a:t>Catalán</a:t>
              </a:r>
              <a:r>
                <a:rPr lang="en-US" b="1" dirty="0" smtClean="0">
                  <a:solidFill>
                    <a:schemeClr val="bg1"/>
                  </a:solidFill>
                </a:rPr>
                <a:t>” (CFMAC)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Rectangle 13"/>
            <p:cNvSpPr>
              <a:spLocks noChangeArrowheads="1"/>
            </p:cNvSpPr>
            <p:nvPr/>
          </p:nvSpPr>
          <p:spPr bwMode="auto">
            <a:xfrm>
              <a:off x="3061171" y="5630676"/>
              <a:ext cx="5869546" cy="45000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 anchorCtr="0"/>
            <a:lstStyle/>
            <a:p>
              <a:pPr algn="r">
                <a:spcBef>
                  <a:spcPct val="20000"/>
                </a:spcBef>
              </a:pPr>
              <a:r>
                <a:rPr lang="en-US" b="1" dirty="0" err="1" smtClean="0">
                  <a:solidFill>
                    <a:srgbClr val="FF0000"/>
                  </a:solidFill>
                </a:rPr>
                <a:t>Instituto</a:t>
              </a:r>
              <a:r>
                <a:rPr lang="en-US" b="1" dirty="0" smtClean="0">
                  <a:solidFill>
                    <a:srgbClr val="FF0000"/>
                  </a:solidFill>
                </a:rPr>
                <a:t> de </a:t>
              </a:r>
              <a:r>
                <a:rPr lang="en-US" b="1" dirty="0" err="1" smtClean="0">
                  <a:solidFill>
                    <a:srgbClr val="FF0000"/>
                  </a:solidFill>
                </a:rPr>
                <a:t>Física</a:t>
              </a:r>
              <a:r>
                <a:rPr lang="en-US" b="1" dirty="0" smtClean="0">
                  <a:solidFill>
                    <a:srgbClr val="FF0000"/>
                  </a:solidFill>
                </a:rPr>
                <a:t> Fundamental (IFF)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9" name="Rectangle 13"/>
            <p:cNvSpPr>
              <a:spLocks noChangeArrowheads="1"/>
            </p:cNvSpPr>
            <p:nvPr/>
          </p:nvSpPr>
          <p:spPr bwMode="auto">
            <a:xfrm>
              <a:off x="3061171" y="6124939"/>
              <a:ext cx="5869546" cy="45000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 anchorCtr="0"/>
            <a:lstStyle/>
            <a:p>
              <a:pPr algn="r">
                <a:spcBef>
                  <a:spcPct val="20000"/>
                </a:spcBef>
              </a:pPr>
              <a:r>
                <a:rPr lang="en-US" b="1" dirty="0" err="1" smtClean="0">
                  <a:solidFill>
                    <a:srgbClr val="009900"/>
                  </a:solidFill>
                </a:rPr>
                <a:t>Instituto</a:t>
              </a:r>
              <a:r>
                <a:rPr lang="en-US" b="1" dirty="0" smtClean="0">
                  <a:solidFill>
                    <a:srgbClr val="009900"/>
                  </a:solidFill>
                </a:rPr>
                <a:t> de </a:t>
              </a:r>
              <a:r>
                <a:rPr lang="en-US" b="1" dirty="0" err="1" smtClean="0">
                  <a:solidFill>
                    <a:srgbClr val="009900"/>
                  </a:solidFill>
                </a:rPr>
                <a:t>Óptica</a:t>
              </a:r>
              <a:r>
                <a:rPr lang="en-US" b="1" dirty="0" smtClean="0">
                  <a:solidFill>
                    <a:srgbClr val="009900"/>
                  </a:solidFill>
                </a:rPr>
                <a:t> (IO)</a:t>
              </a:r>
              <a:endParaRPr lang="en-US" b="1" dirty="0">
                <a:solidFill>
                  <a:srgbClr val="009900"/>
                </a:solidFill>
              </a:endParaRPr>
            </a:p>
          </p:txBody>
        </p:sp>
      </p:grpSp>
      <p:pic>
        <p:nvPicPr>
          <p:cNvPr id="16" name="15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901" y="1093202"/>
            <a:ext cx="4454448" cy="3184106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3" y="1093202"/>
            <a:ext cx="4415555" cy="3184106"/>
          </a:xfrm>
          <a:prstGeom prst="rect">
            <a:avLst/>
          </a:prstGeom>
        </p:spPr>
      </p:pic>
      <p:sp>
        <p:nvSpPr>
          <p:cNvPr id="22" name="Rectangle 37"/>
          <p:cNvSpPr>
            <a:spLocks noChangeArrowheads="1"/>
          </p:cNvSpPr>
          <p:nvPr/>
        </p:nvSpPr>
        <p:spPr bwMode="auto">
          <a:xfrm>
            <a:off x="98893" y="5124390"/>
            <a:ext cx="3870304" cy="553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smtClean="0"/>
              <a:t>Eckert, Arnold </a:t>
            </a:r>
            <a:r>
              <a:rPr lang="en-US" sz="1000" dirty="0" err="1" smtClean="0"/>
              <a:t>Sommerfeld</a:t>
            </a:r>
            <a:r>
              <a:rPr lang="en-US" sz="1000" dirty="0" smtClean="0"/>
              <a:t> – Science, Life and Turbulent Times (1868-1951) (Springer, New York, 2013)</a:t>
            </a:r>
            <a:endParaRPr lang="en-US" sz="1000" dirty="0"/>
          </a:p>
        </p:txBody>
      </p:sp>
      <p:sp>
        <p:nvSpPr>
          <p:cNvPr id="7" name="6 Elipse"/>
          <p:cNvSpPr/>
          <p:nvPr/>
        </p:nvSpPr>
        <p:spPr>
          <a:xfrm>
            <a:off x="4927600" y="4313760"/>
            <a:ext cx="2959100" cy="7315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6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60583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Hydrodynamic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approaches</a:t>
            </a:r>
            <a:r>
              <a:rPr lang="es-ES_tradnl" sz="2600" dirty="0" smtClean="0">
                <a:solidFill>
                  <a:schemeClr val="bg1"/>
                </a:solidFill>
              </a:rPr>
              <a:t> in </a:t>
            </a:r>
            <a:r>
              <a:rPr lang="es-ES_tradnl" sz="2600" dirty="0" err="1" smtClean="0">
                <a:solidFill>
                  <a:schemeClr val="bg1"/>
                </a:solidFill>
              </a:rPr>
              <a:t>the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literature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70656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193" y="1544586"/>
            <a:ext cx="3352005" cy="5129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67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21" y="896928"/>
            <a:ext cx="5054529" cy="490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40521" y="5295900"/>
            <a:ext cx="4710879" cy="508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553" y="1214133"/>
            <a:ext cx="959461" cy="660905"/>
          </a:xfrm>
          <a:prstGeom prst="rect">
            <a:avLst/>
          </a:prstGeom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3034" y="6019005"/>
            <a:ext cx="3282165" cy="318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200" dirty="0" smtClean="0"/>
              <a:t>Int. J. Quantum Chem. </a:t>
            </a:r>
            <a:r>
              <a:rPr lang="en-US" sz="1200" b="1" dirty="0" smtClean="0"/>
              <a:t>111</a:t>
            </a:r>
            <a:r>
              <a:rPr lang="en-US" sz="1200" dirty="0" smtClean="0"/>
              <a:t>, 356 (2011)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1085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60583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Hydrodynamic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approaches</a:t>
            </a:r>
            <a:r>
              <a:rPr lang="es-ES_tradnl" sz="2600" dirty="0" smtClean="0">
                <a:solidFill>
                  <a:schemeClr val="bg1"/>
                </a:solidFill>
              </a:rPr>
              <a:t> in </a:t>
            </a:r>
            <a:r>
              <a:rPr lang="es-ES_tradnl" sz="2600" dirty="0" err="1" smtClean="0">
                <a:solidFill>
                  <a:schemeClr val="bg1"/>
                </a:solidFill>
              </a:rPr>
              <a:t>the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literature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3" y="952500"/>
            <a:ext cx="1876500" cy="2160000"/>
          </a:xfrm>
          <a:prstGeom prst="rect">
            <a:avLst/>
          </a:prstGeom>
        </p:spPr>
      </p:pic>
      <p:grpSp>
        <p:nvGrpSpPr>
          <p:cNvPr id="3" name="2 Grupo"/>
          <p:cNvGrpSpPr/>
          <p:nvPr/>
        </p:nvGrpSpPr>
        <p:grpSpPr>
          <a:xfrm>
            <a:off x="2093702" y="952500"/>
            <a:ext cx="7074800" cy="5854700"/>
            <a:chOff x="2093702" y="952500"/>
            <a:chExt cx="7074800" cy="5854700"/>
          </a:xfrm>
        </p:grpSpPr>
        <p:pic>
          <p:nvPicPr>
            <p:cNvPr id="70451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3702" y="952500"/>
              <a:ext cx="3478980" cy="28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4516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5796" y="952500"/>
              <a:ext cx="3522706" cy="28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4517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6692" y="3927200"/>
              <a:ext cx="3499818" cy="28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8 Imagen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6779" y="5036747"/>
              <a:ext cx="959461" cy="660905"/>
            </a:xfrm>
            <a:prstGeom prst="rect">
              <a:avLst/>
            </a:prstGeom>
          </p:spPr>
        </p:pic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7242258" y="3952600"/>
              <a:ext cx="1558842" cy="3182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Aft>
                  <a:spcPts val="600"/>
                </a:spcAft>
                <a:buClr>
                  <a:srgbClr val="FFFF00"/>
                </a:buClr>
                <a:buFont typeface="Wingdings" pitchFamily="2" charset="2"/>
                <a:buNone/>
              </a:pPr>
              <a:r>
                <a:rPr lang="en-US" sz="1200" dirty="0" err="1" smtClean="0"/>
                <a:t>Optik</a:t>
              </a:r>
              <a:r>
                <a:rPr lang="en-US" sz="1200" dirty="0" smtClean="0"/>
                <a:t> </a:t>
              </a:r>
              <a:r>
                <a:rPr lang="en-US" sz="1200" b="1" dirty="0" smtClean="0"/>
                <a:t>9</a:t>
              </a:r>
              <a:r>
                <a:rPr lang="en-US" sz="1200" dirty="0" smtClean="0"/>
                <a:t>, 174 (1952)</a:t>
              </a:r>
              <a:endParaRPr lang="en-US" sz="1200" dirty="0"/>
            </a:p>
          </p:txBody>
        </p:sp>
      </p:grp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06363" y="3266677"/>
            <a:ext cx="2444750" cy="318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200" dirty="0" smtClean="0"/>
              <a:t>Math. Ann. </a:t>
            </a:r>
            <a:r>
              <a:rPr lang="en-US" sz="1200" b="1" dirty="0" smtClean="0"/>
              <a:t>47</a:t>
            </a:r>
            <a:r>
              <a:rPr lang="en-US" sz="1200" dirty="0" smtClean="0"/>
              <a:t>, 317 (1896)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092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60583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Hydrodynamic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approaches</a:t>
            </a:r>
            <a:r>
              <a:rPr lang="es-ES_tradnl" sz="2600" dirty="0" smtClean="0">
                <a:solidFill>
                  <a:schemeClr val="bg1"/>
                </a:solidFill>
              </a:rPr>
              <a:t> in </a:t>
            </a:r>
            <a:r>
              <a:rPr lang="es-ES_tradnl" sz="2600" dirty="0" err="1" smtClean="0">
                <a:solidFill>
                  <a:schemeClr val="bg1"/>
                </a:solidFill>
              </a:rPr>
              <a:t>the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literature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7045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44" y="1079724"/>
            <a:ext cx="4543183" cy="38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553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8" y="952500"/>
            <a:ext cx="3581401" cy="567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44744" y="3911600"/>
            <a:ext cx="4543183" cy="10286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739" y="3791499"/>
            <a:ext cx="959461" cy="66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8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60583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Hydrodynamic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approaches</a:t>
            </a:r>
            <a:r>
              <a:rPr lang="es-ES_tradnl" sz="2600" dirty="0" smtClean="0">
                <a:solidFill>
                  <a:schemeClr val="bg1"/>
                </a:solidFill>
              </a:rPr>
              <a:t> in </a:t>
            </a:r>
            <a:r>
              <a:rPr lang="es-ES_tradnl" sz="2600" dirty="0" err="1" smtClean="0">
                <a:solidFill>
                  <a:schemeClr val="bg1"/>
                </a:solidFill>
              </a:rPr>
              <a:t>the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literature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7075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48" y="776382"/>
            <a:ext cx="6022418" cy="1865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758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866" y="4002142"/>
            <a:ext cx="2545476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758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679" y="1157380"/>
            <a:ext cx="2340663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758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60" y="3036671"/>
            <a:ext cx="3722640" cy="3767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773160" y="5156200"/>
            <a:ext cx="3722640" cy="12573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203" y="820738"/>
            <a:ext cx="1167209" cy="776924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011" y="3842142"/>
            <a:ext cx="959461" cy="660905"/>
          </a:xfrm>
          <a:prstGeom prst="rect">
            <a:avLst/>
          </a:prstGeom>
        </p:spPr>
      </p:pic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52800" y="2623523"/>
            <a:ext cx="2657475" cy="318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200" dirty="0" smtClean="0"/>
              <a:t>J. </a:t>
            </a:r>
            <a:r>
              <a:rPr lang="en-US" sz="1200" dirty="0" err="1" smtClean="0"/>
              <a:t>Acoust</a:t>
            </a:r>
            <a:r>
              <a:rPr lang="en-US" sz="1200" dirty="0" smtClean="0"/>
              <a:t>. Soc. Am. </a:t>
            </a:r>
            <a:r>
              <a:rPr lang="en-US" sz="1200" b="1" dirty="0" smtClean="0"/>
              <a:t>78</a:t>
            </a:r>
            <a:r>
              <a:rPr lang="en-US" sz="1200" dirty="0" smtClean="0"/>
              <a:t>, 758 (1985)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7999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What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about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classical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waves</a:t>
            </a:r>
            <a:r>
              <a:rPr lang="es-ES_tradnl" sz="2600" dirty="0" smtClean="0">
                <a:solidFill>
                  <a:schemeClr val="bg1"/>
                </a:solidFill>
              </a:rPr>
              <a:t>?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6993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93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964" y="825446"/>
            <a:ext cx="5682318" cy="2235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83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563" y="3187682"/>
            <a:ext cx="3425352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7"/>
          <p:cNvSpPr>
            <a:spLocks noChangeArrowheads="1"/>
          </p:cNvSpPr>
          <p:nvPr/>
        </p:nvSpPr>
        <p:spPr bwMode="auto">
          <a:xfrm>
            <a:off x="2331278" y="6528491"/>
            <a:ext cx="4456046" cy="2972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pPr algn="ctr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Couder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Boudaoud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Protière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and Fort,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EPN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41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, 14 (2010)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52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91063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600" dirty="0" err="1" smtClean="0">
                <a:solidFill>
                  <a:schemeClr val="bg1"/>
                </a:solidFill>
              </a:rPr>
              <a:t>Wheeler’s</a:t>
            </a:r>
            <a:r>
              <a:rPr lang="es-ES" sz="2600" dirty="0" smtClean="0">
                <a:solidFill>
                  <a:schemeClr val="bg1"/>
                </a:solidFill>
              </a:rPr>
              <a:t> </a:t>
            </a:r>
            <a:r>
              <a:rPr lang="es-ES" sz="2600" dirty="0" err="1" smtClean="0">
                <a:solidFill>
                  <a:schemeClr val="bg1"/>
                </a:solidFill>
              </a:rPr>
              <a:t>delayed-choice</a:t>
            </a:r>
            <a:r>
              <a:rPr lang="es-ES" sz="2600" dirty="0" smtClean="0">
                <a:solidFill>
                  <a:schemeClr val="bg1"/>
                </a:solidFill>
              </a:rPr>
              <a:t> </a:t>
            </a:r>
            <a:r>
              <a:rPr lang="es-ES" sz="2600" dirty="0" err="1" smtClean="0">
                <a:solidFill>
                  <a:schemeClr val="bg1"/>
                </a:solidFill>
              </a:rPr>
              <a:t>experiment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304" y="1405683"/>
            <a:ext cx="4888418" cy="273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7"/>
          <p:cNvSpPr>
            <a:spLocks noChangeArrowheads="1"/>
          </p:cNvSpPr>
          <p:nvPr/>
        </p:nvSpPr>
        <p:spPr bwMode="auto">
          <a:xfrm>
            <a:off x="496909" y="2265876"/>
            <a:ext cx="3870304" cy="553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smtClean="0"/>
              <a:t>Wheeler, The past and the delayed-choice double-slit experiment,</a:t>
            </a:r>
          </a:p>
          <a:p>
            <a:pPr algn="just"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smtClean="0"/>
              <a:t>in </a:t>
            </a:r>
            <a:r>
              <a:rPr lang="en-US" sz="1000" i="1" dirty="0" smtClean="0"/>
              <a:t>Mathematical Foundations of Quantum Theory</a:t>
            </a:r>
            <a:r>
              <a:rPr lang="en-US" sz="1000" dirty="0" smtClean="0"/>
              <a:t>, Marlow (Ed.)</a:t>
            </a:r>
          </a:p>
          <a:p>
            <a:pPr algn="just"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smtClean="0"/>
              <a:t>(Academic Press, New York, 1978)</a:t>
            </a:r>
            <a:endParaRPr lang="en-US" sz="1000" dirty="0"/>
          </a:p>
        </p:txBody>
      </p:sp>
      <p:sp>
        <p:nvSpPr>
          <p:cNvPr id="14" name="Rectangle 37"/>
          <p:cNvSpPr>
            <a:spLocks noChangeArrowheads="1"/>
          </p:cNvSpPr>
          <p:nvPr/>
        </p:nvSpPr>
        <p:spPr bwMode="auto">
          <a:xfrm>
            <a:off x="131763" y="6503988"/>
            <a:ext cx="2965450" cy="23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err="1" smtClean="0"/>
              <a:t>Hiley</a:t>
            </a:r>
            <a:r>
              <a:rPr lang="en-US" sz="1000" dirty="0" smtClean="0"/>
              <a:t> &amp; Callaghan, </a:t>
            </a:r>
            <a:r>
              <a:rPr lang="en-US" sz="1000" i="1" dirty="0" smtClean="0"/>
              <a:t>Phys. Scr. </a:t>
            </a:r>
            <a:r>
              <a:rPr lang="en-US" sz="1000" b="1" dirty="0" smtClean="0"/>
              <a:t>74</a:t>
            </a:r>
            <a:r>
              <a:rPr lang="en-US" sz="1000" dirty="0"/>
              <a:t>, </a:t>
            </a:r>
            <a:r>
              <a:rPr lang="en-US" sz="1000" dirty="0" smtClean="0"/>
              <a:t>336 </a:t>
            </a:r>
            <a:r>
              <a:rPr lang="en-US" sz="1000" dirty="0"/>
              <a:t>(</a:t>
            </a:r>
            <a:r>
              <a:rPr lang="en-US" sz="1000" dirty="0" smtClean="0"/>
              <a:t>2006)</a:t>
            </a:r>
            <a:endParaRPr lang="en-US" sz="1000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28" y="794917"/>
            <a:ext cx="2857500" cy="133350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84" y="4330700"/>
            <a:ext cx="4060644" cy="211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330699"/>
            <a:ext cx="4060644" cy="211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28" y="3020480"/>
            <a:ext cx="2122375" cy="131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47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1285276" y="822868"/>
            <a:ext cx="6577442" cy="3693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wrap="none" anchor="ctr" anchorCtr="1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b="1" dirty="0" err="1" smtClean="0">
                <a:solidFill>
                  <a:schemeClr val="bg1"/>
                </a:solidFill>
              </a:rPr>
              <a:t>Bohmian</a:t>
            </a:r>
            <a:r>
              <a:rPr lang="en-US" b="1" dirty="0" smtClean="0">
                <a:solidFill>
                  <a:schemeClr val="bg1"/>
                </a:solidFill>
              </a:rPr>
              <a:t> non-crossing = quantum dynamical </a:t>
            </a:r>
            <a:r>
              <a:rPr lang="en-US" b="1" dirty="0" err="1" smtClean="0">
                <a:solidFill>
                  <a:schemeClr val="bg1"/>
                </a:solidFill>
              </a:rPr>
              <a:t>noncrossing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91063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600" dirty="0" err="1" smtClean="0">
                <a:solidFill>
                  <a:schemeClr val="bg1"/>
                </a:solidFill>
              </a:rPr>
              <a:t>Interference</a:t>
            </a:r>
            <a:r>
              <a:rPr lang="es-ES" sz="2600" dirty="0" smtClean="0">
                <a:solidFill>
                  <a:schemeClr val="bg1"/>
                </a:solidFill>
              </a:rPr>
              <a:t> </a:t>
            </a:r>
            <a:r>
              <a:rPr lang="es-ES" sz="2600" dirty="0" err="1" smtClean="0">
                <a:solidFill>
                  <a:schemeClr val="bg1"/>
                </a:solidFill>
              </a:rPr>
              <a:t>dynamics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8" name="Picture 35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1840208"/>
            <a:ext cx="4989408" cy="4430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32"/>
          <p:cNvSpPr>
            <a:spLocks noChangeArrowheads="1"/>
          </p:cNvSpPr>
          <p:nvPr/>
        </p:nvSpPr>
        <p:spPr bwMode="auto">
          <a:xfrm>
            <a:off x="13165" y="6353363"/>
            <a:ext cx="3517435" cy="50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smtClean="0"/>
              <a:t>AS &amp; </a:t>
            </a:r>
            <a:r>
              <a:rPr lang="en-US" sz="1000" dirty="0" err="1" smtClean="0"/>
              <a:t>Miret-Artés</a:t>
            </a:r>
            <a:r>
              <a:rPr lang="en-US" sz="1000" dirty="0" smtClean="0"/>
              <a:t>, </a:t>
            </a:r>
            <a:r>
              <a:rPr lang="en-US" sz="1000" i="1" dirty="0" smtClean="0"/>
              <a:t>Chem. Phys. </a:t>
            </a:r>
            <a:r>
              <a:rPr lang="en-US" sz="1000" i="1" dirty="0" err="1" smtClean="0"/>
              <a:t>Lett</a:t>
            </a:r>
            <a:r>
              <a:rPr lang="en-US" sz="1000" i="1" dirty="0" smtClean="0"/>
              <a:t>. </a:t>
            </a:r>
            <a:r>
              <a:rPr lang="en-US" sz="1000" b="1" dirty="0" smtClean="0"/>
              <a:t>445</a:t>
            </a:r>
            <a:r>
              <a:rPr lang="en-US" sz="1000" dirty="0" smtClean="0"/>
              <a:t>, 350 (2007);</a:t>
            </a:r>
          </a:p>
          <a:p>
            <a:pPr algn="just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000" i="1" dirty="0" smtClean="0"/>
              <a:t>J. </a:t>
            </a:r>
            <a:r>
              <a:rPr lang="en-US" sz="1000" i="1" dirty="0"/>
              <a:t>Phys. A </a:t>
            </a:r>
            <a:r>
              <a:rPr lang="en-US" sz="1000" b="1" dirty="0"/>
              <a:t>41</a:t>
            </a:r>
            <a:r>
              <a:rPr lang="en-US" sz="1000" dirty="0"/>
              <a:t>, 435303 (2008</a:t>
            </a:r>
            <a:r>
              <a:rPr lang="en-US" sz="1000" dirty="0" smtClean="0"/>
              <a:t>); </a:t>
            </a:r>
            <a:r>
              <a:rPr lang="en-US" sz="1000" i="1" dirty="0" smtClean="0"/>
              <a:t>Am. J. Phys. </a:t>
            </a:r>
            <a:r>
              <a:rPr lang="en-US" sz="1000" b="1" dirty="0" smtClean="0"/>
              <a:t>80</a:t>
            </a:r>
            <a:r>
              <a:rPr lang="en-US" sz="1000" dirty="0" smtClean="0"/>
              <a:t>, 525 (2012)</a:t>
            </a:r>
            <a:endParaRPr lang="en-US" sz="1000" dirty="0"/>
          </a:p>
        </p:txBody>
      </p:sp>
      <p:grpSp>
        <p:nvGrpSpPr>
          <p:cNvPr id="2" name="1 Grupo"/>
          <p:cNvGrpSpPr/>
          <p:nvPr/>
        </p:nvGrpSpPr>
        <p:grpSpPr>
          <a:xfrm>
            <a:off x="4976857" y="1334985"/>
            <a:ext cx="3799726" cy="5457243"/>
            <a:chOff x="4976857" y="1334985"/>
            <a:chExt cx="3799726" cy="5457243"/>
          </a:xfrm>
        </p:grpSpPr>
        <p:pic>
          <p:nvPicPr>
            <p:cNvPr id="15" name="Picture 1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0482" y="3875772"/>
              <a:ext cx="3656101" cy="2916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18" name="17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31235370"/>
                </p:ext>
              </p:extLst>
            </p:nvPr>
          </p:nvGraphicFramePr>
          <p:xfrm>
            <a:off x="4976857" y="1334985"/>
            <a:ext cx="3648868" cy="17617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9" name="Imagen de mapa de bits" r:id="rId6" imgW="6314286" imgH="3801006" progId="PBrush">
                    <p:embed/>
                  </p:oleObj>
                </mc:Choice>
                <mc:Fallback>
                  <p:oleObj name="Imagen de mapa de bits" r:id="rId6" imgW="6314286" imgH="3801006" progId="PBrush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76857" y="1334985"/>
                          <a:ext cx="3648868" cy="1761724"/>
                        </a:xfrm>
                        <a:prstGeom prst="rect">
                          <a:avLst/>
                        </a:prstGeom>
                        <a:noFill/>
                        <a:ln w="25400">
                          <a:solidFill>
                            <a:srgbClr val="009900"/>
                          </a:solidFill>
                          <a:miter lim="800000"/>
                          <a:headEnd/>
                          <a:tailEnd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1377" y="3219450"/>
              <a:ext cx="3259137" cy="64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2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894" y="2328611"/>
            <a:ext cx="3528101" cy="2767137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2456604" y="1714500"/>
            <a:ext cx="2494704" cy="2341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13 Rectángulo"/>
          <p:cNvSpPr/>
          <p:nvPr/>
        </p:nvSpPr>
        <p:spPr>
          <a:xfrm>
            <a:off x="1310676" y="4055685"/>
            <a:ext cx="2494704" cy="2341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97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91063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600" dirty="0" err="1" smtClean="0">
                <a:solidFill>
                  <a:schemeClr val="bg1"/>
                </a:solidFill>
              </a:rPr>
              <a:t>Interference</a:t>
            </a:r>
            <a:r>
              <a:rPr lang="es-ES" sz="2600" dirty="0" smtClean="0">
                <a:solidFill>
                  <a:schemeClr val="bg1"/>
                </a:solidFill>
              </a:rPr>
              <a:t> </a:t>
            </a:r>
            <a:r>
              <a:rPr lang="es-ES" sz="2600" dirty="0" err="1" smtClean="0">
                <a:solidFill>
                  <a:schemeClr val="bg1"/>
                </a:solidFill>
              </a:rPr>
              <a:t>dynamics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449" y="3398339"/>
            <a:ext cx="2116018" cy="169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1 Grupo"/>
          <p:cNvGrpSpPr/>
          <p:nvPr/>
        </p:nvGrpSpPr>
        <p:grpSpPr>
          <a:xfrm>
            <a:off x="2154381" y="1307343"/>
            <a:ext cx="2475392" cy="5546854"/>
            <a:chOff x="2154381" y="1307343"/>
            <a:chExt cx="2475392" cy="5546854"/>
          </a:xfrm>
        </p:grpSpPr>
        <p:sp>
          <p:nvSpPr>
            <p:cNvPr id="30" name="Rectangle 32"/>
            <p:cNvSpPr>
              <a:spLocks noChangeArrowheads="1"/>
            </p:cNvSpPr>
            <p:nvPr/>
          </p:nvSpPr>
          <p:spPr bwMode="auto">
            <a:xfrm>
              <a:off x="2154381" y="6565460"/>
              <a:ext cx="2475392" cy="288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Aft>
                  <a:spcPts val="600"/>
                </a:spcAft>
                <a:buClr>
                  <a:srgbClr val="FFFF00"/>
                </a:buClr>
                <a:buFont typeface="Wingdings" pitchFamily="2" charset="2"/>
                <a:buNone/>
              </a:pPr>
              <a:r>
                <a:rPr lang="en-US" sz="1000" dirty="0" err="1" smtClean="0"/>
                <a:t>Kocsis</a:t>
              </a:r>
              <a:r>
                <a:rPr lang="en-US" sz="1000" dirty="0" smtClean="0"/>
                <a:t> et al., </a:t>
              </a:r>
              <a:r>
                <a:rPr lang="en-US" sz="1000" i="1" dirty="0" smtClean="0"/>
                <a:t>Science</a:t>
              </a:r>
              <a:r>
                <a:rPr lang="en-US" sz="1000" dirty="0" smtClean="0"/>
                <a:t> </a:t>
              </a:r>
              <a:r>
                <a:rPr lang="en-US" sz="1000" b="1" dirty="0" smtClean="0"/>
                <a:t>332</a:t>
              </a:r>
              <a:r>
                <a:rPr lang="en-US" sz="1000" dirty="0" smtClean="0"/>
                <a:t>, 1170 (2011)</a:t>
              </a:r>
              <a:endParaRPr lang="en-US" sz="1000" dirty="0"/>
            </a:p>
          </p:txBody>
        </p:sp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61612" y="1307343"/>
              <a:ext cx="2140721" cy="5243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905" y="1308100"/>
            <a:ext cx="3548406" cy="1924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482" y="3875772"/>
            <a:ext cx="3656101" cy="291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377" y="3219450"/>
            <a:ext cx="3259137" cy="645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285276" y="822868"/>
            <a:ext cx="6577442" cy="3693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wrap="none" anchor="ctr" anchorCtr="1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b="1" dirty="0" err="1" smtClean="0">
                <a:solidFill>
                  <a:schemeClr val="bg1"/>
                </a:solidFill>
              </a:rPr>
              <a:t>Bohmian</a:t>
            </a:r>
            <a:r>
              <a:rPr lang="en-US" b="1" dirty="0" smtClean="0">
                <a:solidFill>
                  <a:schemeClr val="bg1"/>
                </a:solidFill>
              </a:rPr>
              <a:t> non-crossing = quantum dynamical </a:t>
            </a:r>
            <a:r>
              <a:rPr lang="en-US" b="1" dirty="0" err="1" smtClean="0">
                <a:solidFill>
                  <a:schemeClr val="bg1"/>
                </a:solidFill>
              </a:rPr>
              <a:t>noncrossing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8" name="Picture 1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772" y="1396934"/>
            <a:ext cx="1277457" cy="519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00" y="1745123"/>
            <a:ext cx="1933716" cy="1402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00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1066799"/>
            <a:ext cx="6326188" cy="2519363"/>
          </a:xfrm>
          <a:prstGeom prst="rect">
            <a:avLst/>
          </a:prstGeom>
          <a:noFill/>
          <a:ln w="25400">
            <a:solidFill>
              <a:srgbClr val="00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1066800"/>
            <a:ext cx="6326188" cy="2519363"/>
          </a:xfrm>
          <a:prstGeom prst="rect">
            <a:avLst/>
          </a:prstGeom>
          <a:noFill/>
          <a:ln w="25400">
            <a:solidFill>
              <a:srgbClr val="00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91063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600" dirty="0" smtClean="0">
                <a:solidFill>
                  <a:schemeClr val="bg1"/>
                </a:solidFill>
              </a:rPr>
              <a:t>“</a:t>
            </a:r>
            <a:r>
              <a:rPr lang="es-ES_tradnl" sz="2600" dirty="0" err="1" smtClean="0">
                <a:solidFill>
                  <a:schemeClr val="bg1"/>
                </a:solidFill>
              </a:rPr>
              <a:t>Effective</a:t>
            </a:r>
            <a:r>
              <a:rPr lang="es-ES_tradnl" sz="2600" dirty="0">
                <a:solidFill>
                  <a:schemeClr val="bg1"/>
                </a:solidFill>
              </a:rPr>
              <a:t>” </a:t>
            </a:r>
            <a:r>
              <a:rPr lang="es-ES_tradnl" sz="2600" dirty="0" err="1">
                <a:solidFill>
                  <a:schemeClr val="bg1"/>
                </a:solidFill>
              </a:rPr>
              <a:t>interference</a:t>
            </a:r>
            <a:r>
              <a:rPr lang="es-ES_tradnl" sz="2600" dirty="0">
                <a:solidFill>
                  <a:schemeClr val="bg1"/>
                </a:solidFill>
              </a:rPr>
              <a:t> </a:t>
            </a:r>
            <a:r>
              <a:rPr lang="es-ES_tradnl" sz="2600" dirty="0" err="1">
                <a:solidFill>
                  <a:schemeClr val="bg1"/>
                </a:solidFill>
              </a:rPr>
              <a:t>potential</a:t>
            </a:r>
            <a:endParaRPr lang="es-ES" sz="2600" dirty="0">
              <a:solidFill>
                <a:schemeClr val="bg1"/>
              </a:solidFill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-4762" y="6546850"/>
            <a:ext cx="3127375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smtClean="0"/>
              <a:t>AS &amp; </a:t>
            </a:r>
            <a:r>
              <a:rPr lang="en-US" sz="1000" dirty="0" err="1" smtClean="0"/>
              <a:t>Miret-Artés</a:t>
            </a:r>
            <a:r>
              <a:rPr lang="en-US" sz="1000" dirty="0" smtClean="0"/>
              <a:t>, </a:t>
            </a:r>
            <a:r>
              <a:rPr lang="en-US" sz="1000" i="1" dirty="0" smtClean="0"/>
              <a:t>J. Phys. A </a:t>
            </a:r>
            <a:r>
              <a:rPr lang="en-US" sz="1000" b="1" dirty="0"/>
              <a:t>41</a:t>
            </a:r>
            <a:r>
              <a:rPr lang="en-US" sz="1000" dirty="0"/>
              <a:t>, 435303 (2008</a:t>
            </a:r>
            <a:r>
              <a:rPr lang="en-US" sz="1100" dirty="0"/>
              <a:t>)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260600" y="1130300"/>
            <a:ext cx="1219200" cy="2032000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2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91063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600" dirty="0" smtClean="0">
                <a:solidFill>
                  <a:schemeClr val="bg1"/>
                </a:solidFill>
              </a:rPr>
              <a:t>“</a:t>
            </a:r>
            <a:r>
              <a:rPr lang="es-ES_tradnl" sz="2600" dirty="0" err="1" smtClean="0">
                <a:solidFill>
                  <a:schemeClr val="bg1"/>
                </a:solidFill>
              </a:rPr>
              <a:t>Effective</a:t>
            </a:r>
            <a:r>
              <a:rPr lang="es-ES_tradnl" sz="2600" dirty="0">
                <a:solidFill>
                  <a:schemeClr val="bg1"/>
                </a:solidFill>
              </a:rPr>
              <a:t>” </a:t>
            </a:r>
            <a:r>
              <a:rPr lang="es-ES_tradnl" sz="2600" dirty="0" err="1">
                <a:solidFill>
                  <a:schemeClr val="bg1"/>
                </a:solidFill>
              </a:rPr>
              <a:t>interference</a:t>
            </a:r>
            <a:r>
              <a:rPr lang="es-ES_tradnl" sz="2600" dirty="0">
                <a:solidFill>
                  <a:schemeClr val="bg1"/>
                </a:solidFill>
              </a:rPr>
              <a:t> </a:t>
            </a:r>
            <a:r>
              <a:rPr lang="es-ES_tradnl" sz="2600" dirty="0" err="1">
                <a:solidFill>
                  <a:schemeClr val="bg1"/>
                </a:solidFill>
              </a:rPr>
              <a:t>potential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205" y="3771900"/>
            <a:ext cx="6892365" cy="29908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334963" y="1874838"/>
            <a:ext cx="3670300" cy="1730375"/>
            <a:chOff x="599" y="1067"/>
            <a:chExt cx="2312" cy="1090"/>
          </a:xfrm>
        </p:grpSpPr>
        <p:sp>
          <p:nvSpPr>
            <p:cNvPr id="6" name="Freeform 14"/>
            <p:cNvSpPr>
              <a:spLocks/>
            </p:cNvSpPr>
            <p:nvPr/>
          </p:nvSpPr>
          <p:spPr bwMode="auto">
            <a:xfrm>
              <a:off x="599" y="1067"/>
              <a:ext cx="2312" cy="1090"/>
            </a:xfrm>
            <a:custGeom>
              <a:avLst/>
              <a:gdLst>
                <a:gd name="T0" fmla="*/ 0 w 2312"/>
                <a:gd name="T1" fmla="*/ 0 h 1090"/>
                <a:gd name="T2" fmla="*/ 0 w 2312"/>
                <a:gd name="T3" fmla="*/ 1090 h 1090"/>
                <a:gd name="T4" fmla="*/ 740 w 2312"/>
                <a:gd name="T5" fmla="*/ 1090 h 1090"/>
                <a:gd name="T6" fmla="*/ 740 w 2312"/>
                <a:gd name="T7" fmla="*/ 630 h 1090"/>
                <a:gd name="T8" fmla="*/ 2312 w 2312"/>
                <a:gd name="T9" fmla="*/ 63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2" h="1090">
                  <a:moveTo>
                    <a:pt x="0" y="0"/>
                  </a:moveTo>
                  <a:lnTo>
                    <a:pt x="0" y="1090"/>
                  </a:lnTo>
                  <a:lnTo>
                    <a:pt x="740" y="1090"/>
                  </a:lnTo>
                  <a:lnTo>
                    <a:pt x="740" y="630"/>
                  </a:lnTo>
                  <a:lnTo>
                    <a:pt x="2312" y="630"/>
                  </a:lnTo>
                </a:path>
              </a:pathLst>
            </a:custGeom>
            <a:noFill/>
            <a:ln w="25400">
              <a:solidFill>
                <a:srgbClr val="2966D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Line 15"/>
            <p:cNvSpPr>
              <a:spLocks noChangeShapeType="1"/>
            </p:cNvSpPr>
            <p:nvPr/>
          </p:nvSpPr>
          <p:spPr bwMode="auto">
            <a:xfrm>
              <a:off x="609" y="1783"/>
              <a:ext cx="72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Line 16"/>
            <p:cNvSpPr>
              <a:spLocks noChangeShapeType="1"/>
            </p:cNvSpPr>
            <p:nvPr/>
          </p:nvSpPr>
          <p:spPr bwMode="auto">
            <a:xfrm flipH="1" flipV="1">
              <a:off x="1542" y="1697"/>
              <a:ext cx="7" cy="45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stealth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696" y="1509"/>
              <a:ext cx="541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en-US"/>
                <a:t>X</a:t>
              </a:r>
              <a:r>
                <a:rPr lang="en-US" baseline="-25000"/>
                <a:t>min </a:t>
              </a:r>
              <a:r>
                <a:rPr lang="en-US"/>
                <a:t>(t)</a:t>
              </a:r>
            </a:p>
          </p:txBody>
        </p:sp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1594" y="1809"/>
              <a:ext cx="541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en-US"/>
                <a:t>V</a:t>
              </a:r>
              <a:r>
                <a:rPr lang="en-US" baseline="-25000"/>
                <a:t>0 </a:t>
              </a:r>
              <a:r>
                <a:rPr lang="en-US"/>
                <a:t>(t)</a:t>
              </a:r>
            </a:p>
          </p:txBody>
        </p:sp>
      </p:grpSp>
      <p:sp>
        <p:nvSpPr>
          <p:cNvPr id="11" name="Rectangle 28"/>
          <p:cNvSpPr>
            <a:spLocks noChangeArrowheads="1"/>
          </p:cNvSpPr>
          <p:nvPr/>
        </p:nvSpPr>
        <p:spPr bwMode="auto">
          <a:xfrm>
            <a:off x="1562100" y="763588"/>
            <a:ext cx="7234238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b="1" dirty="0">
                <a:solidFill>
                  <a:srgbClr val="009900"/>
                </a:solidFill>
              </a:rPr>
              <a:t>How does the effective “interference” potential look like?</a:t>
            </a:r>
          </a:p>
        </p:txBody>
      </p:sp>
      <p:pic>
        <p:nvPicPr>
          <p:cNvPr id="12" name="Picture 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323975"/>
            <a:ext cx="1252538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88" y="1227138"/>
            <a:ext cx="4144962" cy="90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Line 32"/>
          <p:cNvSpPr>
            <a:spLocks noChangeAspect="1" noChangeShapeType="1"/>
          </p:cNvSpPr>
          <p:nvPr/>
        </p:nvSpPr>
        <p:spPr bwMode="auto">
          <a:xfrm>
            <a:off x="1473200" y="1651000"/>
            <a:ext cx="539750" cy="1588"/>
          </a:xfrm>
          <a:prstGeom prst="line">
            <a:avLst/>
          </a:prstGeom>
          <a:noFill/>
          <a:ln w="25400">
            <a:solidFill>
              <a:srgbClr val="0096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grpSp>
        <p:nvGrpSpPr>
          <p:cNvPr id="17" name="Group 34"/>
          <p:cNvGrpSpPr>
            <a:grpSpLocks noChangeAspect="1"/>
          </p:cNvGrpSpPr>
          <p:nvPr/>
        </p:nvGrpSpPr>
        <p:grpSpPr bwMode="auto">
          <a:xfrm>
            <a:off x="5680075" y="1966913"/>
            <a:ext cx="2365375" cy="1528762"/>
            <a:chOff x="3561" y="1856"/>
            <a:chExt cx="1721" cy="1112"/>
          </a:xfrm>
        </p:grpSpPr>
        <p:grpSp>
          <p:nvGrpSpPr>
            <p:cNvPr id="18" name="Group 35"/>
            <p:cNvGrpSpPr>
              <a:grpSpLocks noChangeAspect="1"/>
            </p:cNvGrpSpPr>
            <p:nvPr/>
          </p:nvGrpSpPr>
          <p:grpSpPr bwMode="auto">
            <a:xfrm>
              <a:off x="3561" y="1856"/>
              <a:ext cx="1721" cy="567"/>
              <a:chOff x="3561" y="1856"/>
              <a:chExt cx="1721" cy="567"/>
            </a:xfrm>
          </p:grpSpPr>
          <p:pic>
            <p:nvPicPr>
              <p:cNvPr id="20" name="Picture 36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9" y="1856"/>
                <a:ext cx="1143" cy="56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1" name="Picture 37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1" y="1962"/>
                <a:ext cx="526" cy="2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9" name="Picture 3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4" y="2514"/>
              <a:ext cx="1655" cy="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-4762" y="6546850"/>
            <a:ext cx="3127375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smtClean="0"/>
              <a:t>AS &amp; </a:t>
            </a:r>
            <a:r>
              <a:rPr lang="en-US" sz="1000" dirty="0" err="1" smtClean="0"/>
              <a:t>Miret-Artés</a:t>
            </a:r>
            <a:r>
              <a:rPr lang="en-US" sz="1000" dirty="0" smtClean="0"/>
              <a:t>, </a:t>
            </a:r>
            <a:r>
              <a:rPr lang="en-US" sz="1000" i="1" dirty="0" smtClean="0"/>
              <a:t>J. Phys. A </a:t>
            </a:r>
            <a:r>
              <a:rPr lang="en-US" sz="1000" b="1" dirty="0"/>
              <a:t>41</a:t>
            </a:r>
            <a:r>
              <a:rPr lang="en-US" sz="1000" dirty="0"/>
              <a:t>, 435303 (2008</a:t>
            </a:r>
            <a:r>
              <a:rPr lang="en-US" sz="11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1643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Physics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World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breakthroughs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35" y="825500"/>
            <a:ext cx="5070807" cy="566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200" y="1138238"/>
            <a:ext cx="5226783" cy="548763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3" y="1373352"/>
            <a:ext cx="3763055" cy="2508703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3771899" y="6007100"/>
            <a:ext cx="5188683" cy="5806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33" y="3973336"/>
            <a:ext cx="3301945" cy="263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462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1066799"/>
            <a:ext cx="6326188" cy="2519363"/>
          </a:xfrm>
          <a:prstGeom prst="rect">
            <a:avLst/>
          </a:prstGeom>
          <a:noFill/>
          <a:ln w="25400">
            <a:solidFill>
              <a:srgbClr val="00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1066800"/>
            <a:ext cx="6326188" cy="2519363"/>
          </a:xfrm>
          <a:prstGeom prst="rect">
            <a:avLst/>
          </a:prstGeom>
          <a:noFill/>
          <a:ln w="25400">
            <a:solidFill>
              <a:srgbClr val="00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91063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_tradnl" sz="2600" dirty="0" smtClean="0">
                <a:solidFill>
                  <a:schemeClr val="bg1"/>
                </a:solidFill>
              </a:rPr>
              <a:t>“</a:t>
            </a:r>
            <a:r>
              <a:rPr lang="es-ES_tradnl" sz="2600" dirty="0" err="1" smtClean="0">
                <a:solidFill>
                  <a:schemeClr val="bg1"/>
                </a:solidFill>
              </a:rPr>
              <a:t>Effective</a:t>
            </a:r>
            <a:r>
              <a:rPr lang="es-ES_tradnl" sz="2600" dirty="0">
                <a:solidFill>
                  <a:schemeClr val="bg1"/>
                </a:solidFill>
              </a:rPr>
              <a:t>” </a:t>
            </a:r>
            <a:r>
              <a:rPr lang="es-ES_tradnl" sz="2600" dirty="0" err="1">
                <a:solidFill>
                  <a:schemeClr val="bg1"/>
                </a:solidFill>
              </a:rPr>
              <a:t>interference</a:t>
            </a:r>
            <a:r>
              <a:rPr lang="es-ES_tradnl" sz="2600" dirty="0">
                <a:solidFill>
                  <a:schemeClr val="bg1"/>
                </a:solidFill>
              </a:rPr>
              <a:t> </a:t>
            </a:r>
            <a:r>
              <a:rPr lang="es-ES_tradnl" sz="2600" dirty="0" err="1">
                <a:solidFill>
                  <a:schemeClr val="bg1"/>
                </a:solidFill>
              </a:rPr>
              <a:t>potential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38" y="3859213"/>
            <a:ext cx="6208712" cy="2519362"/>
          </a:xfrm>
          <a:prstGeom prst="rect">
            <a:avLst/>
          </a:prstGeom>
          <a:noFill/>
          <a:ln w="25400">
            <a:solidFill>
              <a:srgbClr val="00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-4762" y="6546850"/>
            <a:ext cx="3127375" cy="22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smtClean="0"/>
              <a:t>AS &amp; </a:t>
            </a:r>
            <a:r>
              <a:rPr lang="en-US" sz="1000" dirty="0" err="1" smtClean="0"/>
              <a:t>Miret-Artés</a:t>
            </a:r>
            <a:r>
              <a:rPr lang="en-US" sz="1000" dirty="0" smtClean="0"/>
              <a:t>, </a:t>
            </a:r>
            <a:r>
              <a:rPr lang="en-US" sz="1000" i="1" dirty="0" smtClean="0"/>
              <a:t>J. Phys. A </a:t>
            </a:r>
            <a:r>
              <a:rPr lang="en-US" sz="1000" b="1" dirty="0"/>
              <a:t>41</a:t>
            </a:r>
            <a:r>
              <a:rPr lang="en-US" sz="1000" dirty="0"/>
              <a:t>, 435303 (2008</a:t>
            </a:r>
            <a:r>
              <a:rPr lang="en-US" sz="1100" dirty="0"/>
              <a:t>)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247899" y="1143000"/>
            <a:ext cx="1312069" cy="2044700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10 Rectángulo"/>
          <p:cNvSpPr/>
          <p:nvPr/>
        </p:nvSpPr>
        <p:spPr>
          <a:xfrm>
            <a:off x="4304507" y="3949700"/>
            <a:ext cx="1219200" cy="2032000"/>
          </a:xfrm>
          <a:prstGeom prst="rect">
            <a:avLst/>
          </a:prstGeom>
          <a:noFill/>
          <a:ln w="3175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14 Rectángulo"/>
          <p:cNvSpPr/>
          <p:nvPr/>
        </p:nvSpPr>
        <p:spPr>
          <a:xfrm>
            <a:off x="2209799" y="1143000"/>
            <a:ext cx="1350169" cy="2044700"/>
          </a:xfrm>
          <a:prstGeom prst="rect">
            <a:avLst/>
          </a:prstGeom>
          <a:noFill/>
          <a:ln w="3175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56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91063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600" dirty="0" err="1" smtClean="0">
                <a:solidFill>
                  <a:schemeClr val="bg1"/>
                </a:solidFill>
              </a:rPr>
              <a:t>Wheeler’s</a:t>
            </a:r>
            <a:r>
              <a:rPr lang="es-ES" sz="2600" dirty="0" smtClean="0">
                <a:solidFill>
                  <a:schemeClr val="bg1"/>
                </a:solidFill>
              </a:rPr>
              <a:t> </a:t>
            </a:r>
            <a:r>
              <a:rPr lang="es-ES" sz="2600" dirty="0" err="1" smtClean="0">
                <a:solidFill>
                  <a:schemeClr val="bg1"/>
                </a:solidFill>
              </a:rPr>
              <a:t>delayed-choice</a:t>
            </a:r>
            <a:r>
              <a:rPr lang="es-ES" sz="2600" dirty="0" smtClean="0">
                <a:solidFill>
                  <a:schemeClr val="bg1"/>
                </a:solidFill>
              </a:rPr>
              <a:t> </a:t>
            </a:r>
            <a:r>
              <a:rPr lang="es-ES" sz="2600" dirty="0" err="1" smtClean="0">
                <a:solidFill>
                  <a:schemeClr val="bg1"/>
                </a:solidFill>
              </a:rPr>
              <a:t>experiment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304" y="1405683"/>
            <a:ext cx="4888418" cy="273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7"/>
          <p:cNvSpPr>
            <a:spLocks noChangeArrowheads="1"/>
          </p:cNvSpPr>
          <p:nvPr/>
        </p:nvSpPr>
        <p:spPr bwMode="auto">
          <a:xfrm>
            <a:off x="0" y="2291276"/>
            <a:ext cx="3870304" cy="553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smtClean="0"/>
              <a:t>Wheeler, The past and the delayed-choice double-slit experiment,</a:t>
            </a:r>
          </a:p>
          <a:p>
            <a:pPr algn="just"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smtClean="0"/>
              <a:t>in </a:t>
            </a:r>
            <a:r>
              <a:rPr lang="en-US" sz="1000" i="1" dirty="0" smtClean="0"/>
              <a:t>Mathematical Foundations of Quantum Theory</a:t>
            </a:r>
            <a:r>
              <a:rPr lang="en-US" sz="1000" dirty="0" smtClean="0"/>
              <a:t>, Marlow (Ed.)</a:t>
            </a:r>
          </a:p>
          <a:p>
            <a:pPr algn="just"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smtClean="0"/>
              <a:t>(Academic Press, New York, 1978)</a:t>
            </a:r>
            <a:endParaRPr lang="en-US" sz="1000" dirty="0"/>
          </a:p>
        </p:txBody>
      </p:sp>
      <p:sp>
        <p:nvSpPr>
          <p:cNvPr id="14" name="Rectangle 37"/>
          <p:cNvSpPr>
            <a:spLocks noChangeArrowheads="1"/>
          </p:cNvSpPr>
          <p:nvPr/>
        </p:nvSpPr>
        <p:spPr bwMode="auto">
          <a:xfrm>
            <a:off x="131763" y="6503988"/>
            <a:ext cx="2965450" cy="23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err="1" smtClean="0"/>
              <a:t>Hiley</a:t>
            </a:r>
            <a:r>
              <a:rPr lang="en-US" sz="1000" dirty="0" smtClean="0"/>
              <a:t> &amp; Callaghan, </a:t>
            </a:r>
            <a:r>
              <a:rPr lang="en-US" sz="1000" i="1" dirty="0" smtClean="0"/>
              <a:t>Phys. Scr. </a:t>
            </a:r>
            <a:r>
              <a:rPr lang="en-US" sz="1000" b="1" dirty="0" smtClean="0"/>
              <a:t>74</a:t>
            </a:r>
            <a:r>
              <a:rPr lang="en-US" sz="1000" dirty="0"/>
              <a:t>, </a:t>
            </a:r>
            <a:r>
              <a:rPr lang="en-US" sz="1000" dirty="0" smtClean="0"/>
              <a:t>336 </a:t>
            </a:r>
            <a:r>
              <a:rPr lang="en-US" sz="1000" dirty="0"/>
              <a:t>(</a:t>
            </a:r>
            <a:r>
              <a:rPr lang="en-US" sz="1000" dirty="0" smtClean="0"/>
              <a:t>2006)</a:t>
            </a:r>
            <a:endParaRPr lang="en-US" sz="1000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306" y="794917"/>
            <a:ext cx="2857500" cy="133350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84" y="4330700"/>
            <a:ext cx="4060644" cy="211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330699"/>
            <a:ext cx="4060644" cy="2115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1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194" y="4667500"/>
            <a:ext cx="272441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194" y="4667500"/>
            <a:ext cx="2724411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0" name="Rectangle 32"/>
          <p:cNvSpPr>
            <a:spLocks noChangeArrowheads="1"/>
          </p:cNvSpPr>
          <p:nvPr/>
        </p:nvSpPr>
        <p:spPr bwMode="auto">
          <a:xfrm>
            <a:off x="13166" y="6543863"/>
            <a:ext cx="2679234" cy="31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000" dirty="0" err="1" smtClean="0"/>
              <a:t>Choque</a:t>
            </a:r>
            <a:r>
              <a:rPr lang="en-US" sz="1000" dirty="0" smtClean="0"/>
              <a:t> &amp; AS, in preparation</a:t>
            </a:r>
            <a:endParaRPr lang="en-US" sz="1000" dirty="0"/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891063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s-ES" sz="2600" dirty="0" err="1">
                <a:solidFill>
                  <a:schemeClr val="bg1"/>
                </a:solidFill>
              </a:rPr>
              <a:t>Wheeler’s</a:t>
            </a:r>
            <a:r>
              <a:rPr lang="es-ES" sz="2600" dirty="0">
                <a:solidFill>
                  <a:schemeClr val="bg1"/>
                </a:solidFill>
              </a:rPr>
              <a:t> </a:t>
            </a:r>
            <a:r>
              <a:rPr lang="es-ES" sz="2600" dirty="0" err="1">
                <a:solidFill>
                  <a:schemeClr val="bg1"/>
                </a:solidFill>
              </a:rPr>
              <a:t>delayed-choice</a:t>
            </a:r>
            <a:r>
              <a:rPr lang="es-ES" sz="2600" dirty="0">
                <a:solidFill>
                  <a:schemeClr val="bg1"/>
                </a:solidFill>
              </a:rPr>
              <a:t> </a:t>
            </a:r>
            <a:r>
              <a:rPr lang="es-ES" sz="2600" dirty="0" err="1">
                <a:solidFill>
                  <a:schemeClr val="bg1"/>
                </a:solidFill>
              </a:rPr>
              <a:t>experiment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119" y="804001"/>
            <a:ext cx="2367762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582" y="804001"/>
            <a:ext cx="2373764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327" y="2793975"/>
            <a:ext cx="2375410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327" y="4667500"/>
            <a:ext cx="2360377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3" y="804001"/>
            <a:ext cx="2364906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583" y="2793975"/>
            <a:ext cx="2367762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858" y="4667500"/>
            <a:ext cx="2363488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194" y="2931975"/>
            <a:ext cx="272441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55" y="3513975"/>
            <a:ext cx="2809482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582" y="3514251"/>
            <a:ext cx="2837887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092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600" dirty="0" err="1" smtClean="0">
                <a:solidFill>
                  <a:schemeClr val="bg1"/>
                </a:solidFill>
              </a:rPr>
              <a:t>Rays</a:t>
            </a:r>
            <a:r>
              <a:rPr lang="es-ES" sz="2600" dirty="0" smtClean="0">
                <a:solidFill>
                  <a:schemeClr val="bg1"/>
                </a:solidFill>
              </a:rPr>
              <a:t> and </a:t>
            </a:r>
            <a:r>
              <a:rPr lang="es-ES" sz="2600" dirty="0" err="1" smtClean="0">
                <a:solidFill>
                  <a:schemeClr val="bg1"/>
                </a:solidFill>
              </a:rPr>
              <a:t>waves</a:t>
            </a:r>
            <a:r>
              <a:rPr lang="es-ES" sz="2600" dirty="0" smtClean="0">
                <a:solidFill>
                  <a:schemeClr val="bg1"/>
                </a:solidFill>
              </a:rPr>
              <a:t> can </a:t>
            </a:r>
            <a:r>
              <a:rPr lang="es-ES" sz="2600" dirty="0" err="1" smtClean="0">
                <a:solidFill>
                  <a:schemeClr val="bg1"/>
                </a:solidFill>
              </a:rPr>
              <a:t>coexist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6963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873" y="2293280"/>
            <a:ext cx="7313729" cy="4114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632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65" y="896348"/>
            <a:ext cx="1378615" cy="198080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713873" y="1675369"/>
            <a:ext cx="1613861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  <a:spcAft>
                <a:spcPts val="600"/>
              </a:spcAft>
              <a:buClr>
                <a:srgbClr val="009900"/>
              </a:buClr>
              <a:buFont typeface="Wingdings" pitchFamily="2" charset="2"/>
              <a:buNone/>
            </a:pP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Classical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3392899" y="1369517"/>
            <a:ext cx="5358072" cy="898571"/>
            <a:chOff x="3392899" y="1369517"/>
            <a:chExt cx="5358072" cy="898571"/>
          </a:xfrm>
        </p:grpSpPr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3392899" y="1370553"/>
              <a:ext cx="2406316" cy="384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sz="1600" b="1" dirty="0" smtClean="0">
                  <a:latin typeface="Times New Roman" pitchFamily="18" charset="0"/>
                  <a:cs typeface="Times New Roman" pitchFamily="18" charset="0"/>
                </a:rPr>
                <a:t>Geometrical optics rays</a:t>
              </a:r>
              <a:endParaRPr 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6336639" y="1369517"/>
              <a:ext cx="2406316" cy="384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sz="1600" b="1" dirty="0" smtClean="0">
                  <a:latin typeface="Times New Roman" pitchFamily="18" charset="0"/>
                  <a:cs typeface="Times New Roman" pitchFamily="18" charset="0"/>
                </a:rPr>
                <a:t>Classical trajectories</a:t>
              </a:r>
              <a:endParaRPr 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400915" y="1883913"/>
              <a:ext cx="2406316" cy="384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sz="1600" b="1" dirty="0" smtClean="0">
                  <a:latin typeface="Times New Roman" pitchFamily="18" charset="0"/>
                  <a:cs typeface="Times New Roman" pitchFamily="18" charset="0"/>
                </a:rPr>
                <a:t>Fermat’s principle</a:t>
              </a:r>
              <a:endParaRPr 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6344655" y="1882877"/>
              <a:ext cx="2406316" cy="384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sz="1600" b="1" dirty="0" smtClean="0">
                  <a:latin typeface="Times New Roman" pitchFamily="18" charset="0"/>
                  <a:cs typeface="Times New Roman" pitchFamily="18" charset="0"/>
                </a:rPr>
                <a:t>Hamilton’s principle</a:t>
              </a:r>
              <a:endParaRPr 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1924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sz="2600" dirty="0" err="1" smtClean="0">
                <a:solidFill>
                  <a:schemeClr val="bg1"/>
                </a:solidFill>
              </a:rPr>
              <a:t>Rays</a:t>
            </a:r>
            <a:r>
              <a:rPr lang="es-ES" sz="2600" dirty="0" smtClean="0">
                <a:solidFill>
                  <a:schemeClr val="bg1"/>
                </a:solidFill>
              </a:rPr>
              <a:t> and </a:t>
            </a:r>
            <a:r>
              <a:rPr lang="es-ES" sz="2600" dirty="0" err="1" smtClean="0">
                <a:solidFill>
                  <a:schemeClr val="bg1"/>
                </a:solidFill>
              </a:rPr>
              <a:t>waves</a:t>
            </a:r>
            <a:r>
              <a:rPr lang="es-ES" sz="2600" dirty="0" smtClean="0">
                <a:solidFill>
                  <a:schemeClr val="bg1"/>
                </a:solidFill>
              </a:rPr>
              <a:t> can </a:t>
            </a:r>
            <a:r>
              <a:rPr lang="es-ES" sz="2600" dirty="0" err="1" smtClean="0">
                <a:solidFill>
                  <a:schemeClr val="bg1"/>
                </a:solidFill>
              </a:rPr>
              <a:t>coexist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29" y="1358901"/>
            <a:ext cx="7910069" cy="4653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204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Quantum mechanics should be harder pushed</a:t>
            </a:r>
            <a:endParaRPr lang="en-US" sz="2600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280" y="816333"/>
            <a:ext cx="6751439" cy="5916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196280" y="1145777"/>
            <a:ext cx="1222375" cy="318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200" dirty="0" smtClean="0"/>
              <a:t>New Scientist</a:t>
            </a:r>
            <a:endParaRPr lang="en-US" sz="1200" dirty="0"/>
          </a:p>
        </p:txBody>
      </p:sp>
      <p:sp>
        <p:nvSpPr>
          <p:cNvPr id="2" name="1 Rectángulo"/>
          <p:cNvSpPr/>
          <p:nvPr/>
        </p:nvSpPr>
        <p:spPr>
          <a:xfrm>
            <a:off x="1208980" y="3695701"/>
            <a:ext cx="3083620" cy="9017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1208979" y="5969000"/>
            <a:ext cx="6738739" cy="5460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3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Quantum mechanics should be harder pushed</a:t>
            </a:r>
            <a:endParaRPr lang="en-US" sz="26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61" y="3801292"/>
            <a:ext cx="8492504" cy="2340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894538"/>
            <a:ext cx="4202113" cy="2715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195262" y="5422901"/>
            <a:ext cx="8262937" cy="7184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30854" y="983656"/>
            <a:ext cx="3301945" cy="263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507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99" y="4777848"/>
            <a:ext cx="3261201" cy="2011399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381000" y="2697696"/>
            <a:ext cx="5956300" cy="210555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 anchorCtr="0">
            <a:noAutofit/>
          </a:bodyPr>
          <a:lstStyle/>
          <a:p>
            <a:pPr marL="177800" indent="-1778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600" dirty="0" smtClean="0"/>
              <a:t>How can the symmetry be “</a:t>
            </a:r>
            <a:r>
              <a:rPr lang="en-US" sz="1600" dirty="0" err="1" smtClean="0"/>
              <a:t>sponteneouly</a:t>
            </a:r>
            <a:r>
              <a:rPr lang="en-US" sz="1600" dirty="0" smtClean="0"/>
              <a:t>” broken?</a:t>
            </a:r>
          </a:p>
          <a:p>
            <a:pPr marL="177800" indent="-1778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_tradnl" sz="1600" dirty="0" err="1" smtClean="0"/>
              <a:t>What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role of </a:t>
            </a:r>
            <a:r>
              <a:rPr lang="es-ES_tradnl" sz="1600" dirty="0" err="1" smtClean="0"/>
              <a:t>vacuum</a:t>
            </a:r>
            <a:r>
              <a:rPr lang="es-ES_tradnl" sz="1600" dirty="0" smtClean="0"/>
              <a:t> and </a:t>
            </a:r>
            <a:r>
              <a:rPr lang="es-ES_tradnl" sz="1600" dirty="0" err="1" smtClean="0"/>
              <a:t>what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stuff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made</a:t>
            </a:r>
            <a:r>
              <a:rPr lang="es-ES_tradnl" sz="1600" dirty="0" smtClean="0"/>
              <a:t> of?</a:t>
            </a:r>
            <a:endParaRPr lang="en-US" sz="1600" dirty="0" smtClean="0"/>
          </a:p>
          <a:p>
            <a:pPr marL="177800" indent="-1778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_tradnl" sz="1600" dirty="0" err="1" smtClean="0"/>
              <a:t>Is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there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any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underneath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mechanism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beyond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Higgs</a:t>
            </a:r>
            <a:r>
              <a:rPr lang="es-ES_tradnl" sz="1600" dirty="0" smtClean="0"/>
              <a:t>?</a:t>
            </a:r>
          </a:p>
          <a:p>
            <a:pPr marL="177800" indent="-1778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_tradnl" sz="1600" dirty="0" smtClean="0"/>
              <a:t>Can </a:t>
            </a:r>
            <a:r>
              <a:rPr lang="es-ES_tradnl" sz="1600" dirty="0" err="1" smtClean="0"/>
              <a:t>also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space</a:t>
            </a:r>
            <a:r>
              <a:rPr lang="es-ES_tradnl" sz="1600" dirty="0" smtClean="0"/>
              <a:t>-time </a:t>
            </a:r>
            <a:r>
              <a:rPr lang="es-ES_tradnl" sz="1600" dirty="0" smtClean="0"/>
              <a:t>be </a:t>
            </a:r>
            <a:r>
              <a:rPr lang="es-ES_tradnl" sz="1600" dirty="0" err="1" smtClean="0"/>
              <a:t>related</a:t>
            </a:r>
            <a:r>
              <a:rPr lang="es-ES_tradnl" sz="1600" dirty="0" smtClean="0"/>
              <a:t> to a fundamental </a:t>
            </a:r>
            <a:r>
              <a:rPr lang="es-ES_tradnl" sz="1600" dirty="0" err="1" smtClean="0"/>
              <a:t>particle</a:t>
            </a:r>
            <a:r>
              <a:rPr lang="es-ES_tradnl" sz="1600" dirty="0" smtClean="0"/>
              <a:t>?</a:t>
            </a:r>
          </a:p>
          <a:p>
            <a:pPr marL="177800" indent="-17780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_tradnl" sz="1600" dirty="0" err="1" smtClean="0"/>
              <a:t>Is</a:t>
            </a:r>
            <a:r>
              <a:rPr lang="es-ES_tradnl" sz="1600" dirty="0" smtClean="0"/>
              <a:t> quantum </a:t>
            </a:r>
            <a:r>
              <a:rPr lang="es-ES_tradnl" sz="1600" dirty="0" err="1" smtClean="0"/>
              <a:t>theory</a:t>
            </a:r>
            <a:r>
              <a:rPr lang="es-ES_tradnl" sz="1600" dirty="0" smtClean="0"/>
              <a:t> (QFT </a:t>
            </a:r>
            <a:r>
              <a:rPr lang="es-ES_tradnl" sz="1600" dirty="0" err="1" smtClean="0"/>
              <a:t>included</a:t>
            </a:r>
            <a:r>
              <a:rPr lang="es-ES_tradnl" sz="1600" dirty="0" smtClean="0"/>
              <a:t>) </a:t>
            </a:r>
            <a:r>
              <a:rPr lang="es-ES_tradnl" sz="1600" dirty="0" err="1" smtClean="0"/>
              <a:t>our</a:t>
            </a:r>
            <a:r>
              <a:rPr lang="es-ES_tradnl" sz="1600" dirty="0" smtClean="0"/>
              <a:t> final </a:t>
            </a:r>
            <a:r>
              <a:rPr lang="es-ES_tradnl" sz="1600" dirty="0" err="1" smtClean="0"/>
              <a:t>theory</a:t>
            </a:r>
            <a:r>
              <a:rPr lang="es-ES_tradnl" sz="1600" dirty="0" smtClean="0"/>
              <a:t>?</a:t>
            </a:r>
            <a:endParaRPr lang="en-US" sz="1600" dirty="0" smtClean="0"/>
          </a:p>
        </p:txBody>
      </p:sp>
      <p:sp>
        <p:nvSpPr>
          <p:cNvPr id="6" name="5 Rectángulo"/>
          <p:cNvSpPr/>
          <p:nvPr/>
        </p:nvSpPr>
        <p:spPr>
          <a:xfrm>
            <a:off x="711465" y="1079837"/>
            <a:ext cx="7699224" cy="1200329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lIns="91440" tIns="45720" rIns="91440" bIns="45720" anchor="ctr" anchorCtr="0">
            <a:spAutoFit/>
          </a:bodyPr>
          <a:lstStyle/>
          <a:p>
            <a:r>
              <a:rPr lang="az-Cyrl-AZ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</a:t>
            </a:r>
            <a:r>
              <a:rPr lang="az-Cyrl-AZ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r>
              <a:rPr lang="es-ES_tradnl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az-Cyrl-AZ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312" y="5171217"/>
            <a:ext cx="1601787" cy="1224657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520" y="4599717"/>
            <a:ext cx="2768980" cy="207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45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96557" y="3485909"/>
            <a:ext cx="4362450" cy="2921000"/>
            <a:chOff x="4336770" y="3070225"/>
            <a:chExt cx="4362450" cy="2921000"/>
          </a:xfrm>
        </p:grpSpPr>
        <p:pic>
          <p:nvPicPr>
            <p:cNvPr id="29" name="28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6770" y="3082925"/>
              <a:ext cx="4362450" cy="2908300"/>
            </a:xfrm>
            <a:prstGeom prst="rect">
              <a:avLst/>
            </a:prstGeom>
          </p:spPr>
        </p:pic>
        <p:sp>
          <p:nvSpPr>
            <p:cNvPr id="34" name="33 Forma libre"/>
            <p:cNvSpPr/>
            <p:nvPr/>
          </p:nvSpPr>
          <p:spPr>
            <a:xfrm>
              <a:off x="5886170" y="3070225"/>
              <a:ext cx="2807921" cy="2921000"/>
            </a:xfrm>
            <a:custGeom>
              <a:avLst/>
              <a:gdLst>
                <a:gd name="connsiteX0" fmla="*/ 0 w 2159000"/>
                <a:gd name="connsiteY0" fmla="*/ 0 h 2921000"/>
                <a:gd name="connsiteX1" fmla="*/ 1549400 w 2159000"/>
                <a:gd name="connsiteY1" fmla="*/ 12700 h 2921000"/>
                <a:gd name="connsiteX2" fmla="*/ 1549400 w 2159000"/>
                <a:gd name="connsiteY2" fmla="*/ 12700 h 2921000"/>
                <a:gd name="connsiteX3" fmla="*/ 1612900 w 2159000"/>
                <a:gd name="connsiteY3" fmla="*/ 165100 h 2921000"/>
                <a:gd name="connsiteX4" fmla="*/ 1651000 w 2159000"/>
                <a:gd name="connsiteY4" fmla="*/ 203200 h 2921000"/>
                <a:gd name="connsiteX5" fmla="*/ 1689100 w 2159000"/>
                <a:gd name="connsiteY5" fmla="*/ 215900 h 2921000"/>
                <a:gd name="connsiteX6" fmla="*/ 1714500 w 2159000"/>
                <a:gd name="connsiteY6" fmla="*/ 254000 h 2921000"/>
                <a:gd name="connsiteX7" fmla="*/ 1676400 w 2159000"/>
                <a:gd name="connsiteY7" fmla="*/ 342900 h 2921000"/>
                <a:gd name="connsiteX8" fmla="*/ 1714500 w 2159000"/>
                <a:gd name="connsiteY8" fmla="*/ 368300 h 2921000"/>
                <a:gd name="connsiteX9" fmla="*/ 1866900 w 2159000"/>
                <a:gd name="connsiteY9" fmla="*/ 393700 h 2921000"/>
                <a:gd name="connsiteX10" fmla="*/ 1892300 w 2159000"/>
                <a:gd name="connsiteY10" fmla="*/ 431800 h 2921000"/>
                <a:gd name="connsiteX11" fmla="*/ 1866900 w 2159000"/>
                <a:gd name="connsiteY11" fmla="*/ 508000 h 2921000"/>
                <a:gd name="connsiteX12" fmla="*/ 1828800 w 2159000"/>
                <a:gd name="connsiteY12" fmla="*/ 596900 h 2921000"/>
                <a:gd name="connsiteX13" fmla="*/ 1841500 w 2159000"/>
                <a:gd name="connsiteY13" fmla="*/ 635000 h 2921000"/>
                <a:gd name="connsiteX14" fmla="*/ 1790700 w 2159000"/>
                <a:gd name="connsiteY14" fmla="*/ 673100 h 2921000"/>
                <a:gd name="connsiteX15" fmla="*/ 1714500 w 2159000"/>
                <a:gd name="connsiteY15" fmla="*/ 762000 h 2921000"/>
                <a:gd name="connsiteX16" fmla="*/ 1727200 w 2159000"/>
                <a:gd name="connsiteY16" fmla="*/ 800100 h 2921000"/>
                <a:gd name="connsiteX17" fmla="*/ 1714500 w 2159000"/>
                <a:gd name="connsiteY17" fmla="*/ 838200 h 2921000"/>
                <a:gd name="connsiteX18" fmla="*/ 1663700 w 2159000"/>
                <a:gd name="connsiteY18" fmla="*/ 927100 h 2921000"/>
                <a:gd name="connsiteX19" fmla="*/ 1676400 w 2159000"/>
                <a:gd name="connsiteY19" fmla="*/ 965200 h 2921000"/>
                <a:gd name="connsiteX20" fmla="*/ 1714500 w 2159000"/>
                <a:gd name="connsiteY20" fmla="*/ 1003300 h 2921000"/>
                <a:gd name="connsiteX21" fmla="*/ 1701800 w 2159000"/>
                <a:gd name="connsiteY21" fmla="*/ 1041400 h 2921000"/>
                <a:gd name="connsiteX22" fmla="*/ 1638300 w 2159000"/>
                <a:gd name="connsiteY22" fmla="*/ 1104900 h 2921000"/>
                <a:gd name="connsiteX23" fmla="*/ 1638300 w 2159000"/>
                <a:gd name="connsiteY23" fmla="*/ 1181100 h 2921000"/>
                <a:gd name="connsiteX24" fmla="*/ 1714500 w 2159000"/>
                <a:gd name="connsiteY24" fmla="*/ 1231900 h 2921000"/>
                <a:gd name="connsiteX25" fmla="*/ 1739900 w 2159000"/>
                <a:gd name="connsiteY25" fmla="*/ 1270000 h 2921000"/>
                <a:gd name="connsiteX26" fmla="*/ 1714500 w 2159000"/>
                <a:gd name="connsiteY26" fmla="*/ 1308100 h 2921000"/>
                <a:gd name="connsiteX27" fmla="*/ 1676400 w 2159000"/>
                <a:gd name="connsiteY27" fmla="*/ 1358900 h 2921000"/>
                <a:gd name="connsiteX28" fmla="*/ 1714500 w 2159000"/>
                <a:gd name="connsiteY28" fmla="*/ 1447800 h 2921000"/>
                <a:gd name="connsiteX29" fmla="*/ 1803400 w 2159000"/>
                <a:gd name="connsiteY29" fmla="*/ 1498600 h 2921000"/>
                <a:gd name="connsiteX30" fmla="*/ 1816100 w 2159000"/>
                <a:gd name="connsiteY30" fmla="*/ 1536700 h 2921000"/>
                <a:gd name="connsiteX31" fmla="*/ 1841500 w 2159000"/>
                <a:gd name="connsiteY31" fmla="*/ 1790700 h 2921000"/>
                <a:gd name="connsiteX32" fmla="*/ 1917700 w 2159000"/>
                <a:gd name="connsiteY32" fmla="*/ 1866900 h 2921000"/>
                <a:gd name="connsiteX33" fmla="*/ 1943100 w 2159000"/>
                <a:gd name="connsiteY33" fmla="*/ 1917700 h 2921000"/>
                <a:gd name="connsiteX34" fmla="*/ 1892300 w 2159000"/>
                <a:gd name="connsiteY34" fmla="*/ 2057400 h 2921000"/>
                <a:gd name="connsiteX35" fmla="*/ 1917700 w 2159000"/>
                <a:gd name="connsiteY35" fmla="*/ 2197100 h 2921000"/>
                <a:gd name="connsiteX36" fmla="*/ 1879600 w 2159000"/>
                <a:gd name="connsiteY36" fmla="*/ 2235200 h 2921000"/>
                <a:gd name="connsiteX37" fmla="*/ 1879600 w 2159000"/>
                <a:gd name="connsiteY37" fmla="*/ 2324100 h 2921000"/>
                <a:gd name="connsiteX38" fmla="*/ 1955800 w 2159000"/>
                <a:gd name="connsiteY38" fmla="*/ 2336800 h 2921000"/>
                <a:gd name="connsiteX39" fmla="*/ 1968500 w 2159000"/>
                <a:gd name="connsiteY39" fmla="*/ 2413000 h 2921000"/>
                <a:gd name="connsiteX40" fmla="*/ 2159000 w 2159000"/>
                <a:gd name="connsiteY40" fmla="*/ 2489200 h 2921000"/>
                <a:gd name="connsiteX41" fmla="*/ 2108200 w 2159000"/>
                <a:gd name="connsiteY41" fmla="*/ 2692400 h 2921000"/>
                <a:gd name="connsiteX42" fmla="*/ 2070100 w 2159000"/>
                <a:gd name="connsiteY42" fmla="*/ 2717800 h 2921000"/>
                <a:gd name="connsiteX43" fmla="*/ 2032000 w 2159000"/>
                <a:gd name="connsiteY43" fmla="*/ 2794000 h 2921000"/>
                <a:gd name="connsiteX44" fmla="*/ 1993900 w 2159000"/>
                <a:gd name="connsiteY44" fmla="*/ 2819400 h 2921000"/>
                <a:gd name="connsiteX45" fmla="*/ 1968500 w 2159000"/>
                <a:gd name="connsiteY45" fmla="*/ 2921000 h 2921000"/>
                <a:gd name="connsiteX46" fmla="*/ 1968500 w 2159000"/>
                <a:gd name="connsiteY46" fmla="*/ 2921000 h 2921000"/>
                <a:gd name="connsiteX47" fmla="*/ 12700 w 2159000"/>
                <a:gd name="connsiteY47" fmla="*/ 2921000 h 2921000"/>
                <a:gd name="connsiteX48" fmla="*/ 0 w 2159000"/>
                <a:gd name="connsiteY48" fmla="*/ 0 h 2921000"/>
                <a:gd name="connsiteX0" fmla="*/ 4343404 w 4343407"/>
                <a:gd name="connsiteY0" fmla="*/ 25400 h 2908300"/>
                <a:gd name="connsiteX1" fmla="*/ 1536704 w 4343407"/>
                <a:gd name="connsiteY1" fmla="*/ 0 h 2908300"/>
                <a:gd name="connsiteX2" fmla="*/ 1536704 w 4343407"/>
                <a:gd name="connsiteY2" fmla="*/ 0 h 2908300"/>
                <a:gd name="connsiteX3" fmla="*/ 1600204 w 4343407"/>
                <a:gd name="connsiteY3" fmla="*/ 152400 h 2908300"/>
                <a:gd name="connsiteX4" fmla="*/ 1638304 w 4343407"/>
                <a:gd name="connsiteY4" fmla="*/ 190500 h 2908300"/>
                <a:gd name="connsiteX5" fmla="*/ 1676404 w 4343407"/>
                <a:gd name="connsiteY5" fmla="*/ 203200 h 2908300"/>
                <a:gd name="connsiteX6" fmla="*/ 1701804 w 4343407"/>
                <a:gd name="connsiteY6" fmla="*/ 241300 h 2908300"/>
                <a:gd name="connsiteX7" fmla="*/ 1663704 w 4343407"/>
                <a:gd name="connsiteY7" fmla="*/ 330200 h 2908300"/>
                <a:gd name="connsiteX8" fmla="*/ 1701804 w 4343407"/>
                <a:gd name="connsiteY8" fmla="*/ 355600 h 2908300"/>
                <a:gd name="connsiteX9" fmla="*/ 1854204 w 4343407"/>
                <a:gd name="connsiteY9" fmla="*/ 381000 h 2908300"/>
                <a:gd name="connsiteX10" fmla="*/ 1879604 w 4343407"/>
                <a:gd name="connsiteY10" fmla="*/ 419100 h 2908300"/>
                <a:gd name="connsiteX11" fmla="*/ 1854204 w 4343407"/>
                <a:gd name="connsiteY11" fmla="*/ 495300 h 2908300"/>
                <a:gd name="connsiteX12" fmla="*/ 1816104 w 4343407"/>
                <a:gd name="connsiteY12" fmla="*/ 584200 h 2908300"/>
                <a:gd name="connsiteX13" fmla="*/ 1828804 w 4343407"/>
                <a:gd name="connsiteY13" fmla="*/ 622300 h 2908300"/>
                <a:gd name="connsiteX14" fmla="*/ 1778004 w 4343407"/>
                <a:gd name="connsiteY14" fmla="*/ 660400 h 2908300"/>
                <a:gd name="connsiteX15" fmla="*/ 1701804 w 4343407"/>
                <a:gd name="connsiteY15" fmla="*/ 749300 h 2908300"/>
                <a:gd name="connsiteX16" fmla="*/ 1714504 w 4343407"/>
                <a:gd name="connsiteY16" fmla="*/ 787400 h 2908300"/>
                <a:gd name="connsiteX17" fmla="*/ 1701804 w 4343407"/>
                <a:gd name="connsiteY17" fmla="*/ 825500 h 2908300"/>
                <a:gd name="connsiteX18" fmla="*/ 1651004 w 4343407"/>
                <a:gd name="connsiteY18" fmla="*/ 914400 h 2908300"/>
                <a:gd name="connsiteX19" fmla="*/ 1663704 w 4343407"/>
                <a:gd name="connsiteY19" fmla="*/ 952500 h 2908300"/>
                <a:gd name="connsiteX20" fmla="*/ 1701804 w 4343407"/>
                <a:gd name="connsiteY20" fmla="*/ 990600 h 2908300"/>
                <a:gd name="connsiteX21" fmla="*/ 1689104 w 4343407"/>
                <a:gd name="connsiteY21" fmla="*/ 1028700 h 2908300"/>
                <a:gd name="connsiteX22" fmla="*/ 1625604 w 4343407"/>
                <a:gd name="connsiteY22" fmla="*/ 1092200 h 2908300"/>
                <a:gd name="connsiteX23" fmla="*/ 1625604 w 4343407"/>
                <a:gd name="connsiteY23" fmla="*/ 1168400 h 2908300"/>
                <a:gd name="connsiteX24" fmla="*/ 1701804 w 4343407"/>
                <a:gd name="connsiteY24" fmla="*/ 1219200 h 2908300"/>
                <a:gd name="connsiteX25" fmla="*/ 1727204 w 4343407"/>
                <a:gd name="connsiteY25" fmla="*/ 1257300 h 2908300"/>
                <a:gd name="connsiteX26" fmla="*/ 1701804 w 4343407"/>
                <a:gd name="connsiteY26" fmla="*/ 1295400 h 2908300"/>
                <a:gd name="connsiteX27" fmla="*/ 1663704 w 4343407"/>
                <a:gd name="connsiteY27" fmla="*/ 1346200 h 2908300"/>
                <a:gd name="connsiteX28" fmla="*/ 1701804 w 4343407"/>
                <a:gd name="connsiteY28" fmla="*/ 1435100 h 2908300"/>
                <a:gd name="connsiteX29" fmla="*/ 1790704 w 4343407"/>
                <a:gd name="connsiteY29" fmla="*/ 1485900 h 2908300"/>
                <a:gd name="connsiteX30" fmla="*/ 1803404 w 4343407"/>
                <a:gd name="connsiteY30" fmla="*/ 1524000 h 2908300"/>
                <a:gd name="connsiteX31" fmla="*/ 1828804 w 4343407"/>
                <a:gd name="connsiteY31" fmla="*/ 1778000 h 2908300"/>
                <a:gd name="connsiteX32" fmla="*/ 1905004 w 4343407"/>
                <a:gd name="connsiteY32" fmla="*/ 1854200 h 2908300"/>
                <a:gd name="connsiteX33" fmla="*/ 1930404 w 4343407"/>
                <a:gd name="connsiteY33" fmla="*/ 1905000 h 2908300"/>
                <a:gd name="connsiteX34" fmla="*/ 1879604 w 4343407"/>
                <a:gd name="connsiteY34" fmla="*/ 2044700 h 2908300"/>
                <a:gd name="connsiteX35" fmla="*/ 1905004 w 4343407"/>
                <a:gd name="connsiteY35" fmla="*/ 2184400 h 2908300"/>
                <a:gd name="connsiteX36" fmla="*/ 1866904 w 4343407"/>
                <a:gd name="connsiteY36" fmla="*/ 2222500 h 2908300"/>
                <a:gd name="connsiteX37" fmla="*/ 1866904 w 4343407"/>
                <a:gd name="connsiteY37" fmla="*/ 2311400 h 2908300"/>
                <a:gd name="connsiteX38" fmla="*/ 1943104 w 4343407"/>
                <a:gd name="connsiteY38" fmla="*/ 2324100 h 2908300"/>
                <a:gd name="connsiteX39" fmla="*/ 1955804 w 4343407"/>
                <a:gd name="connsiteY39" fmla="*/ 2400300 h 2908300"/>
                <a:gd name="connsiteX40" fmla="*/ 2146304 w 4343407"/>
                <a:gd name="connsiteY40" fmla="*/ 2476500 h 2908300"/>
                <a:gd name="connsiteX41" fmla="*/ 2095504 w 4343407"/>
                <a:gd name="connsiteY41" fmla="*/ 2679700 h 2908300"/>
                <a:gd name="connsiteX42" fmla="*/ 2057404 w 4343407"/>
                <a:gd name="connsiteY42" fmla="*/ 2705100 h 2908300"/>
                <a:gd name="connsiteX43" fmla="*/ 2019304 w 4343407"/>
                <a:gd name="connsiteY43" fmla="*/ 2781300 h 2908300"/>
                <a:gd name="connsiteX44" fmla="*/ 1981204 w 4343407"/>
                <a:gd name="connsiteY44" fmla="*/ 2806700 h 2908300"/>
                <a:gd name="connsiteX45" fmla="*/ 1955804 w 4343407"/>
                <a:gd name="connsiteY45" fmla="*/ 2908300 h 2908300"/>
                <a:gd name="connsiteX46" fmla="*/ 1955804 w 4343407"/>
                <a:gd name="connsiteY46" fmla="*/ 2908300 h 2908300"/>
                <a:gd name="connsiteX47" fmla="*/ 4 w 4343407"/>
                <a:gd name="connsiteY47" fmla="*/ 2908300 h 2908300"/>
                <a:gd name="connsiteX48" fmla="*/ 4343404 w 4343407"/>
                <a:gd name="connsiteY48" fmla="*/ 25400 h 2908300"/>
                <a:gd name="connsiteX0" fmla="*/ 2806700 w 2807921"/>
                <a:gd name="connsiteY0" fmla="*/ 25400 h 2908300"/>
                <a:gd name="connsiteX1" fmla="*/ 0 w 2807921"/>
                <a:gd name="connsiteY1" fmla="*/ 0 h 2908300"/>
                <a:gd name="connsiteX2" fmla="*/ 0 w 2807921"/>
                <a:gd name="connsiteY2" fmla="*/ 0 h 2908300"/>
                <a:gd name="connsiteX3" fmla="*/ 63500 w 2807921"/>
                <a:gd name="connsiteY3" fmla="*/ 152400 h 2908300"/>
                <a:gd name="connsiteX4" fmla="*/ 101600 w 2807921"/>
                <a:gd name="connsiteY4" fmla="*/ 190500 h 2908300"/>
                <a:gd name="connsiteX5" fmla="*/ 139700 w 2807921"/>
                <a:gd name="connsiteY5" fmla="*/ 203200 h 2908300"/>
                <a:gd name="connsiteX6" fmla="*/ 165100 w 2807921"/>
                <a:gd name="connsiteY6" fmla="*/ 241300 h 2908300"/>
                <a:gd name="connsiteX7" fmla="*/ 127000 w 2807921"/>
                <a:gd name="connsiteY7" fmla="*/ 330200 h 2908300"/>
                <a:gd name="connsiteX8" fmla="*/ 165100 w 2807921"/>
                <a:gd name="connsiteY8" fmla="*/ 355600 h 2908300"/>
                <a:gd name="connsiteX9" fmla="*/ 317500 w 2807921"/>
                <a:gd name="connsiteY9" fmla="*/ 381000 h 2908300"/>
                <a:gd name="connsiteX10" fmla="*/ 342900 w 2807921"/>
                <a:gd name="connsiteY10" fmla="*/ 419100 h 2908300"/>
                <a:gd name="connsiteX11" fmla="*/ 317500 w 2807921"/>
                <a:gd name="connsiteY11" fmla="*/ 495300 h 2908300"/>
                <a:gd name="connsiteX12" fmla="*/ 279400 w 2807921"/>
                <a:gd name="connsiteY12" fmla="*/ 584200 h 2908300"/>
                <a:gd name="connsiteX13" fmla="*/ 292100 w 2807921"/>
                <a:gd name="connsiteY13" fmla="*/ 622300 h 2908300"/>
                <a:gd name="connsiteX14" fmla="*/ 241300 w 2807921"/>
                <a:gd name="connsiteY14" fmla="*/ 660400 h 2908300"/>
                <a:gd name="connsiteX15" fmla="*/ 165100 w 2807921"/>
                <a:gd name="connsiteY15" fmla="*/ 749300 h 2908300"/>
                <a:gd name="connsiteX16" fmla="*/ 177800 w 2807921"/>
                <a:gd name="connsiteY16" fmla="*/ 787400 h 2908300"/>
                <a:gd name="connsiteX17" fmla="*/ 165100 w 2807921"/>
                <a:gd name="connsiteY17" fmla="*/ 825500 h 2908300"/>
                <a:gd name="connsiteX18" fmla="*/ 114300 w 2807921"/>
                <a:gd name="connsiteY18" fmla="*/ 914400 h 2908300"/>
                <a:gd name="connsiteX19" fmla="*/ 127000 w 2807921"/>
                <a:gd name="connsiteY19" fmla="*/ 952500 h 2908300"/>
                <a:gd name="connsiteX20" fmla="*/ 165100 w 2807921"/>
                <a:gd name="connsiteY20" fmla="*/ 990600 h 2908300"/>
                <a:gd name="connsiteX21" fmla="*/ 152400 w 2807921"/>
                <a:gd name="connsiteY21" fmla="*/ 1028700 h 2908300"/>
                <a:gd name="connsiteX22" fmla="*/ 88900 w 2807921"/>
                <a:gd name="connsiteY22" fmla="*/ 1092200 h 2908300"/>
                <a:gd name="connsiteX23" fmla="*/ 88900 w 2807921"/>
                <a:gd name="connsiteY23" fmla="*/ 1168400 h 2908300"/>
                <a:gd name="connsiteX24" fmla="*/ 165100 w 2807921"/>
                <a:gd name="connsiteY24" fmla="*/ 1219200 h 2908300"/>
                <a:gd name="connsiteX25" fmla="*/ 190500 w 2807921"/>
                <a:gd name="connsiteY25" fmla="*/ 1257300 h 2908300"/>
                <a:gd name="connsiteX26" fmla="*/ 165100 w 2807921"/>
                <a:gd name="connsiteY26" fmla="*/ 1295400 h 2908300"/>
                <a:gd name="connsiteX27" fmla="*/ 127000 w 2807921"/>
                <a:gd name="connsiteY27" fmla="*/ 1346200 h 2908300"/>
                <a:gd name="connsiteX28" fmla="*/ 165100 w 2807921"/>
                <a:gd name="connsiteY28" fmla="*/ 1435100 h 2908300"/>
                <a:gd name="connsiteX29" fmla="*/ 254000 w 2807921"/>
                <a:gd name="connsiteY29" fmla="*/ 1485900 h 2908300"/>
                <a:gd name="connsiteX30" fmla="*/ 266700 w 2807921"/>
                <a:gd name="connsiteY30" fmla="*/ 1524000 h 2908300"/>
                <a:gd name="connsiteX31" fmla="*/ 292100 w 2807921"/>
                <a:gd name="connsiteY31" fmla="*/ 1778000 h 2908300"/>
                <a:gd name="connsiteX32" fmla="*/ 368300 w 2807921"/>
                <a:gd name="connsiteY32" fmla="*/ 1854200 h 2908300"/>
                <a:gd name="connsiteX33" fmla="*/ 393700 w 2807921"/>
                <a:gd name="connsiteY33" fmla="*/ 1905000 h 2908300"/>
                <a:gd name="connsiteX34" fmla="*/ 342900 w 2807921"/>
                <a:gd name="connsiteY34" fmla="*/ 2044700 h 2908300"/>
                <a:gd name="connsiteX35" fmla="*/ 368300 w 2807921"/>
                <a:gd name="connsiteY35" fmla="*/ 2184400 h 2908300"/>
                <a:gd name="connsiteX36" fmla="*/ 330200 w 2807921"/>
                <a:gd name="connsiteY36" fmla="*/ 2222500 h 2908300"/>
                <a:gd name="connsiteX37" fmla="*/ 330200 w 2807921"/>
                <a:gd name="connsiteY37" fmla="*/ 2311400 h 2908300"/>
                <a:gd name="connsiteX38" fmla="*/ 406400 w 2807921"/>
                <a:gd name="connsiteY38" fmla="*/ 2324100 h 2908300"/>
                <a:gd name="connsiteX39" fmla="*/ 419100 w 2807921"/>
                <a:gd name="connsiteY39" fmla="*/ 2400300 h 2908300"/>
                <a:gd name="connsiteX40" fmla="*/ 609600 w 2807921"/>
                <a:gd name="connsiteY40" fmla="*/ 2476500 h 2908300"/>
                <a:gd name="connsiteX41" fmla="*/ 558800 w 2807921"/>
                <a:gd name="connsiteY41" fmla="*/ 2679700 h 2908300"/>
                <a:gd name="connsiteX42" fmla="*/ 520700 w 2807921"/>
                <a:gd name="connsiteY42" fmla="*/ 2705100 h 2908300"/>
                <a:gd name="connsiteX43" fmla="*/ 482600 w 2807921"/>
                <a:gd name="connsiteY43" fmla="*/ 2781300 h 2908300"/>
                <a:gd name="connsiteX44" fmla="*/ 444500 w 2807921"/>
                <a:gd name="connsiteY44" fmla="*/ 2806700 h 2908300"/>
                <a:gd name="connsiteX45" fmla="*/ 419100 w 2807921"/>
                <a:gd name="connsiteY45" fmla="*/ 2908300 h 2908300"/>
                <a:gd name="connsiteX46" fmla="*/ 419100 w 2807921"/>
                <a:gd name="connsiteY46" fmla="*/ 2908300 h 2908300"/>
                <a:gd name="connsiteX47" fmla="*/ 2806700 w 2807921"/>
                <a:gd name="connsiteY47" fmla="*/ 2908300 h 2908300"/>
                <a:gd name="connsiteX48" fmla="*/ 2806700 w 2807921"/>
                <a:gd name="connsiteY48" fmla="*/ 25400 h 2908300"/>
                <a:gd name="connsiteX0" fmla="*/ 2806700 w 2807921"/>
                <a:gd name="connsiteY0" fmla="*/ 12700 h 2908300"/>
                <a:gd name="connsiteX1" fmla="*/ 0 w 2807921"/>
                <a:gd name="connsiteY1" fmla="*/ 0 h 2908300"/>
                <a:gd name="connsiteX2" fmla="*/ 0 w 2807921"/>
                <a:gd name="connsiteY2" fmla="*/ 0 h 2908300"/>
                <a:gd name="connsiteX3" fmla="*/ 63500 w 2807921"/>
                <a:gd name="connsiteY3" fmla="*/ 152400 h 2908300"/>
                <a:gd name="connsiteX4" fmla="*/ 101600 w 2807921"/>
                <a:gd name="connsiteY4" fmla="*/ 190500 h 2908300"/>
                <a:gd name="connsiteX5" fmla="*/ 139700 w 2807921"/>
                <a:gd name="connsiteY5" fmla="*/ 203200 h 2908300"/>
                <a:gd name="connsiteX6" fmla="*/ 165100 w 2807921"/>
                <a:gd name="connsiteY6" fmla="*/ 241300 h 2908300"/>
                <a:gd name="connsiteX7" fmla="*/ 127000 w 2807921"/>
                <a:gd name="connsiteY7" fmla="*/ 330200 h 2908300"/>
                <a:gd name="connsiteX8" fmla="*/ 165100 w 2807921"/>
                <a:gd name="connsiteY8" fmla="*/ 355600 h 2908300"/>
                <a:gd name="connsiteX9" fmla="*/ 317500 w 2807921"/>
                <a:gd name="connsiteY9" fmla="*/ 381000 h 2908300"/>
                <a:gd name="connsiteX10" fmla="*/ 342900 w 2807921"/>
                <a:gd name="connsiteY10" fmla="*/ 419100 h 2908300"/>
                <a:gd name="connsiteX11" fmla="*/ 317500 w 2807921"/>
                <a:gd name="connsiteY11" fmla="*/ 495300 h 2908300"/>
                <a:gd name="connsiteX12" fmla="*/ 279400 w 2807921"/>
                <a:gd name="connsiteY12" fmla="*/ 584200 h 2908300"/>
                <a:gd name="connsiteX13" fmla="*/ 292100 w 2807921"/>
                <a:gd name="connsiteY13" fmla="*/ 622300 h 2908300"/>
                <a:gd name="connsiteX14" fmla="*/ 241300 w 2807921"/>
                <a:gd name="connsiteY14" fmla="*/ 660400 h 2908300"/>
                <a:gd name="connsiteX15" fmla="*/ 165100 w 2807921"/>
                <a:gd name="connsiteY15" fmla="*/ 749300 h 2908300"/>
                <a:gd name="connsiteX16" fmla="*/ 177800 w 2807921"/>
                <a:gd name="connsiteY16" fmla="*/ 787400 h 2908300"/>
                <a:gd name="connsiteX17" fmla="*/ 165100 w 2807921"/>
                <a:gd name="connsiteY17" fmla="*/ 825500 h 2908300"/>
                <a:gd name="connsiteX18" fmla="*/ 114300 w 2807921"/>
                <a:gd name="connsiteY18" fmla="*/ 914400 h 2908300"/>
                <a:gd name="connsiteX19" fmla="*/ 127000 w 2807921"/>
                <a:gd name="connsiteY19" fmla="*/ 952500 h 2908300"/>
                <a:gd name="connsiteX20" fmla="*/ 165100 w 2807921"/>
                <a:gd name="connsiteY20" fmla="*/ 990600 h 2908300"/>
                <a:gd name="connsiteX21" fmla="*/ 152400 w 2807921"/>
                <a:gd name="connsiteY21" fmla="*/ 1028700 h 2908300"/>
                <a:gd name="connsiteX22" fmla="*/ 88900 w 2807921"/>
                <a:gd name="connsiteY22" fmla="*/ 1092200 h 2908300"/>
                <a:gd name="connsiteX23" fmla="*/ 88900 w 2807921"/>
                <a:gd name="connsiteY23" fmla="*/ 1168400 h 2908300"/>
                <a:gd name="connsiteX24" fmla="*/ 165100 w 2807921"/>
                <a:gd name="connsiteY24" fmla="*/ 1219200 h 2908300"/>
                <a:gd name="connsiteX25" fmla="*/ 190500 w 2807921"/>
                <a:gd name="connsiteY25" fmla="*/ 1257300 h 2908300"/>
                <a:gd name="connsiteX26" fmla="*/ 165100 w 2807921"/>
                <a:gd name="connsiteY26" fmla="*/ 1295400 h 2908300"/>
                <a:gd name="connsiteX27" fmla="*/ 127000 w 2807921"/>
                <a:gd name="connsiteY27" fmla="*/ 1346200 h 2908300"/>
                <a:gd name="connsiteX28" fmla="*/ 165100 w 2807921"/>
                <a:gd name="connsiteY28" fmla="*/ 1435100 h 2908300"/>
                <a:gd name="connsiteX29" fmla="*/ 254000 w 2807921"/>
                <a:gd name="connsiteY29" fmla="*/ 1485900 h 2908300"/>
                <a:gd name="connsiteX30" fmla="*/ 266700 w 2807921"/>
                <a:gd name="connsiteY30" fmla="*/ 1524000 h 2908300"/>
                <a:gd name="connsiteX31" fmla="*/ 292100 w 2807921"/>
                <a:gd name="connsiteY31" fmla="*/ 1778000 h 2908300"/>
                <a:gd name="connsiteX32" fmla="*/ 368300 w 2807921"/>
                <a:gd name="connsiteY32" fmla="*/ 1854200 h 2908300"/>
                <a:gd name="connsiteX33" fmla="*/ 393700 w 2807921"/>
                <a:gd name="connsiteY33" fmla="*/ 1905000 h 2908300"/>
                <a:gd name="connsiteX34" fmla="*/ 342900 w 2807921"/>
                <a:gd name="connsiteY34" fmla="*/ 2044700 h 2908300"/>
                <a:gd name="connsiteX35" fmla="*/ 368300 w 2807921"/>
                <a:gd name="connsiteY35" fmla="*/ 2184400 h 2908300"/>
                <a:gd name="connsiteX36" fmla="*/ 330200 w 2807921"/>
                <a:gd name="connsiteY36" fmla="*/ 2222500 h 2908300"/>
                <a:gd name="connsiteX37" fmla="*/ 330200 w 2807921"/>
                <a:gd name="connsiteY37" fmla="*/ 2311400 h 2908300"/>
                <a:gd name="connsiteX38" fmla="*/ 406400 w 2807921"/>
                <a:gd name="connsiteY38" fmla="*/ 2324100 h 2908300"/>
                <a:gd name="connsiteX39" fmla="*/ 419100 w 2807921"/>
                <a:gd name="connsiteY39" fmla="*/ 2400300 h 2908300"/>
                <a:gd name="connsiteX40" fmla="*/ 609600 w 2807921"/>
                <a:gd name="connsiteY40" fmla="*/ 2476500 h 2908300"/>
                <a:gd name="connsiteX41" fmla="*/ 558800 w 2807921"/>
                <a:gd name="connsiteY41" fmla="*/ 2679700 h 2908300"/>
                <a:gd name="connsiteX42" fmla="*/ 520700 w 2807921"/>
                <a:gd name="connsiteY42" fmla="*/ 2705100 h 2908300"/>
                <a:gd name="connsiteX43" fmla="*/ 482600 w 2807921"/>
                <a:gd name="connsiteY43" fmla="*/ 2781300 h 2908300"/>
                <a:gd name="connsiteX44" fmla="*/ 444500 w 2807921"/>
                <a:gd name="connsiteY44" fmla="*/ 2806700 h 2908300"/>
                <a:gd name="connsiteX45" fmla="*/ 419100 w 2807921"/>
                <a:gd name="connsiteY45" fmla="*/ 2908300 h 2908300"/>
                <a:gd name="connsiteX46" fmla="*/ 419100 w 2807921"/>
                <a:gd name="connsiteY46" fmla="*/ 2908300 h 2908300"/>
                <a:gd name="connsiteX47" fmla="*/ 2806700 w 2807921"/>
                <a:gd name="connsiteY47" fmla="*/ 2908300 h 2908300"/>
                <a:gd name="connsiteX48" fmla="*/ 2806700 w 2807921"/>
                <a:gd name="connsiteY48" fmla="*/ 12700 h 2908300"/>
                <a:gd name="connsiteX0" fmla="*/ 2806700 w 2807921"/>
                <a:gd name="connsiteY0" fmla="*/ 0 h 2921000"/>
                <a:gd name="connsiteX1" fmla="*/ 0 w 2807921"/>
                <a:gd name="connsiteY1" fmla="*/ 12700 h 2921000"/>
                <a:gd name="connsiteX2" fmla="*/ 0 w 2807921"/>
                <a:gd name="connsiteY2" fmla="*/ 12700 h 2921000"/>
                <a:gd name="connsiteX3" fmla="*/ 63500 w 2807921"/>
                <a:gd name="connsiteY3" fmla="*/ 165100 h 2921000"/>
                <a:gd name="connsiteX4" fmla="*/ 101600 w 2807921"/>
                <a:gd name="connsiteY4" fmla="*/ 203200 h 2921000"/>
                <a:gd name="connsiteX5" fmla="*/ 139700 w 2807921"/>
                <a:gd name="connsiteY5" fmla="*/ 215900 h 2921000"/>
                <a:gd name="connsiteX6" fmla="*/ 165100 w 2807921"/>
                <a:gd name="connsiteY6" fmla="*/ 254000 h 2921000"/>
                <a:gd name="connsiteX7" fmla="*/ 127000 w 2807921"/>
                <a:gd name="connsiteY7" fmla="*/ 342900 h 2921000"/>
                <a:gd name="connsiteX8" fmla="*/ 165100 w 2807921"/>
                <a:gd name="connsiteY8" fmla="*/ 368300 h 2921000"/>
                <a:gd name="connsiteX9" fmla="*/ 317500 w 2807921"/>
                <a:gd name="connsiteY9" fmla="*/ 393700 h 2921000"/>
                <a:gd name="connsiteX10" fmla="*/ 342900 w 2807921"/>
                <a:gd name="connsiteY10" fmla="*/ 431800 h 2921000"/>
                <a:gd name="connsiteX11" fmla="*/ 317500 w 2807921"/>
                <a:gd name="connsiteY11" fmla="*/ 508000 h 2921000"/>
                <a:gd name="connsiteX12" fmla="*/ 279400 w 2807921"/>
                <a:gd name="connsiteY12" fmla="*/ 596900 h 2921000"/>
                <a:gd name="connsiteX13" fmla="*/ 292100 w 2807921"/>
                <a:gd name="connsiteY13" fmla="*/ 635000 h 2921000"/>
                <a:gd name="connsiteX14" fmla="*/ 241300 w 2807921"/>
                <a:gd name="connsiteY14" fmla="*/ 673100 h 2921000"/>
                <a:gd name="connsiteX15" fmla="*/ 165100 w 2807921"/>
                <a:gd name="connsiteY15" fmla="*/ 762000 h 2921000"/>
                <a:gd name="connsiteX16" fmla="*/ 177800 w 2807921"/>
                <a:gd name="connsiteY16" fmla="*/ 800100 h 2921000"/>
                <a:gd name="connsiteX17" fmla="*/ 165100 w 2807921"/>
                <a:gd name="connsiteY17" fmla="*/ 838200 h 2921000"/>
                <a:gd name="connsiteX18" fmla="*/ 114300 w 2807921"/>
                <a:gd name="connsiteY18" fmla="*/ 927100 h 2921000"/>
                <a:gd name="connsiteX19" fmla="*/ 127000 w 2807921"/>
                <a:gd name="connsiteY19" fmla="*/ 965200 h 2921000"/>
                <a:gd name="connsiteX20" fmla="*/ 165100 w 2807921"/>
                <a:gd name="connsiteY20" fmla="*/ 1003300 h 2921000"/>
                <a:gd name="connsiteX21" fmla="*/ 152400 w 2807921"/>
                <a:gd name="connsiteY21" fmla="*/ 1041400 h 2921000"/>
                <a:gd name="connsiteX22" fmla="*/ 88900 w 2807921"/>
                <a:gd name="connsiteY22" fmla="*/ 1104900 h 2921000"/>
                <a:gd name="connsiteX23" fmla="*/ 88900 w 2807921"/>
                <a:gd name="connsiteY23" fmla="*/ 1181100 h 2921000"/>
                <a:gd name="connsiteX24" fmla="*/ 165100 w 2807921"/>
                <a:gd name="connsiteY24" fmla="*/ 1231900 h 2921000"/>
                <a:gd name="connsiteX25" fmla="*/ 190500 w 2807921"/>
                <a:gd name="connsiteY25" fmla="*/ 1270000 h 2921000"/>
                <a:gd name="connsiteX26" fmla="*/ 165100 w 2807921"/>
                <a:gd name="connsiteY26" fmla="*/ 1308100 h 2921000"/>
                <a:gd name="connsiteX27" fmla="*/ 127000 w 2807921"/>
                <a:gd name="connsiteY27" fmla="*/ 1358900 h 2921000"/>
                <a:gd name="connsiteX28" fmla="*/ 165100 w 2807921"/>
                <a:gd name="connsiteY28" fmla="*/ 1447800 h 2921000"/>
                <a:gd name="connsiteX29" fmla="*/ 254000 w 2807921"/>
                <a:gd name="connsiteY29" fmla="*/ 1498600 h 2921000"/>
                <a:gd name="connsiteX30" fmla="*/ 266700 w 2807921"/>
                <a:gd name="connsiteY30" fmla="*/ 1536700 h 2921000"/>
                <a:gd name="connsiteX31" fmla="*/ 292100 w 2807921"/>
                <a:gd name="connsiteY31" fmla="*/ 1790700 h 2921000"/>
                <a:gd name="connsiteX32" fmla="*/ 368300 w 2807921"/>
                <a:gd name="connsiteY32" fmla="*/ 1866900 h 2921000"/>
                <a:gd name="connsiteX33" fmla="*/ 393700 w 2807921"/>
                <a:gd name="connsiteY33" fmla="*/ 1917700 h 2921000"/>
                <a:gd name="connsiteX34" fmla="*/ 342900 w 2807921"/>
                <a:gd name="connsiteY34" fmla="*/ 2057400 h 2921000"/>
                <a:gd name="connsiteX35" fmla="*/ 368300 w 2807921"/>
                <a:gd name="connsiteY35" fmla="*/ 2197100 h 2921000"/>
                <a:gd name="connsiteX36" fmla="*/ 330200 w 2807921"/>
                <a:gd name="connsiteY36" fmla="*/ 2235200 h 2921000"/>
                <a:gd name="connsiteX37" fmla="*/ 330200 w 2807921"/>
                <a:gd name="connsiteY37" fmla="*/ 2324100 h 2921000"/>
                <a:gd name="connsiteX38" fmla="*/ 406400 w 2807921"/>
                <a:gd name="connsiteY38" fmla="*/ 2336800 h 2921000"/>
                <a:gd name="connsiteX39" fmla="*/ 419100 w 2807921"/>
                <a:gd name="connsiteY39" fmla="*/ 2413000 h 2921000"/>
                <a:gd name="connsiteX40" fmla="*/ 609600 w 2807921"/>
                <a:gd name="connsiteY40" fmla="*/ 2489200 h 2921000"/>
                <a:gd name="connsiteX41" fmla="*/ 558800 w 2807921"/>
                <a:gd name="connsiteY41" fmla="*/ 2692400 h 2921000"/>
                <a:gd name="connsiteX42" fmla="*/ 520700 w 2807921"/>
                <a:gd name="connsiteY42" fmla="*/ 2717800 h 2921000"/>
                <a:gd name="connsiteX43" fmla="*/ 482600 w 2807921"/>
                <a:gd name="connsiteY43" fmla="*/ 2794000 h 2921000"/>
                <a:gd name="connsiteX44" fmla="*/ 444500 w 2807921"/>
                <a:gd name="connsiteY44" fmla="*/ 2819400 h 2921000"/>
                <a:gd name="connsiteX45" fmla="*/ 419100 w 2807921"/>
                <a:gd name="connsiteY45" fmla="*/ 2921000 h 2921000"/>
                <a:gd name="connsiteX46" fmla="*/ 419100 w 2807921"/>
                <a:gd name="connsiteY46" fmla="*/ 2921000 h 2921000"/>
                <a:gd name="connsiteX47" fmla="*/ 2806700 w 2807921"/>
                <a:gd name="connsiteY47" fmla="*/ 2921000 h 2921000"/>
                <a:gd name="connsiteX48" fmla="*/ 2806700 w 2807921"/>
                <a:gd name="connsiteY48" fmla="*/ 0 h 292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807921" h="2921000">
                  <a:moveTo>
                    <a:pt x="2806700" y="0"/>
                  </a:moveTo>
                  <a:lnTo>
                    <a:pt x="0" y="12700"/>
                  </a:lnTo>
                  <a:lnTo>
                    <a:pt x="0" y="12700"/>
                  </a:lnTo>
                  <a:cubicBezTo>
                    <a:pt x="22019" y="78757"/>
                    <a:pt x="23769" y="117423"/>
                    <a:pt x="63500" y="165100"/>
                  </a:cubicBezTo>
                  <a:cubicBezTo>
                    <a:pt x="74998" y="178898"/>
                    <a:pt x="86656" y="193237"/>
                    <a:pt x="101600" y="203200"/>
                  </a:cubicBezTo>
                  <a:cubicBezTo>
                    <a:pt x="112739" y="210626"/>
                    <a:pt x="127000" y="211667"/>
                    <a:pt x="139700" y="215900"/>
                  </a:cubicBezTo>
                  <a:cubicBezTo>
                    <a:pt x="148167" y="228600"/>
                    <a:pt x="162941" y="238890"/>
                    <a:pt x="165100" y="254000"/>
                  </a:cubicBezTo>
                  <a:cubicBezTo>
                    <a:pt x="169924" y="287769"/>
                    <a:pt x="143520" y="318119"/>
                    <a:pt x="127000" y="342900"/>
                  </a:cubicBezTo>
                  <a:cubicBezTo>
                    <a:pt x="139700" y="351367"/>
                    <a:pt x="150352" y="364367"/>
                    <a:pt x="165100" y="368300"/>
                  </a:cubicBezTo>
                  <a:cubicBezTo>
                    <a:pt x="214862" y="381570"/>
                    <a:pt x="317500" y="393700"/>
                    <a:pt x="317500" y="393700"/>
                  </a:cubicBezTo>
                  <a:cubicBezTo>
                    <a:pt x="325967" y="406400"/>
                    <a:pt x="342900" y="416536"/>
                    <a:pt x="342900" y="431800"/>
                  </a:cubicBezTo>
                  <a:cubicBezTo>
                    <a:pt x="342900" y="458574"/>
                    <a:pt x="325967" y="482600"/>
                    <a:pt x="317500" y="508000"/>
                  </a:cubicBezTo>
                  <a:cubicBezTo>
                    <a:pt x="298813" y="564061"/>
                    <a:pt x="310787" y="534126"/>
                    <a:pt x="279400" y="596900"/>
                  </a:cubicBezTo>
                  <a:cubicBezTo>
                    <a:pt x="283633" y="609600"/>
                    <a:pt x="298087" y="623026"/>
                    <a:pt x="292100" y="635000"/>
                  </a:cubicBezTo>
                  <a:cubicBezTo>
                    <a:pt x="282634" y="653932"/>
                    <a:pt x="257230" y="659162"/>
                    <a:pt x="241300" y="673100"/>
                  </a:cubicBezTo>
                  <a:cubicBezTo>
                    <a:pt x="192026" y="716215"/>
                    <a:pt x="195932" y="715752"/>
                    <a:pt x="165100" y="762000"/>
                  </a:cubicBezTo>
                  <a:cubicBezTo>
                    <a:pt x="169333" y="774700"/>
                    <a:pt x="177800" y="786713"/>
                    <a:pt x="177800" y="800100"/>
                  </a:cubicBezTo>
                  <a:cubicBezTo>
                    <a:pt x="177800" y="813487"/>
                    <a:pt x="170373" y="825895"/>
                    <a:pt x="165100" y="838200"/>
                  </a:cubicBezTo>
                  <a:cubicBezTo>
                    <a:pt x="145764" y="883316"/>
                    <a:pt x="139809" y="888836"/>
                    <a:pt x="114300" y="927100"/>
                  </a:cubicBezTo>
                  <a:cubicBezTo>
                    <a:pt x="118533" y="939800"/>
                    <a:pt x="119574" y="954061"/>
                    <a:pt x="127000" y="965200"/>
                  </a:cubicBezTo>
                  <a:cubicBezTo>
                    <a:pt x="136963" y="980144"/>
                    <a:pt x="159420" y="986261"/>
                    <a:pt x="165100" y="1003300"/>
                  </a:cubicBezTo>
                  <a:cubicBezTo>
                    <a:pt x="169333" y="1016000"/>
                    <a:pt x="158387" y="1029426"/>
                    <a:pt x="152400" y="1041400"/>
                  </a:cubicBezTo>
                  <a:cubicBezTo>
                    <a:pt x="131233" y="1083733"/>
                    <a:pt x="127000" y="1079500"/>
                    <a:pt x="88900" y="1104900"/>
                  </a:cubicBezTo>
                  <a:cubicBezTo>
                    <a:pt x="80433" y="1130300"/>
                    <a:pt x="63500" y="1155700"/>
                    <a:pt x="88900" y="1181100"/>
                  </a:cubicBezTo>
                  <a:cubicBezTo>
                    <a:pt x="110486" y="1202686"/>
                    <a:pt x="165100" y="1231900"/>
                    <a:pt x="165100" y="1231900"/>
                  </a:cubicBezTo>
                  <a:cubicBezTo>
                    <a:pt x="173567" y="1244600"/>
                    <a:pt x="190500" y="1254736"/>
                    <a:pt x="190500" y="1270000"/>
                  </a:cubicBezTo>
                  <a:cubicBezTo>
                    <a:pt x="190500" y="1285264"/>
                    <a:pt x="173972" y="1295680"/>
                    <a:pt x="165100" y="1308100"/>
                  </a:cubicBezTo>
                  <a:cubicBezTo>
                    <a:pt x="152797" y="1325324"/>
                    <a:pt x="139700" y="1341967"/>
                    <a:pt x="127000" y="1358900"/>
                  </a:cubicBezTo>
                  <a:cubicBezTo>
                    <a:pt x="139700" y="1388533"/>
                    <a:pt x="147216" y="1420975"/>
                    <a:pt x="165100" y="1447800"/>
                  </a:cubicBezTo>
                  <a:cubicBezTo>
                    <a:pt x="174075" y="1461263"/>
                    <a:pt x="245211" y="1494205"/>
                    <a:pt x="254000" y="1498600"/>
                  </a:cubicBezTo>
                  <a:cubicBezTo>
                    <a:pt x="258233" y="1511300"/>
                    <a:pt x="264969" y="1523425"/>
                    <a:pt x="266700" y="1536700"/>
                  </a:cubicBezTo>
                  <a:cubicBezTo>
                    <a:pt x="277705" y="1621074"/>
                    <a:pt x="267077" y="1709374"/>
                    <a:pt x="292100" y="1790700"/>
                  </a:cubicBezTo>
                  <a:cubicBezTo>
                    <a:pt x="302664" y="1825033"/>
                    <a:pt x="352236" y="1834771"/>
                    <a:pt x="368300" y="1866900"/>
                  </a:cubicBezTo>
                  <a:lnTo>
                    <a:pt x="393700" y="1917700"/>
                  </a:lnTo>
                  <a:cubicBezTo>
                    <a:pt x="384915" y="1939663"/>
                    <a:pt x="344318" y="2037551"/>
                    <a:pt x="342900" y="2057400"/>
                  </a:cubicBezTo>
                  <a:cubicBezTo>
                    <a:pt x="338676" y="2116531"/>
                    <a:pt x="352096" y="2148489"/>
                    <a:pt x="368300" y="2197100"/>
                  </a:cubicBezTo>
                  <a:cubicBezTo>
                    <a:pt x="355600" y="2209800"/>
                    <a:pt x="341698" y="2221402"/>
                    <a:pt x="330200" y="2235200"/>
                  </a:cubicBezTo>
                  <a:cubicBezTo>
                    <a:pt x="307972" y="2261874"/>
                    <a:pt x="281014" y="2293359"/>
                    <a:pt x="330200" y="2324100"/>
                  </a:cubicBezTo>
                  <a:cubicBezTo>
                    <a:pt x="352036" y="2337748"/>
                    <a:pt x="381000" y="2332567"/>
                    <a:pt x="406400" y="2336800"/>
                  </a:cubicBezTo>
                  <a:cubicBezTo>
                    <a:pt x="410633" y="2362200"/>
                    <a:pt x="404816" y="2391574"/>
                    <a:pt x="419100" y="2413000"/>
                  </a:cubicBezTo>
                  <a:cubicBezTo>
                    <a:pt x="444450" y="2451025"/>
                    <a:pt x="595123" y="2484857"/>
                    <a:pt x="609600" y="2489200"/>
                  </a:cubicBezTo>
                  <a:cubicBezTo>
                    <a:pt x="598770" y="2629996"/>
                    <a:pt x="634873" y="2629006"/>
                    <a:pt x="558800" y="2692400"/>
                  </a:cubicBezTo>
                  <a:cubicBezTo>
                    <a:pt x="547074" y="2702171"/>
                    <a:pt x="533400" y="2709333"/>
                    <a:pt x="520700" y="2717800"/>
                  </a:cubicBezTo>
                  <a:cubicBezTo>
                    <a:pt x="510371" y="2748788"/>
                    <a:pt x="507219" y="2769381"/>
                    <a:pt x="482600" y="2794000"/>
                  </a:cubicBezTo>
                  <a:cubicBezTo>
                    <a:pt x="471807" y="2804793"/>
                    <a:pt x="457200" y="2810933"/>
                    <a:pt x="444500" y="2819400"/>
                  </a:cubicBezTo>
                  <a:cubicBezTo>
                    <a:pt x="407359" y="2875112"/>
                    <a:pt x="419100" y="2842236"/>
                    <a:pt x="419100" y="2921000"/>
                  </a:cubicBezTo>
                  <a:lnTo>
                    <a:pt x="419100" y="2921000"/>
                  </a:lnTo>
                  <a:lnTo>
                    <a:pt x="2806700" y="2921000"/>
                  </a:lnTo>
                  <a:cubicBezTo>
                    <a:pt x="2802467" y="1947333"/>
                    <a:pt x="2810933" y="973667"/>
                    <a:pt x="28067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3792000" y="1064419"/>
            <a:ext cx="3071812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b="1" dirty="0"/>
              <a:t>von Neumann (1930’s)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204" y="936625"/>
            <a:ext cx="1161210" cy="1974056"/>
          </a:xfrm>
          <a:prstGeom prst="rect">
            <a:avLst/>
          </a:prstGeom>
        </p:spPr>
      </p:pic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4299207" y="1476853"/>
            <a:ext cx="3627717" cy="396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 anchorCtr="0"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0000FF"/>
                </a:solidFill>
              </a:rPr>
              <a:t>Collapse of the wave function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7" name="Rectangle 13"/>
          <p:cNvSpPr>
            <a:spLocks noChangeArrowheads="1"/>
          </p:cNvSpPr>
          <p:nvPr/>
        </p:nvSpPr>
        <p:spPr bwMode="auto">
          <a:xfrm>
            <a:off x="4299207" y="1832453"/>
            <a:ext cx="3992562" cy="396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 anchorCtr="0"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0000FF"/>
                </a:solidFill>
              </a:rPr>
              <a:t>Quantum mechanics is complete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8" name="Rectangle 13"/>
          <p:cNvSpPr>
            <a:spLocks noChangeArrowheads="1"/>
          </p:cNvSpPr>
          <p:nvPr/>
        </p:nvSpPr>
        <p:spPr bwMode="auto">
          <a:xfrm>
            <a:off x="5391406" y="2495153"/>
            <a:ext cx="2576513" cy="396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anchor="ctr" anchorCtr="1"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No hidden variables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4622800" y="3485909"/>
            <a:ext cx="4413250" cy="2921000"/>
            <a:chOff x="1162050" y="2215753"/>
            <a:chExt cx="4413250" cy="2921000"/>
          </a:xfrm>
        </p:grpSpPr>
        <p:pic>
          <p:nvPicPr>
            <p:cNvPr id="39" name="38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2850" y="2228453"/>
              <a:ext cx="4362450" cy="2908300"/>
            </a:xfrm>
            <a:prstGeom prst="rect">
              <a:avLst/>
            </a:prstGeom>
          </p:spPr>
        </p:pic>
        <p:sp>
          <p:nvSpPr>
            <p:cNvPr id="4" name="3 Forma libre"/>
            <p:cNvSpPr/>
            <p:nvPr/>
          </p:nvSpPr>
          <p:spPr>
            <a:xfrm>
              <a:off x="1162050" y="2215753"/>
              <a:ext cx="2209800" cy="2921000"/>
            </a:xfrm>
            <a:custGeom>
              <a:avLst/>
              <a:gdLst>
                <a:gd name="connsiteX0" fmla="*/ 0 w 2159000"/>
                <a:gd name="connsiteY0" fmla="*/ 0 h 2921000"/>
                <a:gd name="connsiteX1" fmla="*/ 1549400 w 2159000"/>
                <a:gd name="connsiteY1" fmla="*/ 12700 h 2921000"/>
                <a:gd name="connsiteX2" fmla="*/ 1549400 w 2159000"/>
                <a:gd name="connsiteY2" fmla="*/ 12700 h 2921000"/>
                <a:gd name="connsiteX3" fmla="*/ 1612900 w 2159000"/>
                <a:gd name="connsiteY3" fmla="*/ 165100 h 2921000"/>
                <a:gd name="connsiteX4" fmla="*/ 1651000 w 2159000"/>
                <a:gd name="connsiteY4" fmla="*/ 203200 h 2921000"/>
                <a:gd name="connsiteX5" fmla="*/ 1689100 w 2159000"/>
                <a:gd name="connsiteY5" fmla="*/ 215900 h 2921000"/>
                <a:gd name="connsiteX6" fmla="*/ 1714500 w 2159000"/>
                <a:gd name="connsiteY6" fmla="*/ 254000 h 2921000"/>
                <a:gd name="connsiteX7" fmla="*/ 1676400 w 2159000"/>
                <a:gd name="connsiteY7" fmla="*/ 342900 h 2921000"/>
                <a:gd name="connsiteX8" fmla="*/ 1714500 w 2159000"/>
                <a:gd name="connsiteY8" fmla="*/ 368300 h 2921000"/>
                <a:gd name="connsiteX9" fmla="*/ 1866900 w 2159000"/>
                <a:gd name="connsiteY9" fmla="*/ 393700 h 2921000"/>
                <a:gd name="connsiteX10" fmla="*/ 1892300 w 2159000"/>
                <a:gd name="connsiteY10" fmla="*/ 431800 h 2921000"/>
                <a:gd name="connsiteX11" fmla="*/ 1866900 w 2159000"/>
                <a:gd name="connsiteY11" fmla="*/ 508000 h 2921000"/>
                <a:gd name="connsiteX12" fmla="*/ 1828800 w 2159000"/>
                <a:gd name="connsiteY12" fmla="*/ 596900 h 2921000"/>
                <a:gd name="connsiteX13" fmla="*/ 1841500 w 2159000"/>
                <a:gd name="connsiteY13" fmla="*/ 635000 h 2921000"/>
                <a:gd name="connsiteX14" fmla="*/ 1790700 w 2159000"/>
                <a:gd name="connsiteY14" fmla="*/ 673100 h 2921000"/>
                <a:gd name="connsiteX15" fmla="*/ 1714500 w 2159000"/>
                <a:gd name="connsiteY15" fmla="*/ 762000 h 2921000"/>
                <a:gd name="connsiteX16" fmla="*/ 1727200 w 2159000"/>
                <a:gd name="connsiteY16" fmla="*/ 800100 h 2921000"/>
                <a:gd name="connsiteX17" fmla="*/ 1714500 w 2159000"/>
                <a:gd name="connsiteY17" fmla="*/ 838200 h 2921000"/>
                <a:gd name="connsiteX18" fmla="*/ 1663700 w 2159000"/>
                <a:gd name="connsiteY18" fmla="*/ 927100 h 2921000"/>
                <a:gd name="connsiteX19" fmla="*/ 1676400 w 2159000"/>
                <a:gd name="connsiteY19" fmla="*/ 965200 h 2921000"/>
                <a:gd name="connsiteX20" fmla="*/ 1714500 w 2159000"/>
                <a:gd name="connsiteY20" fmla="*/ 1003300 h 2921000"/>
                <a:gd name="connsiteX21" fmla="*/ 1701800 w 2159000"/>
                <a:gd name="connsiteY21" fmla="*/ 1041400 h 2921000"/>
                <a:gd name="connsiteX22" fmla="*/ 1638300 w 2159000"/>
                <a:gd name="connsiteY22" fmla="*/ 1104900 h 2921000"/>
                <a:gd name="connsiteX23" fmla="*/ 1638300 w 2159000"/>
                <a:gd name="connsiteY23" fmla="*/ 1181100 h 2921000"/>
                <a:gd name="connsiteX24" fmla="*/ 1714500 w 2159000"/>
                <a:gd name="connsiteY24" fmla="*/ 1231900 h 2921000"/>
                <a:gd name="connsiteX25" fmla="*/ 1739900 w 2159000"/>
                <a:gd name="connsiteY25" fmla="*/ 1270000 h 2921000"/>
                <a:gd name="connsiteX26" fmla="*/ 1714500 w 2159000"/>
                <a:gd name="connsiteY26" fmla="*/ 1308100 h 2921000"/>
                <a:gd name="connsiteX27" fmla="*/ 1676400 w 2159000"/>
                <a:gd name="connsiteY27" fmla="*/ 1358900 h 2921000"/>
                <a:gd name="connsiteX28" fmla="*/ 1714500 w 2159000"/>
                <a:gd name="connsiteY28" fmla="*/ 1447800 h 2921000"/>
                <a:gd name="connsiteX29" fmla="*/ 1803400 w 2159000"/>
                <a:gd name="connsiteY29" fmla="*/ 1498600 h 2921000"/>
                <a:gd name="connsiteX30" fmla="*/ 1816100 w 2159000"/>
                <a:gd name="connsiteY30" fmla="*/ 1536700 h 2921000"/>
                <a:gd name="connsiteX31" fmla="*/ 1841500 w 2159000"/>
                <a:gd name="connsiteY31" fmla="*/ 1790700 h 2921000"/>
                <a:gd name="connsiteX32" fmla="*/ 1917700 w 2159000"/>
                <a:gd name="connsiteY32" fmla="*/ 1866900 h 2921000"/>
                <a:gd name="connsiteX33" fmla="*/ 1943100 w 2159000"/>
                <a:gd name="connsiteY33" fmla="*/ 1917700 h 2921000"/>
                <a:gd name="connsiteX34" fmla="*/ 1892300 w 2159000"/>
                <a:gd name="connsiteY34" fmla="*/ 2057400 h 2921000"/>
                <a:gd name="connsiteX35" fmla="*/ 1917700 w 2159000"/>
                <a:gd name="connsiteY35" fmla="*/ 2197100 h 2921000"/>
                <a:gd name="connsiteX36" fmla="*/ 1879600 w 2159000"/>
                <a:gd name="connsiteY36" fmla="*/ 2235200 h 2921000"/>
                <a:gd name="connsiteX37" fmla="*/ 1879600 w 2159000"/>
                <a:gd name="connsiteY37" fmla="*/ 2324100 h 2921000"/>
                <a:gd name="connsiteX38" fmla="*/ 1955800 w 2159000"/>
                <a:gd name="connsiteY38" fmla="*/ 2336800 h 2921000"/>
                <a:gd name="connsiteX39" fmla="*/ 1968500 w 2159000"/>
                <a:gd name="connsiteY39" fmla="*/ 2413000 h 2921000"/>
                <a:gd name="connsiteX40" fmla="*/ 2159000 w 2159000"/>
                <a:gd name="connsiteY40" fmla="*/ 2489200 h 2921000"/>
                <a:gd name="connsiteX41" fmla="*/ 2108200 w 2159000"/>
                <a:gd name="connsiteY41" fmla="*/ 2692400 h 2921000"/>
                <a:gd name="connsiteX42" fmla="*/ 2070100 w 2159000"/>
                <a:gd name="connsiteY42" fmla="*/ 2717800 h 2921000"/>
                <a:gd name="connsiteX43" fmla="*/ 2032000 w 2159000"/>
                <a:gd name="connsiteY43" fmla="*/ 2794000 h 2921000"/>
                <a:gd name="connsiteX44" fmla="*/ 1993900 w 2159000"/>
                <a:gd name="connsiteY44" fmla="*/ 2819400 h 2921000"/>
                <a:gd name="connsiteX45" fmla="*/ 1968500 w 2159000"/>
                <a:gd name="connsiteY45" fmla="*/ 2921000 h 2921000"/>
                <a:gd name="connsiteX46" fmla="*/ 1968500 w 2159000"/>
                <a:gd name="connsiteY46" fmla="*/ 2921000 h 2921000"/>
                <a:gd name="connsiteX47" fmla="*/ 12700 w 2159000"/>
                <a:gd name="connsiteY47" fmla="*/ 2921000 h 2921000"/>
                <a:gd name="connsiteX48" fmla="*/ 0 w 2159000"/>
                <a:gd name="connsiteY48" fmla="*/ 0 h 292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159000" h="2921000">
                  <a:moveTo>
                    <a:pt x="0" y="0"/>
                  </a:moveTo>
                  <a:lnTo>
                    <a:pt x="1549400" y="12700"/>
                  </a:lnTo>
                  <a:lnTo>
                    <a:pt x="1549400" y="12700"/>
                  </a:lnTo>
                  <a:cubicBezTo>
                    <a:pt x="1571419" y="78757"/>
                    <a:pt x="1573169" y="117423"/>
                    <a:pt x="1612900" y="165100"/>
                  </a:cubicBezTo>
                  <a:cubicBezTo>
                    <a:pt x="1624398" y="178898"/>
                    <a:pt x="1636056" y="193237"/>
                    <a:pt x="1651000" y="203200"/>
                  </a:cubicBezTo>
                  <a:cubicBezTo>
                    <a:pt x="1662139" y="210626"/>
                    <a:pt x="1676400" y="211667"/>
                    <a:pt x="1689100" y="215900"/>
                  </a:cubicBezTo>
                  <a:cubicBezTo>
                    <a:pt x="1697567" y="228600"/>
                    <a:pt x="1712341" y="238890"/>
                    <a:pt x="1714500" y="254000"/>
                  </a:cubicBezTo>
                  <a:cubicBezTo>
                    <a:pt x="1719324" y="287769"/>
                    <a:pt x="1692920" y="318119"/>
                    <a:pt x="1676400" y="342900"/>
                  </a:cubicBezTo>
                  <a:cubicBezTo>
                    <a:pt x="1689100" y="351367"/>
                    <a:pt x="1699752" y="364367"/>
                    <a:pt x="1714500" y="368300"/>
                  </a:cubicBezTo>
                  <a:cubicBezTo>
                    <a:pt x="1764262" y="381570"/>
                    <a:pt x="1866900" y="393700"/>
                    <a:pt x="1866900" y="393700"/>
                  </a:cubicBezTo>
                  <a:cubicBezTo>
                    <a:pt x="1875367" y="406400"/>
                    <a:pt x="1892300" y="416536"/>
                    <a:pt x="1892300" y="431800"/>
                  </a:cubicBezTo>
                  <a:cubicBezTo>
                    <a:pt x="1892300" y="458574"/>
                    <a:pt x="1875367" y="482600"/>
                    <a:pt x="1866900" y="508000"/>
                  </a:cubicBezTo>
                  <a:cubicBezTo>
                    <a:pt x="1848213" y="564061"/>
                    <a:pt x="1860187" y="534126"/>
                    <a:pt x="1828800" y="596900"/>
                  </a:cubicBezTo>
                  <a:cubicBezTo>
                    <a:pt x="1833033" y="609600"/>
                    <a:pt x="1847487" y="623026"/>
                    <a:pt x="1841500" y="635000"/>
                  </a:cubicBezTo>
                  <a:cubicBezTo>
                    <a:pt x="1832034" y="653932"/>
                    <a:pt x="1806630" y="659162"/>
                    <a:pt x="1790700" y="673100"/>
                  </a:cubicBezTo>
                  <a:cubicBezTo>
                    <a:pt x="1741426" y="716215"/>
                    <a:pt x="1745332" y="715752"/>
                    <a:pt x="1714500" y="762000"/>
                  </a:cubicBezTo>
                  <a:cubicBezTo>
                    <a:pt x="1718733" y="774700"/>
                    <a:pt x="1727200" y="786713"/>
                    <a:pt x="1727200" y="800100"/>
                  </a:cubicBezTo>
                  <a:cubicBezTo>
                    <a:pt x="1727200" y="813487"/>
                    <a:pt x="1719773" y="825895"/>
                    <a:pt x="1714500" y="838200"/>
                  </a:cubicBezTo>
                  <a:cubicBezTo>
                    <a:pt x="1695164" y="883316"/>
                    <a:pt x="1689209" y="888836"/>
                    <a:pt x="1663700" y="927100"/>
                  </a:cubicBezTo>
                  <a:cubicBezTo>
                    <a:pt x="1667933" y="939800"/>
                    <a:pt x="1668974" y="954061"/>
                    <a:pt x="1676400" y="965200"/>
                  </a:cubicBezTo>
                  <a:cubicBezTo>
                    <a:pt x="1686363" y="980144"/>
                    <a:pt x="1708820" y="986261"/>
                    <a:pt x="1714500" y="1003300"/>
                  </a:cubicBezTo>
                  <a:cubicBezTo>
                    <a:pt x="1718733" y="1016000"/>
                    <a:pt x="1707787" y="1029426"/>
                    <a:pt x="1701800" y="1041400"/>
                  </a:cubicBezTo>
                  <a:cubicBezTo>
                    <a:pt x="1680633" y="1083733"/>
                    <a:pt x="1676400" y="1079500"/>
                    <a:pt x="1638300" y="1104900"/>
                  </a:cubicBezTo>
                  <a:cubicBezTo>
                    <a:pt x="1629833" y="1130300"/>
                    <a:pt x="1612900" y="1155700"/>
                    <a:pt x="1638300" y="1181100"/>
                  </a:cubicBezTo>
                  <a:cubicBezTo>
                    <a:pt x="1659886" y="1202686"/>
                    <a:pt x="1714500" y="1231900"/>
                    <a:pt x="1714500" y="1231900"/>
                  </a:cubicBezTo>
                  <a:cubicBezTo>
                    <a:pt x="1722967" y="1244600"/>
                    <a:pt x="1739900" y="1254736"/>
                    <a:pt x="1739900" y="1270000"/>
                  </a:cubicBezTo>
                  <a:cubicBezTo>
                    <a:pt x="1739900" y="1285264"/>
                    <a:pt x="1723372" y="1295680"/>
                    <a:pt x="1714500" y="1308100"/>
                  </a:cubicBezTo>
                  <a:cubicBezTo>
                    <a:pt x="1702197" y="1325324"/>
                    <a:pt x="1689100" y="1341967"/>
                    <a:pt x="1676400" y="1358900"/>
                  </a:cubicBezTo>
                  <a:cubicBezTo>
                    <a:pt x="1689100" y="1388533"/>
                    <a:pt x="1696616" y="1420975"/>
                    <a:pt x="1714500" y="1447800"/>
                  </a:cubicBezTo>
                  <a:cubicBezTo>
                    <a:pt x="1723475" y="1461263"/>
                    <a:pt x="1794611" y="1494205"/>
                    <a:pt x="1803400" y="1498600"/>
                  </a:cubicBezTo>
                  <a:cubicBezTo>
                    <a:pt x="1807633" y="1511300"/>
                    <a:pt x="1814369" y="1523425"/>
                    <a:pt x="1816100" y="1536700"/>
                  </a:cubicBezTo>
                  <a:cubicBezTo>
                    <a:pt x="1827105" y="1621074"/>
                    <a:pt x="1816477" y="1709374"/>
                    <a:pt x="1841500" y="1790700"/>
                  </a:cubicBezTo>
                  <a:cubicBezTo>
                    <a:pt x="1852064" y="1825033"/>
                    <a:pt x="1901636" y="1834771"/>
                    <a:pt x="1917700" y="1866900"/>
                  </a:cubicBezTo>
                  <a:lnTo>
                    <a:pt x="1943100" y="1917700"/>
                  </a:lnTo>
                  <a:cubicBezTo>
                    <a:pt x="1934315" y="1939663"/>
                    <a:pt x="1893718" y="2037551"/>
                    <a:pt x="1892300" y="2057400"/>
                  </a:cubicBezTo>
                  <a:cubicBezTo>
                    <a:pt x="1888076" y="2116531"/>
                    <a:pt x="1901496" y="2148489"/>
                    <a:pt x="1917700" y="2197100"/>
                  </a:cubicBezTo>
                  <a:cubicBezTo>
                    <a:pt x="1905000" y="2209800"/>
                    <a:pt x="1891098" y="2221402"/>
                    <a:pt x="1879600" y="2235200"/>
                  </a:cubicBezTo>
                  <a:cubicBezTo>
                    <a:pt x="1857372" y="2261874"/>
                    <a:pt x="1830414" y="2293359"/>
                    <a:pt x="1879600" y="2324100"/>
                  </a:cubicBezTo>
                  <a:cubicBezTo>
                    <a:pt x="1901436" y="2337748"/>
                    <a:pt x="1930400" y="2332567"/>
                    <a:pt x="1955800" y="2336800"/>
                  </a:cubicBezTo>
                  <a:cubicBezTo>
                    <a:pt x="1960033" y="2362200"/>
                    <a:pt x="1954216" y="2391574"/>
                    <a:pt x="1968500" y="2413000"/>
                  </a:cubicBezTo>
                  <a:cubicBezTo>
                    <a:pt x="1993850" y="2451025"/>
                    <a:pt x="2144523" y="2484857"/>
                    <a:pt x="2159000" y="2489200"/>
                  </a:cubicBezTo>
                  <a:cubicBezTo>
                    <a:pt x="2148170" y="2629996"/>
                    <a:pt x="2184273" y="2629006"/>
                    <a:pt x="2108200" y="2692400"/>
                  </a:cubicBezTo>
                  <a:cubicBezTo>
                    <a:pt x="2096474" y="2702171"/>
                    <a:pt x="2082800" y="2709333"/>
                    <a:pt x="2070100" y="2717800"/>
                  </a:cubicBezTo>
                  <a:cubicBezTo>
                    <a:pt x="2059771" y="2748788"/>
                    <a:pt x="2056619" y="2769381"/>
                    <a:pt x="2032000" y="2794000"/>
                  </a:cubicBezTo>
                  <a:cubicBezTo>
                    <a:pt x="2021207" y="2804793"/>
                    <a:pt x="2006600" y="2810933"/>
                    <a:pt x="1993900" y="2819400"/>
                  </a:cubicBezTo>
                  <a:cubicBezTo>
                    <a:pt x="1956759" y="2875112"/>
                    <a:pt x="1968500" y="2842236"/>
                    <a:pt x="1968500" y="2921000"/>
                  </a:cubicBezTo>
                  <a:lnTo>
                    <a:pt x="1968500" y="2921000"/>
                  </a:lnTo>
                  <a:lnTo>
                    <a:pt x="12700" y="2921000"/>
                  </a:lnTo>
                  <a:cubicBezTo>
                    <a:pt x="8467" y="1947333"/>
                    <a:pt x="4233" y="973667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1" name="40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382" y="3477103"/>
            <a:ext cx="4362450" cy="2908300"/>
          </a:xfrm>
          <a:prstGeom prst="rect">
            <a:avLst/>
          </a:prstGeom>
        </p:spPr>
      </p:pic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How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to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interpret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the</a:t>
            </a:r>
            <a:r>
              <a:rPr lang="es-ES_tradnl" sz="2600" dirty="0" smtClean="0">
                <a:solidFill>
                  <a:schemeClr val="bg1"/>
                </a:solidFill>
              </a:rPr>
              <a:t> quantum </a:t>
            </a:r>
            <a:r>
              <a:rPr lang="es-ES_tradnl" sz="2600" dirty="0" err="1" smtClean="0">
                <a:solidFill>
                  <a:schemeClr val="bg1"/>
                </a:solidFill>
              </a:rPr>
              <a:t>world</a:t>
            </a:r>
            <a:r>
              <a:rPr lang="es-ES_tradnl" sz="2600" dirty="0" smtClean="0">
                <a:solidFill>
                  <a:schemeClr val="bg1"/>
                </a:solidFill>
              </a:rPr>
              <a:t>?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3" y="1143417"/>
            <a:ext cx="2040629" cy="153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84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xit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149 3.33333E-6 L 5.55556E-7 3.33333E-6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66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0.00185 L -1.94444E-6 -0.00185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13"/>
          <p:cNvSpPr>
            <a:spLocks noChangeArrowheads="1"/>
          </p:cNvSpPr>
          <p:nvPr/>
        </p:nvSpPr>
        <p:spPr bwMode="auto">
          <a:xfrm>
            <a:off x="5391406" y="2495153"/>
            <a:ext cx="2576513" cy="396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anchor="ctr" anchorCtr="1"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No hidden variables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6" name="5 Grupo"/>
          <p:cNvGrpSpPr>
            <a:grpSpLocks noChangeAspect="1"/>
          </p:cNvGrpSpPr>
          <p:nvPr/>
        </p:nvGrpSpPr>
        <p:grpSpPr>
          <a:xfrm>
            <a:off x="96557" y="3485909"/>
            <a:ext cx="2177434" cy="1440000"/>
            <a:chOff x="4336770" y="3070225"/>
            <a:chExt cx="4416866" cy="2921000"/>
          </a:xfrm>
        </p:grpSpPr>
        <p:pic>
          <p:nvPicPr>
            <p:cNvPr id="29" name="28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6770" y="3082925"/>
              <a:ext cx="4362450" cy="2908300"/>
            </a:xfrm>
            <a:prstGeom prst="rect">
              <a:avLst/>
            </a:prstGeom>
          </p:spPr>
        </p:pic>
        <p:sp>
          <p:nvSpPr>
            <p:cNvPr id="34" name="33 Forma libre"/>
            <p:cNvSpPr/>
            <p:nvPr/>
          </p:nvSpPr>
          <p:spPr>
            <a:xfrm>
              <a:off x="5886168" y="3070225"/>
              <a:ext cx="2867468" cy="2921000"/>
            </a:xfrm>
            <a:custGeom>
              <a:avLst/>
              <a:gdLst>
                <a:gd name="connsiteX0" fmla="*/ 0 w 2159000"/>
                <a:gd name="connsiteY0" fmla="*/ 0 h 2921000"/>
                <a:gd name="connsiteX1" fmla="*/ 1549400 w 2159000"/>
                <a:gd name="connsiteY1" fmla="*/ 12700 h 2921000"/>
                <a:gd name="connsiteX2" fmla="*/ 1549400 w 2159000"/>
                <a:gd name="connsiteY2" fmla="*/ 12700 h 2921000"/>
                <a:gd name="connsiteX3" fmla="*/ 1612900 w 2159000"/>
                <a:gd name="connsiteY3" fmla="*/ 165100 h 2921000"/>
                <a:gd name="connsiteX4" fmla="*/ 1651000 w 2159000"/>
                <a:gd name="connsiteY4" fmla="*/ 203200 h 2921000"/>
                <a:gd name="connsiteX5" fmla="*/ 1689100 w 2159000"/>
                <a:gd name="connsiteY5" fmla="*/ 215900 h 2921000"/>
                <a:gd name="connsiteX6" fmla="*/ 1714500 w 2159000"/>
                <a:gd name="connsiteY6" fmla="*/ 254000 h 2921000"/>
                <a:gd name="connsiteX7" fmla="*/ 1676400 w 2159000"/>
                <a:gd name="connsiteY7" fmla="*/ 342900 h 2921000"/>
                <a:gd name="connsiteX8" fmla="*/ 1714500 w 2159000"/>
                <a:gd name="connsiteY8" fmla="*/ 368300 h 2921000"/>
                <a:gd name="connsiteX9" fmla="*/ 1866900 w 2159000"/>
                <a:gd name="connsiteY9" fmla="*/ 393700 h 2921000"/>
                <a:gd name="connsiteX10" fmla="*/ 1892300 w 2159000"/>
                <a:gd name="connsiteY10" fmla="*/ 431800 h 2921000"/>
                <a:gd name="connsiteX11" fmla="*/ 1866900 w 2159000"/>
                <a:gd name="connsiteY11" fmla="*/ 508000 h 2921000"/>
                <a:gd name="connsiteX12" fmla="*/ 1828800 w 2159000"/>
                <a:gd name="connsiteY12" fmla="*/ 596900 h 2921000"/>
                <a:gd name="connsiteX13" fmla="*/ 1841500 w 2159000"/>
                <a:gd name="connsiteY13" fmla="*/ 635000 h 2921000"/>
                <a:gd name="connsiteX14" fmla="*/ 1790700 w 2159000"/>
                <a:gd name="connsiteY14" fmla="*/ 673100 h 2921000"/>
                <a:gd name="connsiteX15" fmla="*/ 1714500 w 2159000"/>
                <a:gd name="connsiteY15" fmla="*/ 762000 h 2921000"/>
                <a:gd name="connsiteX16" fmla="*/ 1727200 w 2159000"/>
                <a:gd name="connsiteY16" fmla="*/ 800100 h 2921000"/>
                <a:gd name="connsiteX17" fmla="*/ 1714500 w 2159000"/>
                <a:gd name="connsiteY17" fmla="*/ 838200 h 2921000"/>
                <a:gd name="connsiteX18" fmla="*/ 1663700 w 2159000"/>
                <a:gd name="connsiteY18" fmla="*/ 927100 h 2921000"/>
                <a:gd name="connsiteX19" fmla="*/ 1676400 w 2159000"/>
                <a:gd name="connsiteY19" fmla="*/ 965200 h 2921000"/>
                <a:gd name="connsiteX20" fmla="*/ 1714500 w 2159000"/>
                <a:gd name="connsiteY20" fmla="*/ 1003300 h 2921000"/>
                <a:gd name="connsiteX21" fmla="*/ 1701800 w 2159000"/>
                <a:gd name="connsiteY21" fmla="*/ 1041400 h 2921000"/>
                <a:gd name="connsiteX22" fmla="*/ 1638300 w 2159000"/>
                <a:gd name="connsiteY22" fmla="*/ 1104900 h 2921000"/>
                <a:gd name="connsiteX23" fmla="*/ 1638300 w 2159000"/>
                <a:gd name="connsiteY23" fmla="*/ 1181100 h 2921000"/>
                <a:gd name="connsiteX24" fmla="*/ 1714500 w 2159000"/>
                <a:gd name="connsiteY24" fmla="*/ 1231900 h 2921000"/>
                <a:gd name="connsiteX25" fmla="*/ 1739900 w 2159000"/>
                <a:gd name="connsiteY25" fmla="*/ 1270000 h 2921000"/>
                <a:gd name="connsiteX26" fmla="*/ 1714500 w 2159000"/>
                <a:gd name="connsiteY26" fmla="*/ 1308100 h 2921000"/>
                <a:gd name="connsiteX27" fmla="*/ 1676400 w 2159000"/>
                <a:gd name="connsiteY27" fmla="*/ 1358900 h 2921000"/>
                <a:gd name="connsiteX28" fmla="*/ 1714500 w 2159000"/>
                <a:gd name="connsiteY28" fmla="*/ 1447800 h 2921000"/>
                <a:gd name="connsiteX29" fmla="*/ 1803400 w 2159000"/>
                <a:gd name="connsiteY29" fmla="*/ 1498600 h 2921000"/>
                <a:gd name="connsiteX30" fmla="*/ 1816100 w 2159000"/>
                <a:gd name="connsiteY30" fmla="*/ 1536700 h 2921000"/>
                <a:gd name="connsiteX31" fmla="*/ 1841500 w 2159000"/>
                <a:gd name="connsiteY31" fmla="*/ 1790700 h 2921000"/>
                <a:gd name="connsiteX32" fmla="*/ 1917700 w 2159000"/>
                <a:gd name="connsiteY32" fmla="*/ 1866900 h 2921000"/>
                <a:gd name="connsiteX33" fmla="*/ 1943100 w 2159000"/>
                <a:gd name="connsiteY33" fmla="*/ 1917700 h 2921000"/>
                <a:gd name="connsiteX34" fmla="*/ 1892300 w 2159000"/>
                <a:gd name="connsiteY34" fmla="*/ 2057400 h 2921000"/>
                <a:gd name="connsiteX35" fmla="*/ 1917700 w 2159000"/>
                <a:gd name="connsiteY35" fmla="*/ 2197100 h 2921000"/>
                <a:gd name="connsiteX36" fmla="*/ 1879600 w 2159000"/>
                <a:gd name="connsiteY36" fmla="*/ 2235200 h 2921000"/>
                <a:gd name="connsiteX37" fmla="*/ 1879600 w 2159000"/>
                <a:gd name="connsiteY37" fmla="*/ 2324100 h 2921000"/>
                <a:gd name="connsiteX38" fmla="*/ 1955800 w 2159000"/>
                <a:gd name="connsiteY38" fmla="*/ 2336800 h 2921000"/>
                <a:gd name="connsiteX39" fmla="*/ 1968500 w 2159000"/>
                <a:gd name="connsiteY39" fmla="*/ 2413000 h 2921000"/>
                <a:gd name="connsiteX40" fmla="*/ 2159000 w 2159000"/>
                <a:gd name="connsiteY40" fmla="*/ 2489200 h 2921000"/>
                <a:gd name="connsiteX41" fmla="*/ 2108200 w 2159000"/>
                <a:gd name="connsiteY41" fmla="*/ 2692400 h 2921000"/>
                <a:gd name="connsiteX42" fmla="*/ 2070100 w 2159000"/>
                <a:gd name="connsiteY42" fmla="*/ 2717800 h 2921000"/>
                <a:gd name="connsiteX43" fmla="*/ 2032000 w 2159000"/>
                <a:gd name="connsiteY43" fmla="*/ 2794000 h 2921000"/>
                <a:gd name="connsiteX44" fmla="*/ 1993900 w 2159000"/>
                <a:gd name="connsiteY44" fmla="*/ 2819400 h 2921000"/>
                <a:gd name="connsiteX45" fmla="*/ 1968500 w 2159000"/>
                <a:gd name="connsiteY45" fmla="*/ 2921000 h 2921000"/>
                <a:gd name="connsiteX46" fmla="*/ 1968500 w 2159000"/>
                <a:gd name="connsiteY46" fmla="*/ 2921000 h 2921000"/>
                <a:gd name="connsiteX47" fmla="*/ 12700 w 2159000"/>
                <a:gd name="connsiteY47" fmla="*/ 2921000 h 2921000"/>
                <a:gd name="connsiteX48" fmla="*/ 0 w 2159000"/>
                <a:gd name="connsiteY48" fmla="*/ 0 h 2921000"/>
                <a:gd name="connsiteX0" fmla="*/ 4343404 w 4343407"/>
                <a:gd name="connsiteY0" fmla="*/ 25400 h 2908300"/>
                <a:gd name="connsiteX1" fmla="*/ 1536704 w 4343407"/>
                <a:gd name="connsiteY1" fmla="*/ 0 h 2908300"/>
                <a:gd name="connsiteX2" fmla="*/ 1536704 w 4343407"/>
                <a:gd name="connsiteY2" fmla="*/ 0 h 2908300"/>
                <a:gd name="connsiteX3" fmla="*/ 1600204 w 4343407"/>
                <a:gd name="connsiteY3" fmla="*/ 152400 h 2908300"/>
                <a:gd name="connsiteX4" fmla="*/ 1638304 w 4343407"/>
                <a:gd name="connsiteY4" fmla="*/ 190500 h 2908300"/>
                <a:gd name="connsiteX5" fmla="*/ 1676404 w 4343407"/>
                <a:gd name="connsiteY5" fmla="*/ 203200 h 2908300"/>
                <a:gd name="connsiteX6" fmla="*/ 1701804 w 4343407"/>
                <a:gd name="connsiteY6" fmla="*/ 241300 h 2908300"/>
                <a:gd name="connsiteX7" fmla="*/ 1663704 w 4343407"/>
                <a:gd name="connsiteY7" fmla="*/ 330200 h 2908300"/>
                <a:gd name="connsiteX8" fmla="*/ 1701804 w 4343407"/>
                <a:gd name="connsiteY8" fmla="*/ 355600 h 2908300"/>
                <a:gd name="connsiteX9" fmla="*/ 1854204 w 4343407"/>
                <a:gd name="connsiteY9" fmla="*/ 381000 h 2908300"/>
                <a:gd name="connsiteX10" fmla="*/ 1879604 w 4343407"/>
                <a:gd name="connsiteY10" fmla="*/ 419100 h 2908300"/>
                <a:gd name="connsiteX11" fmla="*/ 1854204 w 4343407"/>
                <a:gd name="connsiteY11" fmla="*/ 495300 h 2908300"/>
                <a:gd name="connsiteX12" fmla="*/ 1816104 w 4343407"/>
                <a:gd name="connsiteY12" fmla="*/ 584200 h 2908300"/>
                <a:gd name="connsiteX13" fmla="*/ 1828804 w 4343407"/>
                <a:gd name="connsiteY13" fmla="*/ 622300 h 2908300"/>
                <a:gd name="connsiteX14" fmla="*/ 1778004 w 4343407"/>
                <a:gd name="connsiteY14" fmla="*/ 660400 h 2908300"/>
                <a:gd name="connsiteX15" fmla="*/ 1701804 w 4343407"/>
                <a:gd name="connsiteY15" fmla="*/ 749300 h 2908300"/>
                <a:gd name="connsiteX16" fmla="*/ 1714504 w 4343407"/>
                <a:gd name="connsiteY16" fmla="*/ 787400 h 2908300"/>
                <a:gd name="connsiteX17" fmla="*/ 1701804 w 4343407"/>
                <a:gd name="connsiteY17" fmla="*/ 825500 h 2908300"/>
                <a:gd name="connsiteX18" fmla="*/ 1651004 w 4343407"/>
                <a:gd name="connsiteY18" fmla="*/ 914400 h 2908300"/>
                <a:gd name="connsiteX19" fmla="*/ 1663704 w 4343407"/>
                <a:gd name="connsiteY19" fmla="*/ 952500 h 2908300"/>
                <a:gd name="connsiteX20" fmla="*/ 1701804 w 4343407"/>
                <a:gd name="connsiteY20" fmla="*/ 990600 h 2908300"/>
                <a:gd name="connsiteX21" fmla="*/ 1689104 w 4343407"/>
                <a:gd name="connsiteY21" fmla="*/ 1028700 h 2908300"/>
                <a:gd name="connsiteX22" fmla="*/ 1625604 w 4343407"/>
                <a:gd name="connsiteY22" fmla="*/ 1092200 h 2908300"/>
                <a:gd name="connsiteX23" fmla="*/ 1625604 w 4343407"/>
                <a:gd name="connsiteY23" fmla="*/ 1168400 h 2908300"/>
                <a:gd name="connsiteX24" fmla="*/ 1701804 w 4343407"/>
                <a:gd name="connsiteY24" fmla="*/ 1219200 h 2908300"/>
                <a:gd name="connsiteX25" fmla="*/ 1727204 w 4343407"/>
                <a:gd name="connsiteY25" fmla="*/ 1257300 h 2908300"/>
                <a:gd name="connsiteX26" fmla="*/ 1701804 w 4343407"/>
                <a:gd name="connsiteY26" fmla="*/ 1295400 h 2908300"/>
                <a:gd name="connsiteX27" fmla="*/ 1663704 w 4343407"/>
                <a:gd name="connsiteY27" fmla="*/ 1346200 h 2908300"/>
                <a:gd name="connsiteX28" fmla="*/ 1701804 w 4343407"/>
                <a:gd name="connsiteY28" fmla="*/ 1435100 h 2908300"/>
                <a:gd name="connsiteX29" fmla="*/ 1790704 w 4343407"/>
                <a:gd name="connsiteY29" fmla="*/ 1485900 h 2908300"/>
                <a:gd name="connsiteX30" fmla="*/ 1803404 w 4343407"/>
                <a:gd name="connsiteY30" fmla="*/ 1524000 h 2908300"/>
                <a:gd name="connsiteX31" fmla="*/ 1828804 w 4343407"/>
                <a:gd name="connsiteY31" fmla="*/ 1778000 h 2908300"/>
                <a:gd name="connsiteX32" fmla="*/ 1905004 w 4343407"/>
                <a:gd name="connsiteY32" fmla="*/ 1854200 h 2908300"/>
                <a:gd name="connsiteX33" fmla="*/ 1930404 w 4343407"/>
                <a:gd name="connsiteY33" fmla="*/ 1905000 h 2908300"/>
                <a:gd name="connsiteX34" fmla="*/ 1879604 w 4343407"/>
                <a:gd name="connsiteY34" fmla="*/ 2044700 h 2908300"/>
                <a:gd name="connsiteX35" fmla="*/ 1905004 w 4343407"/>
                <a:gd name="connsiteY35" fmla="*/ 2184400 h 2908300"/>
                <a:gd name="connsiteX36" fmla="*/ 1866904 w 4343407"/>
                <a:gd name="connsiteY36" fmla="*/ 2222500 h 2908300"/>
                <a:gd name="connsiteX37" fmla="*/ 1866904 w 4343407"/>
                <a:gd name="connsiteY37" fmla="*/ 2311400 h 2908300"/>
                <a:gd name="connsiteX38" fmla="*/ 1943104 w 4343407"/>
                <a:gd name="connsiteY38" fmla="*/ 2324100 h 2908300"/>
                <a:gd name="connsiteX39" fmla="*/ 1955804 w 4343407"/>
                <a:gd name="connsiteY39" fmla="*/ 2400300 h 2908300"/>
                <a:gd name="connsiteX40" fmla="*/ 2146304 w 4343407"/>
                <a:gd name="connsiteY40" fmla="*/ 2476500 h 2908300"/>
                <a:gd name="connsiteX41" fmla="*/ 2095504 w 4343407"/>
                <a:gd name="connsiteY41" fmla="*/ 2679700 h 2908300"/>
                <a:gd name="connsiteX42" fmla="*/ 2057404 w 4343407"/>
                <a:gd name="connsiteY42" fmla="*/ 2705100 h 2908300"/>
                <a:gd name="connsiteX43" fmla="*/ 2019304 w 4343407"/>
                <a:gd name="connsiteY43" fmla="*/ 2781300 h 2908300"/>
                <a:gd name="connsiteX44" fmla="*/ 1981204 w 4343407"/>
                <a:gd name="connsiteY44" fmla="*/ 2806700 h 2908300"/>
                <a:gd name="connsiteX45" fmla="*/ 1955804 w 4343407"/>
                <a:gd name="connsiteY45" fmla="*/ 2908300 h 2908300"/>
                <a:gd name="connsiteX46" fmla="*/ 1955804 w 4343407"/>
                <a:gd name="connsiteY46" fmla="*/ 2908300 h 2908300"/>
                <a:gd name="connsiteX47" fmla="*/ 4 w 4343407"/>
                <a:gd name="connsiteY47" fmla="*/ 2908300 h 2908300"/>
                <a:gd name="connsiteX48" fmla="*/ 4343404 w 4343407"/>
                <a:gd name="connsiteY48" fmla="*/ 25400 h 2908300"/>
                <a:gd name="connsiteX0" fmla="*/ 2806700 w 2807921"/>
                <a:gd name="connsiteY0" fmla="*/ 25400 h 2908300"/>
                <a:gd name="connsiteX1" fmla="*/ 0 w 2807921"/>
                <a:gd name="connsiteY1" fmla="*/ 0 h 2908300"/>
                <a:gd name="connsiteX2" fmla="*/ 0 w 2807921"/>
                <a:gd name="connsiteY2" fmla="*/ 0 h 2908300"/>
                <a:gd name="connsiteX3" fmla="*/ 63500 w 2807921"/>
                <a:gd name="connsiteY3" fmla="*/ 152400 h 2908300"/>
                <a:gd name="connsiteX4" fmla="*/ 101600 w 2807921"/>
                <a:gd name="connsiteY4" fmla="*/ 190500 h 2908300"/>
                <a:gd name="connsiteX5" fmla="*/ 139700 w 2807921"/>
                <a:gd name="connsiteY5" fmla="*/ 203200 h 2908300"/>
                <a:gd name="connsiteX6" fmla="*/ 165100 w 2807921"/>
                <a:gd name="connsiteY6" fmla="*/ 241300 h 2908300"/>
                <a:gd name="connsiteX7" fmla="*/ 127000 w 2807921"/>
                <a:gd name="connsiteY7" fmla="*/ 330200 h 2908300"/>
                <a:gd name="connsiteX8" fmla="*/ 165100 w 2807921"/>
                <a:gd name="connsiteY8" fmla="*/ 355600 h 2908300"/>
                <a:gd name="connsiteX9" fmla="*/ 317500 w 2807921"/>
                <a:gd name="connsiteY9" fmla="*/ 381000 h 2908300"/>
                <a:gd name="connsiteX10" fmla="*/ 342900 w 2807921"/>
                <a:gd name="connsiteY10" fmla="*/ 419100 h 2908300"/>
                <a:gd name="connsiteX11" fmla="*/ 317500 w 2807921"/>
                <a:gd name="connsiteY11" fmla="*/ 495300 h 2908300"/>
                <a:gd name="connsiteX12" fmla="*/ 279400 w 2807921"/>
                <a:gd name="connsiteY12" fmla="*/ 584200 h 2908300"/>
                <a:gd name="connsiteX13" fmla="*/ 292100 w 2807921"/>
                <a:gd name="connsiteY13" fmla="*/ 622300 h 2908300"/>
                <a:gd name="connsiteX14" fmla="*/ 241300 w 2807921"/>
                <a:gd name="connsiteY14" fmla="*/ 660400 h 2908300"/>
                <a:gd name="connsiteX15" fmla="*/ 165100 w 2807921"/>
                <a:gd name="connsiteY15" fmla="*/ 749300 h 2908300"/>
                <a:gd name="connsiteX16" fmla="*/ 177800 w 2807921"/>
                <a:gd name="connsiteY16" fmla="*/ 787400 h 2908300"/>
                <a:gd name="connsiteX17" fmla="*/ 165100 w 2807921"/>
                <a:gd name="connsiteY17" fmla="*/ 825500 h 2908300"/>
                <a:gd name="connsiteX18" fmla="*/ 114300 w 2807921"/>
                <a:gd name="connsiteY18" fmla="*/ 914400 h 2908300"/>
                <a:gd name="connsiteX19" fmla="*/ 127000 w 2807921"/>
                <a:gd name="connsiteY19" fmla="*/ 952500 h 2908300"/>
                <a:gd name="connsiteX20" fmla="*/ 165100 w 2807921"/>
                <a:gd name="connsiteY20" fmla="*/ 990600 h 2908300"/>
                <a:gd name="connsiteX21" fmla="*/ 152400 w 2807921"/>
                <a:gd name="connsiteY21" fmla="*/ 1028700 h 2908300"/>
                <a:gd name="connsiteX22" fmla="*/ 88900 w 2807921"/>
                <a:gd name="connsiteY22" fmla="*/ 1092200 h 2908300"/>
                <a:gd name="connsiteX23" fmla="*/ 88900 w 2807921"/>
                <a:gd name="connsiteY23" fmla="*/ 1168400 h 2908300"/>
                <a:gd name="connsiteX24" fmla="*/ 165100 w 2807921"/>
                <a:gd name="connsiteY24" fmla="*/ 1219200 h 2908300"/>
                <a:gd name="connsiteX25" fmla="*/ 190500 w 2807921"/>
                <a:gd name="connsiteY25" fmla="*/ 1257300 h 2908300"/>
                <a:gd name="connsiteX26" fmla="*/ 165100 w 2807921"/>
                <a:gd name="connsiteY26" fmla="*/ 1295400 h 2908300"/>
                <a:gd name="connsiteX27" fmla="*/ 127000 w 2807921"/>
                <a:gd name="connsiteY27" fmla="*/ 1346200 h 2908300"/>
                <a:gd name="connsiteX28" fmla="*/ 165100 w 2807921"/>
                <a:gd name="connsiteY28" fmla="*/ 1435100 h 2908300"/>
                <a:gd name="connsiteX29" fmla="*/ 254000 w 2807921"/>
                <a:gd name="connsiteY29" fmla="*/ 1485900 h 2908300"/>
                <a:gd name="connsiteX30" fmla="*/ 266700 w 2807921"/>
                <a:gd name="connsiteY30" fmla="*/ 1524000 h 2908300"/>
                <a:gd name="connsiteX31" fmla="*/ 292100 w 2807921"/>
                <a:gd name="connsiteY31" fmla="*/ 1778000 h 2908300"/>
                <a:gd name="connsiteX32" fmla="*/ 368300 w 2807921"/>
                <a:gd name="connsiteY32" fmla="*/ 1854200 h 2908300"/>
                <a:gd name="connsiteX33" fmla="*/ 393700 w 2807921"/>
                <a:gd name="connsiteY33" fmla="*/ 1905000 h 2908300"/>
                <a:gd name="connsiteX34" fmla="*/ 342900 w 2807921"/>
                <a:gd name="connsiteY34" fmla="*/ 2044700 h 2908300"/>
                <a:gd name="connsiteX35" fmla="*/ 368300 w 2807921"/>
                <a:gd name="connsiteY35" fmla="*/ 2184400 h 2908300"/>
                <a:gd name="connsiteX36" fmla="*/ 330200 w 2807921"/>
                <a:gd name="connsiteY36" fmla="*/ 2222500 h 2908300"/>
                <a:gd name="connsiteX37" fmla="*/ 330200 w 2807921"/>
                <a:gd name="connsiteY37" fmla="*/ 2311400 h 2908300"/>
                <a:gd name="connsiteX38" fmla="*/ 406400 w 2807921"/>
                <a:gd name="connsiteY38" fmla="*/ 2324100 h 2908300"/>
                <a:gd name="connsiteX39" fmla="*/ 419100 w 2807921"/>
                <a:gd name="connsiteY39" fmla="*/ 2400300 h 2908300"/>
                <a:gd name="connsiteX40" fmla="*/ 609600 w 2807921"/>
                <a:gd name="connsiteY40" fmla="*/ 2476500 h 2908300"/>
                <a:gd name="connsiteX41" fmla="*/ 558800 w 2807921"/>
                <a:gd name="connsiteY41" fmla="*/ 2679700 h 2908300"/>
                <a:gd name="connsiteX42" fmla="*/ 520700 w 2807921"/>
                <a:gd name="connsiteY42" fmla="*/ 2705100 h 2908300"/>
                <a:gd name="connsiteX43" fmla="*/ 482600 w 2807921"/>
                <a:gd name="connsiteY43" fmla="*/ 2781300 h 2908300"/>
                <a:gd name="connsiteX44" fmla="*/ 444500 w 2807921"/>
                <a:gd name="connsiteY44" fmla="*/ 2806700 h 2908300"/>
                <a:gd name="connsiteX45" fmla="*/ 419100 w 2807921"/>
                <a:gd name="connsiteY45" fmla="*/ 2908300 h 2908300"/>
                <a:gd name="connsiteX46" fmla="*/ 419100 w 2807921"/>
                <a:gd name="connsiteY46" fmla="*/ 2908300 h 2908300"/>
                <a:gd name="connsiteX47" fmla="*/ 2806700 w 2807921"/>
                <a:gd name="connsiteY47" fmla="*/ 2908300 h 2908300"/>
                <a:gd name="connsiteX48" fmla="*/ 2806700 w 2807921"/>
                <a:gd name="connsiteY48" fmla="*/ 25400 h 2908300"/>
                <a:gd name="connsiteX0" fmla="*/ 2806700 w 2807921"/>
                <a:gd name="connsiteY0" fmla="*/ 12700 h 2908300"/>
                <a:gd name="connsiteX1" fmla="*/ 0 w 2807921"/>
                <a:gd name="connsiteY1" fmla="*/ 0 h 2908300"/>
                <a:gd name="connsiteX2" fmla="*/ 0 w 2807921"/>
                <a:gd name="connsiteY2" fmla="*/ 0 h 2908300"/>
                <a:gd name="connsiteX3" fmla="*/ 63500 w 2807921"/>
                <a:gd name="connsiteY3" fmla="*/ 152400 h 2908300"/>
                <a:gd name="connsiteX4" fmla="*/ 101600 w 2807921"/>
                <a:gd name="connsiteY4" fmla="*/ 190500 h 2908300"/>
                <a:gd name="connsiteX5" fmla="*/ 139700 w 2807921"/>
                <a:gd name="connsiteY5" fmla="*/ 203200 h 2908300"/>
                <a:gd name="connsiteX6" fmla="*/ 165100 w 2807921"/>
                <a:gd name="connsiteY6" fmla="*/ 241300 h 2908300"/>
                <a:gd name="connsiteX7" fmla="*/ 127000 w 2807921"/>
                <a:gd name="connsiteY7" fmla="*/ 330200 h 2908300"/>
                <a:gd name="connsiteX8" fmla="*/ 165100 w 2807921"/>
                <a:gd name="connsiteY8" fmla="*/ 355600 h 2908300"/>
                <a:gd name="connsiteX9" fmla="*/ 317500 w 2807921"/>
                <a:gd name="connsiteY9" fmla="*/ 381000 h 2908300"/>
                <a:gd name="connsiteX10" fmla="*/ 342900 w 2807921"/>
                <a:gd name="connsiteY10" fmla="*/ 419100 h 2908300"/>
                <a:gd name="connsiteX11" fmla="*/ 317500 w 2807921"/>
                <a:gd name="connsiteY11" fmla="*/ 495300 h 2908300"/>
                <a:gd name="connsiteX12" fmla="*/ 279400 w 2807921"/>
                <a:gd name="connsiteY12" fmla="*/ 584200 h 2908300"/>
                <a:gd name="connsiteX13" fmla="*/ 292100 w 2807921"/>
                <a:gd name="connsiteY13" fmla="*/ 622300 h 2908300"/>
                <a:gd name="connsiteX14" fmla="*/ 241300 w 2807921"/>
                <a:gd name="connsiteY14" fmla="*/ 660400 h 2908300"/>
                <a:gd name="connsiteX15" fmla="*/ 165100 w 2807921"/>
                <a:gd name="connsiteY15" fmla="*/ 749300 h 2908300"/>
                <a:gd name="connsiteX16" fmla="*/ 177800 w 2807921"/>
                <a:gd name="connsiteY16" fmla="*/ 787400 h 2908300"/>
                <a:gd name="connsiteX17" fmla="*/ 165100 w 2807921"/>
                <a:gd name="connsiteY17" fmla="*/ 825500 h 2908300"/>
                <a:gd name="connsiteX18" fmla="*/ 114300 w 2807921"/>
                <a:gd name="connsiteY18" fmla="*/ 914400 h 2908300"/>
                <a:gd name="connsiteX19" fmla="*/ 127000 w 2807921"/>
                <a:gd name="connsiteY19" fmla="*/ 952500 h 2908300"/>
                <a:gd name="connsiteX20" fmla="*/ 165100 w 2807921"/>
                <a:gd name="connsiteY20" fmla="*/ 990600 h 2908300"/>
                <a:gd name="connsiteX21" fmla="*/ 152400 w 2807921"/>
                <a:gd name="connsiteY21" fmla="*/ 1028700 h 2908300"/>
                <a:gd name="connsiteX22" fmla="*/ 88900 w 2807921"/>
                <a:gd name="connsiteY22" fmla="*/ 1092200 h 2908300"/>
                <a:gd name="connsiteX23" fmla="*/ 88900 w 2807921"/>
                <a:gd name="connsiteY23" fmla="*/ 1168400 h 2908300"/>
                <a:gd name="connsiteX24" fmla="*/ 165100 w 2807921"/>
                <a:gd name="connsiteY24" fmla="*/ 1219200 h 2908300"/>
                <a:gd name="connsiteX25" fmla="*/ 190500 w 2807921"/>
                <a:gd name="connsiteY25" fmla="*/ 1257300 h 2908300"/>
                <a:gd name="connsiteX26" fmla="*/ 165100 w 2807921"/>
                <a:gd name="connsiteY26" fmla="*/ 1295400 h 2908300"/>
                <a:gd name="connsiteX27" fmla="*/ 127000 w 2807921"/>
                <a:gd name="connsiteY27" fmla="*/ 1346200 h 2908300"/>
                <a:gd name="connsiteX28" fmla="*/ 165100 w 2807921"/>
                <a:gd name="connsiteY28" fmla="*/ 1435100 h 2908300"/>
                <a:gd name="connsiteX29" fmla="*/ 254000 w 2807921"/>
                <a:gd name="connsiteY29" fmla="*/ 1485900 h 2908300"/>
                <a:gd name="connsiteX30" fmla="*/ 266700 w 2807921"/>
                <a:gd name="connsiteY30" fmla="*/ 1524000 h 2908300"/>
                <a:gd name="connsiteX31" fmla="*/ 292100 w 2807921"/>
                <a:gd name="connsiteY31" fmla="*/ 1778000 h 2908300"/>
                <a:gd name="connsiteX32" fmla="*/ 368300 w 2807921"/>
                <a:gd name="connsiteY32" fmla="*/ 1854200 h 2908300"/>
                <a:gd name="connsiteX33" fmla="*/ 393700 w 2807921"/>
                <a:gd name="connsiteY33" fmla="*/ 1905000 h 2908300"/>
                <a:gd name="connsiteX34" fmla="*/ 342900 w 2807921"/>
                <a:gd name="connsiteY34" fmla="*/ 2044700 h 2908300"/>
                <a:gd name="connsiteX35" fmla="*/ 368300 w 2807921"/>
                <a:gd name="connsiteY35" fmla="*/ 2184400 h 2908300"/>
                <a:gd name="connsiteX36" fmla="*/ 330200 w 2807921"/>
                <a:gd name="connsiteY36" fmla="*/ 2222500 h 2908300"/>
                <a:gd name="connsiteX37" fmla="*/ 330200 w 2807921"/>
                <a:gd name="connsiteY37" fmla="*/ 2311400 h 2908300"/>
                <a:gd name="connsiteX38" fmla="*/ 406400 w 2807921"/>
                <a:gd name="connsiteY38" fmla="*/ 2324100 h 2908300"/>
                <a:gd name="connsiteX39" fmla="*/ 419100 w 2807921"/>
                <a:gd name="connsiteY39" fmla="*/ 2400300 h 2908300"/>
                <a:gd name="connsiteX40" fmla="*/ 609600 w 2807921"/>
                <a:gd name="connsiteY40" fmla="*/ 2476500 h 2908300"/>
                <a:gd name="connsiteX41" fmla="*/ 558800 w 2807921"/>
                <a:gd name="connsiteY41" fmla="*/ 2679700 h 2908300"/>
                <a:gd name="connsiteX42" fmla="*/ 520700 w 2807921"/>
                <a:gd name="connsiteY42" fmla="*/ 2705100 h 2908300"/>
                <a:gd name="connsiteX43" fmla="*/ 482600 w 2807921"/>
                <a:gd name="connsiteY43" fmla="*/ 2781300 h 2908300"/>
                <a:gd name="connsiteX44" fmla="*/ 444500 w 2807921"/>
                <a:gd name="connsiteY44" fmla="*/ 2806700 h 2908300"/>
                <a:gd name="connsiteX45" fmla="*/ 419100 w 2807921"/>
                <a:gd name="connsiteY45" fmla="*/ 2908300 h 2908300"/>
                <a:gd name="connsiteX46" fmla="*/ 419100 w 2807921"/>
                <a:gd name="connsiteY46" fmla="*/ 2908300 h 2908300"/>
                <a:gd name="connsiteX47" fmla="*/ 2806700 w 2807921"/>
                <a:gd name="connsiteY47" fmla="*/ 2908300 h 2908300"/>
                <a:gd name="connsiteX48" fmla="*/ 2806700 w 2807921"/>
                <a:gd name="connsiteY48" fmla="*/ 12700 h 2908300"/>
                <a:gd name="connsiteX0" fmla="*/ 2806700 w 2807921"/>
                <a:gd name="connsiteY0" fmla="*/ 0 h 2921000"/>
                <a:gd name="connsiteX1" fmla="*/ 0 w 2807921"/>
                <a:gd name="connsiteY1" fmla="*/ 12700 h 2921000"/>
                <a:gd name="connsiteX2" fmla="*/ 0 w 2807921"/>
                <a:gd name="connsiteY2" fmla="*/ 12700 h 2921000"/>
                <a:gd name="connsiteX3" fmla="*/ 63500 w 2807921"/>
                <a:gd name="connsiteY3" fmla="*/ 165100 h 2921000"/>
                <a:gd name="connsiteX4" fmla="*/ 101600 w 2807921"/>
                <a:gd name="connsiteY4" fmla="*/ 203200 h 2921000"/>
                <a:gd name="connsiteX5" fmla="*/ 139700 w 2807921"/>
                <a:gd name="connsiteY5" fmla="*/ 215900 h 2921000"/>
                <a:gd name="connsiteX6" fmla="*/ 165100 w 2807921"/>
                <a:gd name="connsiteY6" fmla="*/ 254000 h 2921000"/>
                <a:gd name="connsiteX7" fmla="*/ 127000 w 2807921"/>
                <a:gd name="connsiteY7" fmla="*/ 342900 h 2921000"/>
                <a:gd name="connsiteX8" fmla="*/ 165100 w 2807921"/>
                <a:gd name="connsiteY8" fmla="*/ 368300 h 2921000"/>
                <a:gd name="connsiteX9" fmla="*/ 317500 w 2807921"/>
                <a:gd name="connsiteY9" fmla="*/ 393700 h 2921000"/>
                <a:gd name="connsiteX10" fmla="*/ 342900 w 2807921"/>
                <a:gd name="connsiteY10" fmla="*/ 431800 h 2921000"/>
                <a:gd name="connsiteX11" fmla="*/ 317500 w 2807921"/>
                <a:gd name="connsiteY11" fmla="*/ 508000 h 2921000"/>
                <a:gd name="connsiteX12" fmla="*/ 279400 w 2807921"/>
                <a:gd name="connsiteY12" fmla="*/ 596900 h 2921000"/>
                <a:gd name="connsiteX13" fmla="*/ 292100 w 2807921"/>
                <a:gd name="connsiteY13" fmla="*/ 635000 h 2921000"/>
                <a:gd name="connsiteX14" fmla="*/ 241300 w 2807921"/>
                <a:gd name="connsiteY14" fmla="*/ 673100 h 2921000"/>
                <a:gd name="connsiteX15" fmla="*/ 165100 w 2807921"/>
                <a:gd name="connsiteY15" fmla="*/ 762000 h 2921000"/>
                <a:gd name="connsiteX16" fmla="*/ 177800 w 2807921"/>
                <a:gd name="connsiteY16" fmla="*/ 800100 h 2921000"/>
                <a:gd name="connsiteX17" fmla="*/ 165100 w 2807921"/>
                <a:gd name="connsiteY17" fmla="*/ 838200 h 2921000"/>
                <a:gd name="connsiteX18" fmla="*/ 114300 w 2807921"/>
                <a:gd name="connsiteY18" fmla="*/ 927100 h 2921000"/>
                <a:gd name="connsiteX19" fmla="*/ 127000 w 2807921"/>
                <a:gd name="connsiteY19" fmla="*/ 965200 h 2921000"/>
                <a:gd name="connsiteX20" fmla="*/ 165100 w 2807921"/>
                <a:gd name="connsiteY20" fmla="*/ 1003300 h 2921000"/>
                <a:gd name="connsiteX21" fmla="*/ 152400 w 2807921"/>
                <a:gd name="connsiteY21" fmla="*/ 1041400 h 2921000"/>
                <a:gd name="connsiteX22" fmla="*/ 88900 w 2807921"/>
                <a:gd name="connsiteY22" fmla="*/ 1104900 h 2921000"/>
                <a:gd name="connsiteX23" fmla="*/ 88900 w 2807921"/>
                <a:gd name="connsiteY23" fmla="*/ 1181100 h 2921000"/>
                <a:gd name="connsiteX24" fmla="*/ 165100 w 2807921"/>
                <a:gd name="connsiteY24" fmla="*/ 1231900 h 2921000"/>
                <a:gd name="connsiteX25" fmla="*/ 190500 w 2807921"/>
                <a:gd name="connsiteY25" fmla="*/ 1270000 h 2921000"/>
                <a:gd name="connsiteX26" fmla="*/ 165100 w 2807921"/>
                <a:gd name="connsiteY26" fmla="*/ 1308100 h 2921000"/>
                <a:gd name="connsiteX27" fmla="*/ 127000 w 2807921"/>
                <a:gd name="connsiteY27" fmla="*/ 1358900 h 2921000"/>
                <a:gd name="connsiteX28" fmla="*/ 165100 w 2807921"/>
                <a:gd name="connsiteY28" fmla="*/ 1447800 h 2921000"/>
                <a:gd name="connsiteX29" fmla="*/ 254000 w 2807921"/>
                <a:gd name="connsiteY29" fmla="*/ 1498600 h 2921000"/>
                <a:gd name="connsiteX30" fmla="*/ 266700 w 2807921"/>
                <a:gd name="connsiteY30" fmla="*/ 1536700 h 2921000"/>
                <a:gd name="connsiteX31" fmla="*/ 292100 w 2807921"/>
                <a:gd name="connsiteY31" fmla="*/ 1790700 h 2921000"/>
                <a:gd name="connsiteX32" fmla="*/ 368300 w 2807921"/>
                <a:gd name="connsiteY32" fmla="*/ 1866900 h 2921000"/>
                <a:gd name="connsiteX33" fmla="*/ 393700 w 2807921"/>
                <a:gd name="connsiteY33" fmla="*/ 1917700 h 2921000"/>
                <a:gd name="connsiteX34" fmla="*/ 342900 w 2807921"/>
                <a:gd name="connsiteY34" fmla="*/ 2057400 h 2921000"/>
                <a:gd name="connsiteX35" fmla="*/ 368300 w 2807921"/>
                <a:gd name="connsiteY35" fmla="*/ 2197100 h 2921000"/>
                <a:gd name="connsiteX36" fmla="*/ 330200 w 2807921"/>
                <a:gd name="connsiteY36" fmla="*/ 2235200 h 2921000"/>
                <a:gd name="connsiteX37" fmla="*/ 330200 w 2807921"/>
                <a:gd name="connsiteY37" fmla="*/ 2324100 h 2921000"/>
                <a:gd name="connsiteX38" fmla="*/ 406400 w 2807921"/>
                <a:gd name="connsiteY38" fmla="*/ 2336800 h 2921000"/>
                <a:gd name="connsiteX39" fmla="*/ 419100 w 2807921"/>
                <a:gd name="connsiteY39" fmla="*/ 2413000 h 2921000"/>
                <a:gd name="connsiteX40" fmla="*/ 609600 w 2807921"/>
                <a:gd name="connsiteY40" fmla="*/ 2489200 h 2921000"/>
                <a:gd name="connsiteX41" fmla="*/ 558800 w 2807921"/>
                <a:gd name="connsiteY41" fmla="*/ 2692400 h 2921000"/>
                <a:gd name="connsiteX42" fmla="*/ 520700 w 2807921"/>
                <a:gd name="connsiteY42" fmla="*/ 2717800 h 2921000"/>
                <a:gd name="connsiteX43" fmla="*/ 482600 w 2807921"/>
                <a:gd name="connsiteY43" fmla="*/ 2794000 h 2921000"/>
                <a:gd name="connsiteX44" fmla="*/ 444500 w 2807921"/>
                <a:gd name="connsiteY44" fmla="*/ 2819400 h 2921000"/>
                <a:gd name="connsiteX45" fmla="*/ 419100 w 2807921"/>
                <a:gd name="connsiteY45" fmla="*/ 2921000 h 2921000"/>
                <a:gd name="connsiteX46" fmla="*/ 419100 w 2807921"/>
                <a:gd name="connsiteY46" fmla="*/ 2921000 h 2921000"/>
                <a:gd name="connsiteX47" fmla="*/ 2806700 w 2807921"/>
                <a:gd name="connsiteY47" fmla="*/ 2921000 h 2921000"/>
                <a:gd name="connsiteX48" fmla="*/ 2806700 w 2807921"/>
                <a:gd name="connsiteY48" fmla="*/ 0 h 292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807921" h="2921000">
                  <a:moveTo>
                    <a:pt x="2806700" y="0"/>
                  </a:moveTo>
                  <a:lnTo>
                    <a:pt x="0" y="12700"/>
                  </a:lnTo>
                  <a:lnTo>
                    <a:pt x="0" y="12700"/>
                  </a:lnTo>
                  <a:cubicBezTo>
                    <a:pt x="22019" y="78757"/>
                    <a:pt x="23769" y="117423"/>
                    <a:pt x="63500" y="165100"/>
                  </a:cubicBezTo>
                  <a:cubicBezTo>
                    <a:pt x="74998" y="178898"/>
                    <a:pt x="86656" y="193237"/>
                    <a:pt x="101600" y="203200"/>
                  </a:cubicBezTo>
                  <a:cubicBezTo>
                    <a:pt x="112739" y="210626"/>
                    <a:pt x="127000" y="211667"/>
                    <a:pt x="139700" y="215900"/>
                  </a:cubicBezTo>
                  <a:cubicBezTo>
                    <a:pt x="148167" y="228600"/>
                    <a:pt x="162941" y="238890"/>
                    <a:pt x="165100" y="254000"/>
                  </a:cubicBezTo>
                  <a:cubicBezTo>
                    <a:pt x="169924" y="287769"/>
                    <a:pt x="143520" y="318119"/>
                    <a:pt x="127000" y="342900"/>
                  </a:cubicBezTo>
                  <a:cubicBezTo>
                    <a:pt x="139700" y="351367"/>
                    <a:pt x="150352" y="364367"/>
                    <a:pt x="165100" y="368300"/>
                  </a:cubicBezTo>
                  <a:cubicBezTo>
                    <a:pt x="214862" y="381570"/>
                    <a:pt x="317500" y="393700"/>
                    <a:pt x="317500" y="393700"/>
                  </a:cubicBezTo>
                  <a:cubicBezTo>
                    <a:pt x="325967" y="406400"/>
                    <a:pt x="342900" y="416536"/>
                    <a:pt x="342900" y="431800"/>
                  </a:cubicBezTo>
                  <a:cubicBezTo>
                    <a:pt x="342900" y="458574"/>
                    <a:pt x="325967" y="482600"/>
                    <a:pt x="317500" y="508000"/>
                  </a:cubicBezTo>
                  <a:cubicBezTo>
                    <a:pt x="298813" y="564061"/>
                    <a:pt x="310787" y="534126"/>
                    <a:pt x="279400" y="596900"/>
                  </a:cubicBezTo>
                  <a:cubicBezTo>
                    <a:pt x="283633" y="609600"/>
                    <a:pt x="298087" y="623026"/>
                    <a:pt x="292100" y="635000"/>
                  </a:cubicBezTo>
                  <a:cubicBezTo>
                    <a:pt x="282634" y="653932"/>
                    <a:pt x="257230" y="659162"/>
                    <a:pt x="241300" y="673100"/>
                  </a:cubicBezTo>
                  <a:cubicBezTo>
                    <a:pt x="192026" y="716215"/>
                    <a:pt x="195932" y="715752"/>
                    <a:pt x="165100" y="762000"/>
                  </a:cubicBezTo>
                  <a:cubicBezTo>
                    <a:pt x="169333" y="774700"/>
                    <a:pt x="177800" y="786713"/>
                    <a:pt x="177800" y="800100"/>
                  </a:cubicBezTo>
                  <a:cubicBezTo>
                    <a:pt x="177800" y="813487"/>
                    <a:pt x="170373" y="825895"/>
                    <a:pt x="165100" y="838200"/>
                  </a:cubicBezTo>
                  <a:cubicBezTo>
                    <a:pt x="145764" y="883316"/>
                    <a:pt x="139809" y="888836"/>
                    <a:pt x="114300" y="927100"/>
                  </a:cubicBezTo>
                  <a:cubicBezTo>
                    <a:pt x="118533" y="939800"/>
                    <a:pt x="119574" y="954061"/>
                    <a:pt x="127000" y="965200"/>
                  </a:cubicBezTo>
                  <a:cubicBezTo>
                    <a:pt x="136963" y="980144"/>
                    <a:pt x="159420" y="986261"/>
                    <a:pt x="165100" y="1003300"/>
                  </a:cubicBezTo>
                  <a:cubicBezTo>
                    <a:pt x="169333" y="1016000"/>
                    <a:pt x="158387" y="1029426"/>
                    <a:pt x="152400" y="1041400"/>
                  </a:cubicBezTo>
                  <a:cubicBezTo>
                    <a:pt x="131233" y="1083733"/>
                    <a:pt x="127000" y="1079500"/>
                    <a:pt x="88900" y="1104900"/>
                  </a:cubicBezTo>
                  <a:cubicBezTo>
                    <a:pt x="80433" y="1130300"/>
                    <a:pt x="63500" y="1155700"/>
                    <a:pt x="88900" y="1181100"/>
                  </a:cubicBezTo>
                  <a:cubicBezTo>
                    <a:pt x="110486" y="1202686"/>
                    <a:pt x="165100" y="1231900"/>
                    <a:pt x="165100" y="1231900"/>
                  </a:cubicBezTo>
                  <a:cubicBezTo>
                    <a:pt x="173567" y="1244600"/>
                    <a:pt x="190500" y="1254736"/>
                    <a:pt x="190500" y="1270000"/>
                  </a:cubicBezTo>
                  <a:cubicBezTo>
                    <a:pt x="190500" y="1285264"/>
                    <a:pt x="173972" y="1295680"/>
                    <a:pt x="165100" y="1308100"/>
                  </a:cubicBezTo>
                  <a:cubicBezTo>
                    <a:pt x="152797" y="1325324"/>
                    <a:pt x="139700" y="1341967"/>
                    <a:pt x="127000" y="1358900"/>
                  </a:cubicBezTo>
                  <a:cubicBezTo>
                    <a:pt x="139700" y="1388533"/>
                    <a:pt x="147216" y="1420975"/>
                    <a:pt x="165100" y="1447800"/>
                  </a:cubicBezTo>
                  <a:cubicBezTo>
                    <a:pt x="174075" y="1461263"/>
                    <a:pt x="245211" y="1494205"/>
                    <a:pt x="254000" y="1498600"/>
                  </a:cubicBezTo>
                  <a:cubicBezTo>
                    <a:pt x="258233" y="1511300"/>
                    <a:pt x="264969" y="1523425"/>
                    <a:pt x="266700" y="1536700"/>
                  </a:cubicBezTo>
                  <a:cubicBezTo>
                    <a:pt x="277705" y="1621074"/>
                    <a:pt x="267077" y="1709374"/>
                    <a:pt x="292100" y="1790700"/>
                  </a:cubicBezTo>
                  <a:cubicBezTo>
                    <a:pt x="302664" y="1825033"/>
                    <a:pt x="352236" y="1834771"/>
                    <a:pt x="368300" y="1866900"/>
                  </a:cubicBezTo>
                  <a:lnTo>
                    <a:pt x="393700" y="1917700"/>
                  </a:lnTo>
                  <a:cubicBezTo>
                    <a:pt x="384915" y="1939663"/>
                    <a:pt x="344318" y="2037551"/>
                    <a:pt x="342900" y="2057400"/>
                  </a:cubicBezTo>
                  <a:cubicBezTo>
                    <a:pt x="338676" y="2116531"/>
                    <a:pt x="352096" y="2148489"/>
                    <a:pt x="368300" y="2197100"/>
                  </a:cubicBezTo>
                  <a:cubicBezTo>
                    <a:pt x="355600" y="2209800"/>
                    <a:pt x="341698" y="2221402"/>
                    <a:pt x="330200" y="2235200"/>
                  </a:cubicBezTo>
                  <a:cubicBezTo>
                    <a:pt x="307972" y="2261874"/>
                    <a:pt x="281014" y="2293359"/>
                    <a:pt x="330200" y="2324100"/>
                  </a:cubicBezTo>
                  <a:cubicBezTo>
                    <a:pt x="352036" y="2337748"/>
                    <a:pt x="381000" y="2332567"/>
                    <a:pt x="406400" y="2336800"/>
                  </a:cubicBezTo>
                  <a:cubicBezTo>
                    <a:pt x="410633" y="2362200"/>
                    <a:pt x="404816" y="2391574"/>
                    <a:pt x="419100" y="2413000"/>
                  </a:cubicBezTo>
                  <a:cubicBezTo>
                    <a:pt x="444450" y="2451025"/>
                    <a:pt x="595123" y="2484857"/>
                    <a:pt x="609600" y="2489200"/>
                  </a:cubicBezTo>
                  <a:cubicBezTo>
                    <a:pt x="598770" y="2629996"/>
                    <a:pt x="634873" y="2629006"/>
                    <a:pt x="558800" y="2692400"/>
                  </a:cubicBezTo>
                  <a:cubicBezTo>
                    <a:pt x="547074" y="2702171"/>
                    <a:pt x="533400" y="2709333"/>
                    <a:pt x="520700" y="2717800"/>
                  </a:cubicBezTo>
                  <a:cubicBezTo>
                    <a:pt x="510371" y="2748788"/>
                    <a:pt x="507219" y="2769381"/>
                    <a:pt x="482600" y="2794000"/>
                  </a:cubicBezTo>
                  <a:cubicBezTo>
                    <a:pt x="471807" y="2804793"/>
                    <a:pt x="457200" y="2810933"/>
                    <a:pt x="444500" y="2819400"/>
                  </a:cubicBezTo>
                  <a:cubicBezTo>
                    <a:pt x="407359" y="2875112"/>
                    <a:pt x="419100" y="2842236"/>
                    <a:pt x="419100" y="2921000"/>
                  </a:cubicBezTo>
                  <a:lnTo>
                    <a:pt x="419100" y="2921000"/>
                  </a:lnTo>
                  <a:lnTo>
                    <a:pt x="2806700" y="2921000"/>
                  </a:lnTo>
                  <a:cubicBezTo>
                    <a:pt x="2802467" y="1947333"/>
                    <a:pt x="2810933" y="973667"/>
                    <a:pt x="28067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3792000" y="1064419"/>
            <a:ext cx="3071812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b="1" dirty="0"/>
              <a:t>von Neumann (1930’s)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204" y="936625"/>
            <a:ext cx="1161210" cy="1974056"/>
          </a:xfrm>
          <a:prstGeom prst="rect">
            <a:avLst/>
          </a:prstGeom>
        </p:spPr>
      </p:pic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4299207" y="1476853"/>
            <a:ext cx="3627717" cy="396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 anchorCtr="0"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0000FF"/>
                </a:solidFill>
              </a:rPr>
              <a:t>Collapse of the wave function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7" name="Rectangle 13"/>
          <p:cNvSpPr>
            <a:spLocks noChangeArrowheads="1"/>
          </p:cNvSpPr>
          <p:nvPr/>
        </p:nvSpPr>
        <p:spPr bwMode="auto">
          <a:xfrm>
            <a:off x="4299207" y="1832453"/>
            <a:ext cx="3992562" cy="396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 anchorCtr="0"/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0000FF"/>
                </a:solidFill>
              </a:rPr>
              <a:t>Quantum mechanics is complete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7" name="6 Grupo"/>
          <p:cNvGrpSpPr>
            <a:grpSpLocks noChangeAspect="1"/>
          </p:cNvGrpSpPr>
          <p:nvPr/>
        </p:nvGrpSpPr>
        <p:grpSpPr>
          <a:xfrm>
            <a:off x="6870700" y="3485909"/>
            <a:ext cx="2175652" cy="1440000"/>
            <a:chOff x="1162050" y="2215753"/>
            <a:chExt cx="4413250" cy="2921000"/>
          </a:xfrm>
        </p:grpSpPr>
        <p:pic>
          <p:nvPicPr>
            <p:cNvPr id="39" name="38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2850" y="2228453"/>
              <a:ext cx="4362450" cy="2908300"/>
            </a:xfrm>
            <a:prstGeom prst="rect">
              <a:avLst/>
            </a:prstGeom>
          </p:spPr>
        </p:pic>
        <p:sp>
          <p:nvSpPr>
            <p:cNvPr id="4" name="3 Forma libre"/>
            <p:cNvSpPr/>
            <p:nvPr/>
          </p:nvSpPr>
          <p:spPr>
            <a:xfrm>
              <a:off x="1162050" y="2215753"/>
              <a:ext cx="2209800" cy="2921000"/>
            </a:xfrm>
            <a:custGeom>
              <a:avLst/>
              <a:gdLst>
                <a:gd name="connsiteX0" fmla="*/ 0 w 2159000"/>
                <a:gd name="connsiteY0" fmla="*/ 0 h 2921000"/>
                <a:gd name="connsiteX1" fmla="*/ 1549400 w 2159000"/>
                <a:gd name="connsiteY1" fmla="*/ 12700 h 2921000"/>
                <a:gd name="connsiteX2" fmla="*/ 1549400 w 2159000"/>
                <a:gd name="connsiteY2" fmla="*/ 12700 h 2921000"/>
                <a:gd name="connsiteX3" fmla="*/ 1612900 w 2159000"/>
                <a:gd name="connsiteY3" fmla="*/ 165100 h 2921000"/>
                <a:gd name="connsiteX4" fmla="*/ 1651000 w 2159000"/>
                <a:gd name="connsiteY4" fmla="*/ 203200 h 2921000"/>
                <a:gd name="connsiteX5" fmla="*/ 1689100 w 2159000"/>
                <a:gd name="connsiteY5" fmla="*/ 215900 h 2921000"/>
                <a:gd name="connsiteX6" fmla="*/ 1714500 w 2159000"/>
                <a:gd name="connsiteY6" fmla="*/ 254000 h 2921000"/>
                <a:gd name="connsiteX7" fmla="*/ 1676400 w 2159000"/>
                <a:gd name="connsiteY7" fmla="*/ 342900 h 2921000"/>
                <a:gd name="connsiteX8" fmla="*/ 1714500 w 2159000"/>
                <a:gd name="connsiteY8" fmla="*/ 368300 h 2921000"/>
                <a:gd name="connsiteX9" fmla="*/ 1866900 w 2159000"/>
                <a:gd name="connsiteY9" fmla="*/ 393700 h 2921000"/>
                <a:gd name="connsiteX10" fmla="*/ 1892300 w 2159000"/>
                <a:gd name="connsiteY10" fmla="*/ 431800 h 2921000"/>
                <a:gd name="connsiteX11" fmla="*/ 1866900 w 2159000"/>
                <a:gd name="connsiteY11" fmla="*/ 508000 h 2921000"/>
                <a:gd name="connsiteX12" fmla="*/ 1828800 w 2159000"/>
                <a:gd name="connsiteY12" fmla="*/ 596900 h 2921000"/>
                <a:gd name="connsiteX13" fmla="*/ 1841500 w 2159000"/>
                <a:gd name="connsiteY13" fmla="*/ 635000 h 2921000"/>
                <a:gd name="connsiteX14" fmla="*/ 1790700 w 2159000"/>
                <a:gd name="connsiteY14" fmla="*/ 673100 h 2921000"/>
                <a:gd name="connsiteX15" fmla="*/ 1714500 w 2159000"/>
                <a:gd name="connsiteY15" fmla="*/ 762000 h 2921000"/>
                <a:gd name="connsiteX16" fmla="*/ 1727200 w 2159000"/>
                <a:gd name="connsiteY16" fmla="*/ 800100 h 2921000"/>
                <a:gd name="connsiteX17" fmla="*/ 1714500 w 2159000"/>
                <a:gd name="connsiteY17" fmla="*/ 838200 h 2921000"/>
                <a:gd name="connsiteX18" fmla="*/ 1663700 w 2159000"/>
                <a:gd name="connsiteY18" fmla="*/ 927100 h 2921000"/>
                <a:gd name="connsiteX19" fmla="*/ 1676400 w 2159000"/>
                <a:gd name="connsiteY19" fmla="*/ 965200 h 2921000"/>
                <a:gd name="connsiteX20" fmla="*/ 1714500 w 2159000"/>
                <a:gd name="connsiteY20" fmla="*/ 1003300 h 2921000"/>
                <a:gd name="connsiteX21" fmla="*/ 1701800 w 2159000"/>
                <a:gd name="connsiteY21" fmla="*/ 1041400 h 2921000"/>
                <a:gd name="connsiteX22" fmla="*/ 1638300 w 2159000"/>
                <a:gd name="connsiteY22" fmla="*/ 1104900 h 2921000"/>
                <a:gd name="connsiteX23" fmla="*/ 1638300 w 2159000"/>
                <a:gd name="connsiteY23" fmla="*/ 1181100 h 2921000"/>
                <a:gd name="connsiteX24" fmla="*/ 1714500 w 2159000"/>
                <a:gd name="connsiteY24" fmla="*/ 1231900 h 2921000"/>
                <a:gd name="connsiteX25" fmla="*/ 1739900 w 2159000"/>
                <a:gd name="connsiteY25" fmla="*/ 1270000 h 2921000"/>
                <a:gd name="connsiteX26" fmla="*/ 1714500 w 2159000"/>
                <a:gd name="connsiteY26" fmla="*/ 1308100 h 2921000"/>
                <a:gd name="connsiteX27" fmla="*/ 1676400 w 2159000"/>
                <a:gd name="connsiteY27" fmla="*/ 1358900 h 2921000"/>
                <a:gd name="connsiteX28" fmla="*/ 1714500 w 2159000"/>
                <a:gd name="connsiteY28" fmla="*/ 1447800 h 2921000"/>
                <a:gd name="connsiteX29" fmla="*/ 1803400 w 2159000"/>
                <a:gd name="connsiteY29" fmla="*/ 1498600 h 2921000"/>
                <a:gd name="connsiteX30" fmla="*/ 1816100 w 2159000"/>
                <a:gd name="connsiteY30" fmla="*/ 1536700 h 2921000"/>
                <a:gd name="connsiteX31" fmla="*/ 1841500 w 2159000"/>
                <a:gd name="connsiteY31" fmla="*/ 1790700 h 2921000"/>
                <a:gd name="connsiteX32" fmla="*/ 1917700 w 2159000"/>
                <a:gd name="connsiteY32" fmla="*/ 1866900 h 2921000"/>
                <a:gd name="connsiteX33" fmla="*/ 1943100 w 2159000"/>
                <a:gd name="connsiteY33" fmla="*/ 1917700 h 2921000"/>
                <a:gd name="connsiteX34" fmla="*/ 1892300 w 2159000"/>
                <a:gd name="connsiteY34" fmla="*/ 2057400 h 2921000"/>
                <a:gd name="connsiteX35" fmla="*/ 1917700 w 2159000"/>
                <a:gd name="connsiteY35" fmla="*/ 2197100 h 2921000"/>
                <a:gd name="connsiteX36" fmla="*/ 1879600 w 2159000"/>
                <a:gd name="connsiteY36" fmla="*/ 2235200 h 2921000"/>
                <a:gd name="connsiteX37" fmla="*/ 1879600 w 2159000"/>
                <a:gd name="connsiteY37" fmla="*/ 2324100 h 2921000"/>
                <a:gd name="connsiteX38" fmla="*/ 1955800 w 2159000"/>
                <a:gd name="connsiteY38" fmla="*/ 2336800 h 2921000"/>
                <a:gd name="connsiteX39" fmla="*/ 1968500 w 2159000"/>
                <a:gd name="connsiteY39" fmla="*/ 2413000 h 2921000"/>
                <a:gd name="connsiteX40" fmla="*/ 2159000 w 2159000"/>
                <a:gd name="connsiteY40" fmla="*/ 2489200 h 2921000"/>
                <a:gd name="connsiteX41" fmla="*/ 2108200 w 2159000"/>
                <a:gd name="connsiteY41" fmla="*/ 2692400 h 2921000"/>
                <a:gd name="connsiteX42" fmla="*/ 2070100 w 2159000"/>
                <a:gd name="connsiteY42" fmla="*/ 2717800 h 2921000"/>
                <a:gd name="connsiteX43" fmla="*/ 2032000 w 2159000"/>
                <a:gd name="connsiteY43" fmla="*/ 2794000 h 2921000"/>
                <a:gd name="connsiteX44" fmla="*/ 1993900 w 2159000"/>
                <a:gd name="connsiteY44" fmla="*/ 2819400 h 2921000"/>
                <a:gd name="connsiteX45" fmla="*/ 1968500 w 2159000"/>
                <a:gd name="connsiteY45" fmla="*/ 2921000 h 2921000"/>
                <a:gd name="connsiteX46" fmla="*/ 1968500 w 2159000"/>
                <a:gd name="connsiteY46" fmla="*/ 2921000 h 2921000"/>
                <a:gd name="connsiteX47" fmla="*/ 12700 w 2159000"/>
                <a:gd name="connsiteY47" fmla="*/ 2921000 h 2921000"/>
                <a:gd name="connsiteX48" fmla="*/ 0 w 2159000"/>
                <a:gd name="connsiteY48" fmla="*/ 0 h 292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159000" h="2921000">
                  <a:moveTo>
                    <a:pt x="0" y="0"/>
                  </a:moveTo>
                  <a:lnTo>
                    <a:pt x="1549400" y="12700"/>
                  </a:lnTo>
                  <a:lnTo>
                    <a:pt x="1549400" y="12700"/>
                  </a:lnTo>
                  <a:cubicBezTo>
                    <a:pt x="1571419" y="78757"/>
                    <a:pt x="1573169" y="117423"/>
                    <a:pt x="1612900" y="165100"/>
                  </a:cubicBezTo>
                  <a:cubicBezTo>
                    <a:pt x="1624398" y="178898"/>
                    <a:pt x="1636056" y="193237"/>
                    <a:pt x="1651000" y="203200"/>
                  </a:cubicBezTo>
                  <a:cubicBezTo>
                    <a:pt x="1662139" y="210626"/>
                    <a:pt x="1676400" y="211667"/>
                    <a:pt x="1689100" y="215900"/>
                  </a:cubicBezTo>
                  <a:cubicBezTo>
                    <a:pt x="1697567" y="228600"/>
                    <a:pt x="1712341" y="238890"/>
                    <a:pt x="1714500" y="254000"/>
                  </a:cubicBezTo>
                  <a:cubicBezTo>
                    <a:pt x="1719324" y="287769"/>
                    <a:pt x="1692920" y="318119"/>
                    <a:pt x="1676400" y="342900"/>
                  </a:cubicBezTo>
                  <a:cubicBezTo>
                    <a:pt x="1689100" y="351367"/>
                    <a:pt x="1699752" y="364367"/>
                    <a:pt x="1714500" y="368300"/>
                  </a:cubicBezTo>
                  <a:cubicBezTo>
                    <a:pt x="1764262" y="381570"/>
                    <a:pt x="1866900" y="393700"/>
                    <a:pt x="1866900" y="393700"/>
                  </a:cubicBezTo>
                  <a:cubicBezTo>
                    <a:pt x="1875367" y="406400"/>
                    <a:pt x="1892300" y="416536"/>
                    <a:pt x="1892300" y="431800"/>
                  </a:cubicBezTo>
                  <a:cubicBezTo>
                    <a:pt x="1892300" y="458574"/>
                    <a:pt x="1875367" y="482600"/>
                    <a:pt x="1866900" y="508000"/>
                  </a:cubicBezTo>
                  <a:cubicBezTo>
                    <a:pt x="1848213" y="564061"/>
                    <a:pt x="1860187" y="534126"/>
                    <a:pt x="1828800" y="596900"/>
                  </a:cubicBezTo>
                  <a:cubicBezTo>
                    <a:pt x="1833033" y="609600"/>
                    <a:pt x="1847487" y="623026"/>
                    <a:pt x="1841500" y="635000"/>
                  </a:cubicBezTo>
                  <a:cubicBezTo>
                    <a:pt x="1832034" y="653932"/>
                    <a:pt x="1806630" y="659162"/>
                    <a:pt x="1790700" y="673100"/>
                  </a:cubicBezTo>
                  <a:cubicBezTo>
                    <a:pt x="1741426" y="716215"/>
                    <a:pt x="1745332" y="715752"/>
                    <a:pt x="1714500" y="762000"/>
                  </a:cubicBezTo>
                  <a:cubicBezTo>
                    <a:pt x="1718733" y="774700"/>
                    <a:pt x="1727200" y="786713"/>
                    <a:pt x="1727200" y="800100"/>
                  </a:cubicBezTo>
                  <a:cubicBezTo>
                    <a:pt x="1727200" y="813487"/>
                    <a:pt x="1719773" y="825895"/>
                    <a:pt x="1714500" y="838200"/>
                  </a:cubicBezTo>
                  <a:cubicBezTo>
                    <a:pt x="1695164" y="883316"/>
                    <a:pt x="1689209" y="888836"/>
                    <a:pt x="1663700" y="927100"/>
                  </a:cubicBezTo>
                  <a:cubicBezTo>
                    <a:pt x="1667933" y="939800"/>
                    <a:pt x="1668974" y="954061"/>
                    <a:pt x="1676400" y="965200"/>
                  </a:cubicBezTo>
                  <a:cubicBezTo>
                    <a:pt x="1686363" y="980144"/>
                    <a:pt x="1708820" y="986261"/>
                    <a:pt x="1714500" y="1003300"/>
                  </a:cubicBezTo>
                  <a:cubicBezTo>
                    <a:pt x="1718733" y="1016000"/>
                    <a:pt x="1707787" y="1029426"/>
                    <a:pt x="1701800" y="1041400"/>
                  </a:cubicBezTo>
                  <a:cubicBezTo>
                    <a:pt x="1680633" y="1083733"/>
                    <a:pt x="1676400" y="1079500"/>
                    <a:pt x="1638300" y="1104900"/>
                  </a:cubicBezTo>
                  <a:cubicBezTo>
                    <a:pt x="1629833" y="1130300"/>
                    <a:pt x="1612900" y="1155700"/>
                    <a:pt x="1638300" y="1181100"/>
                  </a:cubicBezTo>
                  <a:cubicBezTo>
                    <a:pt x="1659886" y="1202686"/>
                    <a:pt x="1714500" y="1231900"/>
                    <a:pt x="1714500" y="1231900"/>
                  </a:cubicBezTo>
                  <a:cubicBezTo>
                    <a:pt x="1722967" y="1244600"/>
                    <a:pt x="1739900" y="1254736"/>
                    <a:pt x="1739900" y="1270000"/>
                  </a:cubicBezTo>
                  <a:cubicBezTo>
                    <a:pt x="1739900" y="1285264"/>
                    <a:pt x="1723372" y="1295680"/>
                    <a:pt x="1714500" y="1308100"/>
                  </a:cubicBezTo>
                  <a:cubicBezTo>
                    <a:pt x="1702197" y="1325324"/>
                    <a:pt x="1689100" y="1341967"/>
                    <a:pt x="1676400" y="1358900"/>
                  </a:cubicBezTo>
                  <a:cubicBezTo>
                    <a:pt x="1689100" y="1388533"/>
                    <a:pt x="1696616" y="1420975"/>
                    <a:pt x="1714500" y="1447800"/>
                  </a:cubicBezTo>
                  <a:cubicBezTo>
                    <a:pt x="1723475" y="1461263"/>
                    <a:pt x="1794611" y="1494205"/>
                    <a:pt x="1803400" y="1498600"/>
                  </a:cubicBezTo>
                  <a:cubicBezTo>
                    <a:pt x="1807633" y="1511300"/>
                    <a:pt x="1814369" y="1523425"/>
                    <a:pt x="1816100" y="1536700"/>
                  </a:cubicBezTo>
                  <a:cubicBezTo>
                    <a:pt x="1827105" y="1621074"/>
                    <a:pt x="1816477" y="1709374"/>
                    <a:pt x="1841500" y="1790700"/>
                  </a:cubicBezTo>
                  <a:cubicBezTo>
                    <a:pt x="1852064" y="1825033"/>
                    <a:pt x="1901636" y="1834771"/>
                    <a:pt x="1917700" y="1866900"/>
                  </a:cubicBezTo>
                  <a:lnTo>
                    <a:pt x="1943100" y="1917700"/>
                  </a:lnTo>
                  <a:cubicBezTo>
                    <a:pt x="1934315" y="1939663"/>
                    <a:pt x="1893718" y="2037551"/>
                    <a:pt x="1892300" y="2057400"/>
                  </a:cubicBezTo>
                  <a:cubicBezTo>
                    <a:pt x="1888076" y="2116531"/>
                    <a:pt x="1901496" y="2148489"/>
                    <a:pt x="1917700" y="2197100"/>
                  </a:cubicBezTo>
                  <a:cubicBezTo>
                    <a:pt x="1905000" y="2209800"/>
                    <a:pt x="1891098" y="2221402"/>
                    <a:pt x="1879600" y="2235200"/>
                  </a:cubicBezTo>
                  <a:cubicBezTo>
                    <a:pt x="1857372" y="2261874"/>
                    <a:pt x="1830414" y="2293359"/>
                    <a:pt x="1879600" y="2324100"/>
                  </a:cubicBezTo>
                  <a:cubicBezTo>
                    <a:pt x="1901436" y="2337748"/>
                    <a:pt x="1930400" y="2332567"/>
                    <a:pt x="1955800" y="2336800"/>
                  </a:cubicBezTo>
                  <a:cubicBezTo>
                    <a:pt x="1960033" y="2362200"/>
                    <a:pt x="1954216" y="2391574"/>
                    <a:pt x="1968500" y="2413000"/>
                  </a:cubicBezTo>
                  <a:cubicBezTo>
                    <a:pt x="1993850" y="2451025"/>
                    <a:pt x="2144523" y="2484857"/>
                    <a:pt x="2159000" y="2489200"/>
                  </a:cubicBezTo>
                  <a:cubicBezTo>
                    <a:pt x="2148170" y="2629996"/>
                    <a:pt x="2184273" y="2629006"/>
                    <a:pt x="2108200" y="2692400"/>
                  </a:cubicBezTo>
                  <a:cubicBezTo>
                    <a:pt x="2096474" y="2702171"/>
                    <a:pt x="2082800" y="2709333"/>
                    <a:pt x="2070100" y="2717800"/>
                  </a:cubicBezTo>
                  <a:cubicBezTo>
                    <a:pt x="2059771" y="2748788"/>
                    <a:pt x="2056619" y="2769381"/>
                    <a:pt x="2032000" y="2794000"/>
                  </a:cubicBezTo>
                  <a:cubicBezTo>
                    <a:pt x="2021207" y="2804793"/>
                    <a:pt x="2006600" y="2810933"/>
                    <a:pt x="1993900" y="2819400"/>
                  </a:cubicBezTo>
                  <a:cubicBezTo>
                    <a:pt x="1956759" y="2875112"/>
                    <a:pt x="1968500" y="2842236"/>
                    <a:pt x="1968500" y="2921000"/>
                  </a:cubicBezTo>
                  <a:lnTo>
                    <a:pt x="1968500" y="2921000"/>
                  </a:lnTo>
                  <a:lnTo>
                    <a:pt x="12700" y="2921000"/>
                  </a:lnTo>
                  <a:cubicBezTo>
                    <a:pt x="8467" y="1947333"/>
                    <a:pt x="4233" y="973667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How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to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interpret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the</a:t>
            </a:r>
            <a:r>
              <a:rPr lang="es-ES_tradnl" sz="2600" dirty="0" smtClean="0">
                <a:solidFill>
                  <a:schemeClr val="bg1"/>
                </a:solidFill>
              </a:rPr>
              <a:t> quantum </a:t>
            </a:r>
            <a:r>
              <a:rPr lang="es-ES_tradnl" sz="2600" dirty="0" err="1" smtClean="0">
                <a:solidFill>
                  <a:schemeClr val="bg1"/>
                </a:solidFill>
              </a:rPr>
              <a:t>world</a:t>
            </a:r>
            <a:r>
              <a:rPr lang="es-ES_tradnl" sz="2600" dirty="0" smtClean="0">
                <a:solidFill>
                  <a:schemeClr val="bg1"/>
                </a:solidFill>
              </a:rPr>
              <a:t>?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3" y="1143417"/>
            <a:ext cx="2040629" cy="1530471"/>
          </a:xfrm>
          <a:prstGeom prst="rect">
            <a:avLst/>
          </a:prstGeom>
        </p:spPr>
      </p:pic>
      <p:grpSp>
        <p:nvGrpSpPr>
          <p:cNvPr id="2" name="1 Grupo"/>
          <p:cNvGrpSpPr/>
          <p:nvPr/>
        </p:nvGrpSpPr>
        <p:grpSpPr>
          <a:xfrm>
            <a:off x="4430151" y="1453357"/>
            <a:ext cx="1779074" cy="2185193"/>
            <a:chOff x="3680851" y="1453357"/>
            <a:chExt cx="1779074" cy="2185193"/>
          </a:xfrm>
        </p:grpSpPr>
        <p:sp>
          <p:nvSpPr>
            <p:cNvPr id="17" name="Rectangle 2"/>
            <p:cNvSpPr>
              <a:spLocks noChangeArrowheads="1"/>
            </p:cNvSpPr>
            <p:nvPr/>
          </p:nvSpPr>
          <p:spPr bwMode="auto">
            <a:xfrm>
              <a:off x="3680851" y="3249612"/>
              <a:ext cx="1779074" cy="388938"/>
            </a:xfrm>
            <a:prstGeom prst="rect">
              <a:avLst/>
            </a:prstGeom>
            <a:solidFill>
              <a:srgbClr val="009900"/>
            </a:solidFill>
            <a:ln>
              <a:noFill/>
            </a:ln>
            <a:effectLst/>
            <a:extLst/>
          </p:spPr>
          <p:txBody>
            <a:bodyPr anchor="ctr" anchorCtr="1"/>
            <a:lstStyle/>
            <a:p>
              <a:pPr algn="ctr">
                <a:spcBef>
                  <a:spcPct val="20000"/>
                </a:spcBef>
              </a:pPr>
              <a:r>
                <a:rPr lang="en-US" b="1" dirty="0" err="1" smtClean="0">
                  <a:solidFill>
                    <a:schemeClr val="bg1"/>
                  </a:solidFill>
                </a:rPr>
                <a:t>Bohm</a:t>
              </a:r>
              <a:r>
                <a:rPr lang="en-US" b="1" dirty="0" smtClean="0">
                  <a:solidFill>
                    <a:schemeClr val="bg1"/>
                  </a:solidFill>
                </a:rPr>
                <a:t> </a:t>
              </a:r>
              <a:r>
                <a:rPr lang="en-US" b="1" dirty="0">
                  <a:solidFill>
                    <a:schemeClr val="bg1"/>
                  </a:solidFill>
                </a:rPr>
                <a:t>(</a:t>
              </a:r>
              <a:r>
                <a:rPr lang="en-US" b="1" dirty="0" smtClean="0">
                  <a:solidFill>
                    <a:schemeClr val="bg1"/>
                  </a:solidFill>
                </a:rPr>
                <a:t>1952)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pic>
          <p:nvPicPr>
            <p:cNvPr id="18" name="17 Imagen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1175" y="1453357"/>
              <a:ext cx="1158425" cy="1710056"/>
            </a:xfrm>
            <a:prstGeom prst="rect">
              <a:avLst/>
            </a:prstGeom>
          </p:spPr>
        </p:pic>
      </p:grpSp>
      <p:pic>
        <p:nvPicPr>
          <p:cNvPr id="23" name="Picture 3" descr="052136869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9585" y="3532981"/>
            <a:ext cx="1041119" cy="158540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4" name="23 Grupo"/>
          <p:cNvGrpSpPr/>
          <p:nvPr/>
        </p:nvGrpSpPr>
        <p:grpSpPr>
          <a:xfrm>
            <a:off x="1223683" y="5735638"/>
            <a:ext cx="7173912" cy="357188"/>
            <a:chOff x="1998383" y="4325938"/>
            <a:chExt cx="7173912" cy="357188"/>
          </a:xfrm>
        </p:grpSpPr>
        <p:sp>
          <p:nvSpPr>
            <p:cNvPr id="25" name="Rectangle 12"/>
            <p:cNvSpPr>
              <a:spLocks noChangeArrowheads="1"/>
            </p:cNvSpPr>
            <p:nvPr/>
          </p:nvSpPr>
          <p:spPr bwMode="auto">
            <a:xfrm>
              <a:off x="1998383" y="4325938"/>
              <a:ext cx="1651000" cy="334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en-US" b="1" dirty="0">
                  <a:solidFill>
                    <a:srgbClr val="0000FF"/>
                  </a:solidFill>
                </a:rPr>
                <a:t>local realism</a:t>
              </a:r>
            </a:p>
          </p:txBody>
        </p:sp>
        <p:sp>
          <p:nvSpPr>
            <p:cNvPr id="26" name="Rectangle 13"/>
            <p:cNvSpPr>
              <a:spLocks noChangeArrowheads="1"/>
            </p:cNvSpPr>
            <p:nvPr/>
          </p:nvSpPr>
          <p:spPr bwMode="auto">
            <a:xfrm>
              <a:off x="4606645" y="4325938"/>
              <a:ext cx="4565650" cy="357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en-US" b="1">
                  <a:solidFill>
                    <a:srgbClr val="0000FF"/>
                  </a:solidFill>
                </a:rPr>
                <a:t>local hidden variable models/theories</a:t>
              </a:r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>
              <a:off x="3824008" y="4518026"/>
              <a:ext cx="754062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28" name="Group 15"/>
          <p:cNvGrpSpPr>
            <a:grpSpLocks/>
          </p:cNvGrpSpPr>
          <p:nvPr/>
        </p:nvGrpSpPr>
        <p:grpSpPr bwMode="auto">
          <a:xfrm>
            <a:off x="1203045" y="6359526"/>
            <a:ext cx="7273925" cy="390525"/>
            <a:chOff x="1060" y="2511"/>
            <a:chExt cx="4582" cy="246"/>
          </a:xfrm>
        </p:grpSpPr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1060" y="2516"/>
              <a:ext cx="1313" cy="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en-US" b="1">
                  <a:solidFill>
                    <a:srgbClr val="009900"/>
                  </a:solidFill>
                </a:rPr>
                <a:t>nonlocal realism</a:t>
              </a:r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2935" y="2511"/>
              <a:ext cx="2707" cy="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en-US" b="1">
                  <a:solidFill>
                    <a:srgbClr val="009900"/>
                  </a:solidFill>
                </a:rPr>
                <a:t>nonlocal hidden variable “theories”</a:t>
              </a:r>
            </a:p>
          </p:txBody>
        </p:sp>
        <p:sp>
          <p:nvSpPr>
            <p:cNvPr id="32" name="Line 18"/>
            <p:cNvSpPr>
              <a:spLocks noChangeShapeType="1"/>
            </p:cNvSpPr>
            <p:nvPr/>
          </p:nvSpPr>
          <p:spPr bwMode="auto">
            <a:xfrm>
              <a:off x="2429" y="2640"/>
              <a:ext cx="475" cy="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3" name="Line 26"/>
          <p:cNvSpPr>
            <a:spLocks noChangeShapeType="1"/>
          </p:cNvSpPr>
          <p:nvPr/>
        </p:nvSpPr>
        <p:spPr bwMode="auto">
          <a:xfrm flipV="1">
            <a:off x="4139920" y="5619751"/>
            <a:ext cx="3775075" cy="561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5" name="Line 27"/>
          <p:cNvSpPr>
            <a:spLocks noChangeShapeType="1"/>
          </p:cNvSpPr>
          <p:nvPr/>
        </p:nvSpPr>
        <p:spPr bwMode="auto">
          <a:xfrm>
            <a:off x="4192308" y="5599113"/>
            <a:ext cx="3670300" cy="60166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grpSp>
        <p:nvGrpSpPr>
          <p:cNvPr id="9" name="8 Grupo"/>
          <p:cNvGrpSpPr/>
          <p:nvPr/>
        </p:nvGrpSpPr>
        <p:grpSpPr>
          <a:xfrm>
            <a:off x="1762805" y="3508433"/>
            <a:ext cx="2297743" cy="2051381"/>
            <a:chOff x="8813520" y="1143417"/>
            <a:chExt cx="2297743" cy="2051381"/>
          </a:xfrm>
        </p:grpSpPr>
        <p:sp>
          <p:nvSpPr>
            <p:cNvPr id="22" name="Rectangle 2"/>
            <p:cNvSpPr>
              <a:spLocks noChangeArrowheads="1"/>
            </p:cNvSpPr>
            <p:nvPr/>
          </p:nvSpPr>
          <p:spPr bwMode="auto">
            <a:xfrm>
              <a:off x="8813520" y="2805860"/>
              <a:ext cx="2219325" cy="388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en-US" b="1" dirty="0"/>
                <a:t>Bell (1960’s)</a:t>
              </a:r>
            </a:p>
          </p:txBody>
        </p:sp>
        <p:pic>
          <p:nvPicPr>
            <p:cNvPr id="5" name="4 Imagen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65904" y="1143417"/>
              <a:ext cx="1245359" cy="16143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844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How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to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interpret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the</a:t>
            </a:r>
            <a:r>
              <a:rPr lang="es-ES_tradnl" sz="2600" dirty="0" smtClean="0">
                <a:solidFill>
                  <a:schemeClr val="bg1"/>
                </a:solidFill>
              </a:rPr>
              <a:t> quantum </a:t>
            </a:r>
            <a:r>
              <a:rPr lang="es-ES_tradnl" sz="2600" dirty="0" err="1" smtClean="0">
                <a:solidFill>
                  <a:schemeClr val="bg1"/>
                </a:solidFill>
              </a:rPr>
              <a:t>world</a:t>
            </a:r>
            <a:r>
              <a:rPr lang="es-ES_tradnl" sz="2600" dirty="0" smtClean="0">
                <a:solidFill>
                  <a:schemeClr val="bg1"/>
                </a:solidFill>
              </a:rPr>
              <a:t>?</a:t>
            </a:r>
            <a:endParaRPr lang="es-ES" sz="2600" dirty="0">
              <a:solidFill>
                <a:schemeClr val="bg1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2" y="1130026"/>
            <a:ext cx="2868081" cy="2294465"/>
          </a:xfrm>
          <a:prstGeom prst="rect">
            <a:avLst/>
          </a:prstGeom>
        </p:spPr>
      </p:pic>
      <p:grpSp>
        <p:nvGrpSpPr>
          <p:cNvPr id="2" name="1 Grupo"/>
          <p:cNvGrpSpPr/>
          <p:nvPr/>
        </p:nvGrpSpPr>
        <p:grpSpPr>
          <a:xfrm>
            <a:off x="195425" y="4377208"/>
            <a:ext cx="8631075" cy="2407804"/>
            <a:chOff x="195425" y="4377208"/>
            <a:chExt cx="8631075" cy="2407804"/>
          </a:xfrm>
        </p:grpSpPr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425" y="4377208"/>
              <a:ext cx="4298950" cy="2407804"/>
            </a:xfrm>
            <a:prstGeom prst="rect">
              <a:avLst/>
            </a:prstGeom>
          </p:spPr>
        </p:pic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4572000" y="5419438"/>
              <a:ext cx="358140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sz="2000" b="1" dirty="0" smtClean="0">
                  <a:solidFill>
                    <a:srgbClr val="009900"/>
                  </a:solidFill>
                </a:rPr>
                <a:t>Consistent Histories</a:t>
              </a:r>
              <a:endParaRPr lang="en-US" sz="2000" b="1" dirty="0">
                <a:solidFill>
                  <a:srgbClr val="009900"/>
                </a:solidFill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4724399" y="5863938"/>
              <a:ext cx="3810001" cy="714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b="1" i="1" dirty="0" smtClean="0">
                  <a:solidFill>
                    <a:srgbClr val="800000"/>
                  </a:solidFill>
                </a:rPr>
                <a:t>A probability is assigned to the history of a system</a:t>
              </a:r>
              <a:endParaRPr lang="en-US" b="1" i="1" dirty="0">
                <a:solidFill>
                  <a:srgbClr val="800000"/>
                </a:solidFill>
              </a:endParaRPr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4572000" y="4454238"/>
              <a:ext cx="425450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sz="2000" b="1" dirty="0" smtClean="0">
                  <a:solidFill>
                    <a:srgbClr val="009900"/>
                  </a:solidFill>
                </a:rPr>
                <a:t>Many worlds (multiverses)</a:t>
              </a:r>
              <a:endParaRPr lang="en-US" sz="2000" b="1" dirty="0">
                <a:solidFill>
                  <a:srgbClr val="009900"/>
                </a:solidFill>
              </a:endParaRPr>
            </a:p>
          </p:txBody>
        </p:sp>
        <p:sp>
          <p:nvSpPr>
            <p:cNvPr id="20" name="Rectangle 7"/>
            <p:cNvSpPr>
              <a:spLocks noChangeArrowheads="1"/>
            </p:cNvSpPr>
            <p:nvPr/>
          </p:nvSpPr>
          <p:spPr bwMode="auto">
            <a:xfrm>
              <a:off x="4724399" y="4886038"/>
              <a:ext cx="4102101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b="1" i="1" dirty="0" smtClean="0">
                  <a:solidFill>
                    <a:srgbClr val="800000"/>
                  </a:solidFill>
                </a:rPr>
                <a:t>One solution for each universe</a:t>
              </a:r>
              <a:endParaRPr lang="en-US" b="1" i="1" dirty="0">
                <a:solidFill>
                  <a:srgbClr val="800000"/>
                </a:solidFill>
              </a:endParaRPr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3416463" y="793210"/>
            <a:ext cx="5308437" cy="3334290"/>
            <a:chOff x="3416463" y="793210"/>
            <a:chExt cx="5308437" cy="3334290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416463" y="1745710"/>
              <a:ext cx="2686378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sz="2000" b="1" dirty="0" smtClean="0">
                  <a:solidFill>
                    <a:srgbClr val="0000FF"/>
                  </a:solidFill>
                </a:rPr>
                <a:t>System collapse</a:t>
              </a:r>
              <a:endParaRPr lang="en-US" sz="2000" b="1" dirty="0">
                <a:solidFill>
                  <a:srgbClr val="0000FF"/>
                </a:solidFill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568862" y="2139410"/>
              <a:ext cx="3974937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b="1" i="1" dirty="0" smtClean="0">
                  <a:solidFill>
                    <a:srgbClr val="FF0000"/>
                  </a:solidFill>
                </a:rPr>
                <a:t>Subjective (external observer)</a:t>
              </a:r>
              <a:endParaRPr lang="en-US" b="1" i="1" dirty="0">
                <a:solidFill>
                  <a:srgbClr val="FF0000"/>
                </a:solidFill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3568862" y="2571210"/>
              <a:ext cx="3974937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b="1" i="1" dirty="0" smtClean="0">
                  <a:solidFill>
                    <a:srgbClr val="FF0000"/>
                  </a:solidFill>
                </a:rPr>
                <a:t>Objective (e.g., gravity)</a:t>
              </a:r>
              <a:endParaRPr lang="en-US" b="1" i="1" dirty="0">
                <a:solidFill>
                  <a:srgbClr val="FF0000"/>
                </a:solidFill>
              </a:endParaRP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3416463" y="793210"/>
              <a:ext cx="2686378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sz="2000" b="1" dirty="0" smtClean="0">
                  <a:solidFill>
                    <a:srgbClr val="0000FF"/>
                  </a:solidFill>
                </a:rPr>
                <a:t>Copenhagen</a:t>
              </a:r>
              <a:endParaRPr lang="en-US" sz="2000" b="1" dirty="0">
                <a:solidFill>
                  <a:srgbClr val="0000FF"/>
                </a:solidFill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3568862" y="1212310"/>
              <a:ext cx="5156038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b="1" i="1" dirty="0" smtClean="0">
                  <a:solidFill>
                    <a:srgbClr val="FF0000"/>
                  </a:solidFill>
                </a:rPr>
                <a:t>No solution until observation</a:t>
              </a:r>
              <a:endParaRPr lang="en-US" b="1" i="1" dirty="0">
                <a:solidFill>
                  <a:srgbClr val="FF0000"/>
                </a:solidFill>
              </a:endParaRPr>
            </a:p>
          </p:txBody>
        </p:sp>
        <p:sp>
          <p:nvSpPr>
            <p:cNvPr id="25" name="Rectangle 7"/>
            <p:cNvSpPr>
              <a:spLocks noChangeArrowheads="1"/>
            </p:cNvSpPr>
            <p:nvPr/>
          </p:nvSpPr>
          <p:spPr bwMode="auto">
            <a:xfrm>
              <a:off x="3416463" y="3066510"/>
              <a:ext cx="4127336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sz="2000" b="1" dirty="0" smtClean="0">
                  <a:solidFill>
                    <a:srgbClr val="0000FF"/>
                  </a:solidFill>
                </a:rPr>
                <a:t>Quantum Information</a:t>
              </a:r>
              <a:endParaRPr lang="en-US" sz="2000" b="1" dirty="0">
                <a:solidFill>
                  <a:srgbClr val="0000FF"/>
                </a:solidFill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3568862" y="3447510"/>
              <a:ext cx="4825838" cy="679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b="1" i="1" dirty="0" smtClean="0">
                  <a:solidFill>
                    <a:srgbClr val="FF0000"/>
                  </a:solidFill>
                </a:rPr>
                <a:t>No description of the physical world, but of the knowledge about it</a:t>
              </a:r>
              <a:endParaRPr lang="en-US" b="1" i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346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How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to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interpret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the</a:t>
            </a:r>
            <a:r>
              <a:rPr lang="es-ES_tradnl" sz="2600" dirty="0" smtClean="0">
                <a:solidFill>
                  <a:schemeClr val="bg1"/>
                </a:solidFill>
              </a:rPr>
              <a:t> quantum </a:t>
            </a:r>
            <a:r>
              <a:rPr lang="es-ES_tradnl" sz="2600" dirty="0" err="1" smtClean="0">
                <a:solidFill>
                  <a:schemeClr val="bg1"/>
                </a:solidFill>
              </a:rPr>
              <a:t>world</a:t>
            </a:r>
            <a:r>
              <a:rPr lang="es-ES_tradnl" sz="2600" dirty="0" smtClean="0">
                <a:solidFill>
                  <a:schemeClr val="bg1"/>
                </a:solidFill>
              </a:rPr>
              <a:t>?</a:t>
            </a:r>
            <a:endParaRPr lang="es-ES" sz="2600" dirty="0">
              <a:solidFill>
                <a:schemeClr val="bg1"/>
              </a:solidFill>
            </a:endParaRPr>
          </a:p>
        </p:txBody>
      </p:sp>
      <p:grpSp>
        <p:nvGrpSpPr>
          <p:cNvPr id="21" name="20 Grupo"/>
          <p:cNvGrpSpPr/>
          <p:nvPr/>
        </p:nvGrpSpPr>
        <p:grpSpPr>
          <a:xfrm>
            <a:off x="229482" y="916264"/>
            <a:ext cx="3801974" cy="2631672"/>
            <a:chOff x="343782" y="862298"/>
            <a:chExt cx="3801974" cy="2631672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782" y="1334697"/>
              <a:ext cx="3801974" cy="2159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Rectangle 7"/>
            <p:cNvSpPr>
              <a:spLocks noChangeArrowheads="1"/>
            </p:cNvSpPr>
            <p:nvPr/>
          </p:nvSpPr>
          <p:spPr bwMode="auto">
            <a:xfrm>
              <a:off x="1266705" y="862298"/>
              <a:ext cx="1905328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sz="2000" b="1" dirty="0" smtClean="0">
                  <a:solidFill>
                    <a:srgbClr val="0000FF"/>
                  </a:solidFill>
                </a:rPr>
                <a:t>Statistics</a:t>
              </a:r>
              <a:endParaRPr lang="en-US" sz="20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3143098" y="4114257"/>
            <a:ext cx="2854630" cy="2456103"/>
            <a:chOff x="5611977" y="1154516"/>
            <a:chExt cx="2854630" cy="2456103"/>
          </a:xfrm>
        </p:grpSpPr>
        <p:pic>
          <p:nvPicPr>
            <p:cNvPr id="27" name="26 Imagen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1977" y="1644265"/>
              <a:ext cx="2854630" cy="1966354"/>
            </a:xfrm>
            <a:prstGeom prst="rect">
              <a:avLst/>
            </a:prstGeom>
          </p:spPr>
        </p:pic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5655155" y="1154516"/>
              <a:ext cx="278105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sz="2000" b="1" dirty="0" err="1" smtClean="0">
                  <a:solidFill>
                    <a:srgbClr val="0000FF"/>
                  </a:solidFill>
                </a:rPr>
                <a:t>Bohmian</a:t>
              </a:r>
              <a:r>
                <a:rPr lang="en-US" sz="2000" b="1" dirty="0" smtClean="0">
                  <a:solidFill>
                    <a:srgbClr val="0000FF"/>
                  </a:solidFill>
                </a:rPr>
                <a:t> mechanics</a:t>
              </a:r>
              <a:endParaRPr lang="en-US" sz="20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9" name="28 Grupo"/>
          <p:cNvGrpSpPr/>
          <p:nvPr/>
        </p:nvGrpSpPr>
        <p:grpSpPr>
          <a:xfrm>
            <a:off x="4800600" y="1365527"/>
            <a:ext cx="4134993" cy="2303641"/>
            <a:chOff x="2459273" y="4275386"/>
            <a:chExt cx="3906756" cy="2131591"/>
          </a:xfrm>
        </p:grpSpPr>
        <p:pic>
          <p:nvPicPr>
            <p:cNvPr id="30" name="29 Imagen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9273" y="4275386"/>
              <a:ext cx="2753305" cy="2131591"/>
            </a:xfrm>
            <a:prstGeom prst="rect">
              <a:avLst/>
            </a:prstGeom>
          </p:spPr>
        </p:pic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4410392" y="5614814"/>
              <a:ext cx="1955637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Bef>
                  <a:spcPct val="20000"/>
                </a:spcBef>
                <a:spcAft>
                  <a:spcPts val="600"/>
                </a:spcAft>
                <a:buClr>
                  <a:srgbClr val="009900"/>
                </a:buClr>
                <a:buFont typeface="Wingdings" pitchFamily="2" charset="2"/>
                <a:buNone/>
              </a:pPr>
              <a:r>
                <a:rPr lang="en-US" sz="2000" b="1" dirty="0" err="1" smtClean="0">
                  <a:solidFill>
                    <a:srgbClr val="0000FF"/>
                  </a:solidFill>
                </a:rPr>
                <a:t>Decoherence</a:t>
              </a:r>
              <a:endParaRPr lang="en-US" sz="20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368300" y="3589345"/>
            <a:ext cx="3467100" cy="288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>
              <a:spcAft>
                <a:spcPts val="600"/>
              </a:spcAft>
              <a:buClr>
                <a:srgbClr val="FFFF00"/>
              </a:buClr>
              <a:buFont typeface="Wingdings" pitchFamily="2" charset="2"/>
              <a:buNone/>
            </a:pPr>
            <a:r>
              <a:rPr lang="en-US" sz="1200" dirty="0" err="1" smtClean="0"/>
              <a:t>Juffmann</a:t>
            </a:r>
            <a:r>
              <a:rPr lang="en-US" sz="1200" dirty="0" smtClean="0"/>
              <a:t> </a:t>
            </a:r>
            <a:r>
              <a:rPr lang="en-US" sz="1200" i="1" dirty="0" smtClean="0"/>
              <a:t>et al</a:t>
            </a:r>
            <a:r>
              <a:rPr lang="en-US" sz="1200" dirty="0" smtClean="0"/>
              <a:t>., Nature Nanotech. </a:t>
            </a:r>
            <a:r>
              <a:rPr lang="en-US" sz="1200" b="1" dirty="0" smtClean="0"/>
              <a:t>7</a:t>
            </a:r>
            <a:r>
              <a:rPr lang="en-US" sz="1200" dirty="0"/>
              <a:t>, </a:t>
            </a:r>
            <a:r>
              <a:rPr lang="en-US" sz="1200" dirty="0" smtClean="0"/>
              <a:t>297 (2012)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797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Towards</a:t>
            </a:r>
            <a:r>
              <a:rPr lang="es-ES_tradnl" sz="2600" dirty="0" smtClean="0">
                <a:solidFill>
                  <a:schemeClr val="bg1"/>
                </a:solidFill>
              </a:rPr>
              <a:t> a single-</a:t>
            </a:r>
            <a:r>
              <a:rPr lang="es-ES_tradnl" sz="2600" dirty="0" err="1" smtClean="0">
                <a:solidFill>
                  <a:schemeClr val="bg1"/>
                </a:solidFill>
              </a:rPr>
              <a:t>event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description</a:t>
            </a:r>
            <a:endParaRPr lang="es-ES" sz="2600" dirty="0">
              <a:solidFill>
                <a:schemeClr val="bg1"/>
              </a:solidFill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93913" y="860923"/>
            <a:ext cx="8616700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 anchorCtr="0"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 dirty="0" smtClean="0">
                <a:solidFill>
                  <a:srgbClr val="0000FF"/>
                </a:solidFill>
              </a:rPr>
              <a:t>Quantum phenomena occur in real time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1232400" y="1271055"/>
            <a:ext cx="4812800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 anchorCtr="0">
            <a:spAutoFit/>
          </a:bodyPr>
          <a:lstStyle/>
          <a:p>
            <a:pPr>
              <a:spcBef>
                <a:spcPct val="20000"/>
              </a:spcBef>
            </a:pPr>
            <a:r>
              <a:rPr lang="es-ES_tradnl" sz="1400" b="1" dirty="0" smtClean="0">
                <a:solidFill>
                  <a:srgbClr val="FF0000"/>
                </a:solidFill>
              </a:rPr>
              <a:t>Molecular </a:t>
            </a:r>
            <a:r>
              <a:rPr lang="es-ES_tradnl" sz="1400" b="1" dirty="0" err="1" smtClean="0">
                <a:solidFill>
                  <a:srgbClr val="FF0000"/>
                </a:solidFill>
              </a:rPr>
              <a:t>configuration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1232400" y="1557463"/>
            <a:ext cx="4812800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 anchorCtr="0">
            <a:spAutoFit/>
          </a:bodyPr>
          <a:lstStyle/>
          <a:p>
            <a:pPr>
              <a:spcBef>
                <a:spcPct val="20000"/>
              </a:spcBef>
            </a:pPr>
            <a:r>
              <a:rPr lang="es-ES_tradnl" sz="1400" b="1" dirty="0" err="1" smtClean="0">
                <a:solidFill>
                  <a:srgbClr val="FF0000"/>
                </a:solidFill>
              </a:rPr>
              <a:t>Entanglement</a:t>
            </a:r>
            <a:r>
              <a:rPr lang="es-ES_tradnl" sz="1400" b="1" dirty="0" smtClean="0">
                <a:solidFill>
                  <a:srgbClr val="FF0000"/>
                </a:solidFill>
              </a:rPr>
              <a:t> </a:t>
            </a:r>
            <a:r>
              <a:rPr lang="es-ES_tradnl" sz="1400" b="1" dirty="0" err="1" smtClean="0">
                <a:solidFill>
                  <a:srgbClr val="FF0000"/>
                </a:solidFill>
              </a:rPr>
              <a:t>dynamics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1232400" y="1852540"/>
            <a:ext cx="4812800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 anchorCtr="0">
            <a:spAutoFit/>
          </a:bodyPr>
          <a:lstStyle/>
          <a:p>
            <a:pPr>
              <a:spcBef>
                <a:spcPct val="20000"/>
              </a:spcBef>
            </a:pPr>
            <a:r>
              <a:rPr lang="es-ES_tradnl" sz="1400" b="1" dirty="0" err="1" smtClean="0">
                <a:solidFill>
                  <a:srgbClr val="FF0000"/>
                </a:solidFill>
              </a:rPr>
              <a:t>Electron</a:t>
            </a:r>
            <a:r>
              <a:rPr lang="es-ES_tradnl" sz="1400" b="1" dirty="0" smtClean="0">
                <a:solidFill>
                  <a:srgbClr val="FF0000"/>
                </a:solidFill>
              </a:rPr>
              <a:t> </a:t>
            </a:r>
            <a:r>
              <a:rPr lang="es-ES_tradnl" sz="1400" b="1" dirty="0" err="1" smtClean="0">
                <a:solidFill>
                  <a:srgbClr val="FF0000"/>
                </a:solidFill>
              </a:rPr>
              <a:t>ionization</a:t>
            </a:r>
            <a:endParaRPr lang="en-US" sz="1400" b="1" dirty="0">
              <a:solidFill>
                <a:srgbClr val="FF0000"/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100013" y="2309504"/>
            <a:ext cx="7614807" cy="3472350"/>
            <a:chOff x="100013" y="2309504"/>
            <a:chExt cx="7614807" cy="3472350"/>
          </a:xfrm>
        </p:grpSpPr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2848" y="2456071"/>
              <a:ext cx="1391972" cy="1414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100013" y="2309504"/>
              <a:ext cx="6483100" cy="36933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anchor="ctr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b="1" dirty="0" smtClean="0">
                  <a:solidFill>
                    <a:srgbClr val="0000FF"/>
                  </a:solidFill>
                </a:rPr>
                <a:t>Quantum observables  </a:t>
              </a:r>
              <a:r>
                <a:rPr lang="en-US" b="1" dirty="0">
                  <a:solidFill>
                    <a:srgbClr val="0000FF"/>
                  </a:solidFill>
                  <a:latin typeface="Symbol" pitchFamily="18" charset="2"/>
                </a:rPr>
                <a:t>Þ</a:t>
              </a:r>
              <a:r>
                <a:rPr lang="en-US" b="1" dirty="0" smtClean="0">
                  <a:solidFill>
                    <a:srgbClr val="0000FF"/>
                  </a:solidFill>
                </a:rPr>
                <a:t>  statistical outcomes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225" y="3597275"/>
              <a:ext cx="2539950" cy="17900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423009" y="5493730"/>
              <a:ext cx="2780381" cy="288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Aft>
                  <a:spcPts val="600"/>
                </a:spcAft>
                <a:buClr>
                  <a:srgbClr val="FFFF00"/>
                </a:buClr>
                <a:buFont typeface="Wingdings" pitchFamily="2" charset="2"/>
                <a:buNone/>
              </a:pPr>
              <a:r>
                <a:rPr lang="en-US" sz="1000" dirty="0" err="1" smtClean="0"/>
                <a:t>Tonomura</a:t>
              </a:r>
              <a:r>
                <a:rPr lang="en-US" sz="1000" dirty="0"/>
                <a:t> </a:t>
              </a:r>
              <a:r>
                <a:rPr lang="en-US" sz="1000" i="1" dirty="0" smtClean="0"/>
                <a:t>et al</a:t>
              </a:r>
              <a:r>
                <a:rPr lang="en-US" sz="1000" dirty="0" smtClean="0"/>
                <a:t>., </a:t>
              </a:r>
              <a:r>
                <a:rPr lang="en-US" sz="1000" i="1" dirty="0" smtClean="0"/>
                <a:t>Am</a:t>
              </a:r>
              <a:r>
                <a:rPr lang="en-US" sz="1000" i="1" dirty="0"/>
                <a:t>. J. Phys.</a:t>
              </a:r>
              <a:r>
                <a:rPr lang="en-US" sz="1000" dirty="0"/>
                <a:t> </a:t>
              </a:r>
              <a:r>
                <a:rPr lang="en-US" sz="1000" b="1" dirty="0"/>
                <a:t>57</a:t>
              </a:r>
              <a:r>
                <a:rPr lang="en-US" sz="1000" dirty="0"/>
                <a:t>, 117 (1989)</a:t>
              </a:r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469168" y="2678836"/>
              <a:ext cx="5169632" cy="288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Aft>
                  <a:spcPts val="600"/>
                </a:spcAft>
                <a:buClr>
                  <a:srgbClr val="FFFF00"/>
                </a:buClr>
                <a:buFont typeface="Wingdings" pitchFamily="2" charset="2"/>
                <a:buNone/>
              </a:pPr>
              <a:r>
                <a:rPr lang="en-US" sz="1000" dirty="0" err="1" smtClean="0"/>
                <a:t>Pozzi</a:t>
              </a:r>
              <a:r>
                <a:rPr lang="en-US" sz="1000" dirty="0" smtClean="0"/>
                <a:t> et al., </a:t>
              </a:r>
              <a:r>
                <a:rPr lang="en-US" sz="1000" i="1" dirty="0" smtClean="0"/>
                <a:t>Am</a:t>
              </a:r>
              <a:r>
                <a:rPr lang="en-US" sz="1000" i="1" dirty="0"/>
                <a:t>. J. Phys.</a:t>
              </a:r>
              <a:r>
                <a:rPr lang="en-US" sz="1000" dirty="0"/>
                <a:t> </a:t>
              </a:r>
              <a:r>
                <a:rPr lang="en-US" sz="1000" b="1" dirty="0"/>
                <a:t>57</a:t>
              </a:r>
              <a:r>
                <a:rPr lang="en-US" sz="1000" dirty="0"/>
                <a:t>, 117 (1989</a:t>
              </a:r>
              <a:r>
                <a:rPr lang="en-US" sz="1000" dirty="0" smtClean="0"/>
                <a:t>); </a:t>
              </a:r>
              <a:r>
                <a:rPr lang="en-US" sz="1000" dirty="0" err="1" smtClean="0"/>
                <a:t>Matteucci</a:t>
              </a:r>
              <a:r>
                <a:rPr lang="en-US" sz="1000" dirty="0" smtClean="0"/>
                <a:t> et al., Eur. J. Phys. </a:t>
              </a:r>
              <a:r>
                <a:rPr lang="en-US" sz="1000" b="1" dirty="0" smtClean="0"/>
                <a:t>34</a:t>
              </a:r>
              <a:r>
                <a:rPr lang="en-US" sz="1000" dirty="0" smtClean="0"/>
                <a:t>, 511 (2013)</a:t>
              </a:r>
              <a:endParaRPr lang="en-US" sz="1000" dirty="0"/>
            </a:p>
          </p:txBody>
        </p:sp>
        <p:sp>
          <p:nvSpPr>
            <p:cNvPr id="32" name="Rectangle 27"/>
            <p:cNvSpPr>
              <a:spLocks noChangeArrowheads="1"/>
            </p:cNvSpPr>
            <p:nvPr/>
          </p:nvSpPr>
          <p:spPr bwMode="auto">
            <a:xfrm>
              <a:off x="472617" y="2900285"/>
              <a:ext cx="2780381" cy="288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Aft>
                  <a:spcPts val="600"/>
                </a:spcAft>
                <a:buClr>
                  <a:srgbClr val="FFFF00"/>
                </a:buClr>
                <a:buFont typeface="Wingdings" pitchFamily="2" charset="2"/>
                <a:buNone/>
              </a:pPr>
              <a:r>
                <a:rPr lang="en-US" sz="1000" dirty="0" err="1" smtClean="0"/>
                <a:t>Jönsson</a:t>
              </a:r>
              <a:r>
                <a:rPr lang="en-US" sz="1000" dirty="0" smtClean="0"/>
                <a:t>, </a:t>
              </a:r>
              <a:r>
                <a:rPr lang="en-US" sz="1000" i="1" dirty="0" smtClean="0"/>
                <a:t>Am</a:t>
              </a:r>
              <a:r>
                <a:rPr lang="en-US" sz="1000" i="1" dirty="0"/>
                <a:t>. J. Phys.</a:t>
              </a:r>
              <a:r>
                <a:rPr lang="en-US" sz="1000" dirty="0"/>
                <a:t> </a:t>
              </a:r>
              <a:r>
                <a:rPr lang="en-US" sz="1000" b="1" dirty="0"/>
                <a:t>57</a:t>
              </a:r>
              <a:r>
                <a:rPr lang="en-US" sz="1000" dirty="0"/>
                <a:t>, 117 (1989)</a:t>
              </a:r>
            </a:p>
          </p:txBody>
        </p:sp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1799" y="3597275"/>
              <a:ext cx="2965700" cy="17900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Rectangle 27"/>
            <p:cNvSpPr>
              <a:spLocks noChangeArrowheads="1"/>
            </p:cNvSpPr>
            <p:nvPr/>
          </p:nvSpPr>
          <p:spPr bwMode="auto">
            <a:xfrm>
              <a:off x="3916046" y="5493730"/>
              <a:ext cx="2609269" cy="288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Aft>
                  <a:spcPts val="600"/>
                </a:spcAft>
                <a:buClr>
                  <a:srgbClr val="FFFF00"/>
                </a:buClr>
                <a:buFont typeface="Wingdings" pitchFamily="2" charset="2"/>
                <a:buNone/>
              </a:pPr>
              <a:r>
                <a:rPr lang="en-US" sz="1000" dirty="0" err="1" smtClean="0"/>
                <a:t>Juffmann</a:t>
              </a:r>
              <a:r>
                <a:rPr lang="en-US" sz="1000" dirty="0" smtClean="0"/>
                <a:t> </a:t>
              </a:r>
              <a:r>
                <a:rPr lang="en-US" sz="1000" i="1" dirty="0" smtClean="0"/>
                <a:t>et al</a:t>
              </a:r>
              <a:r>
                <a:rPr lang="en-US" sz="1000" dirty="0" smtClean="0"/>
                <a:t>., Nat. Nano. </a:t>
              </a:r>
              <a:r>
                <a:rPr lang="en-US" sz="1000" b="1" dirty="0" smtClean="0"/>
                <a:t>7</a:t>
              </a:r>
              <a:r>
                <a:rPr lang="en-US" sz="1000" dirty="0"/>
                <a:t>, </a:t>
              </a:r>
              <a:r>
                <a:rPr lang="en-US" sz="1000" dirty="0" smtClean="0"/>
                <a:t>297 (2012)</a:t>
              </a:r>
              <a:endParaRPr lang="en-US" sz="1000" dirty="0"/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459643" y="3121734"/>
              <a:ext cx="2780381" cy="288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>
                <a:spcAft>
                  <a:spcPts val="600"/>
                </a:spcAft>
                <a:buClr>
                  <a:srgbClr val="FFFF00"/>
                </a:buClr>
                <a:buFont typeface="Wingdings" pitchFamily="2" charset="2"/>
                <a:buNone/>
              </a:pPr>
              <a:r>
                <a:rPr lang="en-US" sz="1000" dirty="0" smtClean="0"/>
                <a:t>Shimizu et al., </a:t>
              </a:r>
              <a:r>
                <a:rPr lang="en-US" sz="1000" i="1" dirty="0" smtClean="0"/>
                <a:t>Phys. Rev. A</a:t>
              </a:r>
              <a:r>
                <a:rPr lang="en-US" sz="1000" dirty="0" smtClean="0"/>
                <a:t> </a:t>
              </a:r>
              <a:r>
                <a:rPr lang="en-US" sz="1000" b="1" dirty="0" smtClean="0"/>
                <a:t>46</a:t>
              </a:r>
              <a:r>
                <a:rPr lang="en-US" sz="1000" dirty="0" smtClean="0"/>
                <a:t>, R17 </a:t>
              </a:r>
              <a:r>
                <a:rPr lang="en-US" sz="1000" dirty="0"/>
                <a:t>(</a:t>
              </a:r>
              <a:r>
                <a:rPr lang="en-US" sz="1000" dirty="0" smtClean="0"/>
                <a:t>1992)</a:t>
              </a:r>
              <a:endParaRPr lang="en-US" sz="1000" dirty="0"/>
            </a:p>
          </p:txBody>
        </p:sp>
      </p:grpSp>
      <p:grpSp>
        <p:nvGrpSpPr>
          <p:cNvPr id="6" name="5 Grupo"/>
          <p:cNvGrpSpPr/>
          <p:nvPr/>
        </p:nvGrpSpPr>
        <p:grpSpPr>
          <a:xfrm>
            <a:off x="12050" y="1865240"/>
            <a:ext cx="7536512" cy="3522070"/>
            <a:chOff x="12050" y="1865240"/>
            <a:chExt cx="7536512" cy="3522070"/>
          </a:xfrm>
        </p:grpSpPr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50" y="3576659"/>
              <a:ext cx="7536512" cy="1810651"/>
            </a:xfrm>
            <a:prstGeom prst="rect">
              <a:avLst/>
            </a:prstGeom>
          </p:spPr>
        </p:pic>
        <p:pic>
          <p:nvPicPr>
            <p:cNvPr id="5" name="4 Imagen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9999" y="1865240"/>
              <a:ext cx="1165629" cy="1631880"/>
            </a:xfrm>
            <a:prstGeom prst="rect">
              <a:avLst/>
            </a:prstGeom>
          </p:spPr>
        </p:pic>
      </p:grpSp>
      <p:grpSp>
        <p:nvGrpSpPr>
          <p:cNvPr id="3" name="2 Grupo"/>
          <p:cNvGrpSpPr/>
          <p:nvPr/>
        </p:nvGrpSpPr>
        <p:grpSpPr>
          <a:xfrm>
            <a:off x="100013" y="4492293"/>
            <a:ext cx="9035800" cy="2338567"/>
            <a:chOff x="100013" y="4492293"/>
            <a:chExt cx="9035800" cy="2338567"/>
          </a:xfrm>
        </p:grpSpPr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100013" y="5963088"/>
              <a:ext cx="8616700" cy="36933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anchor="ctr" anchorCtr="0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b="1" dirty="0" smtClean="0">
                  <a:solidFill>
                    <a:srgbClr val="0000FF"/>
                  </a:solidFill>
                </a:rPr>
                <a:t>No time coherence  </a:t>
              </a:r>
              <a:r>
                <a:rPr lang="en-US" b="1" dirty="0" smtClean="0">
                  <a:solidFill>
                    <a:srgbClr val="0000FF"/>
                  </a:solidFill>
                  <a:latin typeface="Symbol" pitchFamily="18" charset="2"/>
                </a:rPr>
                <a:t>Þ</a:t>
              </a:r>
              <a:r>
                <a:rPr lang="en-US" b="1" dirty="0" smtClean="0">
                  <a:solidFill>
                    <a:srgbClr val="0000FF"/>
                  </a:solidFill>
                </a:rPr>
                <a:t>  one particle is unaware of what others do!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4676" y="4492293"/>
              <a:ext cx="1751137" cy="2338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6201" y="5854438"/>
              <a:ext cx="517650" cy="190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6 Rectángulo"/>
          <p:cNvSpPr/>
          <p:nvPr/>
        </p:nvSpPr>
        <p:spPr>
          <a:xfrm>
            <a:off x="43113" y="3820187"/>
            <a:ext cx="7451715" cy="8280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476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8" name="Line 4"/>
          <p:cNvSpPr>
            <a:spLocks noChangeAspect="1" noChangeShapeType="1"/>
          </p:cNvSpPr>
          <p:nvPr/>
        </p:nvSpPr>
        <p:spPr bwMode="auto">
          <a:xfrm>
            <a:off x="3803650" y="3238380"/>
            <a:ext cx="858838" cy="0"/>
          </a:xfrm>
          <a:prstGeom prst="line">
            <a:avLst/>
          </a:prstGeom>
          <a:noFill/>
          <a:ln w="25400">
            <a:solidFill>
              <a:srgbClr val="0096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9" name="AutoShape 5"/>
          <p:cNvSpPr>
            <a:spLocks noChangeAspect="1"/>
          </p:cNvSpPr>
          <p:nvPr/>
        </p:nvSpPr>
        <p:spPr bwMode="auto">
          <a:xfrm>
            <a:off x="4783138" y="2458917"/>
            <a:ext cx="198437" cy="1541463"/>
          </a:xfrm>
          <a:prstGeom prst="leftBrace">
            <a:avLst>
              <a:gd name="adj1" fmla="val 64734"/>
              <a:gd name="adj2" fmla="val 50000"/>
            </a:avLst>
          </a:prstGeom>
          <a:noFill/>
          <a:ln w="25400">
            <a:solidFill>
              <a:srgbClr val="009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0" name="AutoShape 6"/>
          <p:cNvSpPr>
            <a:spLocks noChangeAspect="1"/>
          </p:cNvSpPr>
          <p:nvPr/>
        </p:nvSpPr>
        <p:spPr bwMode="auto">
          <a:xfrm flipH="1">
            <a:off x="3457575" y="2489080"/>
            <a:ext cx="214313" cy="1500187"/>
          </a:xfrm>
          <a:prstGeom prst="leftBrace">
            <a:avLst>
              <a:gd name="adj1" fmla="val 58333"/>
              <a:gd name="adj2" fmla="val 50000"/>
            </a:avLst>
          </a:prstGeom>
          <a:noFill/>
          <a:ln w="25400">
            <a:solidFill>
              <a:srgbClr val="009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4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547942"/>
            <a:ext cx="281781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2501780"/>
            <a:ext cx="3173412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5" name="Group 24"/>
          <p:cNvGrpSpPr>
            <a:grpSpLocks/>
          </p:cNvGrpSpPr>
          <p:nvPr/>
        </p:nvGrpSpPr>
        <p:grpSpPr bwMode="auto">
          <a:xfrm>
            <a:off x="5016500" y="2450980"/>
            <a:ext cx="3908425" cy="1528762"/>
            <a:chOff x="3160" y="647"/>
            <a:chExt cx="2462" cy="963"/>
          </a:xfrm>
        </p:grpSpPr>
        <p:pic>
          <p:nvPicPr>
            <p:cNvPr id="46" name="Picture 1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" y="647"/>
              <a:ext cx="2462" cy="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" name="Rectangle 13"/>
            <p:cNvSpPr>
              <a:spLocks noChangeArrowheads="1"/>
            </p:cNvSpPr>
            <p:nvPr/>
          </p:nvSpPr>
          <p:spPr bwMode="auto">
            <a:xfrm>
              <a:off x="5029" y="873"/>
              <a:ext cx="156" cy="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" name="Rectangle 14"/>
            <p:cNvSpPr>
              <a:spLocks noChangeArrowheads="1"/>
            </p:cNvSpPr>
            <p:nvPr/>
          </p:nvSpPr>
          <p:spPr bwMode="auto">
            <a:xfrm>
              <a:off x="5577" y="1325"/>
              <a:ext cx="27" cy="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1" name="Rectangle 32"/>
          <p:cNvSpPr>
            <a:spLocks noChangeArrowheads="1"/>
          </p:cNvSpPr>
          <p:nvPr/>
        </p:nvSpPr>
        <p:spPr bwMode="auto">
          <a:xfrm>
            <a:off x="77788" y="2279530"/>
            <a:ext cx="8872537" cy="19018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27" name="26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29" y="859668"/>
            <a:ext cx="1644196" cy="1315357"/>
          </a:xfrm>
          <a:prstGeom prst="rect">
            <a:avLst/>
          </a:prstGeom>
        </p:spPr>
      </p:pic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233363" y="111125"/>
            <a:ext cx="782478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sz="2600" dirty="0" err="1" smtClean="0">
                <a:solidFill>
                  <a:schemeClr val="bg1"/>
                </a:solidFill>
              </a:rPr>
              <a:t>Towards</a:t>
            </a:r>
            <a:r>
              <a:rPr lang="es-ES_tradnl" sz="2600" dirty="0" smtClean="0">
                <a:solidFill>
                  <a:schemeClr val="bg1"/>
                </a:solidFill>
              </a:rPr>
              <a:t> a single-</a:t>
            </a:r>
            <a:r>
              <a:rPr lang="es-ES_tradnl" sz="2600" dirty="0" err="1" smtClean="0">
                <a:solidFill>
                  <a:schemeClr val="bg1"/>
                </a:solidFill>
              </a:rPr>
              <a:t>event</a:t>
            </a:r>
            <a:r>
              <a:rPr lang="es-ES_tradnl" sz="2600" dirty="0" smtClean="0">
                <a:solidFill>
                  <a:schemeClr val="bg1"/>
                </a:solidFill>
              </a:rPr>
              <a:t> </a:t>
            </a:r>
            <a:r>
              <a:rPr lang="es-ES_tradnl" sz="2600" dirty="0" err="1" smtClean="0">
                <a:solidFill>
                  <a:schemeClr val="bg1"/>
                </a:solidFill>
              </a:rPr>
              <a:t>description</a:t>
            </a:r>
            <a:endParaRPr lang="es-ES" sz="2600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406775" y="2406530"/>
            <a:ext cx="5459413" cy="1631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32 Rectángulo"/>
          <p:cNvSpPr/>
          <p:nvPr/>
        </p:nvSpPr>
        <p:spPr>
          <a:xfrm>
            <a:off x="255745" y="3527305"/>
            <a:ext cx="3087530" cy="5111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50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25189</TotalTime>
  <Words>1043</Words>
  <Application>Microsoft Office PowerPoint</Application>
  <PresentationFormat>Presentación en pantalla (4:3)</PresentationFormat>
  <Paragraphs>187</Paragraphs>
  <Slides>37</Slides>
  <Notes>37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9" baseType="lpstr">
      <vt:lpstr>Diseño predeterminado</vt:lpstr>
      <vt:lpstr>Imagen de mapa de bits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Anonymous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Complexity in Quantum Mechanics</dc:title>
  <dc:creator>Angel S Sanz</dc:creator>
  <cp:lastModifiedBy>Angel S. Sanz Ortiz</cp:lastModifiedBy>
  <cp:revision>785</cp:revision>
  <dcterms:created xsi:type="dcterms:W3CDTF">2003-06-01T18:23:24Z</dcterms:created>
  <dcterms:modified xsi:type="dcterms:W3CDTF">2014-06-24T13:19:42Z</dcterms:modified>
</cp:coreProperties>
</file>