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Lst>
  <p:sldIdLst>
    <p:sldId id="272" r:id="rId7"/>
    <p:sldId id="275" r:id="rId8"/>
    <p:sldId id="276" r:id="rId9"/>
    <p:sldId id="257" r:id="rId10"/>
    <p:sldId id="259" r:id="rId11"/>
    <p:sldId id="273" r:id="rId12"/>
    <p:sldId id="274" r:id="rId13"/>
    <p:sldId id="262" r:id="rId14"/>
    <p:sldId id="263" r:id="rId15"/>
    <p:sldId id="258" r:id="rId16"/>
    <p:sldId id="256" r:id="rId17"/>
    <p:sldId id="277" r:id="rId18"/>
    <p:sldId id="266" r:id="rId19"/>
    <p:sldId id="265" r:id="rId20"/>
    <p:sldId id="267" r:id="rId21"/>
    <p:sldId id="268" r:id="rId22"/>
    <p:sldId id="270" r:id="rId23"/>
    <p:sldId id="269" r:id="rId24"/>
    <p:sldId id="278"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9900"/>
    <a:srgbClr val="00FFFF"/>
    <a:srgbClr val="FF9900"/>
    <a:srgbClr val="FFFF99"/>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43" autoAdjust="0"/>
  </p:normalViewPr>
  <p:slideViewPr>
    <p:cSldViewPr>
      <p:cViewPr varScale="1">
        <p:scale>
          <a:sx n="106" d="100"/>
          <a:sy n="106" d="100"/>
        </p:scale>
        <p:origin x="-57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pPr>
              <a:defRPr/>
            </a:pPr>
            <a:fld id="{57228BBE-1A30-4B6B-AC58-685DC999F268}" type="datetimeFigureOut">
              <a:rPr lang="ru-RU" smtClean="0"/>
              <a:pPr>
                <a:defRPr/>
              </a:pPr>
              <a:t>25.06.2014</a:t>
            </a:fld>
            <a:endParaRPr lang="ru-RU"/>
          </a:p>
        </p:txBody>
      </p:sp>
      <p:sp>
        <p:nvSpPr>
          <p:cNvPr id="20" name="Нижний колонтитул 19"/>
          <p:cNvSpPr>
            <a:spLocks noGrp="1"/>
          </p:cNvSpPr>
          <p:nvPr>
            <p:ph type="ftr" sz="quarter" idx="11"/>
          </p:nvPr>
        </p:nvSpPr>
        <p:spPr/>
        <p:txBody>
          <a:bodyPr/>
          <a:lstStyle>
            <a:extLst/>
          </a:lstStyle>
          <a:p>
            <a:pPr>
              <a:defRPr/>
            </a:pPr>
            <a:endParaRPr lang="ru-RU"/>
          </a:p>
        </p:txBody>
      </p:sp>
      <p:sp>
        <p:nvSpPr>
          <p:cNvPr id="10" name="Номер слайда 9"/>
          <p:cNvSpPr>
            <a:spLocks noGrp="1"/>
          </p:cNvSpPr>
          <p:nvPr>
            <p:ph type="sldNum" sz="quarter" idx="12"/>
          </p:nvPr>
        </p:nvSpPr>
        <p:spPr/>
        <p:txBody>
          <a:bodyPr/>
          <a:lstStyle>
            <a:extLst/>
          </a:lstStyle>
          <a:p>
            <a:pPr>
              <a:defRPr/>
            </a:pPr>
            <a:fld id="{34F352DF-54E9-48B9-934D-7426622784B1}" type="slidenum">
              <a:rPr lang="ru-RU" smtClean="0"/>
              <a:pPr>
                <a:defRPr/>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128D9FAB-934B-44E2-8D61-B8BD928952B8}"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8A0E7AB4-874C-41DA-B1DA-3BE819C1ACA2}" type="slidenum">
              <a:rPr lang="ru-RU" smtClean="0"/>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fld id="{57228BBE-1A30-4B6B-AC58-685DC999F268}" type="datetimeFigureOut">
              <a:rPr lang="ru-RU" smtClean="0"/>
              <a:pPr>
                <a:defRPr/>
              </a:pPr>
              <a:t>25.06.2014</a:t>
            </a:fld>
            <a:endParaRPr lang="ru-RU"/>
          </a:p>
        </p:txBody>
      </p:sp>
      <p:sp>
        <p:nvSpPr>
          <p:cNvPr id="16" name="Номер слайда 15"/>
          <p:cNvSpPr>
            <a:spLocks noGrp="1"/>
          </p:cNvSpPr>
          <p:nvPr>
            <p:ph type="sldNum" sz="quarter" idx="11"/>
          </p:nvPr>
        </p:nvSpPr>
        <p:spPr/>
        <p:txBody>
          <a:bodyPr/>
          <a:lstStyle/>
          <a:p>
            <a:pPr>
              <a:defRPr/>
            </a:pPr>
            <a:fld id="{34F352DF-54E9-48B9-934D-7426622784B1}"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754AF449-9324-470F-AADE-56BF8C329F15}" type="datetimeFigureOut">
              <a:rPr lang="ru-RU" smtClean="0"/>
              <a:pPr>
                <a:defRPr/>
              </a:pPr>
              <a:t>25.06.2014</a:t>
            </a:fld>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E2CB275A-C7DA-465D-A3D8-86B88C049D36}"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98535AC-A2AB-4BB8-95D3-A48076AF88E3}"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09720AF-7FA5-48BE-9A89-7282FEF81784}"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55BE28F4-3642-4E05-AD91-603DAFCBB7A5}"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fld id="{2FB1D17E-AE57-4D76-8FA1-354C2840B5B3}" type="datetimeFigureOut">
              <a:rPr lang="ru-RU" smtClean="0"/>
              <a:pPr>
                <a:defRPr/>
              </a:pPr>
              <a:t>25.06.2014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1503F6C-AB8D-4B9B-9F2C-8D4E6AEE8A16}"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2134D1A-A27D-4C36-A9D1-614DBAD41FBC}" type="slidenum">
              <a:rPr lang="ru-RU" smtClean="0"/>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8820286D-7F45-4916-800D-4A5E6175C5EE}" type="datetimeFigureOut">
              <a:rPr lang="ru-RU" smtClean="0"/>
              <a:pPr>
                <a:defRPr/>
              </a:pPr>
              <a:t>25.06.2014</a:t>
            </a:fld>
            <a:endParaRPr lang="ru-RU"/>
          </a:p>
        </p:txBody>
      </p:sp>
      <p:sp>
        <p:nvSpPr>
          <p:cNvPr id="9" name="Номер слайда 8"/>
          <p:cNvSpPr>
            <a:spLocks noGrp="1"/>
          </p:cNvSpPr>
          <p:nvPr>
            <p:ph type="sldNum" sz="quarter" idx="15"/>
          </p:nvPr>
        </p:nvSpPr>
        <p:spPr/>
        <p:txBody>
          <a:bodyPr/>
          <a:lstStyle/>
          <a:p>
            <a:pPr>
              <a:defRPr/>
            </a:pPr>
            <a:fld id="{386C93BA-5C55-44F8-8B45-936356788B05}"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754AF449-9324-470F-AADE-56BF8C329F1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E2CB275A-C7DA-465D-A3D8-86B88C049D36}" type="slidenum">
              <a:rPr lang="ru-RU" smtClean="0"/>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42F86910-D978-4F13-ABDD-470D49559970}" type="datetimeFigureOut">
              <a:rPr lang="ru-RU" smtClean="0"/>
              <a:pPr>
                <a:defRPr/>
              </a:pPr>
              <a:t>25.06.2014</a:t>
            </a:fld>
            <a:endParaRPr lang="ru-RU"/>
          </a:p>
        </p:txBody>
      </p:sp>
      <p:sp>
        <p:nvSpPr>
          <p:cNvPr id="9" name="Номер слайда 8"/>
          <p:cNvSpPr>
            <a:spLocks noGrp="1"/>
          </p:cNvSpPr>
          <p:nvPr>
            <p:ph type="sldNum" sz="quarter" idx="11"/>
          </p:nvPr>
        </p:nvSpPr>
        <p:spPr/>
        <p:txBody>
          <a:bodyPr/>
          <a:lstStyle/>
          <a:p>
            <a:pPr>
              <a:defRPr/>
            </a:pPr>
            <a:fld id="{7CD46E2D-2A5F-41FE-9EED-61732C5872C9}"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8D9FAB-934B-44E2-8D61-B8BD928952B8}" type="slidenum">
              <a:rPr lang="ru-RU" smtClean="0"/>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0E7AB4-874C-41DA-B1DA-3BE819C1ACA2}" type="slidenum">
              <a:rPr lang="ru-RU" smtClean="0"/>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pPr>
              <a:defRPr/>
            </a:pPr>
            <a:fld id="{57228BBE-1A30-4B6B-AC58-685DC999F268}"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4F352DF-54E9-48B9-934D-7426622784B1}" type="slidenum">
              <a:rPr lang="ru-RU" smtClean="0"/>
              <a:pPr>
                <a:defRPr/>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754AF449-9324-470F-AADE-56BF8C329F1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2CB275A-C7DA-465D-A3D8-86B88C049D36}" type="slidenum">
              <a:rPr lang="ru-RU" smtClean="0"/>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98535AC-A2AB-4BB8-95D3-A48076AF88E3}" type="slidenum">
              <a:rPr lang="ru-RU" smtClean="0"/>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09720AF-7FA5-48BE-9A89-7282FEF81784}" type="slidenum">
              <a:rPr lang="ru-RU" smtClean="0"/>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pPr>
              <a:defRPr/>
            </a:pPr>
            <a:fld id="{2FB1D17E-AE57-4D76-8FA1-354C2840B5B3}" type="datetimeFigureOut">
              <a:rPr lang="ru-RU" smtClean="0"/>
              <a:pPr>
                <a:defRPr/>
              </a:pPr>
              <a:t>25.06.2014</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55BE28F4-3642-4E05-AD91-603DAFCBB7A5}" type="slidenum">
              <a:rPr lang="ru-RU" smtClean="0"/>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1503F6C-AB8D-4B9B-9F2C-8D4E6AEE8A16}" type="slidenum">
              <a:rPr lang="ru-RU" smtClean="0"/>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2134D1A-A27D-4C36-A9D1-614DBAD41FBC}" type="slidenum">
              <a:rPr lang="ru-RU" smtClean="0"/>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098535AC-A2AB-4BB8-95D3-A48076AF88E3}" type="slidenum">
              <a:rPr lang="ru-RU" smtClean="0"/>
              <a:pPr>
                <a:defRPr/>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pPr>
              <a:defRPr/>
            </a:pPr>
            <a:fld id="{8820286D-7F45-4916-800D-4A5E6175C5EE}"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86C93BA-5C55-44F8-8B45-936356788B05}" type="slidenum">
              <a:rPr lang="ru-RU" smtClean="0"/>
              <a:pPr>
                <a:defRPr/>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pPr>
              <a:defRPr/>
            </a:pPr>
            <a:fld id="{42F86910-D978-4F13-ABDD-470D49559970}" type="datetimeFigureOut">
              <a:rPr lang="ru-RU" smtClean="0"/>
              <a:pPr>
                <a:defRPr/>
              </a:pPr>
              <a:t>25.06.2014</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pPr>
              <a:defRPr/>
            </a:pPr>
            <a:endParaRPr lang="ru-RU"/>
          </a:p>
        </p:txBody>
      </p:sp>
      <p:sp>
        <p:nvSpPr>
          <p:cNvPr id="7" name="Номер слайда 6"/>
          <p:cNvSpPr>
            <a:spLocks noGrp="1"/>
          </p:cNvSpPr>
          <p:nvPr>
            <p:ph type="sldNum" sz="quarter" idx="12"/>
          </p:nvPr>
        </p:nvSpPr>
        <p:spPr>
          <a:xfrm>
            <a:off x="8339328" y="1170432"/>
            <a:ext cx="733864" cy="201168"/>
          </a:xfrm>
        </p:spPr>
        <p:txBody>
          <a:bodyPr/>
          <a:lstStyle/>
          <a:p>
            <a:pPr>
              <a:defRPr/>
            </a:pPr>
            <a:fld id="{7CD46E2D-2A5F-41FE-9EED-61732C5872C9}" type="slidenum">
              <a:rPr lang="ru-RU" smtClean="0"/>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8D9FAB-934B-44E2-8D61-B8BD928952B8}" type="slidenum">
              <a:rPr lang="ru-RU" smtClean="0"/>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0E7AB4-874C-41DA-B1DA-3BE819C1ACA2}" type="slidenum">
              <a:rPr lang="ru-RU" smtClean="0"/>
              <a:pPr>
                <a:defRPr/>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57228BBE-1A30-4B6B-AC58-685DC999F268}"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4F352DF-54E9-48B9-934D-7426622784B1}" type="slidenum">
              <a:rPr lang="ru-RU" smtClean="0"/>
              <a:pPr>
                <a:defRPr/>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754AF449-9324-470F-AADE-56BF8C329F1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2CB275A-C7DA-465D-A3D8-86B88C049D36}" type="slidenum">
              <a:rPr lang="ru-RU" smtClean="0"/>
              <a:pPr>
                <a:defRPr/>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98535AC-A2AB-4BB8-95D3-A48076AF88E3}" type="slidenum">
              <a:rPr lang="ru-RU" smtClean="0"/>
              <a:pPr>
                <a:defRPr/>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09720AF-7FA5-48BE-9A89-7282FEF81784}" type="slidenum">
              <a:rPr lang="ru-RU" smtClean="0"/>
              <a:pPr>
                <a:defRPr/>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2FB1D17E-AE57-4D76-8FA1-354C2840B5B3}" type="datetimeFigureOut">
              <a:rPr lang="ru-RU" smtClean="0"/>
              <a:pPr>
                <a:defRPr/>
              </a:pPr>
              <a:t>25.06.2014</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55BE28F4-3642-4E05-AD91-603DAFCBB7A5}" type="slidenum">
              <a:rPr lang="ru-RU" smtClean="0"/>
              <a:pPr>
                <a:defRPr/>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1503F6C-AB8D-4B9B-9F2C-8D4E6AEE8A16}" type="slidenum">
              <a:rPr lang="ru-RU" smtClean="0"/>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109720AF-7FA5-48BE-9A89-7282FEF81784}" type="slidenum">
              <a:rPr lang="ru-RU" smtClean="0"/>
              <a:pPr>
                <a:defRPr/>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2134D1A-A27D-4C36-A9D1-614DBAD41FBC}" type="slidenum">
              <a:rPr lang="ru-RU" smtClean="0"/>
              <a:pPr>
                <a:defRPr/>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8820286D-7F45-4916-800D-4A5E6175C5EE}"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86C93BA-5C55-44F8-8B45-936356788B05}" type="slidenum">
              <a:rPr lang="ru-RU" smtClean="0"/>
              <a:pPr>
                <a:defRPr/>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42F86910-D978-4F13-ABDD-470D49559970}"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7CD46E2D-2A5F-41FE-9EED-61732C5872C9}" type="slidenum">
              <a:rPr lang="ru-RU" smtClean="0"/>
              <a:pPr>
                <a:defRPr/>
              </a:pPr>
              <a:t>‹#›</a:t>
            </a:fld>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8D9FAB-934B-44E2-8D61-B8BD928952B8}" type="slidenum">
              <a:rPr lang="ru-RU" smtClean="0"/>
              <a:pPr>
                <a:defRPr/>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0E7AB4-874C-41DA-B1DA-3BE819C1ACA2}" type="slidenum">
              <a:rPr lang="ru-RU" smtClean="0"/>
              <a:pPr>
                <a:defRPr/>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57228BBE-1A30-4B6B-AC58-685DC999F268}"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4F352DF-54E9-48B9-934D-7426622784B1}" type="slidenum">
              <a:rPr lang="ru-RU" smtClean="0"/>
              <a:pPr>
                <a:defRPr/>
              </a:pPr>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754AF449-9324-470F-AADE-56BF8C329F1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2CB275A-C7DA-465D-A3D8-86B88C049D36}" type="slidenum">
              <a:rPr lang="ru-RU" smtClean="0"/>
              <a:pPr>
                <a:defRPr/>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98535AC-A2AB-4BB8-95D3-A48076AF88E3}" type="slidenum">
              <a:rPr lang="ru-RU" smtClean="0"/>
              <a:pPr>
                <a:defRPr/>
              </a:pPr>
              <a:t>‹#›</a:t>
            </a:fld>
            <a:endParaRPr lang="ru-RU"/>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09720AF-7FA5-48BE-9A89-7282FEF81784}" type="slidenum">
              <a:rPr lang="ru-RU" smtClean="0"/>
              <a:pPr>
                <a:defRPr/>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2FB1D17E-AE57-4D76-8FA1-354C2840B5B3}" type="datetimeFigureOut">
              <a:rPr lang="ru-RU" smtClean="0"/>
              <a:pPr>
                <a:defRPr/>
              </a:pPr>
              <a:t>25.06.2014</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55BE28F4-3642-4E05-AD91-603DAFCBB7A5}"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fld id="{2FB1D17E-AE57-4D76-8FA1-354C2840B5B3}" type="datetimeFigureOut">
              <a:rPr lang="ru-RU" smtClean="0"/>
              <a:pPr>
                <a:defRPr/>
              </a:pPr>
              <a:t>25.06.2014</a:t>
            </a:fld>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55BE28F4-3642-4E05-AD91-603DAFCBB7A5}" type="slidenum">
              <a:rPr lang="ru-RU" smtClean="0"/>
              <a:pPr>
                <a:defRPr/>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1503F6C-AB8D-4B9B-9F2C-8D4E6AEE8A16}" type="slidenum">
              <a:rPr lang="ru-RU" smtClean="0"/>
              <a:pPr>
                <a:defRPr/>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2134D1A-A27D-4C36-A9D1-614DBAD41FBC}" type="slidenum">
              <a:rPr lang="ru-RU" smtClean="0"/>
              <a:pPr>
                <a:defRPr/>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8820286D-7F45-4916-800D-4A5E6175C5EE}"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86C93BA-5C55-44F8-8B45-936356788B05}" type="slidenum">
              <a:rPr lang="ru-RU" smtClean="0"/>
              <a:pPr>
                <a:defRPr/>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42F86910-D978-4F13-ABDD-470D49559970}"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7CD46E2D-2A5F-41FE-9EED-61732C5872C9}" type="slidenum">
              <a:rPr lang="ru-RU" smtClean="0"/>
              <a:pPr>
                <a:defRPr/>
              </a:pPr>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8D9FAB-934B-44E2-8D61-B8BD928952B8}" type="slidenum">
              <a:rPr lang="ru-RU" smtClean="0"/>
              <a:pPr>
                <a:defRPr/>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0E7AB4-874C-41DA-B1DA-3BE819C1ACA2}" type="slidenum">
              <a:rPr lang="ru-RU" smtClean="0"/>
              <a:pPr>
                <a:defRPr/>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57228BBE-1A30-4B6B-AC58-685DC999F268}"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34F352DF-54E9-48B9-934D-7426622784B1}" type="slidenum">
              <a:rPr lang="ru-RU" smtClean="0"/>
              <a:pPr>
                <a:defRPr/>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754AF449-9324-470F-AADE-56BF8C329F1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2CB275A-C7DA-465D-A3D8-86B88C049D36}" type="slidenum">
              <a:rPr lang="ru-RU" smtClean="0"/>
              <a:pPr>
                <a:defRPr/>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7A9BA393-AD26-434A-B1BC-07BF6423F742}"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098535AC-A2AB-4BB8-95D3-A48076AF88E3}" type="slidenum">
              <a:rPr lang="ru-RU" smtClean="0"/>
              <a:pPr>
                <a:defRPr/>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51BD26D7-B344-47BE-8ECC-274AE27355A3}"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109720AF-7FA5-48BE-9A89-7282FEF81784}" type="slidenum">
              <a:rPr lang="ru-RU" smtClean="0"/>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81503F6C-AB8D-4B9B-9F2C-8D4E6AEE8A16}" type="slidenum">
              <a:rPr lang="ru-RU" smtClean="0"/>
              <a:pPr>
                <a:defRPr/>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2FB1D17E-AE57-4D76-8FA1-354C2840B5B3}" type="datetimeFigureOut">
              <a:rPr lang="ru-RU" smtClean="0"/>
              <a:pPr>
                <a:defRPr/>
              </a:pPr>
              <a:t>25.06.2014</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55BE28F4-3642-4E05-AD91-603DAFCBB7A5}" type="slidenum">
              <a:rPr lang="ru-RU" smtClean="0"/>
              <a:pPr>
                <a:defRPr/>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C2268EB1-C7C0-44B9-A2EB-98D39D84FE78}" type="datetimeFigureOut">
              <a:rPr lang="ru-RU" smtClean="0"/>
              <a:pPr>
                <a:defRPr/>
              </a:pPr>
              <a:t>25.06.2014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81503F6C-AB8D-4B9B-9F2C-8D4E6AEE8A16}" type="slidenum">
              <a:rPr lang="ru-RU" smtClean="0"/>
              <a:pPr>
                <a:defRPr/>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2134D1A-A27D-4C36-A9D1-614DBAD41FBC}" type="slidenum">
              <a:rPr lang="ru-RU" smtClean="0"/>
              <a:pPr>
                <a:defRPr/>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8820286D-7F45-4916-800D-4A5E6175C5EE}"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386C93BA-5C55-44F8-8B45-936356788B05}" type="slidenum">
              <a:rPr lang="ru-RU" smtClean="0"/>
              <a:pPr>
                <a:defRPr/>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42F86910-D978-4F13-ABDD-470D49559970}"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7CD46E2D-2A5F-41FE-9EED-61732C5872C9}" type="slidenum">
              <a:rPr lang="ru-RU" smtClean="0"/>
              <a:pPr>
                <a:defRPr/>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E86A656F-8786-4928-8275-BC3771E01010}"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28D9FAB-934B-44E2-8D61-B8BD928952B8}" type="slidenum">
              <a:rPr lang="ru-RU" smtClean="0"/>
              <a:pPr>
                <a:defRPr/>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C8E10CE0-90E6-43BE-A4E7-D29185D359E5}" type="datetimeFigureOut">
              <a:rPr lang="ru-RU" smtClean="0"/>
              <a:pPr>
                <a:defRPr/>
              </a:pPr>
              <a:t>25.06.2014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0E7AB4-874C-41DA-B1DA-3BE819C1ACA2}"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pPr>
              <a:defRPr/>
            </a:pPr>
            <a:fld id="{2CADDEDC-E92E-464B-BBCE-B1BABC1697F3}" type="datetimeFigureOut">
              <a:rPr lang="ru-RU" smtClean="0"/>
              <a:pPr>
                <a:defRPr/>
              </a:pPr>
              <a:t>25.06.2014</a:t>
            </a:fld>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82134D1A-A27D-4C36-A9D1-614DBAD41FBC}" type="slidenum">
              <a:rPr lang="ru-RU" smtClean="0"/>
              <a:pPr>
                <a:defRPr/>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fld id="{8820286D-7F45-4916-800D-4A5E6175C5EE}"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386C93BA-5C55-44F8-8B45-936356788B05}"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pPr>
              <a:defRPr/>
            </a:pPr>
            <a:fld id="{42F86910-D978-4F13-ABDD-470D49559970}" type="datetimeFigureOut">
              <a:rPr lang="ru-RU" smtClean="0"/>
              <a:pPr>
                <a:defRPr/>
              </a:pPr>
              <a:t>25.06.2014</a:t>
            </a:fld>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7CD46E2D-2A5F-41FE-9EED-61732C5872C9}" type="slidenum">
              <a:rPr lang="ru-RU" smtClean="0"/>
              <a:pPr>
                <a:defRPr/>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fld id="{47049920-63A9-40D9-9DD6-03BC1DC6C050}" type="datetimeFigureOut">
              <a:rPr lang="ru-RU" smtClean="0"/>
              <a:pPr>
                <a:defRPr/>
              </a:pPr>
              <a:t>25.06.2014</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F04EE2D2-F214-4204-8F9C-5F5129D382B5}" type="slidenum">
              <a:rPr lang="ru-RU" smtClean="0"/>
              <a:pPr>
                <a:defRPr/>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47049920-63A9-40D9-9DD6-03BC1DC6C050}" type="datetimeFigureOut">
              <a:rPr lang="ru-RU" smtClean="0"/>
              <a:pPr>
                <a:defRPr/>
              </a:pPr>
              <a:t>25.06.2014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F04EE2D2-F214-4204-8F9C-5F5129D382B5}"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fld id="{47049920-63A9-40D9-9DD6-03BC1DC6C050}" type="datetimeFigureOut">
              <a:rPr lang="ru-RU" smtClean="0"/>
              <a:pPr>
                <a:defRPr/>
              </a:pPr>
              <a:t>25.06.2014</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F04EE2D2-F214-4204-8F9C-5F5129D382B5}"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7049920-63A9-40D9-9DD6-03BC1DC6C050}" type="datetimeFigureOut">
              <a:rPr lang="ru-RU" smtClean="0"/>
              <a:pPr>
                <a:defRPr/>
              </a:pPr>
              <a:t>25.06.2014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04EE2D2-F214-4204-8F9C-5F5129D382B5}"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7049920-63A9-40D9-9DD6-03BC1DC6C050}" type="datetimeFigureOut">
              <a:rPr lang="ru-RU" smtClean="0"/>
              <a:pPr>
                <a:defRPr/>
              </a:pPr>
              <a:t>25.06.2014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04EE2D2-F214-4204-8F9C-5F5129D382B5}"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47049920-63A9-40D9-9DD6-03BC1DC6C050}" type="datetimeFigureOut">
              <a:rPr lang="ru-RU" smtClean="0"/>
              <a:pPr>
                <a:defRPr/>
              </a:pPr>
              <a:t>25.06.2014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F04EE2D2-F214-4204-8F9C-5F5129D382B5}" type="slidenum">
              <a:rPr lang="ru-RU" smtClean="0"/>
              <a:pPr>
                <a:defRPr/>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4.xml"/><Relationship Id="rId5" Type="http://schemas.openxmlformats.org/officeDocument/2006/relationships/image" Target="../media/image18.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3.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46.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5.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6.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jpeg"/><Relationship Id="rId1" Type="http://schemas.openxmlformats.org/officeDocument/2006/relationships/slideLayout" Target="../slideLayouts/slideLayout24.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5.xml"/><Relationship Id="rId4" Type="http://schemas.openxmlformats.org/officeDocument/2006/relationships/image" Target="../media/image48.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9.jpeg"/><Relationship Id="rId1" Type="http://schemas.openxmlformats.org/officeDocument/2006/relationships/slideLayout" Target="../slideLayouts/slideLayout24.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2.wav"/><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35.xml"/><Relationship Id="rId4" Type="http://schemas.openxmlformats.org/officeDocument/2006/relationships/hyperlink" Target="http://en.wikipedia.org/wiki/Modern_Library_100_Best_Novel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Layout" Target="../slideLayouts/slideLayout24.xml"/><Relationship Id="rId7" Type="http://schemas.openxmlformats.org/officeDocument/2006/relationships/image" Target="../media/image14.jpeg"/><Relationship Id="rId2" Type="http://schemas.openxmlformats.org/officeDocument/2006/relationships/audio" Target="../media/audio3.wav"/><Relationship Id="rId1" Type="http://schemas.openxmlformats.org/officeDocument/2006/relationships/tags" Target="../tags/tag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audio" Target="../media/audio4.wa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539552" y="1988840"/>
            <a:ext cx="8229600" cy="1143000"/>
          </a:xfrm>
          <a:ln/>
        </p:spPr>
        <p:style>
          <a:lnRef idx="0">
            <a:schemeClr val="accent2"/>
          </a:lnRef>
          <a:fillRef idx="3">
            <a:schemeClr val="accent2"/>
          </a:fillRef>
          <a:effectRef idx="3">
            <a:schemeClr val="accent2"/>
          </a:effectRef>
          <a:fontRef idx="minor">
            <a:schemeClr val="lt1"/>
          </a:fontRef>
        </p:style>
        <p:txBody>
          <a:bodyPr rtlCol="0">
            <a:normAutofit/>
          </a:bodyPr>
          <a:lstStyle/>
          <a:p>
            <a:pPr fontAlgn="auto">
              <a:spcAft>
                <a:spcPts val="0"/>
              </a:spcAft>
              <a:defRPr/>
            </a:pPr>
            <a:r>
              <a:rPr lang="en-US" b="1" dirty="0" smtClean="0">
                <a:effectLst>
                  <a:outerShdw blurRad="38100" dist="38100" dir="2700000" algn="tl">
                    <a:srgbClr val="000000">
                      <a:alpha val="43137"/>
                    </a:srgbClr>
                  </a:outerShdw>
                </a:effectLst>
                <a:latin typeface="Andalus" pitchFamily="18" charset="-78"/>
                <a:cs typeface="Andalus" pitchFamily="18" charset="-78"/>
              </a:rPr>
              <a:t>Half a Century with QUARKS!</a:t>
            </a:r>
            <a:endParaRPr lang="ru-RU" b="1" dirty="0">
              <a:effectLst>
                <a:outerShdw blurRad="38100" dist="38100" dir="2700000" algn="tl">
                  <a:srgbClr val="000000">
                    <a:alpha val="43137"/>
                  </a:srgbClr>
                </a:outerShdw>
              </a:effectLst>
              <a:cs typeface="Andalus" pitchFamily="18" charset="-78"/>
            </a:endParaRPr>
          </a:p>
        </p:txBody>
      </p:sp>
      <p:sp>
        <p:nvSpPr>
          <p:cNvPr id="5" name="Содержимое 4"/>
          <p:cNvSpPr txBox="1">
            <a:spLocks noGrp="1"/>
          </p:cNvSpPr>
          <p:nvPr>
            <p:ph idx="1"/>
          </p:nvPr>
        </p:nvSpPr>
        <p:spPr>
          <a:xfrm>
            <a:off x="1259632" y="4437112"/>
            <a:ext cx="6696744" cy="646331"/>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buNone/>
              <a:defRPr/>
            </a:pPr>
            <a:r>
              <a:rPr lang="en-US" sz="1800" dirty="0">
                <a:latin typeface="Times New Roman" pitchFamily="18" charset="0"/>
                <a:cs typeface="Times New Roman" pitchFamily="18" charset="0"/>
              </a:rPr>
              <a:t>Vladimir A. </a:t>
            </a:r>
            <a:r>
              <a:rPr lang="en-US" sz="1800" dirty="0" err="1">
                <a:latin typeface="Times New Roman" pitchFamily="18" charset="0"/>
                <a:cs typeface="Times New Roman" pitchFamily="18" charset="0"/>
              </a:rPr>
              <a:t>Petrov</a:t>
            </a:r>
            <a:r>
              <a:rPr lang="en-US" sz="1800" dirty="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pPr algn="ctr" fontAlgn="auto">
              <a:spcBef>
                <a:spcPts val="0"/>
              </a:spcBef>
              <a:spcAft>
                <a:spcPts val="0"/>
              </a:spcAft>
              <a:buNone/>
              <a:defRPr/>
            </a:pPr>
            <a:r>
              <a:rPr lang="en-US" sz="1800" dirty="0" smtClean="0">
                <a:latin typeface="Times New Roman" pitchFamily="18" charset="0"/>
                <a:cs typeface="Times New Roman" pitchFamily="18" charset="0"/>
              </a:rPr>
              <a:t>Institute </a:t>
            </a:r>
            <a:r>
              <a:rPr lang="en-US" sz="1800" dirty="0">
                <a:latin typeface="Times New Roman" pitchFamily="18" charset="0"/>
                <a:cs typeface="Times New Roman" pitchFamily="18" charset="0"/>
              </a:rPr>
              <a:t>for High Energy Physics, </a:t>
            </a:r>
            <a:r>
              <a:rPr lang="en-US" sz="1800" dirty="0" err="1">
                <a:latin typeface="Times New Roman" pitchFamily="18" charset="0"/>
                <a:cs typeface="Times New Roman" pitchFamily="18" charset="0"/>
              </a:rPr>
              <a:t>Protvino</a:t>
            </a:r>
            <a:endParaRPr lang="ru-RU" sz="1800" dirty="0">
              <a:latin typeface="Times New Roman" pitchFamily="18" charset="0"/>
              <a:cs typeface="Times New Roman" pitchFamily="18" charset="0"/>
            </a:endParaRPr>
          </a:p>
        </p:txBody>
      </p:sp>
      <p:sp>
        <p:nvSpPr>
          <p:cNvPr id="6" name="TextBox 5"/>
          <p:cNvSpPr txBox="1"/>
          <p:nvPr/>
        </p:nvSpPr>
        <p:spPr>
          <a:xfrm>
            <a:off x="0" y="0"/>
            <a:ext cx="9144000" cy="92333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fontAlgn="auto">
              <a:spcBef>
                <a:spcPts val="0"/>
              </a:spcBef>
              <a:spcAft>
                <a:spcPts val="0"/>
              </a:spcAft>
              <a:defRPr/>
            </a:pPr>
            <a:r>
              <a:rPr lang="en-US" dirty="0">
                <a:solidFill>
                  <a:schemeClr val="tx1"/>
                </a:solidFill>
                <a:latin typeface="Times New Roman" pitchFamily="18" charset="0"/>
                <a:cs typeface="Times New Roman" pitchFamily="18" charset="0"/>
              </a:rPr>
              <a:t>The XXX-</a:t>
            </a:r>
            <a:r>
              <a:rPr lang="en-US" dirty="0" err="1">
                <a:solidFill>
                  <a:schemeClr val="tx1"/>
                </a:solidFill>
                <a:latin typeface="Times New Roman" pitchFamily="18" charset="0"/>
                <a:cs typeface="Times New Roman" pitchFamily="18" charset="0"/>
              </a:rPr>
              <a:t>th</a:t>
            </a:r>
            <a:r>
              <a:rPr lang="en-US" dirty="0">
                <a:solidFill>
                  <a:schemeClr val="tx1"/>
                </a:solidFill>
                <a:latin typeface="Times New Roman" pitchFamily="18" charset="0"/>
                <a:cs typeface="Times New Roman" pitchFamily="18" charset="0"/>
              </a:rPr>
              <a:t> International Workshop on High Energy Physics, </a:t>
            </a:r>
            <a:endParaRPr lang="en-US" dirty="0" smtClean="0">
              <a:solidFill>
                <a:schemeClr val="tx1"/>
              </a:solidFill>
              <a:latin typeface="Times New Roman" pitchFamily="18" charset="0"/>
              <a:cs typeface="Times New Roman" pitchFamily="18" charset="0"/>
            </a:endParaRPr>
          </a:p>
          <a:p>
            <a:pPr algn="ctr" fontAlgn="auto">
              <a:spcBef>
                <a:spcPts val="0"/>
              </a:spcBef>
              <a:spcAft>
                <a:spcPts val="0"/>
              </a:spcAft>
              <a:defRPr/>
            </a:pPr>
            <a:r>
              <a:rPr lang="en-US" dirty="0" smtClean="0">
                <a:solidFill>
                  <a:schemeClr val="tx1"/>
                </a:solidFill>
                <a:latin typeface="Times New Roman" pitchFamily="18" charset="0"/>
                <a:cs typeface="Times New Roman" pitchFamily="18" charset="0"/>
              </a:rPr>
              <a:t>IHEP</a:t>
            </a:r>
            <a:r>
              <a:rPr lang="en-US" dirty="0">
                <a:solidFill>
                  <a:schemeClr val="tx1"/>
                </a:solidFill>
                <a:latin typeface="Times New Roman" pitchFamily="18" charset="0"/>
                <a:cs typeface="Times New Roman" pitchFamily="18" charset="0"/>
              </a:rPr>
              <a:t>, </a:t>
            </a:r>
            <a:r>
              <a:rPr lang="en-US" dirty="0" err="1">
                <a:solidFill>
                  <a:schemeClr val="tx1"/>
                </a:solidFill>
                <a:latin typeface="Times New Roman" pitchFamily="18" charset="0"/>
                <a:cs typeface="Times New Roman" pitchFamily="18" charset="0"/>
              </a:rPr>
              <a:t>Protvino</a:t>
            </a:r>
            <a:r>
              <a:rPr lang="en-US" dirty="0">
                <a:solidFill>
                  <a:schemeClr val="tx1"/>
                </a:solidFill>
                <a:latin typeface="Times New Roman" pitchFamily="18" charset="0"/>
                <a:cs typeface="Times New Roman" pitchFamily="18" charset="0"/>
              </a:rPr>
              <a:t>, Russia , June 2</a:t>
            </a:r>
            <a:r>
              <a:rPr lang="ru-RU" dirty="0">
                <a:solidFill>
                  <a:schemeClr val="tx1"/>
                </a:solidFill>
                <a:latin typeface="Times New Roman" pitchFamily="18" charset="0"/>
                <a:cs typeface="Times New Roman" pitchFamily="18" charset="0"/>
              </a:rPr>
              <a:t>3</a:t>
            </a:r>
            <a:r>
              <a:rPr lang="en-US" dirty="0">
                <a:solidFill>
                  <a:schemeClr val="tx1"/>
                </a:solidFill>
                <a:latin typeface="Times New Roman" pitchFamily="18" charset="0"/>
                <a:cs typeface="Times New Roman" pitchFamily="18" charset="0"/>
              </a:rPr>
              <a:t>-2</a:t>
            </a:r>
            <a:r>
              <a:rPr lang="ru-RU" dirty="0">
                <a:solidFill>
                  <a:schemeClr val="tx1"/>
                </a:solidFill>
                <a:latin typeface="Times New Roman" pitchFamily="18" charset="0"/>
                <a:cs typeface="Times New Roman" pitchFamily="18" charset="0"/>
              </a:rPr>
              <a:t>7</a:t>
            </a:r>
            <a:r>
              <a:rPr lang="en-US" dirty="0">
                <a:solidFill>
                  <a:schemeClr val="tx1"/>
                </a:solidFill>
                <a:latin typeface="Times New Roman" pitchFamily="18" charset="0"/>
                <a:cs typeface="Times New Roman" pitchFamily="18" charset="0"/>
              </a:rPr>
              <a:t>, 201</a:t>
            </a:r>
            <a:r>
              <a:rPr lang="ru-RU" dirty="0">
                <a:solidFill>
                  <a:schemeClr val="tx1"/>
                </a:solidFill>
                <a:latin typeface="Times New Roman" pitchFamily="18" charset="0"/>
                <a:cs typeface="Times New Roman" pitchFamily="18" charset="0"/>
              </a:rPr>
              <a:t>4</a:t>
            </a:r>
          </a:p>
          <a:p>
            <a:pPr algn="ctr" fontAlgn="auto">
              <a:spcBef>
                <a:spcPts val="0"/>
              </a:spcBef>
              <a:spcAft>
                <a:spcPts val="0"/>
              </a:spcAft>
              <a:defRPr/>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60000"/>
            <a:lumOff val="40000"/>
          </a:schemeClr>
        </a:solidFill>
        <a:effectLst/>
      </p:bgPr>
    </p:bg>
    <p:spTree>
      <p:nvGrpSpPr>
        <p:cNvPr id="1" name=""/>
        <p:cNvGrpSpPr/>
        <p:nvPr/>
      </p:nvGrpSpPr>
      <p:grpSpPr>
        <a:xfrm>
          <a:off x="0" y="0"/>
          <a:ext cx="0" cy="0"/>
          <a:chOff x="0" y="0"/>
          <a:chExt cx="0" cy="0"/>
        </a:xfrm>
      </p:grpSpPr>
      <p:pic>
        <p:nvPicPr>
          <p:cNvPr id="6146" name="irc_mi" descr="http://3.bp.blogspot.com/_SvsaNpaytxU/Sosqlpm3J1I/AAAAAAAAGyA/g15yoxoxStw/s400/midtown-manhattan-new-york-city-1939.jpg"/>
          <p:cNvPicPr>
            <a:picLocks noChangeAspect="1" noChangeArrowheads="1"/>
          </p:cNvPicPr>
          <p:nvPr/>
        </p:nvPicPr>
        <p:blipFill>
          <a:blip r:embed="rId2" cstate="print"/>
          <a:srcRect/>
          <a:stretch>
            <a:fillRect/>
          </a:stretch>
        </p:blipFill>
        <p:spPr bwMode="auto">
          <a:xfrm>
            <a:off x="1476375" y="908050"/>
            <a:ext cx="6299200" cy="4500563"/>
          </a:xfrm>
          <a:prstGeom prst="rect">
            <a:avLst/>
          </a:prstGeom>
          <a:noFill/>
          <a:ln w="9525">
            <a:noFill/>
            <a:miter lim="800000"/>
            <a:headEnd/>
            <a:tailEnd/>
          </a:ln>
        </p:spPr>
      </p:pic>
      <p:sp>
        <p:nvSpPr>
          <p:cNvPr id="6147" name="Прямоугольник 7"/>
          <p:cNvSpPr>
            <a:spLocks noChangeArrowheads="1"/>
          </p:cNvSpPr>
          <p:nvPr/>
        </p:nvSpPr>
        <p:spPr bwMode="auto">
          <a:xfrm>
            <a:off x="3563888" y="404664"/>
            <a:ext cx="1703387" cy="369887"/>
          </a:xfrm>
          <a:prstGeom prst="rect">
            <a:avLst/>
          </a:prstGeom>
          <a:noFill/>
          <a:ln w="9525">
            <a:noFill/>
            <a:miter lim="800000"/>
            <a:headEnd/>
            <a:tailEnd/>
          </a:ln>
        </p:spPr>
        <p:txBody>
          <a:bodyPr wrap="none">
            <a:spAutoFit/>
          </a:bodyPr>
          <a:lstStyle/>
          <a:p>
            <a:r>
              <a:rPr lang="en-US" dirty="0">
                <a:solidFill>
                  <a:srgbClr val="FFFF00"/>
                </a:solidFill>
                <a:latin typeface="Calibri" pitchFamily="34" charset="0"/>
              </a:rPr>
              <a:t>New York 1939: </a:t>
            </a:r>
            <a:endParaRPr lang="ru-RU" dirty="0">
              <a:solidFill>
                <a:srgbClr val="FFFF00"/>
              </a:solidFill>
              <a:latin typeface="Calibri" pitchFamily="34" charset="0"/>
            </a:endParaRPr>
          </a:p>
        </p:txBody>
      </p:sp>
      <p:pic>
        <p:nvPicPr>
          <p:cNvPr id="6148" name="Содержимое 3" descr="http://talaya.net/mgm.jpeg"/>
          <p:cNvPicPr>
            <a:picLocks noGrp="1"/>
          </p:cNvPicPr>
          <p:nvPr>
            <p:ph idx="1"/>
          </p:nvPr>
        </p:nvPicPr>
        <p:blipFill>
          <a:blip r:embed="rId3" cstate="print"/>
          <a:srcRect/>
          <a:stretch>
            <a:fillRect/>
          </a:stretch>
        </p:blipFill>
        <p:spPr>
          <a:xfrm>
            <a:off x="3492500" y="2276475"/>
            <a:ext cx="2254250" cy="1781175"/>
          </a:xfrm>
        </p:spPr>
      </p:pic>
      <p:sp>
        <p:nvSpPr>
          <p:cNvPr id="12" name="Прямоугольник 11"/>
          <p:cNvSpPr/>
          <p:nvPr/>
        </p:nvSpPr>
        <p:spPr>
          <a:xfrm>
            <a:off x="2267744" y="5165725"/>
            <a:ext cx="4572000" cy="1692275"/>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fontAlgn="auto">
              <a:spcBef>
                <a:spcPts val="0"/>
              </a:spcBef>
              <a:spcAft>
                <a:spcPts val="0"/>
              </a:spcAft>
              <a:defRPr/>
            </a:pPr>
            <a:r>
              <a:rPr lang="en-US" sz="3200" dirty="0">
                <a:solidFill>
                  <a:schemeClr val="bg1"/>
                </a:solidFill>
                <a:latin typeface="Mistral" pitchFamily="66" charset="0"/>
              </a:rPr>
              <a:t>Exercise in multiplication </a:t>
            </a:r>
            <a:r>
              <a:rPr lang="en-US" sz="3200" dirty="0">
                <a:solidFill>
                  <a:schemeClr val="bg1"/>
                </a:solidFill>
              </a:rPr>
              <a:t>: </a:t>
            </a:r>
          </a:p>
          <a:p>
            <a:pPr algn="ctr" fontAlgn="auto">
              <a:spcBef>
                <a:spcPts val="0"/>
              </a:spcBef>
              <a:spcAft>
                <a:spcPts val="0"/>
              </a:spcAft>
              <a:defRPr/>
            </a:pPr>
            <a:r>
              <a:rPr lang="ru-RU" sz="3600" b="1" dirty="0">
                <a:solidFill>
                  <a:schemeClr val="bg1"/>
                </a:solidFill>
                <a:latin typeface="Chiller" pitchFamily="82" charset="0"/>
              </a:rPr>
              <a:t>3</a:t>
            </a:r>
            <a:r>
              <a:rPr lang="en-US" sz="3600" b="1" dirty="0">
                <a:solidFill>
                  <a:schemeClr val="bg1"/>
                </a:solidFill>
                <a:latin typeface="Chiller" pitchFamily="82" charset="0"/>
              </a:rPr>
              <a:t> x 3 = </a:t>
            </a:r>
            <a:r>
              <a:rPr lang="ru-RU" sz="3600" b="1" dirty="0">
                <a:solidFill>
                  <a:schemeClr val="bg1"/>
                </a:solidFill>
                <a:latin typeface="Chiller" pitchFamily="82" charset="0"/>
              </a:rPr>
              <a:t>9</a:t>
            </a:r>
          </a:p>
          <a:p>
            <a:pPr algn="ctr" fontAlgn="auto">
              <a:spcBef>
                <a:spcPts val="0"/>
              </a:spcBef>
              <a:spcAft>
                <a:spcPts val="0"/>
              </a:spcAft>
              <a:defRPr/>
            </a:pPr>
            <a:r>
              <a:rPr lang="en-US" sz="3600" b="1" dirty="0">
                <a:solidFill>
                  <a:schemeClr val="bg1"/>
                </a:solidFill>
                <a:latin typeface="Chiller" pitchFamily="82" charset="0"/>
              </a:rPr>
              <a:t>3 x 3 x 3 = 27</a:t>
            </a:r>
            <a:endParaRPr lang="ru-RU" sz="3600" dirty="0">
              <a:solidFill>
                <a:schemeClr val="bg1"/>
              </a:solidFill>
            </a:endParaRPr>
          </a:p>
        </p:txBody>
      </p:sp>
      <p:pic>
        <p:nvPicPr>
          <p:cNvPr id="6150" name="irc_mi" descr="http://www.cvm.org.uk/blog/wp-content/uploads/2013/04/6a00d83452302169e2010535efb892970c-500wi.jpg"/>
          <p:cNvPicPr>
            <a:picLocks noChangeAspect="1" noChangeArrowheads="1"/>
          </p:cNvPicPr>
          <p:nvPr/>
        </p:nvPicPr>
        <p:blipFill>
          <a:blip r:embed="rId4" cstate="print"/>
          <a:srcRect/>
          <a:stretch>
            <a:fillRect/>
          </a:stretch>
        </p:blipFill>
        <p:spPr bwMode="auto">
          <a:xfrm>
            <a:off x="0" y="0"/>
            <a:ext cx="1547813" cy="1008063"/>
          </a:xfrm>
          <a:prstGeom prst="rect">
            <a:avLst/>
          </a:prstGeom>
          <a:noFill/>
          <a:ln w="9525">
            <a:noFill/>
            <a:miter lim="800000"/>
            <a:headEnd/>
            <a:tailEnd/>
          </a:ln>
        </p:spPr>
      </p:pic>
      <p:pic>
        <p:nvPicPr>
          <p:cNvPr id="6151" name="isbn-image" descr="Finnegan's Wake: JOYCE, James"/>
          <p:cNvPicPr>
            <a:picLocks noChangeAspect="1" noChangeArrowheads="1"/>
          </p:cNvPicPr>
          <p:nvPr/>
        </p:nvPicPr>
        <p:blipFill>
          <a:blip r:embed="rId5" cstate="print"/>
          <a:srcRect/>
          <a:stretch>
            <a:fillRect/>
          </a:stretch>
        </p:blipFill>
        <p:spPr bwMode="auto">
          <a:xfrm>
            <a:off x="7956550" y="115888"/>
            <a:ext cx="838200" cy="1238250"/>
          </a:xfrm>
          <a:prstGeom prst="rect">
            <a:avLst/>
          </a:prstGeom>
          <a:noFill/>
          <a:ln w="9525">
            <a:noFill/>
            <a:miter lim="800000"/>
            <a:headEnd/>
            <a:tailEnd/>
          </a:ln>
        </p:spPr>
      </p:pic>
      <p:sp>
        <p:nvSpPr>
          <p:cNvPr id="16" name="Прямоугольник 15"/>
          <p:cNvSpPr/>
          <p:nvPr/>
        </p:nvSpPr>
        <p:spPr>
          <a:xfrm>
            <a:off x="0" y="1052513"/>
            <a:ext cx="1731963" cy="369887"/>
          </a:xfrm>
          <a:prstGeom prst="rect">
            <a:avLst/>
          </a:prstGeom>
        </p:spPr>
        <p:txBody>
          <a:bodyPr wrap="none">
            <a:spAutoFit/>
          </a:bodyPr>
          <a:lstStyle/>
          <a:p>
            <a:pPr algn="r" fontAlgn="auto">
              <a:spcBef>
                <a:spcPts val="0"/>
              </a:spcBef>
              <a:spcAft>
                <a:spcPts val="0"/>
              </a:spcAft>
              <a:defRPr/>
            </a:pPr>
            <a:r>
              <a:rPr lang="en-US" b="1" dirty="0">
                <a:solidFill>
                  <a:srgbClr val="FF0000"/>
                </a:solidFill>
                <a:latin typeface="Old English Text MT" pitchFamily="66" charset="0"/>
                <a:cs typeface="+mn-cs"/>
              </a:rPr>
              <a:t>Three </a:t>
            </a:r>
            <a:r>
              <a:rPr lang="en-US" b="1" dirty="0">
                <a:solidFill>
                  <a:srgbClr val="FF0000"/>
                </a:solidFill>
                <a:effectLst>
                  <a:outerShdw blurRad="38100" dist="38100" dir="2700000" algn="tl">
                    <a:srgbClr val="000000">
                      <a:alpha val="43137"/>
                    </a:srgbClr>
                  </a:outerShdw>
                </a:effectLst>
                <a:latin typeface="Old English Text MT" pitchFamily="66" charset="0"/>
                <a:cs typeface="+mn-cs"/>
              </a:rPr>
              <a:t>quarks… </a:t>
            </a:r>
            <a:endParaRPr lang="ru-RU" dirty="0">
              <a:latin typeface="+mn-lt"/>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30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xEl>
                                              <p:pRg st="1" end="1"/>
                                            </p:txEl>
                                          </p:spTgt>
                                        </p:tgtEl>
                                        <p:attrNameLst>
                                          <p:attrName>style.visibility</p:attrName>
                                        </p:attrNameLst>
                                      </p:cBhvr>
                                      <p:to>
                                        <p:strVal val="visible"/>
                                      </p:to>
                                    </p:set>
                                    <p:anim calcmode="lin" valueType="num">
                                      <p:cBhvr additive="base">
                                        <p:cTn id="13" dur="30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4" dur="30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 calcmode="lin" valueType="num">
                                      <p:cBhvr additive="base">
                                        <p:cTn id="19" dur="3000" fill="hold"/>
                                        <p:tgtEl>
                                          <p:spTgt spid="12">
                                            <p:txEl>
                                              <p:pRg st="2" end="2"/>
                                            </p:txEl>
                                          </p:spTgt>
                                        </p:tgtEl>
                                        <p:attrNameLst>
                                          <p:attrName>ppt_x</p:attrName>
                                        </p:attrNameLst>
                                      </p:cBhvr>
                                      <p:tavLst>
                                        <p:tav tm="0">
                                          <p:val>
                                            <p:strVal val="#ppt_x"/>
                                          </p:val>
                                        </p:tav>
                                        <p:tav tm="100000">
                                          <p:val>
                                            <p:strVal val="#ppt_x"/>
                                          </p:val>
                                        </p:tav>
                                      </p:tavLst>
                                    </p:anim>
                                    <p:anim calcmode="lin" valueType="num">
                                      <p:cBhvr additive="base">
                                        <p:cTn id="20" dur="3000" fill="hold"/>
                                        <p:tgtEl>
                                          <p:spTgt spid="1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Рисунок 4" descr="https://encrypted-tbn2.gstatic.com/images?q=tbn:ANd9GcTun7mf4v_G0MmDSxD2IIlbU-fS1LZf0YH5NAvkgJ_YayhqNLAP"/>
          <p:cNvPicPr>
            <a:picLocks noChangeAspect="1" noChangeArrowheads="1"/>
          </p:cNvPicPr>
          <p:nvPr/>
        </p:nvPicPr>
        <p:blipFill>
          <a:blip r:embed="rId2" cstate="print"/>
          <a:srcRect/>
          <a:stretch>
            <a:fillRect/>
          </a:stretch>
        </p:blipFill>
        <p:spPr bwMode="auto">
          <a:xfrm>
            <a:off x="1835696" y="620688"/>
            <a:ext cx="5616575" cy="4067175"/>
          </a:xfrm>
          <a:prstGeom prst="rect">
            <a:avLst/>
          </a:prstGeom>
          <a:noFill/>
          <a:ln w="9525">
            <a:noFill/>
            <a:miter lim="800000"/>
            <a:headEnd/>
            <a:tailEnd/>
          </a:ln>
        </p:spPr>
      </p:pic>
      <p:sp>
        <p:nvSpPr>
          <p:cNvPr id="7171" name="TextBox 2"/>
          <p:cNvSpPr txBox="1">
            <a:spLocks noChangeArrowheads="1"/>
          </p:cNvSpPr>
          <p:nvPr/>
        </p:nvSpPr>
        <p:spPr bwMode="auto">
          <a:xfrm>
            <a:off x="179512" y="188640"/>
            <a:ext cx="3409950" cy="369887"/>
          </a:xfrm>
          <a:prstGeom prst="rect">
            <a:avLst/>
          </a:prstGeom>
          <a:noFill/>
          <a:ln w="9525">
            <a:noFill/>
            <a:miter lim="800000"/>
            <a:headEnd/>
            <a:tailEnd/>
          </a:ln>
        </p:spPr>
        <p:txBody>
          <a:bodyPr wrap="none">
            <a:spAutoFit/>
          </a:bodyPr>
          <a:lstStyle/>
          <a:p>
            <a:r>
              <a:rPr lang="en-US" dirty="0">
                <a:solidFill>
                  <a:srgbClr val="FFFF00"/>
                </a:solidFill>
                <a:latin typeface="Calibri" pitchFamily="34" charset="0"/>
              </a:rPr>
              <a:t>Caltech, Pasadena, California 1964</a:t>
            </a:r>
            <a:endParaRPr lang="ru-RU" dirty="0">
              <a:solidFill>
                <a:srgbClr val="FFFF00"/>
              </a:solidFill>
              <a:latin typeface="Calibri" pitchFamily="34" charset="0"/>
            </a:endParaRPr>
          </a:p>
        </p:txBody>
      </p:sp>
      <p:sp>
        <p:nvSpPr>
          <p:cNvPr id="6" name="Прямоугольник 5"/>
          <p:cNvSpPr/>
          <p:nvPr/>
        </p:nvSpPr>
        <p:spPr>
          <a:xfrm>
            <a:off x="3851920" y="1196752"/>
            <a:ext cx="1730375" cy="369887"/>
          </a:xfrm>
          <a:prstGeom prst="rect">
            <a:avLst/>
          </a:prstGeom>
        </p:spPr>
        <p:txBody>
          <a:bodyPr wrap="none">
            <a:spAutoFit/>
          </a:bodyPr>
          <a:lstStyle/>
          <a:p>
            <a:pPr algn="r" fontAlgn="auto">
              <a:spcBef>
                <a:spcPts val="0"/>
              </a:spcBef>
              <a:spcAft>
                <a:spcPts val="0"/>
              </a:spcAft>
              <a:defRPr/>
            </a:pPr>
            <a:r>
              <a:rPr lang="en-US" b="1" dirty="0">
                <a:solidFill>
                  <a:srgbClr val="FF0000"/>
                </a:solidFill>
                <a:latin typeface="Old English Text MT" pitchFamily="66" charset="0"/>
                <a:cs typeface="+mn-cs"/>
              </a:rPr>
              <a:t>Three </a:t>
            </a:r>
            <a:r>
              <a:rPr lang="en-US" b="1" dirty="0">
                <a:solidFill>
                  <a:srgbClr val="FF0000"/>
                </a:solidFill>
                <a:effectLst>
                  <a:outerShdw blurRad="38100" dist="38100" dir="2700000" algn="tl">
                    <a:srgbClr val="000000">
                      <a:alpha val="43137"/>
                    </a:srgbClr>
                  </a:outerShdw>
                </a:effectLst>
                <a:latin typeface="Old English Text MT" pitchFamily="66" charset="0"/>
                <a:cs typeface="+mn-cs"/>
              </a:rPr>
              <a:t>quarks… </a:t>
            </a:r>
            <a:endParaRPr lang="ru-RU" dirty="0">
              <a:latin typeface="+mn-lt"/>
              <a:cs typeface="+mn-cs"/>
            </a:endParaRPr>
          </a:p>
        </p:txBody>
      </p:sp>
      <p:pic>
        <p:nvPicPr>
          <p:cNvPr id="7" name="irc_mi" descr="http://images-mediawiki-sites.thefullwiki.org/03/1/9/4/2862931146412601.png"/>
          <p:cNvPicPr>
            <a:picLocks noChangeAspect="1" noChangeArrowheads="1"/>
          </p:cNvPicPr>
          <p:nvPr/>
        </p:nvPicPr>
        <p:blipFill>
          <a:blip r:embed="rId3" cstate="print"/>
          <a:srcRect/>
          <a:stretch>
            <a:fillRect/>
          </a:stretch>
        </p:blipFill>
        <p:spPr bwMode="auto">
          <a:xfrm>
            <a:off x="3203575" y="5661025"/>
            <a:ext cx="2339975" cy="360363"/>
          </a:xfrm>
          <a:prstGeom prst="rect">
            <a:avLst/>
          </a:prstGeom>
          <a:noFill/>
          <a:ln w="9525">
            <a:noFill/>
            <a:miter lim="800000"/>
            <a:headEnd/>
            <a:tailEnd/>
          </a:ln>
        </p:spPr>
      </p:pic>
      <p:sp>
        <p:nvSpPr>
          <p:cNvPr id="13" name="TextBox 12"/>
          <p:cNvSpPr txBox="1">
            <a:spLocks noChangeArrowheads="1"/>
          </p:cNvSpPr>
          <p:nvPr/>
        </p:nvSpPr>
        <p:spPr bwMode="auto">
          <a:xfrm>
            <a:off x="2700338" y="6092825"/>
            <a:ext cx="4359275" cy="52387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none">
            <a:spAutoFit/>
          </a:bodyPr>
          <a:lstStyle/>
          <a:p>
            <a:r>
              <a:rPr lang="ru-RU" sz="2800" b="1" dirty="0">
                <a:latin typeface="Century" pitchFamily="18" charset="0"/>
              </a:rPr>
              <a:t>3</a:t>
            </a:r>
            <a:r>
              <a:rPr lang="ru-RU" sz="2800" b="1" dirty="0">
                <a:latin typeface="Calibri" pitchFamily="34" charset="0"/>
              </a:rPr>
              <a:t> </a:t>
            </a:r>
            <a:r>
              <a:rPr lang="ru-RU" sz="2800" b="1" dirty="0">
                <a:latin typeface="Calibri" pitchFamily="34" charset="0"/>
                <a:sym typeface="Symbol" pitchFamily="18" charset="2"/>
              </a:rPr>
              <a:t></a:t>
            </a:r>
            <a:r>
              <a:rPr lang="ru-RU" sz="2800" b="1" dirty="0">
                <a:latin typeface="Century" pitchFamily="18" charset="0"/>
                <a:sym typeface="Symbol" pitchFamily="18" charset="2"/>
              </a:rPr>
              <a:t>3  3 = 10  8  8 1</a:t>
            </a:r>
            <a:endParaRPr lang="ru-RU" sz="2800" b="1" dirty="0">
              <a:latin typeface="Century"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3000" fill="hold"/>
                                        <p:tgtEl>
                                          <p:spTgt spid="7"/>
                                        </p:tgtEl>
                                        <p:attrNameLst>
                                          <p:attrName>ppt_x</p:attrName>
                                        </p:attrNameLst>
                                      </p:cBhvr>
                                      <p:tavLst>
                                        <p:tav tm="0">
                                          <p:val>
                                            <p:strVal val="#ppt_x"/>
                                          </p:val>
                                        </p:tav>
                                        <p:tav tm="100000">
                                          <p:val>
                                            <p:strVal val="#ppt_x"/>
                                          </p:val>
                                        </p:tav>
                                      </p:tavLst>
                                    </p:anim>
                                    <p:anim calcmode="lin" valueType="num">
                                      <p:cBhvr additive="base">
                                        <p:cTn id="8" dur="3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3000" fill="hold"/>
                                        <p:tgtEl>
                                          <p:spTgt spid="13"/>
                                        </p:tgtEl>
                                        <p:attrNameLst>
                                          <p:attrName>ppt_x</p:attrName>
                                        </p:attrNameLst>
                                      </p:cBhvr>
                                      <p:tavLst>
                                        <p:tav tm="0">
                                          <p:val>
                                            <p:strVal val="#ppt_x"/>
                                          </p:val>
                                        </p:tav>
                                        <p:tav tm="100000">
                                          <p:val>
                                            <p:strVal val="#ppt_x"/>
                                          </p:val>
                                        </p:tav>
                                      </p:tavLst>
                                    </p:anim>
                                    <p:anim calcmode="lin" valueType="num">
                                      <p:cBhvr additive="base">
                                        <p:cTn id="14" dur="3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encrypted-tbn3.gstatic.com/images?q=tbn:ANd9GcSua-7ayPqCQQsjovkhfXzx2Hn1uEfW_jE5WcgOCJTYEubDQMGZ"/>
          <p:cNvPicPr>
            <a:picLocks noChangeAspect="1" noChangeArrowheads="1"/>
          </p:cNvPicPr>
          <p:nvPr/>
        </p:nvPicPr>
        <p:blipFill>
          <a:blip r:embed="rId2" cstate="print"/>
          <a:srcRect/>
          <a:stretch>
            <a:fillRect/>
          </a:stretch>
        </p:blipFill>
        <p:spPr bwMode="auto">
          <a:xfrm>
            <a:off x="4427984" y="836712"/>
            <a:ext cx="4283968" cy="4608512"/>
          </a:xfrm>
          <a:prstGeom prst="rect">
            <a:avLst/>
          </a:prstGeom>
          <a:noFill/>
        </p:spPr>
      </p:pic>
      <p:pic>
        <p:nvPicPr>
          <p:cNvPr id="7" name="main-image" descr="http://ecx.images-amazon.com/images/I/41-cO16UrKL._.jpg"/>
          <p:cNvPicPr/>
          <p:nvPr/>
        </p:nvPicPr>
        <p:blipFill>
          <a:blip r:embed="rId3" cstate="print"/>
          <a:srcRect/>
          <a:stretch>
            <a:fillRect/>
          </a:stretch>
        </p:blipFill>
        <p:spPr bwMode="auto">
          <a:xfrm>
            <a:off x="539552" y="836712"/>
            <a:ext cx="3124200" cy="4762500"/>
          </a:xfrm>
          <a:prstGeom prst="rect">
            <a:avLst/>
          </a:prstGeom>
          <a:noFill/>
          <a:ln w="9525">
            <a:noFill/>
            <a:miter lim="800000"/>
            <a:headEnd/>
            <a:tailEnd/>
          </a:ln>
        </p:spPr>
      </p:pic>
      <p:sp>
        <p:nvSpPr>
          <p:cNvPr id="8" name="TextBox 7"/>
          <p:cNvSpPr txBox="1"/>
          <p:nvPr/>
        </p:nvSpPr>
        <p:spPr>
          <a:xfrm>
            <a:off x="2339752" y="476672"/>
            <a:ext cx="3753976" cy="369332"/>
          </a:xfrm>
          <a:prstGeom prst="rect">
            <a:avLst/>
          </a:prstGeom>
          <a:noFill/>
        </p:spPr>
        <p:txBody>
          <a:bodyPr wrap="none" rtlCol="0">
            <a:spAutoFit/>
          </a:bodyPr>
          <a:lstStyle/>
          <a:p>
            <a:r>
              <a:rPr lang="en-US" dirty="0" smtClean="0"/>
              <a:t>Eightfold Way to Unitary Symmetry</a:t>
            </a:r>
            <a:endParaRPr lang="ru-RU" dirty="0"/>
          </a:p>
        </p:txBody>
      </p:sp>
      <p:sp>
        <p:nvSpPr>
          <p:cNvPr id="2052" name="AutoShape 4" descr="data:image/jpeg;base64,/9j/4AAQSkZJRgABAQAAAQABAAD/2wCEAAkGBxMHEBISEhAVEhEUFRgVFxUVFhITGRwbGBkWGxQYFhsYHygiGholJxYTJT0jJiwrLi4uFx8/ODMtNygtLiwBCgoKBQUFDgUFDisZExkrKysrKysrKysrKysrKysrKysrKysrKysrKysrKysrKysrKysrKysrKysrKysrKysrK//AABEIAL8BCAMBIgACEQEDEQH/xAAbAAEAAwEBAQEAAAAAAAAAAAAAAwQFAgEGB//EADwQAAIBAgQDBAcFBwUBAAAAAAECAAMRBBIhMQVBYRNRcZEUIjJCVIHTBiMkM1JDYnKCobHBFRZTktF0/8QAFAEBAAAAAAAAAAAAAAAAAAAAAP/EABQRAQAAAAAAAAAAAAAAAAAAAAD/2gAMAwEAAhEDEQA/AP3GIlDh/FFx1SqiqQaZscwyn2nUGx1ytkJDC4I57gBfiZn+tJe2U72/Mw31Lyvx7iFTCsVRsuXDV697A3amaYUG/u+sb2121EDbicUX7RVa1rgG3dcbTuBVx/EKfDwhqNlD1FpqbE+s5yoDba5IFzzI75JXxdPDmz1EQ72ZlX+8yeMYZ8d21NsOalJ6ZpBlqqhAYDOV5q17a8sikS/wbtvR6XpIXtwgFTLqCw0LDuBte3K8C4DeexEBERAixVdcKjO18qgk2BY6cgBqT0GplLEcYRaVOrTtVSqpdCDYFRTaoCD1AHnO+JmpenkpdooJZhnVdRbJvuL3PiomfwPhjIlWlXoqKIqs9BSwcqtQE1ENuQZqwA2yMBygbtNxUAI2IBHznURAREQEgxuKXA03qPfKiljYFjpyVRqxOwA1Jk8ocSNUPTyUe0QXY+uqesLBN9xqx8QsDvE8TpUKPbF1NMpnU5lAYZcwyk6G4lmlVWsMysGXvBBHmJjfZ3h9TD0KuHq0wlHO4pKHDEUnFxTOUCwQs6i3uqnO83ICIiAiJU4oHNMimmckgEZgvqk+vYnY2v5wGD4nSxtNqiOMisykm62KMVN81rDS4PMEEaESNeL0WptU7VLKWB9dORYDnzym0o8Lw9aji6tTsRSoVkUuM6t96llVwFHvJlU66dilhqZsigoUrbQ5r6n3iS39zA8w+IXErmRgw71II8NJLPAMuk9gIiICIiAkOGwqYUWRQosBpyAvlUdyi5sNhcyaIHlpDicGmK9tA2hXXua2ZT3qbC6nQ2F5PEBERA+f41wuo2Lo4xcZXpUqSMlSghXs2DX+8YMCCVuCb8l0tax1fRH+Jq+VD6ctnWU8EfRyaJ90XTqnd4rt4Zb6mB76I/xNXyofTj0R/iavlQ+nLcQKnoj/ABNXyofTj0R/iavlQ+nLcQMHj3AKvFkRV4hiaBSqlQtT7JSQt7ocqjQ353GguDtNP0R/iavlQ+nLcQKnoj/E1fKh9OPRH+Jq+VD6ctxAqeiP8TV8qH049Ef4mr5UPpy3EDM4jwupjaNSmMZXpl0ZQ6diGXMCMykICCOhB6ic8K4TUwFClSONr1SiBS79iWaw3JKEk+JJ6masQKnoj/E1fKh9OPRH+Jq+VD6ctxAqeiP8TV8qH049Ef4mr5UPpy3EChXotQUs2Jq2Av7NAnwA7PUnulP7LcHq8ISr22Kq4l6tVqv3rZuzzW+6T90W5WHcBtL5/F1bfs6R1/efkPBb38SNisuQEREBERAREQEREBERAREQEREBK2NolwGX8xDmXlfvU9GFx0uDylmIEdCsK6hl2IvrofAjkekklNfwlW37Oqbjo+5HgwBPiG5sJcgIiICIiAiIgIiICIiAiIgJXxtY0lAW2djlS+1zfU9AAT4CWJTwf4ljW5EZaf8ADe5b+YgHwC7awLGHojDqFGw5nck6knvJNyT3mSREBERAREwPs/TqCtUFRszU6aK7BiQ1Vy7VmA/T+WF7hppa0DflbG4+ngReo2X1WbZmOVbZ2sATlFxc8riU6nC6jMT21gSTa+K/xXA/pHH8M+LTIlIOHDI5z9kwRh6yo1iVzaC4sQBprYgNRTmFwbg84nNJcigWAsALDYdB0iB3OVcMSAQSNxcXHj3TqZnCOFnANUYvmL2uPWIzZnao65iSgYvfIDlFtNzA04mN/t2nmzX1vf8AKwnfffsrzSxOFXE2zFxb9FSpT88hF/nA5x2LGCVWZWIZ0p+rbQ1HVFJuRpdhtLMzcdw01KQp02tarSqXqNUqfl1Ee12JOuQDpe80hAREQIsTRGIUqdjzG4I1BHcQQCD3icYKsaqkNYOpyuBtcW1HQggjoZYmB9oHxWExGGq4daRw9yuLNQsGFMEFGS36b1T8/IL2L4p6NiKdDszmqqzIxIVWK+1TB/WB61uYDEXytZT4qC6U2pVFZlZj6twMhsQStwT0G9xadY3CvXqIw7NlT1lDg6PqM1x3AkDxO+lrOER0QCowZ9bkCw1JNgO4bfKAoYgV72DC36kqJ5ZgLyaIgIiZn2kfFJhqhwK0mxXq5BWuE9oZr2I1tmtrvaBJxjiY4UiuyMyGoqMwtZM5srvfZL5QSL2zXNgCRxX4ocN7dGoDnVBlAcHNazXGwvcXNrW10IJ7x2GqY2gKbCn64y1lNyrKVIdB0O2o2vsTcTYRKiljUKWuMqoCAABzudTe/dpbxIVOE8SbGu6soACK4tfS9SsmVtdx2Q+ZM1J4FC3sLX1M9gIiRYqt6OjN3DTfU8hpqSTYWHfApcZrkIyIjVDkLsiWzFBf1FuQAz2yi5HvG+kio8aFSktZaTNRakaquhVhYZbLbRsxDE2t7p52Bh+zdPGnClsWKKY5yxOTM1MakUtL7AW0B79bky3w7B1MIVUdmtEByVVTmao7Bi5Og1Jqk6al76W1A/FlXsfUqWqH/jqEgZHYeyDr6o03F5pTlkDWJAJBuOhsRcfInznUBERAREQEREBERAREQEREBERAREQEHWIgU8F+HJon3RdOqch4rt4ZSd5clbG0S4DJ+YhzLyv3qehGnQ2PKS0KwrqGXYjnoeoI5EbW5QJIiICIiAiIgIiICUz+Kq29ykder20HgoIPiRzWSY2saSgL7bHKgO1zfU9AASegM7w9EYdQo2HM7knUk95JJJ6mBLERAREQEROXbICTfTuBJ8hqYHUSLCYlcZTSohzJUVXU2IurAFTY6jQiSwEREBERAREQEREBE8Zgu5ty/wDJ7AREQEREBKY/C1be5VOnR9yPBgCfEHm0uSLE0RiFKnnzG4I1UjqCAfEQJYlfBVjWUhtHU5XA2uLajoQQR0YSxAREQEREBESnjT6QRRHvC79E7uhbbwzEaiAwn4ljW5EZaf8ADfVv5iAfAL1lyeAWgG/ygexEQE+fx9FzjKQJzK9RSLFhkp0qbsQB3tUyX/Uthrln0EQM7iGAfEvmWrkFrW+/66+pVQf0+cs4Wk2GphSc7C+vr66kj22Y+ZMsRAz/ALP4V8DhMPSqAB6VGnTbKcwuihSQbC407hNCIgIiICIiAmTwbE18S9XtVy09DT3GjFvVYEArUUBQRdhsQdSq60QMf0jFZvyza/8Ax0dr/wD0f4+U0cS1RbdmiN353ZPC1ka/9JPED5/7RNej99TOdxUpKEXEYqmA6+s9RUTW1tiNdrjMSNrBrkpoLsbKou/tbD2v3u+TRAREQEREBERAwPtTxj/bvZYjsKtYPUWg4ornIU5iKjdwUg6/v9Ra5xek9Qrk7VraFaVSnTtf3mz77WmnvMkcOo1m7KtRp1MgJpGoiOezNrqMw902B6ZL6mB7g8NWvSbtmCBGz03yO2Ym4BZdDlvb+XqZo0lZfaYHwW3+TPMLhkwahKaLTQXIVFCqLkk2A01JJ+clgIiIFTi2OHDKFWsUZxTQvkQXZrDRVHNjsB1mXgKzcSwaV8talVr5ahp3WlUFxpT9bQZR4XsTpczTP4urb9nSOvV+Q8FBB56kbFZNisJTxi5atNKi3vldVcXGxsecDIo4SvURgtWrRfOhtVanWOUbkZdr3P8A06mWeG8PfC1GZmFj2m19c9apUW+nuh7fNvnbwfD6OBzdlRp0s1s2RFS9r2vlGtrnzMswEREBERAREQEREBERAREQEREBERAREQEREBERAREQEr42iXAZfzEOZeV+9T0YXHTQ8hLEQI6FYV1DLsRfXQ+BHI9JJKa/hKtv2dU3HR9yPBgCfEHmwlyAlfG1jSUBfbc5Uvtc8z0ABPy75YlPB/iWNbkRlp/w82/mIB8AuxvAsYeiMOoUbDmdyTqSe8k3N+8ySIgIiICInjMFFybAczA9iAbxAREQEREBERAREQERM7hnFRxB6ihCuSxBN/WVi4R1NrMrBLgqTvrYgiBoxMr/AFpb2su9vzaf/sv4jECha6s1/wBKlvO0CaJi8axhak3ZuadXJVZKZsjMVX2gG5KWQ8xsDvNTB1hiKaOGzBlVg1stwQCDblfugTREQEREBERAREQI8RRGIUqdjzG4I1BHcQQD4iR4KsaqkNo6nK4G1xzHQggjoe+WJk8e4hT4EpxdVxTpIAtUn9JNkI72DNt3M25tAs41u3YUR7wu57k2t4tqBtoGI9mXALT5ziQC+iVGqplq4lGqKWFqgem6UqaE6MFZqLWHtCmxte8scEUVqmMC1PuxiLIiOfUy00VwQPYu61Dk6hvegbkTlFyC1yfE3M6gJiUsdVqYsUjdBmqNly6GlTVFBzW1ZnqqdDbKLWuCZtyL0dc/aZRny5c1tbXva/dAp4qtXVyEQldLHJTPIX1NZT38hI+JK7jCsQbLWVqotyyOBcAnZzSbc2y3vpeasQM37P03pUAHBB7SqVBBBCNVqGiLHayFBblaaURAREQEREBERAREQEjo0Foeyirf9IA/tJIgIiIEVfDpiRZ0VxqLMAw133ku0RAREQEREBERAREQEr8QwNLiVNqVaklWk1syOodTYgi4OmhAPyliIHiKEAAAAAsANAANgJ7EQEREBERAREQEREBERAREQEREBERAREQEREBERAREQEREBERAREQEREBESJsSisELqHOy3FzudB8j5GBLEifEpTNi6g9xYAyRWDi4NweY1gexOKz9mpOUtYXsLXPhcgTjB1xiqaVALB1VgD+8Af8AMCaIiAiIgIiICIiAiIgIiICIiAiIgIiICIiAiIgIiICIiAiIgJhpw16eNDZb0SalcsculUrSpIL5rmyCqPZtYgXm5ECpXwArsWzsL8hkt/VZKcOrIENyum+h08LSaIFUYJaSt2dlZha5zMPmLj+4nXDsOcJRp0ywYooXMBlvlFgbXNtu+WIgIiICIiAiIgIiICIiAiI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 name="Рисунок 9" descr="https://encrypted-tbn3.gstatic.com/images?q=tbn:ANd9GcRbLC-kZsfbUdTLd2L54RjS9zExj2JQi8nR2tHCodhK519AF8A5PA"/>
          <p:cNvPicPr/>
          <p:nvPr/>
        </p:nvPicPr>
        <p:blipFill>
          <a:blip r:embed="rId4" cstate="print"/>
          <a:srcRect/>
          <a:stretch>
            <a:fillRect/>
          </a:stretch>
        </p:blipFill>
        <p:spPr bwMode="auto">
          <a:xfrm>
            <a:off x="3851920" y="4509120"/>
            <a:ext cx="2276475" cy="20097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0" fill="hold"/>
                                        <p:tgtEl>
                                          <p:spTgt spid="10"/>
                                        </p:tgtEl>
                                        <p:attrNameLst>
                                          <p:attrName>ppt_w</p:attrName>
                                        </p:attrNameLst>
                                      </p:cBhvr>
                                      <p:tavLst>
                                        <p:tav tm="0">
                                          <p:val>
                                            <p:fltVal val="0"/>
                                          </p:val>
                                        </p:tav>
                                        <p:tav tm="100000">
                                          <p:val>
                                            <p:strVal val="#ppt_w"/>
                                          </p:val>
                                        </p:tav>
                                      </p:tavLst>
                                    </p:anim>
                                    <p:anim calcmode="lin" valueType="num">
                                      <p:cBhvr>
                                        <p:cTn id="8" dur="5000" fill="hold"/>
                                        <p:tgtEl>
                                          <p:spTgt spid="10"/>
                                        </p:tgtEl>
                                        <p:attrNameLst>
                                          <p:attrName>ppt_h</p:attrName>
                                        </p:attrNameLst>
                                      </p:cBhvr>
                                      <p:tavLst>
                                        <p:tav tm="0">
                                          <p:val>
                                            <p:fltVal val="0"/>
                                          </p:val>
                                        </p:tav>
                                        <p:tav tm="100000">
                                          <p:val>
                                            <p:strVal val="#ppt_h"/>
                                          </p:val>
                                        </p:tav>
                                      </p:tavLst>
                                    </p:anim>
                                    <p:animEffect transition="in" filter="fade">
                                      <p:cBhvr>
                                        <p:cTn id="9" dur="5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
          <p:cNvPicPr>
            <a:picLocks noChangeAspect="1" noChangeArrowheads="1"/>
          </p:cNvPicPr>
          <p:nvPr/>
        </p:nvPicPr>
        <p:blipFill>
          <a:blip r:embed="rId2" cstate="print"/>
          <a:srcRect/>
          <a:stretch>
            <a:fillRect/>
          </a:stretch>
        </p:blipFill>
        <p:spPr bwMode="auto">
          <a:xfrm>
            <a:off x="611188" y="1844675"/>
            <a:ext cx="7848600" cy="2305050"/>
          </a:xfrm>
          <a:prstGeom prst="rect">
            <a:avLst/>
          </a:prstGeom>
          <a:noFill/>
          <a:ln w="9525">
            <a:noFill/>
            <a:miter lim="800000"/>
            <a:headEnd/>
            <a:tailEnd/>
          </a:ln>
        </p:spPr>
      </p:pic>
      <p:pic>
        <p:nvPicPr>
          <p:cNvPr id="10243" name="Picture 4"/>
          <p:cNvPicPr>
            <a:picLocks noChangeAspect="1" noChangeArrowheads="1"/>
          </p:cNvPicPr>
          <p:nvPr/>
        </p:nvPicPr>
        <p:blipFill>
          <a:blip r:embed="rId3" cstate="print"/>
          <a:srcRect/>
          <a:stretch>
            <a:fillRect/>
          </a:stretch>
        </p:blipFill>
        <p:spPr bwMode="auto">
          <a:xfrm>
            <a:off x="2411413" y="4797425"/>
            <a:ext cx="4838700" cy="1028700"/>
          </a:xfrm>
          <a:prstGeom prst="rect">
            <a:avLst/>
          </a:prstGeom>
          <a:noFill/>
          <a:ln w="9525">
            <a:noFill/>
            <a:miter lim="800000"/>
            <a:headEnd/>
            <a:tailEnd/>
          </a:ln>
        </p:spPr>
      </p:pic>
      <p:cxnSp>
        <p:nvCxnSpPr>
          <p:cNvPr id="5" name="Прямая соединительная линия 4"/>
          <p:cNvCxnSpPr/>
          <p:nvPr/>
        </p:nvCxnSpPr>
        <p:spPr>
          <a:xfrm>
            <a:off x="4643438" y="5300663"/>
            <a:ext cx="1081087" cy="0"/>
          </a:xfrm>
          <a:prstGeom prst="line">
            <a:avLst/>
          </a:prstGeom>
          <a:ln w="34925">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043608" y="620688"/>
            <a:ext cx="7494359"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3600" dirty="0" smtClean="0"/>
              <a:t>1837 citations according to SPIRES</a:t>
            </a:r>
            <a:endParaRPr lang="ru-RU"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195" name="Рисунок 3" descr="https://encrypted-tbn2.gstatic.com/images?q=tbn:ANd9GcR8tDKFoI8N1L7feZtOT-FTXeh9SFbKtwFsbr2Q70WqsmTOLlkg"/>
          <p:cNvPicPr>
            <a:picLocks noChangeAspect="1" noChangeArrowheads="1"/>
          </p:cNvPicPr>
          <p:nvPr/>
        </p:nvPicPr>
        <p:blipFill>
          <a:blip r:embed="rId2" cstate="print"/>
          <a:srcRect/>
          <a:stretch>
            <a:fillRect/>
          </a:stretch>
        </p:blipFill>
        <p:spPr bwMode="auto">
          <a:xfrm>
            <a:off x="4716016" y="2636912"/>
            <a:ext cx="2181225" cy="2520280"/>
          </a:xfrm>
          <a:prstGeom prst="rect">
            <a:avLst/>
          </a:prstGeom>
          <a:noFill/>
          <a:ln w="9525">
            <a:noFill/>
            <a:miter lim="800000"/>
            <a:headEnd/>
            <a:tailEnd/>
          </a:ln>
        </p:spPr>
      </p:pic>
      <p:pic>
        <p:nvPicPr>
          <p:cNvPr id="8197" name="Picture 4" descr="https://encrypted-tbn2.gstatic.com/images?q=tbn:ANd9GcTZM2oi4mDWSTqCY5t7GMnbRNgtNnM7z2nTEVeVfgKtzSquhS-Y"/>
          <p:cNvPicPr>
            <a:picLocks noChangeAspect="1" noChangeArrowheads="1"/>
          </p:cNvPicPr>
          <p:nvPr/>
        </p:nvPicPr>
        <p:blipFill>
          <a:blip r:embed="rId3" cstate="print"/>
          <a:srcRect/>
          <a:stretch>
            <a:fillRect/>
          </a:stretch>
        </p:blipFill>
        <p:spPr bwMode="auto">
          <a:xfrm>
            <a:off x="2771775" y="981075"/>
            <a:ext cx="3162300" cy="1447800"/>
          </a:xfrm>
          <a:prstGeom prst="rect">
            <a:avLst/>
          </a:prstGeom>
          <a:noFill/>
          <a:ln w="9525">
            <a:noFill/>
            <a:miter lim="800000"/>
            <a:headEnd/>
            <a:tailEnd/>
          </a:ln>
        </p:spPr>
      </p:pic>
      <p:sp>
        <p:nvSpPr>
          <p:cNvPr id="7" name="TextBox 6"/>
          <p:cNvSpPr txBox="1"/>
          <p:nvPr/>
        </p:nvSpPr>
        <p:spPr>
          <a:xfrm>
            <a:off x="3708400" y="1484313"/>
            <a:ext cx="1214438" cy="369887"/>
          </a:xfrm>
          <a:prstGeom prst="rect">
            <a:avLst/>
          </a:prstGeom>
        </p:spPr>
        <p:style>
          <a:lnRef idx="2">
            <a:schemeClr val="accent5"/>
          </a:lnRef>
          <a:fillRef idx="1">
            <a:schemeClr val="lt1"/>
          </a:fillRef>
          <a:effectRef idx="0">
            <a:schemeClr val="accent5"/>
          </a:effectRef>
          <a:fontRef idx="minor">
            <a:schemeClr val="dk1"/>
          </a:fontRef>
        </p:style>
        <p:txBody>
          <a:bodyPr wrap="none">
            <a:spAutoFit/>
          </a:bodyPr>
          <a:lstStyle/>
          <a:p>
            <a:pPr fontAlgn="auto">
              <a:spcBef>
                <a:spcPts val="0"/>
              </a:spcBef>
              <a:spcAft>
                <a:spcPts val="0"/>
              </a:spcAft>
              <a:defRPr/>
            </a:pPr>
            <a:r>
              <a:rPr lang="en-US" dirty="0"/>
              <a:t>CERN 1964</a:t>
            </a:r>
            <a:endParaRPr lang="ru-RU" dirty="0"/>
          </a:p>
        </p:txBody>
      </p:sp>
      <p:pic>
        <p:nvPicPr>
          <p:cNvPr id="10" name="Picture 2" descr="https://www.triumf.info/wiki/pwalden/images/thumb/7/7e/Zweig.jpeg/150px-Zweig.jpeg"/>
          <p:cNvPicPr>
            <a:picLocks noChangeAspect="1" noChangeArrowheads="1"/>
          </p:cNvPicPr>
          <p:nvPr/>
        </p:nvPicPr>
        <p:blipFill>
          <a:blip r:embed="rId4" cstate="print"/>
          <a:srcRect/>
          <a:stretch>
            <a:fillRect/>
          </a:stretch>
        </p:blipFill>
        <p:spPr bwMode="auto">
          <a:xfrm>
            <a:off x="1979712" y="2636912"/>
            <a:ext cx="2135187" cy="2519362"/>
          </a:xfrm>
          <a:prstGeom prst="rect">
            <a:avLst/>
          </a:prstGeom>
          <a:noFill/>
          <a:ln w="9525">
            <a:noFill/>
            <a:miter lim="800000"/>
            <a:headEnd/>
            <a:tailEnd/>
          </a:ln>
        </p:spPr>
      </p:pic>
      <p:sp>
        <p:nvSpPr>
          <p:cNvPr id="14" name="Заголовок 13"/>
          <p:cNvSpPr>
            <a:spLocks noGrp="1"/>
          </p:cNvSpPr>
          <p:nvPr>
            <p:ph type="title"/>
          </p:nvPr>
        </p:nvSpPr>
        <p:spPr>
          <a:xfrm>
            <a:off x="539552" y="188640"/>
            <a:ext cx="8229600" cy="566936"/>
          </a:xfrm>
        </p:spPr>
        <p:style>
          <a:lnRef idx="2">
            <a:schemeClr val="accent6"/>
          </a:lnRef>
          <a:fillRef idx="1">
            <a:schemeClr val="lt1"/>
          </a:fillRef>
          <a:effectRef idx="0">
            <a:schemeClr val="accent6"/>
          </a:effectRef>
          <a:fontRef idx="minor">
            <a:schemeClr val="dk1"/>
          </a:fontRef>
        </p:style>
        <p:txBody>
          <a:bodyPr>
            <a:normAutofit fontScale="90000"/>
          </a:bodyPr>
          <a:lstStyle/>
          <a:p>
            <a:r>
              <a:rPr lang="en-US" dirty="0" smtClean="0"/>
              <a:t>New players</a:t>
            </a:r>
            <a:endParaRPr lang="ru-RU"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0" fill="hold"/>
                                        <p:tgtEl>
                                          <p:spTgt spid="10"/>
                                        </p:tgtEl>
                                        <p:attrNameLst>
                                          <p:attrName>ppt_x</p:attrName>
                                        </p:attrNameLst>
                                      </p:cBhvr>
                                      <p:tavLst>
                                        <p:tav tm="0">
                                          <p:val>
                                            <p:strVal val="0-#ppt_w/2"/>
                                          </p:val>
                                        </p:tav>
                                        <p:tav tm="100000">
                                          <p:val>
                                            <p:strVal val="#ppt_x"/>
                                          </p:val>
                                        </p:tav>
                                      </p:tavLst>
                                    </p:anim>
                                    <p:anim calcmode="lin" valueType="num">
                                      <p:cBhvr additive="base">
                                        <p:cTn id="8" dur="5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 calcmode="lin" valueType="num">
                                      <p:cBhvr additive="base">
                                        <p:cTn id="13" dur="5000" fill="hold"/>
                                        <p:tgtEl>
                                          <p:spTgt spid="8195"/>
                                        </p:tgtEl>
                                        <p:attrNameLst>
                                          <p:attrName>ppt_x</p:attrName>
                                        </p:attrNameLst>
                                      </p:cBhvr>
                                      <p:tavLst>
                                        <p:tav tm="0">
                                          <p:val>
                                            <p:strVal val="1+#ppt_w/2"/>
                                          </p:val>
                                        </p:tav>
                                        <p:tav tm="100000">
                                          <p:val>
                                            <p:strVal val="#ppt_x"/>
                                          </p:val>
                                        </p:tav>
                                      </p:tavLst>
                                    </p:anim>
                                    <p:anim calcmode="lin" valueType="num">
                                      <p:cBhvr additive="base">
                                        <p:cTn id="14" dur="50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188913"/>
            <a:ext cx="8229600" cy="4525962"/>
          </a:xfrm>
        </p:spPr>
        <p:style>
          <a:lnRef idx="1">
            <a:schemeClr val="accent6"/>
          </a:lnRef>
          <a:fillRef idx="2">
            <a:schemeClr val="accent6"/>
          </a:fillRef>
          <a:effectRef idx="1">
            <a:schemeClr val="accent6"/>
          </a:effectRef>
          <a:fontRef idx="minor">
            <a:schemeClr val="dk1"/>
          </a:fontRef>
        </p:style>
        <p:txBody>
          <a:bodyPr rtlCol="0">
            <a:normAutofit fontScale="32500" lnSpcReduction="20000"/>
          </a:bodyPr>
          <a:lstStyle/>
          <a:p>
            <a:pPr fontAlgn="auto">
              <a:spcAft>
                <a:spcPts val="0"/>
              </a:spcAft>
              <a:buFont typeface="Arial" pitchFamily="34" charset="0"/>
              <a:buChar char="•"/>
              <a:defRPr/>
            </a:pPr>
            <a:r>
              <a:rPr lang="en-US" sz="4000" b="1" dirty="0" smtClean="0"/>
              <a:t>Zweig, George</a:t>
            </a:r>
            <a:endParaRPr lang="ru-RU" sz="4000" b="1" dirty="0" smtClean="0"/>
          </a:p>
          <a:p>
            <a:pPr fontAlgn="auto">
              <a:spcAft>
                <a:spcPts val="0"/>
              </a:spcAft>
              <a:buFont typeface="Arial" pitchFamily="34" charset="0"/>
              <a:buNone/>
              <a:defRPr/>
            </a:pPr>
            <a:r>
              <a:rPr lang="en-US" b="1" i="1" dirty="0" smtClean="0"/>
              <a:t>Two topics in elementary particle physics: </a:t>
            </a:r>
          </a:p>
          <a:p>
            <a:pPr fontAlgn="auto">
              <a:spcAft>
                <a:spcPts val="0"/>
              </a:spcAft>
              <a:buFont typeface="Arial" pitchFamily="34" charset="0"/>
              <a:buNone/>
              <a:defRPr/>
            </a:pPr>
            <a:r>
              <a:rPr lang="en-US" b="1" i="1" dirty="0" smtClean="0"/>
              <a:t>The reaction </a:t>
            </a:r>
            <a:r>
              <a:rPr lang="el-GR" b="1" i="1" dirty="0" smtClean="0">
                <a:latin typeface="Times New Roman"/>
                <a:cs typeface="Times New Roman"/>
              </a:rPr>
              <a:t>γ</a:t>
            </a:r>
            <a:r>
              <a:rPr lang="en-US" b="1" i="1" dirty="0" smtClean="0">
                <a:latin typeface="Times New Roman"/>
                <a:cs typeface="Times New Roman"/>
              </a:rPr>
              <a:t>n</a:t>
            </a:r>
            <a:r>
              <a:rPr lang="el-GR" b="1" i="1" dirty="0" smtClean="0">
                <a:latin typeface="Times New Roman"/>
                <a:cs typeface="Times New Roman"/>
              </a:rPr>
              <a:t>→ π</a:t>
            </a:r>
            <a:r>
              <a:rPr lang="en-US" b="1" i="1" dirty="0" smtClean="0">
                <a:latin typeface="Times New Roman"/>
                <a:cs typeface="Times New Roman"/>
              </a:rPr>
              <a:t>N</a:t>
            </a:r>
            <a:r>
              <a:rPr lang="en-US" b="1" i="1" dirty="0" smtClean="0"/>
              <a:t> at high energies. </a:t>
            </a:r>
          </a:p>
          <a:p>
            <a:pPr fontAlgn="auto">
              <a:spcAft>
                <a:spcPts val="0"/>
              </a:spcAft>
              <a:buFont typeface="Arial" pitchFamily="34" charset="0"/>
              <a:buNone/>
              <a:defRPr/>
            </a:pPr>
            <a:r>
              <a:rPr lang="en-US" b="1" i="1" dirty="0" smtClean="0"/>
              <a:t>K </a:t>
            </a:r>
            <a:r>
              <a:rPr lang="en-US" b="1" i="1" dirty="0" err="1" smtClean="0"/>
              <a:t>leptonic</a:t>
            </a:r>
            <a:r>
              <a:rPr lang="en-US" b="1" i="1" dirty="0" smtClean="0"/>
              <a:t> decay and partially conserved currents.</a:t>
            </a:r>
            <a:r>
              <a:rPr lang="en-US" b="1" dirty="0" smtClean="0"/>
              <a:t> </a:t>
            </a:r>
          </a:p>
          <a:p>
            <a:pPr fontAlgn="auto">
              <a:spcAft>
                <a:spcPts val="0"/>
              </a:spcAft>
              <a:buFont typeface="Arial" pitchFamily="34" charset="0"/>
              <a:buNone/>
              <a:defRPr/>
            </a:pPr>
            <a:r>
              <a:rPr lang="en-US" dirty="0" smtClean="0"/>
              <a:t>Dissertation (Ph.D.), California Institute of Technology.</a:t>
            </a:r>
            <a:endParaRPr lang="ru-RU" dirty="0" smtClean="0"/>
          </a:p>
          <a:p>
            <a:pPr fontAlgn="auto">
              <a:spcAft>
                <a:spcPts val="0"/>
              </a:spcAft>
              <a:buFont typeface="Arial" pitchFamily="34" charset="0"/>
              <a:buNone/>
              <a:defRPr/>
            </a:pPr>
            <a:r>
              <a:rPr lang="ru-RU" b="1" dirty="0" err="1" smtClean="0"/>
              <a:t>Item</a:t>
            </a:r>
            <a:r>
              <a:rPr lang="ru-RU" b="1" dirty="0" smtClean="0"/>
              <a:t> </a:t>
            </a:r>
            <a:r>
              <a:rPr lang="ru-RU" b="1" dirty="0" err="1" smtClean="0"/>
              <a:t>Type</a:t>
            </a:r>
            <a:r>
              <a:rPr lang="ru-RU" b="1" dirty="0" smtClean="0"/>
              <a:t>:</a:t>
            </a:r>
            <a:endParaRPr lang="ru-RU" dirty="0" smtClean="0"/>
          </a:p>
          <a:p>
            <a:pPr fontAlgn="auto">
              <a:spcAft>
                <a:spcPts val="0"/>
              </a:spcAft>
              <a:buFont typeface="Arial" pitchFamily="34" charset="0"/>
              <a:buNone/>
              <a:defRPr/>
            </a:pPr>
            <a:r>
              <a:rPr lang="ru-RU" dirty="0" err="1" smtClean="0"/>
              <a:t>Thesis</a:t>
            </a:r>
            <a:r>
              <a:rPr lang="ru-RU" dirty="0" smtClean="0"/>
              <a:t> (</a:t>
            </a:r>
            <a:r>
              <a:rPr lang="ru-RU" dirty="0" err="1" smtClean="0"/>
              <a:t>Dissertation</a:t>
            </a:r>
            <a:r>
              <a:rPr lang="ru-RU" dirty="0" smtClean="0"/>
              <a:t> (</a:t>
            </a:r>
            <a:r>
              <a:rPr lang="ru-RU" dirty="0" err="1" smtClean="0"/>
              <a:t>Ph.D</a:t>
            </a:r>
            <a:r>
              <a:rPr lang="ru-RU" dirty="0" smtClean="0"/>
              <a:t>.))</a:t>
            </a:r>
          </a:p>
          <a:p>
            <a:pPr fontAlgn="auto">
              <a:spcAft>
                <a:spcPts val="0"/>
              </a:spcAft>
              <a:buFont typeface="Arial" pitchFamily="34" charset="0"/>
              <a:buNone/>
              <a:defRPr/>
            </a:pPr>
            <a:r>
              <a:rPr lang="ru-RU" b="1" dirty="0" err="1" smtClean="0"/>
              <a:t>Degree</a:t>
            </a:r>
            <a:r>
              <a:rPr lang="ru-RU" b="1" dirty="0" smtClean="0"/>
              <a:t> </a:t>
            </a:r>
            <a:r>
              <a:rPr lang="ru-RU" b="1" dirty="0" err="1" smtClean="0"/>
              <a:t>Grantor</a:t>
            </a:r>
            <a:r>
              <a:rPr lang="ru-RU" b="1" dirty="0" smtClean="0"/>
              <a:t>:</a:t>
            </a:r>
            <a:endParaRPr lang="ru-RU" dirty="0" smtClean="0"/>
          </a:p>
          <a:p>
            <a:pPr fontAlgn="auto">
              <a:spcAft>
                <a:spcPts val="0"/>
              </a:spcAft>
              <a:buFont typeface="Arial" pitchFamily="34" charset="0"/>
              <a:buNone/>
              <a:defRPr/>
            </a:pPr>
            <a:r>
              <a:rPr lang="ru-RU" dirty="0" err="1" smtClean="0"/>
              <a:t>California</a:t>
            </a:r>
            <a:r>
              <a:rPr lang="ru-RU" dirty="0" smtClean="0"/>
              <a:t> </a:t>
            </a:r>
            <a:r>
              <a:rPr lang="ru-RU" dirty="0" err="1" smtClean="0"/>
              <a:t>Institute</a:t>
            </a:r>
            <a:r>
              <a:rPr lang="ru-RU" dirty="0" smtClean="0"/>
              <a:t> </a:t>
            </a:r>
            <a:r>
              <a:rPr lang="ru-RU" dirty="0" err="1" smtClean="0"/>
              <a:t>of</a:t>
            </a:r>
            <a:r>
              <a:rPr lang="ru-RU" dirty="0" smtClean="0"/>
              <a:t> </a:t>
            </a:r>
            <a:r>
              <a:rPr lang="ru-RU" dirty="0" err="1" smtClean="0"/>
              <a:t>Technology</a:t>
            </a:r>
            <a:endParaRPr lang="ru-RU" dirty="0" smtClean="0"/>
          </a:p>
          <a:p>
            <a:pPr fontAlgn="auto">
              <a:spcAft>
                <a:spcPts val="0"/>
              </a:spcAft>
              <a:buFont typeface="Arial" pitchFamily="34" charset="0"/>
              <a:buNone/>
              <a:defRPr/>
            </a:pPr>
            <a:r>
              <a:rPr lang="ru-RU" b="1" dirty="0" err="1" smtClean="0"/>
              <a:t>Division</a:t>
            </a:r>
            <a:r>
              <a:rPr lang="ru-RU" b="1" dirty="0" smtClean="0"/>
              <a:t>:</a:t>
            </a:r>
            <a:endParaRPr lang="ru-RU" dirty="0" smtClean="0"/>
          </a:p>
          <a:p>
            <a:pPr fontAlgn="auto">
              <a:spcAft>
                <a:spcPts val="0"/>
              </a:spcAft>
              <a:buFont typeface="Arial" pitchFamily="34" charset="0"/>
              <a:buNone/>
              <a:defRPr/>
            </a:pPr>
            <a:r>
              <a:rPr lang="ru-RU" dirty="0" err="1" smtClean="0"/>
              <a:t>Physics</a:t>
            </a:r>
            <a:r>
              <a:rPr lang="ru-RU" dirty="0" smtClean="0"/>
              <a:t>, </a:t>
            </a:r>
            <a:r>
              <a:rPr lang="ru-RU" dirty="0" err="1" smtClean="0"/>
              <a:t>Mathematics</a:t>
            </a:r>
            <a:r>
              <a:rPr lang="ru-RU" dirty="0" smtClean="0"/>
              <a:t> </a:t>
            </a:r>
            <a:r>
              <a:rPr lang="ru-RU" dirty="0" err="1" smtClean="0"/>
              <a:t>and</a:t>
            </a:r>
            <a:r>
              <a:rPr lang="ru-RU" dirty="0" smtClean="0"/>
              <a:t> </a:t>
            </a:r>
            <a:r>
              <a:rPr lang="ru-RU" dirty="0" err="1" smtClean="0"/>
              <a:t>Astronomy</a:t>
            </a:r>
            <a:endParaRPr lang="ru-RU" dirty="0" smtClean="0"/>
          </a:p>
          <a:p>
            <a:pPr fontAlgn="auto">
              <a:spcAft>
                <a:spcPts val="0"/>
              </a:spcAft>
              <a:buFont typeface="Arial" pitchFamily="34" charset="0"/>
              <a:buNone/>
              <a:defRPr/>
            </a:pPr>
            <a:r>
              <a:rPr lang="ru-RU" b="1" dirty="0" err="1" smtClean="0"/>
              <a:t>Major</a:t>
            </a:r>
            <a:r>
              <a:rPr lang="ru-RU" b="1" dirty="0" smtClean="0"/>
              <a:t> </a:t>
            </a:r>
            <a:r>
              <a:rPr lang="ru-RU" b="1" dirty="0" err="1" smtClean="0"/>
              <a:t>Option</a:t>
            </a:r>
            <a:r>
              <a:rPr lang="ru-RU" b="1" dirty="0" smtClean="0"/>
              <a:t>:</a:t>
            </a:r>
            <a:endParaRPr lang="ru-RU" dirty="0" smtClean="0"/>
          </a:p>
          <a:p>
            <a:pPr fontAlgn="auto">
              <a:spcAft>
                <a:spcPts val="0"/>
              </a:spcAft>
              <a:buFont typeface="Arial" pitchFamily="34" charset="0"/>
              <a:buNone/>
              <a:defRPr/>
            </a:pPr>
            <a:r>
              <a:rPr lang="ru-RU" dirty="0" err="1" smtClean="0"/>
              <a:t>Physics</a:t>
            </a:r>
            <a:endParaRPr lang="ru-RU" dirty="0" smtClean="0"/>
          </a:p>
          <a:p>
            <a:pPr fontAlgn="auto">
              <a:spcAft>
                <a:spcPts val="0"/>
              </a:spcAft>
              <a:buFont typeface="Arial" pitchFamily="34" charset="0"/>
              <a:buNone/>
              <a:defRPr/>
            </a:pPr>
            <a:r>
              <a:rPr lang="ru-RU" b="1" dirty="0" err="1" smtClean="0"/>
              <a:t>Thesis</a:t>
            </a:r>
            <a:r>
              <a:rPr lang="ru-RU" b="1" dirty="0" smtClean="0"/>
              <a:t> </a:t>
            </a:r>
            <a:r>
              <a:rPr lang="ru-RU" b="1" dirty="0" err="1" smtClean="0"/>
              <a:t>Availability</a:t>
            </a:r>
            <a:r>
              <a:rPr lang="ru-RU" b="1" dirty="0" smtClean="0"/>
              <a:t>:</a:t>
            </a:r>
            <a:endParaRPr lang="ru-RU" dirty="0" smtClean="0"/>
          </a:p>
          <a:p>
            <a:pPr fontAlgn="auto">
              <a:spcAft>
                <a:spcPts val="0"/>
              </a:spcAft>
              <a:buFont typeface="Arial" pitchFamily="34" charset="0"/>
              <a:buNone/>
              <a:defRPr/>
            </a:pPr>
            <a:r>
              <a:rPr lang="ru-RU" dirty="0" err="1" smtClean="0"/>
              <a:t>Public</a:t>
            </a:r>
            <a:r>
              <a:rPr lang="ru-RU" dirty="0" smtClean="0"/>
              <a:t> (</a:t>
            </a:r>
            <a:r>
              <a:rPr lang="ru-RU" dirty="0" err="1" smtClean="0"/>
              <a:t>worldwide</a:t>
            </a:r>
            <a:r>
              <a:rPr lang="ru-RU" dirty="0" smtClean="0"/>
              <a:t> </a:t>
            </a:r>
            <a:r>
              <a:rPr lang="ru-RU" dirty="0" err="1" smtClean="0"/>
              <a:t>access</a:t>
            </a:r>
            <a:r>
              <a:rPr lang="ru-RU" dirty="0" smtClean="0"/>
              <a:t>)</a:t>
            </a:r>
          </a:p>
          <a:p>
            <a:pPr fontAlgn="auto">
              <a:spcAft>
                <a:spcPts val="0"/>
              </a:spcAft>
              <a:buFont typeface="Arial" pitchFamily="34" charset="0"/>
              <a:buNone/>
              <a:defRPr/>
            </a:pPr>
            <a:r>
              <a:rPr lang="ru-RU" b="1" dirty="0" err="1" smtClean="0"/>
              <a:t>Research</a:t>
            </a:r>
            <a:r>
              <a:rPr lang="ru-RU" b="1" dirty="0" smtClean="0"/>
              <a:t> </a:t>
            </a:r>
            <a:r>
              <a:rPr lang="ru-RU" b="1" dirty="0" err="1" smtClean="0"/>
              <a:t>Advisor</a:t>
            </a:r>
            <a:r>
              <a:rPr lang="ru-RU" b="1" dirty="0" smtClean="0"/>
              <a:t>(</a:t>
            </a:r>
            <a:r>
              <a:rPr lang="ru-RU" b="1" dirty="0" err="1" smtClean="0"/>
              <a:t>s</a:t>
            </a:r>
            <a:r>
              <a:rPr lang="ru-RU" b="1" dirty="0" smtClean="0"/>
              <a:t>):</a:t>
            </a:r>
            <a:endParaRPr lang="ru-RU" dirty="0" smtClean="0"/>
          </a:p>
          <a:p>
            <a:pPr fontAlgn="auto">
              <a:spcAft>
                <a:spcPts val="0"/>
              </a:spcAft>
              <a:buFont typeface="Arial" pitchFamily="34" charset="0"/>
              <a:buNone/>
              <a:defRPr/>
            </a:pPr>
            <a:r>
              <a:rPr lang="ru-RU" b="1" dirty="0" err="1" smtClean="0">
                <a:solidFill>
                  <a:srgbClr val="C00000"/>
                </a:solidFill>
              </a:rPr>
              <a:t>Feynman</a:t>
            </a:r>
            <a:r>
              <a:rPr lang="ru-RU" b="1" dirty="0" smtClean="0">
                <a:solidFill>
                  <a:srgbClr val="C00000"/>
                </a:solidFill>
              </a:rPr>
              <a:t>, </a:t>
            </a:r>
            <a:r>
              <a:rPr lang="ru-RU" b="1" dirty="0" err="1" smtClean="0">
                <a:solidFill>
                  <a:srgbClr val="C00000"/>
                </a:solidFill>
              </a:rPr>
              <a:t>Richard</a:t>
            </a:r>
            <a:r>
              <a:rPr lang="ru-RU" b="1" dirty="0" smtClean="0">
                <a:solidFill>
                  <a:srgbClr val="C00000"/>
                </a:solidFill>
              </a:rPr>
              <a:t> </a:t>
            </a:r>
            <a:r>
              <a:rPr lang="ru-RU" b="1" dirty="0" err="1" smtClean="0">
                <a:solidFill>
                  <a:srgbClr val="C00000"/>
                </a:solidFill>
              </a:rPr>
              <a:t>Phillips</a:t>
            </a:r>
            <a:r>
              <a:rPr lang="ru-RU" b="1" dirty="0" smtClean="0">
                <a:solidFill>
                  <a:srgbClr val="C00000"/>
                </a:solidFill>
              </a:rPr>
              <a:t> </a:t>
            </a:r>
            <a:r>
              <a:rPr lang="ru-RU" dirty="0" smtClean="0"/>
              <a:t>(</a:t>
            </a:r>
            <a:r>
              <a:rPr lang="ru-RU" dirty="0" err="1" smtClean="0"/>
              <a:t>advisor</a:t>
            </a:r>
            <a:r>
              <a:rPr lang="ru-RU" dirty="0" smtClean="0"/>
              <a:t>)</a:t>
            </a:r>
          </a:p>
          <a:p>
            <a:pPr fontAlgn="auto">
              <a:spcAft>
                <a:spcPts val="0"/>
              </a:spcAft>
              <a:buFont typeface="Arial" pitchFamily="34" charset="0"/>
              <a:buNone/>
              <a:defRPr/>
            </a:pPr>
            <a:r>
              <a:rPr lang="ru-RU" dirty="0" err="1" smtClean="0"/>
              <a:t>Gell-Mann</a:t>
            </a:r>
            <a:r>
              <a:rPr lang="ru-RU" dirty="0" smtClean="0"/>
              <a:t>, </a:t>
            </a:r>
            <a:r>
              <a:rPr lang="ru-RU" dirty="0" err="1" smtClean="0"/>
              <a:t>Murray</a:t>
            </a:r>
            <a:r>
              <a:rPr lang="ru-RU" dirty="0" smtClean="0"/>
              <a:t> (</a:t>
            </a:r>
            <a:r>
              <a:rPr lang="ru-RU" dirty="0" err="1" smtClean="0"/>
              <a:t>advisor</a:t>
            </a:r>
            <a:r>
              <a:rPr lang="ru-RU" dirty="0" smtClean="0"/>
              <a:t>)</a:t>
            </a:r>
            <a:r>
              <a:rPr lang="en-US" dirty="0" smtClean="0"/>
              <a:t>                                                       </a:t>
            </a:r>
            <a:endParaRPr lang="ru-RU" dirty="0" smtClean="0"/>
          </a:p>
          <a:p>
            <a:pPr fontAlgn="auto">
              <a:spcAft>
                <a:spcPts val="0"/>
              </a:spcAft>
              <a:buFont typeface="Arial" pitchFamily="34" charset="0"/>
              <a:buNone/>
              <a:defRPr/>
            </a:pPr>
            <a:r>
              <a:rPr lang="ru-RU" dirty="0" err="1" smtClean="0"/>
              <a:t>Tollestrup</a:t>
            </a:r>
            <a:r>
              <a:rPr lang="ru-RU" dirty="0" smtClean="0"/>
              <a:t>, </a:t>
            </a:r>
            <a:r>
              <a:rPr lang="ru-RU" dirty="0" err="1" smtClean="0"/>
              <a:t>Alvin</a:t>
            </a:r>
            <a:r>
              <a:rPr lang="ru-RU" dirty="0" smtClean="0"/>
              <a:t> V. (</a:t>
            </a:r>
            <a:r>
              <a:rPr lang="ru-RU" dirty="0" err="1" smtClean="0"/>
              <a:t>advisor</a:t>
            </a:r>
            <a:r>
              <a:rPr lang="ru-RU" dirty="0" smtClean="0"/>
              <a:t>)</a:t>
            </a:r>
          </a:p>
          <a:p>
            <a:pPr fontAlgn="auto">
              <a:spcAft>
                <a:spcPts val="0"/>
              </a:spcAft>
              <a:buFont typeface="Arial" pitchFamily="34" charset="0"/>
              <a:buNone/>
              <a:defRPr/>
            </a:pPr>
            <a:r>
              <a:rPr lang="ru-RU" b="1" dirty="0" err="1" smtClean="0"/>
              <a:t>Thesis</a:t>
            </a:r>
            <a:r>
              <a:rPr lang="ru-RU" b="1" dirty="0" smtClean="0"/>
              <a:t> </a:t>
            </a:r>
            <a:r>
              <a:rPr lang="ru-RU" b="1" dirty="0" err="1" smtClean="0"/>
              <a:t>Committee</a:t>
            </a:r>
            <a:r>
              <a:rPr lang="ru-RU" b="1" dirty="0" smtClean="0"/>
              <a:t>:</a:t>
            </a:r>
            <a:endParaRPr lang="ru-RU" dirty="0" smtClean="0"/>
          </a:p>
          <a:p>
            <a:pPr fontAlgn="auto">
              <a:spcAft>
                <a:spcPts val="0"/>
              </a:spcAft>
              <a:buFont typeface="Arial" pitchFamily="34" charset="0"/>
              <a:buNone/>
              <a:defRPr/>
            </a:pPr>
            <a:r>
              <a:rPr lang="ru-RU" dirty="0" err="1" smtClean="0"/>
              <a:t>Unknown</a:t>
            </a:r>
            <a:r>
              <a:rPr lang="ru-RU" dirty="0" smtClean="0"/>
              <a:t>, </a:t>
            </a:r>
            <a:r>
              <a:rPr lang="ru-RU" dirty="0" err="1" smtClean="0"/>
              <a:t>Unknown</a:t>
            </a:r>
            <a:endParaRPr lang="ru-RU" dirty="0" smtClean="0"/>
          </a:p>
          <a:p>
            <a:pPr algn="r" fontAlgn="auto">
              <a:spcAft>
                <a:spcPts val="0"/>
              </a:spcAft>
              <a:buFont typeface="Arial" pitchFamily="34" charset="0"/>
              <a:buNone/>
              <a:defRPr/>
            </a:pPr>
            <a:r>
              <a:rPr lang="en-US" b="1" dirty="0" smtClean="0"/>
              <a:t> </a:t>
            </a:r>
            <a:r>
              <a:rPr lang="en-US" sz="6200" dirty="0" smtClean="0"/>
              <a:t>“Murray says your okay, you must be okay”</a:t>
            </a:r>
            <a:endParaRPr lang="en-US" sz="6200" b="1" dirty="0" smtClean="0"/>
          </a:p>
          <a:p>
            <a:pPr fontAlgn="auto">
              <a:spcAft>
                <a:spcPts val="0"/>
              </a:spcAft>
              <a:buFont typeface="Arial" pitchFamily="34" charset="0"/>
              <a:buNone/>
              <a:defRPr/>
            </a:pPr>
            <a:endParaRPr lang="en-US" b="1" dirty="0" smtClean="0"/>
          </a:p>
          <a:p>
            <a:pPr fontAlgn="auto">
              <a:spcAft>
                <a:spcPts val="0"/>
              </a:spcAft>
              <a:buFont typeface="Arial" pitchFamily="34" charset="0"/>
              <a:buNone/>
              <a:defRPr/>
            </a:pPr>
            <a:endParaRPr lang="en-US" b="1" dirty="0" smtClean="0"/>
          </a:p>
          <a:p>
            <a:pPr fontAlgn="auto">
              <a:spcAft>
                <a:spcPts val="0"/>
              </a:spcAft>
              <a:buFont typeface="Arial" pitchFamily="34" charset="0"/>
              <a:buNone/>
              <a:defRPr/>
            </a:pPr>
            <a:r>
              <a:rPr lang="en-US" b="1" dirty="0" smtClean="0"/>
              <a:t>  </a:t>
            </a:r>
            <a:r>
              <a:rPr lang="ru-RU" b="1" dirty="0" err="1" smtClean="0"/>
              <a:t>Defense</a:t>
            </a:r>
            <a:r>
              <a:rPr lang="ru-RU" b="1" dirty="0" smtClean="0"/>
              <a:t> </a:t>
            </a:r>
            <a:r>
              <a:rPr lang="ru-RU" b="1" dirty="0" err="1" smtClean="0"/>
              <a:t>Date</a:t>
            </a:r>
            <a:r>
              <a:rPr lang="ru-RU" b="1" dirty="0" smtClean="0"/>
              <a:t>:</a:t>
            </a:r>
            <a:endParaRPr lang="ru-RU" dirty="0" smtClean="0"/>
          </a:p>
          <a:p>
            <a:pPr fontAlgn="auto">
              <a:spcAft>
                <a:spcPts val="0"/>
              </a:spcAft>
              <a:buFont typeface="Arial" pitchFamily="34" charset="0"/>
              <a:buChar char="•"/>
              <a:defRPr/>
            </a:pPr>
            <a:r>
              <a:rPr lang="en-US" sz="5000" b="1" dirty="0" smtClean="0"/>
              <a:t>                                                       </a:t>
            </a:r>
            <a:r>
              <a:rPr lang="ru-RU" sz="5000" b="1" dirty="0" smtClean="0"/>
              <a:t>1 </a:t>
            </a:r>
            <a:r>
              <a:rPr lang="ru-RU" sz="5000" b="1" dirty="0" err="1" smtClean="0"/>
              <a:t>January</a:t>
            </a:r>
            <a:r>
              <a:rPr lang="ru-RU" sz="5000" b="1" dirty="0" smtClean="0"/>
              <a:t> 1964</a:t>
            </a:r>
          </a:p>
          <a:p>
            <a:pPr fontAlgn="auto">
              <a:spcAft>
                <a:spcPts val="0"/>
              </a:spcAft>
              <a:buFont typeface="Arial" pitchFamily="34" charset="0"/>
              <a:buChar char="•"/>
              <a:defRPr/>
            </a:pPr>
            <a:endParaRPr lang="ru-RU" dirty="0"/>
          </a:p>
        </p:txBody>
      </p:sp>
      <p:pic>
        <p:nvPicPr>
          <p:cNvPr id="9219" name="Picture 2"/>
          <p:cNvPicPr>
            <a:picLocks noChangeAspect="1" noChangeArrowheads="1"/>
          </p:cNvPicPr>
          <p:nvPr/>
        </p:nvPicPr>
        <p:blipFill>
          <a:blip r:embed="rId2" cstate="print"/>
          <a:srcRect/>
          <a:stretch>
            <a:fillRect/>
          </a:stretch>
        </p:blipFill>
        <p:spPr bwMode="auto">
          <a:xfrm>
            <a:off x="900113" y="5013325"/>
            <a:ext cx="6946900" cy="317500"/>
          </a:xfrm>
          <a:prstGeom prst="rect">
            <a:avLst/>
          </a:prstGeom>
          <a:noFill/>
          <a:ln w="9525">
            <a:noFill/>
            <a:miter lim="800000"/>
            <a:headEnd/>
            <a:tailEnd/>
          </a:ln>
        </p:spPr>
      </p:pic>
      <p:pic>
        <p:nvPicPr>
          <p:cNvPr id="9220" name="Picture 3"/>
          <p:cNvPicPr>
            <a:picLocks noChangeAspect="1" noChangeArrowheads="1"/>
          </p:cNvPicPr>
          <p:nvPr/>
        </p:nvPicPr>
        <p:blipFill>
          <a:blip r:embed="rId3" cstate="print"/>
          <a:srcRect/>
          <a:stretch>
            <a:fillRect/>
          </a:stretch>
        </p:blipFill>
        <p:spPr bwMode="auto">
          <a:xfrm>
            <a:off x="900113" y="5300663"/>
            <a:ext cx="6848475" cy="1181100"/>
          </a:xfrm>
          <a:prstGeom prst="rect">
            <a:avLst/>
          </a:prstGeom>
          <a:noFill/>
          <a:ln w="9525">
            <a:noFill/>
            <a:miter lim="800000"/>
            <a:headEnd/>
            <a:tailEnd/>
          </a:ln>
        </p:spPr>
      </p:pic>
      <p:pic>
        <p:nvPicPr>
          <p:cNvPr id="9221" name="Рисунок 5" descr="https://encrypted-tbn1.gstatic.com/images?q=tbn:ANd9GcRT4_PLHhBYhdGmR7ow--35uxF9O3tise1BvPo7ODf2wX929p3-Jg"/>
          <p:cNvPicPr>
            <a:picLocks noChangeAspect="1" noChangeArrowheads="1"/>
          </p:cNvPicPr>
          <p:nvPr/>
        </p:nvPicPr>
        <p:blipFill>
          <a:blip r:embed="rId4" cstate="print"/>
          <a:srcRect/>
          <a:stretch>
            <a:fillRect/>
          </a:stretch>
        </p:blipFill>
        <p:spPr bwMode="auto">
          <a:xfrm>
            <a:off x="5004048" y="548680"/>
            <a:ext cx="2190750" cy="2085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2" descr="imap://Vladimir%2EPetrov@mail.ihep.ru:993/fetch%3EUID%3E/INBOX%3E33362?part=1.2&amp;type=image/jpeg&amp;filename=1%20001.jpg"/>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11267" name="Picture 3" descr="C:\Users\Petrov\Pictures\2 001.jpg"/>
          <p:cNvPicPr>
            <a:picLocks noChangeAspect="1" noChangeArrowheads="1"/>
          </p:cNvPicPr>
          <p:nvPr/>
        </p:nvPicPr>
        <p:blipFill>
          <a:blip r:embed="rId2" cstate="print"/>
          <a:srcRect/>
          <a:stretch>
            <a:fillRect/>
          </a:stretch>
        </p:blipFill>
        <p:spPr bwMode="auto">
          <a:xfrm>
            <a:off x="1403350" y="90488"/>
            <a:ext cx="4921250" cy="6767512"/>
          </a:xfrm>
          <a:prstGeom prst="rect">
            <a:avLst/>
          </a:prstGeom>
          <a:noFill/>
          <a:ln w="9525">
            <a:noFill/>
            <a:miter lim="800000"/>
            <a:headEnd/>
            <a:tailEnd/>
          </a:ln>
        </p:spPr>
      </p:pic>
      <p:sp>
        <p:nvSpPr>
          <p:cNvPr id="11268" name="AutoShape 5" descr="data:image/jpeg;base64,/9j/4AAQSkZJRgABAQAAAQABAAD/2wCEAAkGBxQSEhUTEBQUFBUXFxIUFxYSFBcSFBUPFRkXFhwUFRQYHCggGCEoHBUYITEiJSktLi4uFx8zODMsNygtLisBCgoKBQUFDgUFDisZExkrKysrKysrKysrKysrKysrKysrKysrKysrKysrKysrKysrKysrKysrKysrKysrKysrK//AABEIAGQAUAMBIgACEQEDEQH/xAAbAAAABwEAAAAAAAAAAAAAAAABAgMEBQYHAP/EADgQAAEEAAQCBwYEBgMAAAAAAAEAAgMRBAUSITFhBgcTIkFRcVJygZGxwTJCodGCorLC0uEkQ2L/xAAUAQEAAAAAAAAAAAAAAAAAAAAA/8QAFBEBAAAAAAAAAAAAAAAAAAAAAP/aAAwDAQACEQMRAD8AQGHu+zOsDc7aSB6IgXA+W3pshYEBqQ0hQ2gLpQhq60IKA4alA1FaUYlAZgSjAkmuSrXIIsBHYEk1yOxyBalGZlmWkiOKjIT8G/uVJWqxAaxZvjqI+PggsWTZF2jtUr3OPr4q2S9Dy5hdGe8BYB2vlabdFjd3xFbeq0zA/gFtr1QYnHN3ixwIcNiDxBTlSHWjghFio5GCu0YSffaQL+RCh8LMXNB8UDtoRgEk1yNaCIY5KNcmzXJVhQOAUxzHK26myNsd4a9/Dl5J2ETHYq2hhA46tXA0DwKCfyvo5G5muMnXd95zj6bE7qUy7HzsxBhJDTICwNiJprq2NG6Poo3o9mLo9uOwA/dSGTwRPndNJFI4h21bkOv8Wm7KBv05wro4WCXYkFwol2qUkNohxPhZJHJVTLpKJCsHWhjg/FMjH/Swj+J5B+gCrWCi1O9EEwEKKXIC5BEsjPP5JR1NFvIaOeyU6T9IdLuygYGGrc5zSH2eADXcFUZXlxtxJPmdygsL83iHAl3uj7pWEOlayTSQxxkjbfi5oaT/AFBVeltPV3krJMuayUbOc+QHgWuutQKDP8G6aPaPvC+A40rvlmdxQQ9tiIJWvBphojU+r08ynPR/LIJMSRFM19aiaaQSGmiACKu1F9Z+aNMzMNHWmIFzucj6+jR/MgpmJxxxEj5nHd7i48uSf5fDTb81XsX3C6tro+hKlMkz4x0JGiRvk7b5FBMliDSrTl+Ny2VtuLmu9kgkg/AG08vLvbcP4Hf4oMh6R4wTYuaQcC91e6DpH0Ua5Fad0LygPS358owWAjcBZbEzu8LeQKF+p/RYtkuC7SVjPacxvzIWu9Z+J7OGFg2Gon4Rt29NyN0CnQzGxx4SZ76tj3GR3DUSO0/uKyDMMc6WR0r/AMT3F7vU/wCtvgp6POdOXys/NNiA3mI2sBd9h8VW5CKs8OKBtinXViv280EYSZeXGz8OQTqZtMrxO3ogdZa5wpwJBvu14LZOh+cmeBjpNz+FxHtN81i0Uu+3ADwS2V5/PDYilcxpJJDfEjkggwuciqWwuRySYaXEgtDItFtN6nBxq28hX6oLF1d4YS4rD+8Tw9gX+ys3XDjO/Az/AMyu+ZYL+FcfBQvVBhnOxBeOEbXX6v2+36pz1wv/AOTBzjf89QrdBRIHm9JNBtkeQLqv6BJYubVw2H3804AAYTwJTJosIFsHHe52Rse/vAeQ8U5wuw8Pso7FP1PQK7gaG8Tx9EpiYtGkcj9l0AqvPxSmO/Ife+yBrg4h2zARY1N2PqrZ0ywgjwcUjC4GWVzXi+6WsbqG3Ik/NcuQWjqQFMn5ll/IpPrjwrT2Em+oGRvH8vdO65cgz7TcIv2Qo6I7oFyB6490qLa5cuQLRTH6KXhw4kLNRPF3CuSFcg//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11269" name="irc_mi" descr="http://rubtsov.penza.com.ru/peoples/pict/van-hove_leon01.jpg"/>
          <p:cNvPicPr>
            <a:picLocks noChangeAspect="1" noChangeArrowheads="1"/>
          </p:cNvPicPr>
          <p:nvPr/>
        </p:nvPicPr>
        <p:blipFill>
          <a:blip r:embed="rId3" cstate="print"/>
          <a:srcRect/>
          <a:stretch>
            <a:fillRect/>
          </a:stretch>
        </p:blipFill>
        <p:spPr bwMode="auto">
          <a:xfrm>
            <a:off x="6286500" y="4133850"/>
            <a:ext cx="2857500" cy="2724150"/>
          </a:xfrm>
          <a:prstGeom prst="rect">
            <a:avLst/>
          </a:prstGeom>
          <a:noFill/>
          <a:ln w="9525">
            <a:noFill/>
            <a:miter lim="800000"/>
            <a:headEnd/>
            <a:tailEnd/>
          </a:ln>
        </p:spPr>
      </p:pic>
      <p:sp>
        <p:nvSpPr>
          <p:cNvPr id="11270" name="TextBox 7"/>
          <p:cNvSpPr txBox="1">
            <a:spLocks noChangeArrowheads="1"/>
          </p:cNvSpPr>
          <p:nvPr/>
        </p:nvSpPr>
        <p:spPr bwMode="auto">
          <a:xfrm>
            <a:off x="6948488" y="3573463"/>
            <a:ext cx="1581150" cy="368300"/>
          </a:xfrm>
          <a:prstGeom prst="rect">
            <a:avLst/>
          </a:prstGeom>
          <a:noFill/>
          <a:ln w="9525">
            <a:noFill/>
            <a:miter lim="800000"/>
            <a:headEnd/>
            <a:tailEnd/>
          </a:ln>
        </p:spPr>
        <p:txBody>
          <a:bodyPr>
            <a:spAutoFit/>
          </a:bodyPr>
          <a:lstStyle/>
          <a:p>
            <a:r>
              <a:rPr lang="en-US">
                <a:latin typeface="Calibri" pitchFamily="34" charset="0"/>
              </a:rPr>
              <a:t>Leon Van Hove</a:t>
            </a:r>
            <a:endParaRPr lang="ru-RU">
              <a:latin typeface="Calibri" pitchFamily="34" charset="0"/>
            </a:endParaRPr>
          </a:p>
        </p:txBody>
      </p:sp>
      <p:pic>
        <p:nvPicPr>
          <p:cNvPr id="11271" name="Picture 6"/>
          <p:cNvPicPr>
            <a:picLocks noChangeAspect="1" noChangeArrowheads="1"/>
          </p:cNvPicPr>
          <p:nvPr/>
        </p:nvPicPr>
        <p:blipFill>
          <a:blip r:embed="rId4" cstate="print"/>
          <a:srcRect/>
          <a:stretch>
            <a:fillRect/>
          </a:stretch>
        </p:blipFill>
        <p:spPr bwMode="auto">
          <a:xfrm>
            <a:off x="179388" y="1844675"/>
            <a:ext cx="7696200" cy="361950"/>
          </a:xfrm>
          <a:prstGeom prst="rect">
            <a:avLst/>
          </a:prstGeom>
          <a:noFill/>
          <a:ln w="9525">
            <a:noFill/>
            <a:miter lim="800000"/>
            <a:headEnd/>
            <a:tailEnd/>
          </a:ln>
        </p:spPr>
      </p:pic>
      <p:pic>
        <p:nvPicPr>
          <p:cNvPr id="11272" name="Picture 7"/>
          <p:cNvPicPr>
            <a:picLocks noChangeAspect="1" noChangeArrowheads="1"/>
          </p:cNvPicPr>
          <p:nvPr/>
        </p:nvPicPr>
        <p:blipFill>
          <a:blip r:embed="rId5" cstate="print"/>
          <a:srcRect/>
          <a:stretch>
            <a:fillRect/>
          </a:stretch>
        </p:blipFill>
        <p:spPr bwMode="auto">
          <a:xfrm>
            <a:off x="179388" y="2492375"/>
            <a:ext cx="4286250" cy="257175"/>
          </a:xfrm>
          <a:prstGeom prst="rect">
            <a:avLst/>
          </a:prstGeom>
          <a:noFill/>
          <a:ln w="9525">
            <a:noFill/>
            <a:miter lim="800000"/>
            <a:headEnd/>
            <a:tailEnd/>
          </a:ln>
        </p:spPr>
      </p:pic>
      <p:sp>
        <p:nvSpPr>
          <p:cNvPr id="11" name="Прямоугольник 10"/>
          <p:cNvSpPr/>
          <p:nvPr/>
        </p:nvSpPr>
        <p:spPr>
          <a:xfrm>
            <a:off x="0" y="4508500"/>
            <a:ext cx="4572000" cy="647700"/>
          </a:xfrm>
          <a:prstGeom prst="rect">
            <a:avLst/>
          </a:prstGeom>
        </p:spPr>
        <p:style>
          <a:lnRef idx="2">
            <a:schemeClr val="accent2"/>
          </a:lnRef>
          <a:fillRef idx="1">
            <a:schemeClr val="lt1"/>
          </a:fillRef>
          <a:effectRef idx="0">
            <a:schemeClr val="accent2"/>
          </a:effectRef>
          <a:fontRef idx="minor">
            <a:schemeClr val="dk1"/>
          </a:fontRef>
        </p:style>
        <p:txBody>
          <a:bodyPr>
            <a:spAutoFit/>
          </a:bodyPr>
          <a:lstStyle/>
          <a:p>
            <a:pPr fontAlgn="auto">
              <a:spcBef>
                <a:spcPts val="0"/>
              </a:spcBef>
              <a:spcAft>
                <a:spcPts val="0"/>
              </a:spcAft>
              <a:defRPr/>
            </a:pPr>
            <a:r>
              <a:rPr lang="en-US" dirty="0"/>
              <a:t>I ….kept exploring this idea </a:t>
            </a:r>
            <a:r>
              <a:rPr lang="en-US" dirty="0">
                <a:solidFill>
                  <a:schemeClr val="accent1"/>
                </a:solidFill>
              </a:rPr>
              <a:t>(of aces-V.P.)</a:t>
            </a:r>
            <a:r>
              <a:rPr lang="en-US" dirty="0"/>
              <a:t> in the spring of 1963.</a:t>
            </a:r>
            <a:endParaRPr lang="ru-RU" dirty="0"/>
          </a:p>
        </p:txBody>
      </p:sp>
      <p:sp>
        <p:nvSpPr>
          <p:cNvPr id="13" name="Овал 12"/>
          <p:cNvSpPr/>
          <p:nvPr/>
        </p:nvSpPr>
        <p:spPr>
          <a:xfrm>
            <a:off x="3419475" y="6237288"/>
            <a:ext cx="2197100" cy="5048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15" name="Прямая со стрелкой 14"/>
          <p:cNvCxnSpPr/>
          <p:nvPr/>
        </p:nvCxnSpPr>
        <p:spPr>
          <a:xfrm>
            <a:off x="2916238" y="6237288"/>
            <a:ext cx="576262" cy="1444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276" name="TextBox 15"/>
          <p:cNvSpPr txBox="1">
            <a:spLocks noChangeArrowheads="1"/>
          </p:cNvSpPr>
          <p:nvPr/>
        </p:nvSpPr>
        <p:spPr bwMode="auto">
          <a:xfrm>
            <a:off x="3563938" y="6308725"/>
            <a:ext cx="1716087"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17 January 1964</a:t>
            </a:r>
            <a:endParaRPr lang="ru-RU">
              <a:latin typeface="Times New Roman" pitchFamily="18" charset="0"/>
              <a:cs typeface="Times New Roman" pitchFamily="18" charset="0"/>
            </a:endParaRPr>
          </a:p>
        </p:txBody>
      </p:sp>
      <p:cxnSp>
        <p:nvCxnSpPr>
          <p:cNvPr id="17" name="Прямая соединительная линия 16"/>
          <p:cNvCxnSpPr/>
          <p:nvPr/>
        </p:nvCxnSpPr>
        <p:spPr>
          <a:xfrm>
            <a:off x="0" y="5084763"/>
            <a:ext cx="140335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220072" y="188640"/>
            <a:ext cx="3711272" cy="369332"/>
          </a:xfrm>
          <a:prstGeom prst="rect">
            <a:avLst/>
          </a:prstGeom>
          <a:solidFill>
            <a:schemeClr val="accent5">
              <a:lumMod val="40000"/>
              <a:lumOff val="60000"/>
            </a:schemeClr>
          </a:solidFill>
        </p:spPr>
        <p:txBody>
          <a:bodyPr wrap="none" rtlCol="0">
            <a:spAutoFit/>
          </a:bodyPr>
          <a:lstStyle/>
          <a:p>
            <a:r>
              <a:rPr lang="en-US" dirty="0" smtClean="0"/>
              <a:t>172 citations according to SPIRES</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FF0000"/>
          </a:solidFill>
        </p:spPr>
        <p:style>
          <a:lnRef idx="2">
            <a:schemeClr val="dk1">
              <a:shade val="50000"/>
            </a:schemeClr>
          </a:lnRef>
          <a:fillRef idx="1">
            <a:schemeClr val="dk1"/>
          </a:fillRef>
          <a:effectRef idx="0">
            <a:schemeClr val="dk1"/>
          </a:effectRef>
          <a:fontRef idx="minor">
            <a:schemeClr val="lt1"/>
          </a:fontRef>
        </p:style>
        <p:txBody>
          <a:bodyPr rtlCol="0">
            <a:normAutofit/>
          </a:bodyPr>
          <a:lstStyle/>
          <a:p>
            <a:pPr fontAlgn="auto">
              <a:spcAft>
                <a:spcPts val="0"/>
              </a:spcAft>
              <a:defRPr/>
            </a:pPr>
            <a:r>
              <a:rPr lang="en-US" dirty="0" smtClean="0">
                <a:latin typeface="Arial Rounded MT Bold" pitchFamily="34" charset="0"/>
              </a:rPr>
              <a:t>Who Was the First?!</a:t>
            </a:r>
            <a:endParaRPr lang="ru-RU" dirty="0"/>
          </a:p>
        </p:txBody>
      </p:sp>
      <p:pic>
        <p:nvPicPr>
          <p:cNvPr id="12291" name="Picture 4" descr="http://images.iop.org/objects/ccr/cern/52/3/30/CCobi1_03_12.jpg"/>
          <p:cNvPicPr>
            <a:picLocks noChangeAspect="1" noChangeArrowheads="1"/>
          </p:cNvPicPr>
          <p:nvPr/>
        </p:nvPicPr>
        <p:blipFill>
          <a:blip r:embed="rId2" cstate="print"/>
          <a:srcRect/>
          <a:stretch>
            <a:fillRect/>
          </a:stretch>
        </p:blipFill>
        <p:spPr bwMode="auto">
          <a:xfrm>
            <a:off x="395303" y="1557338"/>
            <a:ext cx="1458429" cy="2232000"/>
          </a:xfrm>
          <a:prstGeom prst="rect">
            <a:avLst/>
          </a:prstGeom>
          <a:noFill/>
          <a:ln w="9525">
            <a:noFill/>
            <a:miter lim="800000"/>
            <a:headEnd/>
            <a:tailEnd/>
          </a:ln>
        </p:spPr>
      </p:pic>
      <p:sp>
        <p:nvSpPr>
          <p:cNvPr id="12292" name="Прямоугольник 5"/>
          <p:cNvSpPr>
            <a:spLocks noChangeArrowheads="1"/>
          </p:cNvSpPr>
          <p:nvPr/>
        </p:nvSpPr>
        <p:spPr bwMode="auto">
          <a:xfrm>
            <a:off x="539552" y="4149080"/>
            <a:ext cx="1335087" cy="368300"/>
          </a:xfrm>
          <a:prstGeom prst="rect">
            <a:avLst/>
          </a:prstGeom>
          <a:noFill/>
          <a:ln w="9525">
            <a:noFill/>
            <a:miter lim="800000"/>
            <a:headEnd/>
            <a:tailEnd/>
          </a:ln>
        </p:spPr>
        <p:txBody>
          <a:bodyPr wrap="none">
            <a:spAutoFit/>
          </a:bodyPr>
          <a:lstStyle/>
          <a:p>
            <a:r>
              <a:rPr lang="ru-RU" b="1" dirty="0">
                <a:solidFill>
                  <a:srgbClr val="FFFF00"/>
                </a:solidFill>
                <a:latin typeface="Times New Roman" pitchFamily="18" charset="0"/>
                <a:cs typeface="Times New Roman" pitchFamily="18" charset="0"/>
              </a:rPr>
              <a:t>(1922-2011)</a:t>
            </a:r>
          </a:p>
        </p:txBody>
      </p:sp>
      <p:sp>
        <p:nvSpPr>
          <p:cNvPr id="12293" name="Прямоугольник 6"/>
          <p:cNvSpPr>
            <a:spLocks noChangeArrowheads="1"/>
          </p:cNvSpPr>
          <p:nvPr/>
        </p:nvSpPr>
        <p:spPr bwMode="auto">
          <a:xfrm>
            <a:off x="179512" y="3861048"/>
            <a:ext cx="1960793" cy="369332"/>
          </a:xfrm>
          <a:prstGeom prst="rect">
            <a:avLst/>
          </a:prstGeom>
          <a:noFill/>
          <a:ln w="9525">
            <a:noFill/>
            <a:miter lim="800000"/>
            <a:headEnd/>
            <a:tailEnd/>
          </a:ln>
        </p:spPr>
        <p:txBody>
          <a:bodyPr wrap="none">
            <a:spAutoFit/>
          </a:bodyPr>
          <a:lstStyle/>
          <a:p>
            <a:r>
              <a:rPr lang="en-US" b="1" dirty="0">
                <a:solidFill>
                  <a:srgbClr val="FFFF00"/>
                </a:solidFill>
                <a:latin typeface="Times New Roman" pitchFamily="18" charset="0"/>
                <a:cs typeface="Times New Roman" pitchFamily="18" charset="0"/>
              </a:rPr>
              <a:t>André </a:t>
            </a:r>
            <a:r>
              <a:rPr lang="en-US" b="1" dirty="0" err="1">
                <a:solidFill>
                  <a:srgbClr val="FFFF00"/>
                </a:solidFill>
                <a:latin typeface="Times New Roman" pitchFamily="18" charset="0"/>
                <a:cs typeface="Times New Roman" pitchFamily="18" charset="0"/>
              </a:rPr>
              <a:t>Petermann</a:t>
            </a:r>
            <a:endParaRPr lang="ru-RU" b="1" dirty="0">
              <a:solidFill>
                <a:srgbClr val="FFFF00"/>
              </a:solidFill>
              <a:latin typeface="Times New Roman" pitchFamily="18" charset="0"/>
              <a:cs typeface="Times New Roman" pitchFamily="18" charset="0"/>
            </a:endParaRPr>
          </a:p>
        </p:txBody>
      </p:sp>
      <p:pic>
        <p:nvPicPr>
          <p:cNvPr id="12294" name="Picture 6"/>
          <p:cNvPicPr>
            <a:picLocks noChangeAspect="1" noChangeArrowheads="1"/>
          </p:cNvPicPr>
          <p:nvPr/>
        </p:nvPicPr>
        <p:blipFill>
          <a:blip r:embed="rId3" cstate="print"/>
          <a:srcRect/>
          <a:stretch>
            <a:fillRect/>
          </a:stretch>
        </p:blipFill>
        <p:spPr bwMode="auto">
          <a:xfrm>
            <a:off x="2627784" y="1484784"/>
            <a:ext cx="6048828" cy="2772000"/>
          </a:xfrm>
          <a:prstGeom prst="rect">
            <a:avLst/>
          </a:prstGeom>
          <a:noFill/>
          <a:ln w="9525">
            <a:noFill/>
            <a:miter lim="800000"/>
            <a:headEnd/>
            <a:tailEnd/>
          </a:ln>
        </p:spPr>
      </p:pic>
      <p:pic>
        <p:nvPicPr>
          <p:cNvPr id="12295" name="Picture 7"/>
          <p:cNvPicPr>
            <a:picLocks noChangeAspect="1" noChangeArrowheads="1"/>
          </p:cNvPicPr>
          <p:nvPr/>
        </p:nvPicPr>
        <p:blipFill>
          <a:blip r:embed="rId4" cstate="print"/>
          <a:srcRect/>
          <a:stretch>
            <a:fillRect/>
          </a:stretch>
        </p:blipFill>
        <p:spPr bwMode="auto">
          <a:xfrm>
            <a:off x="3635896" y="4293096"/>
            <a:ext cx="5279400" cy="252000"/>
          </a:xfrm>
          <a:prstGeom prst="rect">
            <a:avLst/>
          </a:prstGeom>
          <a:noFill/>
          <a:ln w="9525">
            <a:noFill/>
            <a:miter lim="800000"/>
            <a:headEnd/>
            <a:tailEnd/>
          </a:ln>
        </p:spPr>
      </p:pic>
      <p:pic>
        <p:nvPicPr>
          <p:cNvPr id="12296" name="Picture 8"/>
          <p:cNvPicPr>
            <a:picLocks noChangeAspect="1" noChangeArrowheads="1"/>
          </p:cNvPicPr>
          <p:nvPr/>
        </p:nvPicPr>
        <p:blipFill>
          <a:blip r:embed="rId5" cstate="print"/>
          <a:srcRect/>
          <a:stretch>
            <a:fillRect/>
          </a:stretch>
        </p:blipFill>
        <p:spPr bwMode="auto">
          <a:xfrm>
            <a:off x="971600" y="4581128"/>
            <a:ext cx="7944301" cy="252000"/>
          </a:xfrm>
          <a:prstGeom prst="rect">
            <a:avLst/>
          </a:prstGeom>
          <a:noFill/>
          <a:ln w="9525">
            <a:noFill/>
            <a:miter lim="800000"/>
            <a:headEnd/>
            <a:tailEnd/>
          </a:ln>
        </p:spPr>
      </p:pic>
      <p:pic>
        <p:nvPicPr>
          <p:cNvPr id="12297" name="Picture 9"/>
          <p:cNvPicPr>
            <a:picLocks noChangeAspect="1" noChangeArrowheads="1"/>
          </p:cNvPicPr>
          <p:nvPr/>
        </p:nvPicPr>
        <p:blipFill>
          <a:blip r:embed="rId6" cstate="print"/>
          <a:srcRect/>
          <a:stretch>
            <a:fillRect/>
          </a:stretch>
        </p:blipFill>
        <p:spPr bwMode="auto">
          <a:xfrm>
            <a:off x="971600" y="4869160"/>
            <a:ext cx="5304001" cy="252000"/>
          </a:xfrm>
          <a:prstGeom prst="rect">
            <a:avLst/>
          </a:prstGeom>
          <a:noFill/>
          <a:ln w="9525">
            <a:noFill/>
            <a:miter lim="800000"/>
            <a:headEnd/>
            <a:tailEnd/>
          </a:ln>
        </p:spPr>
      </p:pic>
      <p:cxnSp>
        <p:nvCxnSpPr>
          <p:cNvPr id="12" name="Прямая соединительная линия 11"/>
          <p:cNvCxnSpPr/>
          <p:nvPr/>
        </p:nvCxnSpPr>
        <p:spPr>
          <a:xfrm>
            <a:off x="4788024" y="3789040"/>
            <a:ext cx="158417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2299" name="Picture 11"/>
          <p:cNvPicPr>
            <a:picLocks noChangeAspect="1" noChangeArrowheads="1"/>
          </p:cNvPicPr>
          <p:nvPr/>
        </p:nvPicPr>
        <p:blipFill>
          <a:blip r:embed="rId7" cstate="print"/>
          <a:srcRect/>
          <a:stretch>
            <a:fillRect/>
          </a:stretch>
        </p:blipFill>
        <p:spPr bwMode="auto">
          <a:xfrm>
            <a:off x="971600" y="5157192"/>
            <a:ext cx="7836278" cy="540000"/>
          </a:xfrm>
          <a:prstGeom prst="rect">
            <a:avLst/>
          </a:prstGeom>
          <a:noFill/>
          <a:ln w="9525">
            <a:noFill/>
            <a:miter lim="800000"/>
            <a:headEnd/>
            <a:tailEnd/>
          </a:ln>
        </p:spPr>
      </p:pic>
      <p:pic>
        <p:nvPicPr>
          <p:cNvPr id="12300" name="Picture 12"/>
          <p:cNvPicPr>
            <a:picLocks noChangeAspect="1" noChangeArrowheads="1"/>
          </p:cNvPicPr>
          <p:nvPr/>
        </p:nvPicPr>
        <p:blipFill>
          <a:blip r:embed="rId8" cstate="print"/>
          <a:srcRect/>
          <a:stretch>
            <a:fillRect/>
          </a:stretch>
        </p:blipFill>
        <p:spPr bwMode="auto">
          <a:xfrm>
            <a:off x="971600" y="5733256"/>
            <a:ext cx="1282909" cy="216000"/>
          </a:xfrm>
          <a:prstGeom prst="rect">
            <a:avLst/>
          </a:prstGeom>
          <a:noFill/>
          <a:ln w="9525">
            <a:noFill/>
            <a:miter lim="800000"/>
            <a:headEnd/>
            <a:tailEnd/>
          </a:ln>
        </p:spPr>
      </p:pic>
      <p:pic>
        <p:nvPicPr>
          <p:cNvPr id="12301" name="Picture 13"/>
          <p:cNvPicPr>
            <a:picLocks noChangeAspect="1" noChangeArrowheads="1"/>
          </p:cNvPicPr>
          <p:nvPr/>
        </p:nvPicPr>
        <p:blipFill>
          <a:blip r:embed="rId9" cstate="print"/>
          <a:srcRect/>
          <a:stretch>
            <a:fillRect/>
          </a:stretch>
        </p:blipFill>
        <p:spPr bwMode="auto">
          <a:xfrm>
            <a:off x="1259632" y="6093296"/>
            <a:ext cx="5583790" cy="252000"/>
          </a:xfrm>
          <a:prstGeom prst="rect">
            <a:avLst/>
          </a:prstGeom>
          <a:noFill/>
          <a:ln w="9525">
            <a:noFill/>
            <a:miter lim="800000"/>
            <a:headEnd/>
            <a:tailEnd/>
          </a:ln>
        </p:spPr>
      </p:pic>
      <p:sp>
        <p:nvSpPr>
          <p:cNvPr id="16" name="TextBox 15"/>
          <p:cNvSpPr txBox="1"/>
          <p:nvPr/>
        </p:nvSpPr>
        <p:spPr>
          <a:xfrm>
            <a:off x="899592" y="6021288"/>
            <a:ext cx="415498" cy="369332"/>
          </a:xfrm>
          <a:prstGeom prst="rect">
            <a:avLst/>
          </a:prstGeom>
          <a:noFill/>
        </p:spPr>
        <p:txBody>
          <a:bodyPr wrap="none" rtlCol="0">
            <a:spAutoFit/>
          </a:bodyPr>
          <a:lstStyle/>
          <a:p>
            <a:r>
              <a:rPr lang="en-US" dirty="0" smtClean="0"/>
              <a:t>…</a:t>
            </a:r>
            <a:endParaRPr lang="ru-RU" dirty="0"/>
          </a:p>
        </p:txBody>
      </p:sp>
      <p:cxnSp>
        <p:nvCxnSpPr>
          <p:cNvPr id="18" name="Прямая соединительная линия 17"/>
          <p:cNvCxnSpPr/>
          <p:nvPr/>
        </p:nvCxnSpPr>
        <p:spPr>
          <a:xfrm>
            <a:off x="971600" y="6453336"/>
            <a:ext cx="7200800"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4788024" y="1916832"/>
            <a:ext cx="216024"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pic>
        <p:nvPicPr>
          <p:cNvPr id="12302" name="Picture 14"/>
          <p:cNvPicPr>
            <a:picLocks noChangeAspect="1" noChangeArrowheads="1"/>
          </p:cNvPicPr>
          <p:nvPr/>
        </p:nvPicPr>
        <p:blipFill>
          <a:blip r:embed="rId10" cstate="print"/>
          <a:srcRect/>
          <a:stretch>
            <a:fillRect/>
          </a:stretch>
        </p:blipFill>
        <p:spPr bwMode="auto">
          <a:xfrm>
            <a:off x="6876257" y="6093296"/>
            <a:ext cx="1127999" cy="252000"/>
          </a:xfrm>
          <a:prstGeom prst="rect">
            <a:avLst/>
          </a:prstGeom>
          <a:noFill/>
          <a:ln w="9525">
            <a:noFill/>
            <a:miter lim="800000"/>
            <a:headEnd/>
            <a:tailEnd/>
          </a:ln>
        </p:spPr>
      </p:pic>
      <p:sp>
        <p:nvSpPr>
          <p:cNvPr id="19" name="TextBox 18"/>
          <p:cNvSpPr txBox="1"/>
          <p:nvPr/>
        </p:nvSpPr>
        <p:spPr>
          <a:xfrm rot="19795272">
            <a:off x="3429278" y="2603301"/>
            <a:ext cx="2056973" cy="369332"/>
          </a:xfrm>
          <a:prstGeom prst="rect">
            <a:avLst/>
          </a:prstGeom>
          <a:solidFill>
            <a:srgbClr val="00B0F0"/>
          </a:solidFill>
        </p:spPr>
        <p:txBody>
          <a:bodyPr wrap="none" rtlCol="0">
            <a:spAutoFit/>
          </a:bodyPr>
          <a:lstStyle/>
          <a:p>
            <a:r>
              <a:rPr lang="en-US" dirty="0" smtClean="0"/>
              <a:t>Absent in SPIRES</a:t>
            </a:r>
            <a:endParaRPr lang="ru-RU" dirty="0"/>
          </a:p>
        </p:txBody>
      </p:sp>
      <p:pic>
        <p:nvPicPr>
          <p:cNvPr id="7170" name="Picture 2" descr="Q = I_z + \frac{1}{2}( B + S ) = I_z + \frac{1}{2} Y, "/>
          <p:cNvPicPr>
            <a:picLocks noChangeAspect="1" noChangeArrowheads="1"/>
          </p:cNvPicPr>
          <p:nvPr/>
        </p:nvPicPr>
        <p:blipFill>
          <a:blip r:embed="rId11" cstate="print"/>
          <a:srcRect/>
          <a:stretch>
            <a:fillRect/>
          </a:stretch>
        </p:blipFill>
        <p:spPr bwMode="auto">
          <a:xfrm>
            <a:off x="2987824" y="6467474"/>
            <a:ext cx="2486025" cy="390526"/>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5"/>
                                        </p:tgtEl>
                                        <p:attrNameLst>
                                          <p:attrName>style.visibility</p:attrName>
                                        </p:attrNameLst>
                                      </p:cBhvr>
                                      <p:to>
                                        <p:strVal val="visible"/>
                                      </p:to>
                                    </p:set>
                                    <p:anim calcmode="lin" valueType="num">
                                      <p:cBhvr additive="base">
                                        <p:cTn id="7" dur="2000" fill="hold"/>
                                        <p:tgtEl>
                                          <p:spTgt spid="12295"/>
                                        </p:tgtEl>
                                        <p:attrNameLst>
                                          <p:attrName>ppt_x</p:attrName>
                                        </p:attrNameLst>
                                      </p:cBhvr>
                                      <p:tavLst>
                                        <p:tav tm="0">
                                          <p:val>
                                            <p:strVal val="#ppt_x"/>
                                          </p:val>
                                        </p:tav>
                                        <p:tav tm="100000">
                                          <p:val>
                                            <p:strVal val="#ppt_x"/>
                                          </p:val>
                                        </p:tav>
                                      </p:tavLst>
                                    </p:anim>
                                    <p:anim calcmode="lin" valueType="num">
                                      <p:cBhvr additive="base">
                                        <p:cTn id="8" dur="2000" fill="hold"/>
                                        <p:tgtEl>
                                          <p:spTgt spid="1229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296"/>
                                        </p:tgtEl>
                                        <p:attrNameLst>
                                          <p:attrName>style.visibility</p:attrName>
                                        </p:attrNameLst>
                                      </p:cBhvr>
                                      <p:to>
                                        <p:strVal val="visible"/>
                                      </p:to>
                                    </p:set>
                                    <p:anim calcmode="lin" valueType="num">
                                      <p:cBhvr additive="base">
                                        <p:cTn id="13" dur="2000" fill="hold"/>
                                        <p:tgtEl>
                                          <p:spTgt spid="12296"/>
                                        </p:tgtEl>
                                        <p:attrNameLst>
                                          <p:attrName>ppt_x</p:attrName>
                                        </p:attrNameLst>
                                      </p:cBhvr>
                                      <p:tavLst>
                                        <p:tav tm="0">
                                          <p:val>
                                            <p:strVal val="#ppt_x"/>
                                          </p:val>
                                        </p:tav>
                                        <p:tav tm="100000">
                                          <p:val>
                                            <p:strVal val="#ppt_x"/>
                                          </p:val>
                                        </p:tav>
                                      </p:tavLst>
                                    </p:anim>
                                    <p:anim calcmode="lin" valueType="num">
                                      <p:cBhvr additive="base">
                                        <p:cTn id="14" dur="2000" fill="hold"/>
                                        <p:tgtEl>
                                          <p:spTgt spid="1229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297"/>
                                        </p:tgtEl>
                                        <p:attrNameLst>
                                          <p:attrName>style.visibility</p:attrName>
                                        </p:attrNameLst>
                                      </p:cBhvr>
                                      <p:to>
                                        <p:strVal val="visible"/>
                                      </p:to>
                                    </p:set>
                                    <p:anim calcmode="lin" valueType="num">
                                      <p:cBhvr additive="base">
                                        <p:cTn id="19" dur="2000" fill="hold"/>
                                        <p:tgtEl>
                                          <p:spTgt spid="12297"/>
                                        </p:tgtEl>
                                        <p:attrNameLst>
                                          <p:attrName>ppt_x</p:attrName>
                                        </p:attrNameLst>
                                      </p:cBhvr>
                                      <p:tavLst>
                                        <p:tav tm="0">
                                          <p:val>
                                            <p:strVal val="#ppt_x"/>
                                          </p:val>
                                        </p:tav>
                                        <p:tav tm="100000">
                                          <p:val>
                                            <p:strVal val="#ppt_x"/>
                                          </p:val>
                                        </p:tav>
                                      </p:tavLst>
                                    </p:anim>
                                    <p:anim calcmode="lin" valueType="num">
                                      <p:cBhvr additive="base">
                                        <p:cTn id="20" dur="2000" fill="hold"/>
                                        <p:tgtEl>
                                          <p:spTgt spid="1229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299"/>
                                        </p:tgtEl>
                                        <p:attrNameLst>
                                          <p:attrName>style.visibility</p:attrName>
                                        </p:attrNameLst>
                                      </p:cBhvr>
                                      <p:to>
                                        <p:strVal val="visible"/>
                                      </p:to>
                                    </p:set>
                                    <p:anim calcmode="lin" valueType="num">
                                      <p:cBhvr additive="base">
                                        <p:cTn id="25" dur="2000" fill="hold"/>
                                        <p:tgtEl>
                                          <p:spTgt spid="12299"/>
                                        </p:tgtEl>
                                        <p:attrNameLst>
                                          <p:attrName>ppt_x</p:attrName>
                                        </p:attrNameLst>
                                      </p:cBhvr>
                                      <p:tavLst>
                                        <p:tav tm="0">
                                          <p:val>
                                            <p:strVal val="#ppt_x"/>
                                          </p:val>
                                        </p:tav>
                                        <p:tav tm="100000">
                                          <p:val>
                                            <p:strVal val="#ppt_x"/>
                                          </p:val>
                                        </p:tav>
                                      </p:tavLst>
                                    </p:anim>
                                    <p:anim calcmode="lin" valueType="num">
                                      <p:cBhvr additive="base">
                                        <p:cTn id="26" dur="2000" fill="hold"/>
                                        <p:tgtEl>
                                          <p:spTgt spid="1229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300"/>
                                        </p:tgtEl>
                                        <p:attrNameLst>
                                          <p:attrName>style.visibility</p:attrName>
                                        </p:attrNameLst>
                                      </p:cBhvr>
                                      <p:to>
                                        <p:strVal val="visible"/>
                                      </p:to>
                                    </p:set>
                                    <p:anim calcmode="lin" valueType="num">
                                      <p:cBhvr additive="base">
                                        <p:cTn id="31" dur="2000" fill="hold"/>
                                        <p:tgtEl>
                                          <p:spTgt spid="12300"/>
                                        </p:tgtEl>
                                        <p:attrNameLst>
                                          <p:attrName>ppt_x</p:attrName>
                                        </p:attrNameLst>
                                      </p:cBhvr>
                                      <p:tavLst>
                                        <p:tav tm="0">
                                          <p:val>
                                            <p:strVal val="#ppt_x"/>
                                          </p:val>
                                        </p:tav>
                                        <p:tav tm="100000">
                                          <p:val>
                                            <p:strVal val="#ppt_x"/>
                                          </p:val>
                                        </p:tav>
                                      </p:tavLst>
                                    </p:anim>
                                    <p:anim calcmode="lin" valueType="num">
                                      <p:cBhvr additive="base">
                                        <p:cTn id="32" dur="2000" fill="hold"/>
                                        <p:tgtEl>
                                          <p:spTgt spid="1230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301"/>
                                        </p:tgtEl>
                                        <p:attrNameLst>
                                          <p:attrName>style.visibility</p:attrName>
                                        </p:attrNameLst>
                                      </p:cBhvr>
                                      <p:to>
                                        <p:strVal val="visible"/>
                                      </p:to>
                                    </p:set>
                                    <p:anim calcmode="lin" valueType="num">
                                      <p:cBhvr additive="base">
                                        <p:cTn id="37" dur="2000" fill="hold"/>
                                        <p:tgtEl>
                                          <p:spTgt spid="12301"/>
                                        </p:tgtEl>
                                        <p:attrNameLst>
                                          <p:attrName>ppt_x</p:attrName>
                                        </p:attrNameLst>
                                      </p:cBhvr>
                                      <p:tavLst>
                                        <p:tav tm="0">
                                          <p:val>
                                            <p:strVal val="#ppt_x"/>
                                          </p:val>
                                        </p:tav>
                                        <p:tav tm="100000">
                                          <p:val>
                                            <p:strVal val="#ppt_x"/>
                                          </p:val>
                                        </p:tav>
                                      </p:tavLst>
                                    </p:anim>
                                    <p:anim calcmode="lin" valueType="num">
                                      <p:cBhvr additive="base">
                                        <p:cTn id="38" dur="2000" fill="hold"/>
                                        <p:tgtEl>
                                          <p:spTgt spid="1230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2302"/>
                                        </p:tgtEl>
                                        <p:attrNameLst>
                                          <p:attrName>style.visibility</p:attrName>
                                        </p:attrNameLst>
                                      </p:cBhvr>
                                      <p:to>
                                        <p:strVal val="visible"/>
                                      </p:to>
                                    </p:set>
                                    <p:anim calcmode="lin" valueType="num">
                                      <p:cBhvr additive="base">
                                        <p:cTn id="43" dur="2000" fill="hold"/>
                                        <p:tgtEl>
                                          <p:spTgt spid="12302"/>
                                        </p:tgtEl>
                                        <p:attrNameLst>
                                          <p:attrName>ppt_x</p:attrName>
                                        </p:attrNameLst>
                                      </p:cBhvr>
                                      <p:tavLst>
                                        <p:tav tm="0">
                                          <p:val>
                                            <p:strVal val="#ppt_x"/>
                                          </p:val>
                                        </p:tav>
                                        <p:tav tm="100000">
                                          <p:val>
                                            <p:strVal val="#ppt_x"/>
                                          </p:val>
                                        </p:tav>
                                      </p:tavLst>
                                    </p:anim>
                                    <p:anim calcmode="lin" valueType="num">
                                      <p:cBhvr additive="base">
                                        <p:cTn id="44" dur="2000" fill="hold"/>
                                        <p:tgtEl>
                                          <p:spTgt spid="1230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7170"/>
                                        </p:tgtEl>
                                        <p:attrNameLst>
                                          <p:attrName>style.visibility</p:attrName>
                                        </p:attrNameLst>
                                      </p:cBhvr>
                                      <p:to>
                                        <p:strVal val="visible"/>
                                      </p:to>
                                    </p:set>
                                    <p:anim calcmode="lin" valueType="num">
                                      <p:cBhvr additive="base">
                                        <p:cTn id="49" dur="500" fill="hold"/>
                                        <p:tgtEl>
                                          <p:spTgt spid="7170"/>
                                        </p:tgtEl>
                                        <p:attrNameLst>
                                          <p:attrName>ppt_x</p:attrName>
                                        </p:attrNameLst>
                                      </p:cBhvr>
                                      <p:tavLst>
                                        <p:tav tm="0">
                                          <p:val>
                                            <p:strVal val="1+#ppt_w/2"/>
                                          </p:val>
                                        </p:tav>
                                        <p:tav tm="100000">
                                          <p:val>
                                            <p:strVal val="#ppt_x"/>
                                          </p:val>
                                        </p:tav>
                                      </p:tavLst>
                                    </p:anim>
                                    <p:anim calcmode="lin" valueType="num">
                                      <p:cBhvr additive="base">
                                        <p:cTn id="50" dur="500" fill="hold"/>
                                        <p:tgtEl>
                                          <p:spTgt spid="71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437"/>
          </a:xfrm>
        </p:spPr>
        <p:style>
          <a:lnRef idx="2">
            <a:schemeClr val="accent5"/>
          </a:lnRef>
          <a:fillRef idx="1">
            <a:schemeClr val="lt1"/>
          </a:fillRef>
          <a:effectRef idx="0">
            <a:schemeClr val="accent5"/>
          </a:effectRef>
          <a:fontRef idx="minor">
            <a:schemeClr val="dk1"/>
          </a:fontRef>
        </p:style>
        <p:txBody>
          <a:bodyPr rtlCol="0">
            <a:normAutofit fontScale="90000"/>
          </a:bodyPr>
          <a:lstStyle/>
          <a:p>
            <a:pPr fontAlgn="auto">
              <a:spcAft>
                <a:spcPts val="0"/>
              </a:spcAft>
              <a:defRPr/>
            </a:pPr>
            <a:r>
              <a:rPr lang="en-US" dirty="0" smtClean="0">
                <a:latin typeface="Arial Rounded MT Bold" pitchFamily="34" charset="0"/>
              </a:rPr>
              <a:t>First Searches for Quarks</a:t>
            </a:r>
            <a:endParaRPr lang="ru-RU" dirty="0"/>
          </a:p>
        </p:txBody>
      </p:sp>
      <p:pic>
        <p:nvPicPr>
          <p:cNvPr id="13315" name="Picture 3"/>
          <p:cNvPicPr>
            <a:picLocks noGrp="1" noChangeAspect="1" noChangeArrowheads="1"/>
          </p:cNvPicPr>
          <p:nvPr>
            <p:ph idx="1"/>
          </p:nvPr>
        </p:nvPicPr>
        <p:blipFill>
          <a:blip r:embed="rId2" cstate="print"/>
          <a:srcRect/>
          <a:stretch>
            <a:fillRect/>
          </a:stretch>
        </p:blipFill>
        <p:spPr>
          <a:xfrm>
            <a:off x="3708400" y="981075"/>
            <a:ext cx="942975" cy="209550"/>
          </a:xfrm>
        </p:spPr>
      </p:pic>
      <p:pic>
        <p:nvPicPr>
          <p:cNvPr id="13316" name="Picture 4"/>
          <p:cNvPicPr>
            <a:picLocks noChangeAspect="1" noChangeArrowheads="1"/>
          </p:cNvPicPr>
          <p:nvPr/>
        </p:nvPicPr>
        <p:blipFill>
          <a:blip r:embed="rId3" cstate="print"/>
          <a:srcRect/>
          <a:stretch>
            <a:fillRect/>
          </a:stretch>
        </p:blipFill>
        <p:spPr bwMode="auto">
          <a:xfrm>
            <a:off x="1763713" y="1196975"/>
            <a:ext cx="4924425" cy="923925"/>
          </a:xfrm>
          <a:prstGeom prst="rect">
            <a:avLst/>
          </a:prstGeom>
          <a:noFill/>
          <a:ln w="9525">
            <a:noFill/>
            <a:miter lim="800000"/>
            <a:headEnd/>
            <a:tailEnd/>
          </a:ln>
        </p:spPr>
      </p:pic>
      <p:sp>
        <p:nvSpPr>
          <p:cNvPr id="13317" name="TextBox 7"/>
          <p:cNvSpPr txBox="1">
            <a:spLocks noChangeArrowheads="1"/>
          </p:cNvSpPr>
          <p:nvPr/>
        </p:nvSpPr>
        <p:spPr bwMode="auto">
          <a:xfrm>
            <a:off x="4932363" y="1844675"/>
            <a:ext cx="1976437" cy="369888"/>
          </a:xfrm>
          <a:prstGeom prst="rect">
            <a:avLst/>
          </a:prstGeom>
          <a:noFill/>
          <a:ln w="9525">
            <a:noFill/>
            <a:miter lim="800000"/>
            <a:headEnd/>
            <a:tailEnd/>
          </a:ln>
        </p:spPr>
        <p:txBody>
          <a:bodyPr wrap="none">
            <a:spAutoFit/>
          </a:bodyPr>
          <a:lstStyle/>
          <a:p>
            <a:r>
              <a:rPr lang="en-US">
                <a:latin typeface="Calibri" pitchFamily="34" charset="0"/>
              </a:rPr>
              <a:t>(Gell-Mann (1964))</a:t>
            </a:r>
            <a:endParaRPr lang="ru-RU">
              <a:latin typeface="Calibri" pitchFamily="34" charset="0"/>
            </a:endParaRPr>
          </a:p>
        </p:txBody>
      </p:sp>
      <p:pic>
        <p:nvPicPr>
          <p:cNvPr id="13318" name="Рисунок 9" descr="http://exwww.ihep.su/ihep/photo/ctx/acc/u70/u70_rhall1.jpg"/>
          <p:cNvPicPr>
            <a:picLocks noChangeAspect="1" noChangeArrowheads="1"/>
          </p:cNvPicPr>
          <p:nvPr/>
        </p:nvPicPr>
        <p:blipFill>
          <a:blip r:embed="rId4" cstate="print"/>
          <a:srcRect/>
          <a:stretch>
            <a:fillRect/>
          </a:stretch>
        </p:blipFill>
        <p:spPr bwMode="auto">
          <a:xfrm>
            <a:off x="1547813" y="2636838"/>
            <a:ext cx="5940425" cy="3954462"/>
          </a:xfrm>
          <a:prstGeom prst="rect">
            <a:avLst/>
          </a:prstGeom>
          <a:noFill/>
          <a:ln w="9525">
            <a:noFill/>
            <a:miter lim="800000"/>
            <a:headEnd/>
            <a:tailEnd/>
          </a:ln>
        </p:spPr>
      </p:pic>
      <p:graphicFrame>
        <p:nvGraphicFramePr>
          <p:cNvPr id="12" name="Таблица 11"/>
          <p:cNvGraphicFramePr>
            <a:graphicFrameLocks noGrp="1"/>
          </p:cNvGraphicFramePr>
          <p:nvPr/>
        </p:nvGraphicFramePr>
        <p:xfrm>
          <a:off x="1547813" y="2205038"/>
          <a:ext cx="6096000" cy="586740"/>
        </p:xfrm>
        <a:graphic>
          <a:graphicData uri="http://schemas.openxmlformats.org/drawingml/2006/table">
            <a:tbl>
              <a:tblPr/>
              <a:tblGrid>
                <a:gridCol w="3096344"/>
                <a:gridCol w="2999656"/>
              </a:tblGrid>
              <a:tr h="0">
                <a:tc>
                  <a:txBody>
                    <a:bodyPr/>
                    <a:lstStyle/>
                    <a:p>
                      <a:pPr algn="l"/>
                      <a:r>
                        <a:rPr lang="en-US" dirty="0" smtClean="0"/>
                        <a:t>Experiment SERP</a:t>
                      </a:r>
                      <a:r>
                        <a:rPr lang="ru-RU" dirty="0" smtClean="0"/>
                        <a:t>-</a:t>
                      </a:r>
                      <a:r>
                        <a:rPr lang="en-US" dirty="0" smtClean="0"/>
                        <a:t>E-002</a:t>
                      </a:r>
                    </a:p>
                    <a:p>
                      <a:pPr algn="l"/>
                      <a:r>
                        <a:rPr lang="en-US" dirty="0" smtClean="0"/>
                        <a:t>1968-Februray 1969</a:t>
                      </a:r>
                      <a:endParaRPr lang="en-US" dirty="0"/>
                    </a:p>
                  </a:txBody>
                  <a:tcPr marL="19050" marR="19050" marT="19050" marB="19050">
                    <a:lnL>
                      <a:noFill/>
                    </a:lnL>
                    <a:lnR>
                      <a:noFill/>
                    </a:lnR>
                    <a:lnT>
                      <a:noFill/>
                    </a:lnT>
                    <a:lnB>
                      <a:noFill/>
                    </a:lnB>
                    <a:solidFill>
                      <a:srgbClr val="FFC000"/>
                    </a:solidFill>
                  </a:tcPr>
                </a:tc>
                <a:tc>
                  <a:txBody>
                    <a:bodyPr/>
                    <a:lstStyle/>
                    <a:p>
                      <a:r>
                        <a:rPr lang="en-US" dirty="0" smtClean="0"/>
                        <a:t>Search for Quarks with Fractional Charges</a:t>
                      </a:r>
                      <a:endParaRPr lang="ru-RU" dirty="0"/>
                    </a:p>
                  </a:txBody>
                  <a:tcPr marL="19050" marR="19050" marT="19050" marB="19050" anchor="ctr">
                    <a:lnL>
                      <a:noFill/>
                    </a:lnL>
                    <a:lnR>
                      <a:noFill/>
                    </a:lnR>
                    <a:lnT>
                      <a:noFill/>
                    </a:lnT>
                    <a:lnB>
                      <a:noFill/>
                    </a:lnB>
                    <a:lnTlToBr w="12700" cmpd="sng">
                      <a:noFill/>
                      <a:prstDash val="solid"/>
                    </a:lnTlToBr>
                    <a:lnBlToTr w="12700" cmpd="sng">
                      <a:noFill/>
                      <a:prstDash val="solid"/>
                    </a:lnBlToTr>
                    <a:solidFill>
                      <a:srgbClr val="FFC000"/>
                    </a:solidFill>
                  </a:tcPr>
                </a:tc>
              </a:tr>
            </a:tbl>
          </a:graphicData>
        </a:graphic>
      </p:graphicFrame>
      <p:sp>
        <p:nvSpPr>
          <p:cNvPr id="13" name="TextBox 12"/>
          <p:cNvSpPr txBox="1"/>
          <p:nvPr/>
        </p:nvSpPr>
        <p:spPr>
          <a:xfrm rot="19943089">
            <a:off x="1928813" y="4451350"/>
            <a:ext cx="5543550" cy="83026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4800" b="1" dirty="0"/>
              <a:t>WERE NOT FOUND!!!</a:t>
            </a:r>
            <a:endParaRPr lang="ru-RU" sz="4800" b="1"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0" fill="hold"/>
                                        <p:tgtEl>
                                          <p:spTgt spid="13"/>
                                        </p:tgtEl>
                                        <p:attrNameLst>
                                          <p:attrName>ppt_x</p:attrName>
                                        </p:attrNameLst>
                                      </p:cBhvr>
                                      <p:tavLst>
                                        <p:tav tm="0">
                                          <p:val>
                                            <p:strVal val="#ppt_x"/>
                                          </p:val>
                                        </p:tav>
                                        <p:tav tm="100000">
                                          <p:val>
                                            <p:strVal val="#ppt_x"/>
                                          </p:val>
                                        </p:tav>
                                      </p:tavLst>
                                    </p:anim>
                                    <p:anim calcmode="lin" valueType="num">
                                      <p:cBhvr additive="base">
                                        <p:cTn id="8"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dirty="0" smtClean="0">
                <a:solidFill>
                  <a:srgbClr val="FFFF00"/>
                </a:solidFill>
              </a:rPr>
              <a:t>The Magnificent Triplet</a:t>
            </a:r>
            <a:endParaRPr lang="ru-RU" dirty="0">
              <a:solidFill>
                <a:srgbClr val="FFFF00"/>
              </a:solidFill>
            </a:endParaRPr>
          </a:p>
        </p:txBody>
      </p:sp>
      <p:pic>
        <p:nvPicPr>
          <p:cNvPr id="4" name="Содержимое 3" descr="http://www.nobelprize.org/nobel_prizes/physics/laureates/1969/gell-mann.jpg"/>
          <p:cNvPicPr>
            <a:picLocks noGrp="1"/>
          </p:cNvPicPr>
          <p:nvPr>
            <p:ph idx="1"/>
          </p:nvPr>
        </p:nvPicPr>
        <p:blipFill>
          <a:blip r:embed="rId2" cstate="print"/>
          <a:srcRect/>
          <a:stretch>
            <a:fillRect/>
          </a:stretch>
        </p:blipFill>
        <p:spPr bwMode="auto">
          <a:xfrm>
            <a:off x="3851920" y="1844824"/>
            <a:ext cx="1543050" cy="2162175"/>
          </a:xfrm>
          <a:prstGeom prst="rect">
            <a:avLst/>
          </a:prstGeom>
          <a:noFill/>
          <a:ln w="9525">
            <a:noFill/>
            <a:miter lim="800000"/>
            <a:headEnd/>
            <a:tailEnd/>
          </a:ln>
        </p:spPr>
      </p:pic>
      <p:pic>
        <p:nvPicPr>
          <p:cNvPr id="5" name="Рисунок 4" descr="https://www.triumf.info/wiki/pwalden/images/thumb/7/7e/Zweig.jpeg/150px-Zweig.jpeg"/>
          <p:cNvPicPr/>
          <p:nvPr/>
        </p:nvPicPr>
        <p:blipFill>
          <a:blip r:embed="rId3" cstate="print"/>
          <a:srcRect/>
          <a:stretch>
            <a:fillRect/>
          </a:stretch>
        </p:blipFill>
        <p:spPr bwMode="auto">
          <a:xfrm>
            <a:off x="6588224" y="4005064"/>
            <a:ext cx="1771650" cy="2162175"/>
          </a:xfrm>
          <a:prstGeom prst="rect">
            <a:avLst/>
          </a:prstGeom>
          <a:noFill/>
          <a:ln w="9525">
            <a:noFill/>
            <a:miter lim="800000"/>
            <a:headEnd/>
            <a:tailEnd/>
          </a:ln>
        </p:spPr>
      </p:pic>
      <p:pic>
        <p:nvPicPr>
          <p:cNvPr id="6" name="Рисунок 5" descr="http://images.iop.org/objects/ccr/cern/52/3/30/CCobi1_03_12.jpg"/>
          <p:cNvPicPr/>
          <p:nvPr/>
        </p:nvPicPr>
        <p:blipFill>
          <a:blip r:embed="rId4" cstate="print"/>
          <a:srcRect/>
          <a:stretch>
            <a:fillRect/>
          </a:stretch>
        </p:blipFill>
        <p:spPr bwMode="auto">
          <a:xfrm>
            <a:off x="827584" y="3140968"/>
            <a:ext cx="1456370" cy="21621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p:val>
                                            <p:fltVal val="0"/>
                                          </p:val>
                                        </p:tav>
                                        <p:tav tm="100000">
                                          <p:val>
                                            <p:strVal val="#ppt_w"/>
                                          </p:val>
                                        </p:tav>
                                      </p:tavLst>
                                    </p:anim>
                                    <p:anim calcmode="lin" valueType="num">
                                      <p:cBhvr>
                                        <p:cTn id="8" dur="5000" fill="hold"/>
                                        <p:tgtEl>
                                          <p:spTgt spid="2"/>
                                        </p:tgtEl>
                                        <p:attrNameLst>
                                          <p:attrName>ppt_h</p:attrName>
                                        </p:attrNameLst>
                                      </p:cBhvr>
                                      <p:tavLst>
                                        <p:tav tm="0">
                                          <p:val>
                                            <p:fltVal val="0"/>
                                          </p:val>
                                        </p:tav>
                                        <p:tav tm="100000">
                                          <p:val>
                                            <p:strVal val="#ppt_h"/>
                                          </p:val>
                                        </p:tav>
                                      </p:tavLst>
                                    </p:anim>
                                    <p:animEffect transition="in" filter="fade">
                                      <p:cBhvr>
                                        <p:cTn id="9" dur="5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b="1" cap="all" dirty="0" smtClean="0">
                <a:ln w="0"/>
                <a:solidFill>
                  <a:srgbClr val="FFFF00"/>
                </a:solidFill>
                <a:effectLst>
                  <a:reflection blurRad="12700" stA="50000" endPos="50000" dist="5000" dir="5400000" sy="-100000" rotWithShape="0"/>
                </a:effectLst>
                <a:latin typeface="Algerian" pitchFamily="82" charset="0"/>
              </a:rPr>
              <a:t>Brief History</a:t>
            </a:r>
            <a:endParaRPr lang="ru-RU" b="1" cap="all" dirty="0">
              <a:ln w="0"/>
              <a:solidFill>
                <a:srgbClr val="FFFF00"/>
              </a:solidFill>
              <a:effectLst>
                <a:reflection blurRad="12700" stA="50000" endPos="50000" dist="5000" dir="5400000" sy="-100000" rotWithShape="0"/>
              </a:effectLst>
            </a:endParaRPr>
          </a:p>
        </p:txBody>
      </p:sp>
      <p:sp>
        <p:nvSpPr>
          <p:cNvPr id="3" name="Содержимое 2"/>
          <p:cNvSpPr>
            <a:spLocks noGrp="1"/>
          </p:cNvSpPr>
          <p:nvPr>
            <p:ph idx="1"/>
          </p:nvPr>
        </p:nvSpPr>
        <p:spPr>
          <a:blipFill>
            <a:blip r:embed="rId3" cstate="print"/>
            <a:tile tx="0" ty="0" sx="100000" sy="100000" flip="none" algn="tl"/>
          </a:blipFill>
        </p:spPr>
        <p:txBody>
          <a:bodyPr>
            <a:normAutofit fontScale="85000" lnSpcReduction="10000"/>
          </a:bodyPr>
          <a:lstStyle/>
          <a:p>
            <a:r>
              <a:rPr lang="en-US" b="1" dirty="0" smtClean="0"/>
              <a:t>(1963)1964  - the rise and propagation of the idea</a:t>
            </a:r>
          </a:p>
          <a:p>
            <a:r>
              <a:rPr lang="en-US" b="1" dirty="0" smtClean="0"/>
              <a:t>1965 – </a:t>
            </a:r>
            <a:r>
              <a:rPr lang="en-US" b="1" dirty="0" err="1" smtClean="0"/>
              <a:t>colouring</a:t>
            </a:r>
            <a:endParaRPr lang="en-US" b="1" dirty="0" smtClean="0"/>
          </a:p>
          <a:p>
            <a:r>
              <a:rPr lang="en-US" b="1" dirty="0" smtClean="0"/>
              <a:t>1967-1973 – experimental “proof” that quarks exist</a:t>
            </a:r>
          </a:p>
          <a:p>
            <a:r>
              <a:rPr lang="en-US" b="1" dirty="0" smtClean="0"/>
              <a:t>1973 – formulation of the strong interaction theory as </a:t>
            </a:r>
            <a:r>
              <a:rPr lang="en-US" b="1" dirty="0" err="1" smtClean="0"/>
              <a:t>SU</a:t>
            </a:r>
            <a:r>
              <a:rPr lang="en-US" b="1" baseline="-25000" dirty="0" err="1" smtClean="0"/>
              <a:t>flavour</a:t>
            </a:r>
            <a:r>
              <a:rPr lang="en-US" b="1" dirty="0" smtClean="0"/>
              <a:t>(3) x </a:t>
            </a:r>
            <a:r>
              <a:rPr lang="en-US" b="1" dirty="0" err="1" smtClean="0"/>
              <a:t>SU</a:t>
            </a:r>
            <a:r>
              <a:rPr lang="en-US" b="1" baseline="-25000" dirty="0" err="1" smtClean="0"/>
              <a:t>colour</a:t>
            </a:r>
            <a:r>
              <a:rPr lang="en-US" b="1" dirty="0" smtClean="0"/>
              <a:t>(3), QCD</a:t>
            </a:r>
          </a:p>
          <a:p>
            <a:r>
              <a:rPr lang="en-US" b="1" dirty="0" smtClean="0"/>
              <a:t>1974 – first heavy </a:t>
            </a:r>
            <a:r>
              <a:rPr lang="en-US" b="1" dirty="0" smtClean="0"/>
              <a:t>quark</a:t>
            </a:r>
          </a:p>
          <a:p>
            <a:r>
              <a:rPr lang="en-US" b="1" dirty="0" smtClean="0"/>
              <a:t>1977 – second heavy quark</a:t>
            </a:r>
          </a:p>
          <a:p>
            <a:r>
              <a:rPr lang="en-US" b="1" dirty="0" smtClean="0"/>
              <a:t>1995 – third heavy quark (long and torturous search)</a:t>
            </a:r>
          </a:p>
          <a:p>
            <a:r>
              <a:rPr lang="en-US" b="1" dirty="0" smtClean="0"/>
              <a:t>QCD = </a:t>
            </a:r>
            <a:r>
              <a:rPr lang="en-US" b="1" dirty="0" err="1" smtClean="0"/>
              <a:t>SU</a:t>
            </a:r>
            <a:r>
              <a:rPr lang="en-US" b="1" baseline="-25000" dirty="0" err="1" smtClean="0"/>
              <a:t>flavour</a:t>
            </a:r>
            <a:r>
              <a:rPr lang="en-US" b="1" dirty="0" smtClean="0"/>
              <a:t>(6) </a:t>
            </a:r>
            <a:r>
              <a:rPr lang="en-US" b="1" dirty="0" smtClean="0"/>
              <a:t>x </a:t>
            </a:r>
            <a:r>
              <a:rPr lang="en-US" b="1" dirty="0" err="1" smtClean="0"/>
              <a:t>SU</a:t>
            </a:r>
            <a:r>
              <a:rPr lang="en-US" b="1" baseline="-25000" dirty="0" err="1" smtClean="0"/>
              <a:t>colour</a:t>
            </a:r>
            <a:r>
              <a:rPr lang="en-US" b="1" dirty="0" smtClean="0"/>
              <a:t>(3)</a:t>
            </a:r>
          </a:p>
          <a:p>
            <a:r>
              <a:rPr lang="en-US" b="1" dirty="0" smtClean="0"/>
              <a:t>2014 – still with 6 </a:t>
            </a:r>
            <a:r>
              <a:rPr lang="en-US" b="1" dirty="0" err="1" smtClean="0"/>
              <a:t>coloured</a:t>
            </a:r>
            <a:r>
              <a:rPr lang="en-US" b="1" dirty="0" smtClean="0"/>
              <a:t> quarks </a:t>
            </a:r>
          </a:p>
          <a:p>
            <a:endParaRPr lang="ru-R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a:normAutofit/>
          </a:bodyPr>
          <a:lstStyle/>
          <a:p>
            <a:r>
              <a:rPr lang="en-US" sz="6000" b="1" dirty="0" smtClean="0">
                <a:solidFill>
                  <a:srgbClr val="FFC000"/>
                </a:solidFill>
                <a:effectLst>
                  <a:outerShdw blurRad="38100" dist="38100" dir="2700000" algn="tl">
                    <a:srgbClr val="000000">
                      <a:alpha val="43137"/>
                    </a:srgbClr>
                  </a:outerShdw>
                </a:effectLst>
                <a:latin typeface="Curlz MT" pitchFamily="82" charset="0"/>
              </a:rPr>
              <a:t>Enjoy </a:t>
            </a:r>
            <a:r>
              <a:rPr lang="en-US" sz="6000" b="1" dirty="0" err="1" smtClean="0">
                <a:solidFill>
                  <a:srgbClr val="FFC000"/>
                </a:solidFill>
                <a:effectLst>
                  <a:outerShdw blurRad="38100" dist="38100" dir="2700000" algn="tl">
                    <a:srgbClr val="000000">
                      <a:alpha val="43137"/>
                    </a:srgbClr>
                  </a:outerShdw>
                </a:effectLst>
                <a:latin typeface="Curlz MT" pitchFamily="82" charset="0"/>
              </a:rPr>
              <a:t>coloured</a:t>
            </a:r>
            <a:r>
              <a:rPr lang="en-US" sz="6000" b="1" dirty="0" smtClean="0">
                <a:solidFill>
                  <a:srgbClr val="FFC000"/>
                </a:solidFill>
                <a:effectLst>
                  <a:outerShdw blurRad="38100" dist="38100" dir="2700000" algn="tl">
                    <a:srgbClr val="000000">
                      <a:alpha val="43137"/>
                    </a:srgbClr>
                  </a:outerShdw>
                </a:effectLst>
                <a:latin typeface="Curlz MT" pitchFamily="82" charset="0"/>
              </a:rPr>
              <a:t> quarks!</a:t>
            </a:r>
            <a:endParaRPr lang="ru-RU" sz="6000" b="1" dirty="0">
              <a:solidFill>
                <a:srgbClr val="FFC000"/>
              </a:solidFill>
              <a:effectLst>
                <a:outerShdw blurRad="38100" dist="38100" dir="2700000" algn="tl">
                  <a:srgbClr val="000000">
                    <a:alpha val="43137"/>
                  </a:srgbClr>
                </a:outerShdw>
              </a:effectLst>
            </a:endParaRPr>
          </a:p>
        </p:txBody>
      </p:sp>
      <p:pic>
        <p:nvPicPr>
          <p:cNvPr id="1026" name="Picture 2" descr="E:\IMG_0973.JPG"/>
          <p:cNvPicPr>
            <a:picLocks noGrp="1" noChangeAspect="1" noChangeArrowheads="1"/>
          </p:cNvPicPr>
          <p:nvPr>
            <p:ph idx="1"/>
          </p:nvPr>
        </p:nvPicPr>
        <p:blipFill>
          <a:blip r:embed="rId3" cstate="print"/>
          <a:stretch>
            <a:fillRect/>
          </a:stretch>
        </p:blipFill>
        <p:spPr bwMode="auto">
          <a:xfrm>
            <a:off x="1488016" y="1774825"/>
            <a:ext cx="6167967" cy="4625975"/>
          </a:xfrm>
          <a:prstGeom prst="rect">
            <a:avLst/>
          </a:prstGeom>
          <a:noFill/>
        </p:spPr>
      </p:pic>
    </p:spTree>
  </p:cSld>
  <p:clrMapOvr>
    <a:masterClrMapping/>
  </p:clrMapOvr>
  <p:transition>
    <p:sndAc>
      <p:stSnd>
        <p:snd r:embed="rId2" name="drumroll.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static.briefly.ru/authors/dzhojs.jpg"/>
          <p:cNvPicPr>
            <a:picLocks noGrp="1"/>
          </p:cNvPicPr>
          <p:nvPr>
            <p:ph idx="1"/>
          </p:nvPr>
        </p:nvPicPr>
        <p:blipFill>
          <a:blip r:embed="rId3" cstate="print"/>
          <a:srcRect/>
          <a:stretch>
            <a:fillRect/>
          </a:stretch>
        </p:blipFill>
        <p:spPr>
          <a:xfrm>
            <a:off x="2915816" y="1700808"/>
            <a:ext cx="3276000" cy="4176000"/>
          </a:xfrm>
        </p:spPr>
      </p:pic>
    </p:spTree>
  </p:cSld>
  <p:clrMapOvr>
    <a:masterClrMapping/>
  </p:clrMapOvr>
  <p:transition spd="med">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1413" y="260350"/>
            <a:ext cx="3806825" cy="708025"/>
          </a:xfrm>
          <a:prstGeom prst="rect">
            <a:avLst/>
          </a:prstGeom>
          <a:noFill/>
        </p:spPr>
        <p:txBody>
          <a:bodyPr>
            <a:spAutoFit/>
          </a:bodyPr>
          <a:lstStyle/>
          <a:p>
            <a:pPr algn="ctr" fontAlgn="auto">
              <a:spcBef>
                <a:spcPts val="0"/>
              </a:spcBef>
              <a:spcAft>
                <a:spcPts val="0"/>
              </a:spcAft>
              <a:defRPr/>
            </a:pPr>
            <a:r>
              <a:rPr lang="en-US" sz="2000" b="1" dirty="0" err="1">
                <a:effectLst>
                  <a:outerShdw blurRad="38100" dist="38100" dir="2700000" algn="tl">
                    <a:srgbClr val="000000">
                      <a:alpha val="43137"/>
                    </a:srgbClr>
                  </a:outerShdw>
                </a:effectLst>
                <a:latin typeface="Times New Roman" pitchFamily="18" charset="0"/>
                <a:cs typeface="Times New Roman" pitchFamily="18" charset="0"/>
              </a:rPr>
              <a:t>Finnegans</a:t>
            </a:r>
            <a:r>
              <a:rPr lang="en-US" sz="2000" b="1" dirty="0">
                <a:effectLst>
                  <a:outerShdw blurRad="38100" dist="38100" dir="2700000" algn="tl">
                    <a:srgbClr val="000000">
                      <a:alpha val="43137"/>
                    </a:srgbClr>
                  </a:outerShdw>
                </a:effectLst>
                <a:latin typeface="Times New Roman" pitchFamily="18" charset="0"/>
                <a:cs typeface="Times New Roman" pitchFamily="18" charset="0"/>
              </a:rPr>
              <a:t> Wake. </a:t>
            </a:r>
          </a:p>
          <a:p>
            <a:pPr algn="ctr" fontAlgn="auto">
              <a:spcBef>
                <a:spcPts val="0"/>
              </a:spcBef>
              <a:spcAft>
                <a:spcPts val="0"/>
              </a:spcAft>
              <a:defRPr/>
            </a:pPr>
            <a:r>
              <a:rPr lang="en-US" sz="2000" b="1" dirty="0">
                <a:effectLst>
                  <a:outerShdw blurRad="38100" dist="38100" dir="2700000" algn="tl">
                    <a:srgbClr val="000000">
                      <a:alpha val="43137"/>
                    </a:srgbClr>
                  </a:outerShdw>
                </a:effectLst>
                <a:latin typeface="Times New Roman" pitchFamily="18" charset="0"/>
                <a:cs typeface="Times New Roman" pitchFamily="18" charset="0"/>
              </a:rPr>
              <a:t>By James Joyce. 1939</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5" name="irc_ilrp_mut" descr="https://encrypted-tbn2.gstatic.com/images?q=tbn:ANd9GcQIPqTg8xAjDOIDbrG-SoNC2YTI_uh-nkElq8qRbw0ea_zOAr35q5SieYc"/>
          <p:cNvPicPr>
            <a:picLocks noChangeAspect="1" noChangeArrowheads="1"/>
          </p:cNvPicPr>
          <p:nvPr/>
        </p:nvPicPr>
        <p:blipFill>
          <a:blip r:embed="rId2" cstate="print"/>
          <a:srcRect/>
          <a:stretch>
            <a:fillRect/>
          </a:stretch>
        </p:blipFill>
        <p:spPr bwMode="auto">
          <a:xfrm>
            <a:off x="971550" y="1268413"/>
            <a:ext cx="7235825" cy="5292725"/>
          </a:xfrm>
          <a:prstGeom prst="rect">
            <a:avLst/>
          </a:prstGeom>
          <a:noFill/>
          <a:ln w="9525">
            <a:noFill/>
            <a:miter lim="800000"/>
            <a:headEnd/>
            <a:tailEnd/>
          </a:ln>
        </p:spPr>
      </p:pic>
      <p:pic>
        <p:nvPicPr>
          <p:cNvPr id="3076" name="Содержимое 3" descr="C:\Users\Petrov\Pictures\11013.jpg"/>
          <p:cNvPicPr>
            <a:picLocks noGrp="1"/>
          </p:cNvPicPr>
          <p:nvPr>
            <p:ph idx="1"/>
          </p:nvPr>
        </p:nvPicPr>
        <p:blipFill>
          <a:blip r:embed="rId3" cstate="print"/>
          <a:srcRect/>
          <a:stretch>
            <a:fillRect/>
          </a:stretch>
        </p:blipFill>
        <p:spPr>
          <a:xfrm>
            <a:off x="3059832" y="1556792"/>
            <a:ext cx="3076575" cy="4525962"/>
          </a:xfrm>
        </p:spPr>
      </p:pic>
      <p:sp>
        <p:nvSpPr>
          <p:cNvPr id="5" name="TextBox 4"/>
          <p:cNvSpPr txBox="1"/>
          <p:nvPr/>
        </p:nvSpPr>
        <p:spPr>
          <a:xfrm>
            <a:off x="1619672" y="6165304"/>
            <a:ext cx="6191247" cy="369332"/>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dirty="0" smtClean="0">
                <a:solidFill>
                  <a:schemeClr val="bg1"/>
                </a:solidFill>
                <a:hlinkClick r:id="rId4" tooltip="Modern Library 100 Best Novels"/>
              </a:rPr>
              <a:t>One of the 100 </a:t>
            </a:r>
            <a:r>
              <a:rPr lang="en-US" dirty="0" smtClean="0">
                <a:solidFill>
                  <a:schemeClr val="bg1"/>
                </a:solidFill>
                <a:hlinkClick r:id="rId4" tooltip="Modern Library 100 Best Novels"/>
              </a:rPr>
              <a:t>best English-language novels of the 20th century</a:t>
            </a:r>
            <a:r>
              <a:rPr lang="en-US" dirty="0" smtClean="0"/>
              <a:t>.</a:t>
            </a:r>
            <a:endParaRPr lang="ru-R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2000"/>
                                        <p:tgtEl>
                                          <p:spTgt spid="6"/>
                                        </p:tgtEl>
                                      </p:cBhvr>
                                    </p:animEffect>
                                  </p:childTnLst>
                                </p:cTn>
                              </p:par>
                            </p:childTnLst>
                          </p:cTn>
                        </p:par>
                        <p:par>
                          <p:cTn id="8" fill="hold">
                            <p:stCondLst>
                              <p:cond delay="2000"/>
                            </p:stCondLst>
                            <p:childTnLst>
                              <p:par>
                                <p:cTn id="9" presetID="4" presetClass="entr" presetSubtype="16" fill="hold" nodeType="afterEffect">
                                  <p:stCondLst>
                                    <p:cond delay="0"/>
                                  </p:stCondLst>
                                  <p:childTnLst>
                                    <p:set>
                                      <p:cBhvr>
                                        <p:cTn id="10" dur="1" fill="hold">
                                          <p:stCondLst>
                                            <p:cond delay="0"/>
                                          </p:stCondLst>
                                        </p:cTn>
                                        <p:tgtEl>
                                          <p:spTgt spid="3076"/>
                                        </p:tgtEl>
                                        <p:attrNameLst>
                                          <p:attrName>style.visibility</p:attrName>
                                        </p:attrNameLst>
                                      </p:cBhvr>
                                      <p:to>
                                        <p:strVal val="visible"/>
                                      </p:to>
                                    </p:set>
                                    <p:animEffect transition="in" filter="box(in)">
                                      <p:cBhvr>
                                        <p:cTn id="11" dur="5000"/>
                                        <p:tgtEl>
                                          <p:spTgt spid="3076"/>
                                        </p:tgtEl>
                                      </p:cBhvr>
                                    </p:animEffect>
                                  </p:childTnLst>
                                </p:cTn>
                              </p:par>
                            </p:childTnLst>
                          </p:cTn>
                        </p:par>
                      </p:childTnLst>
                    </p:cTn>
                  </p:par>
                  <p:par>
                    <p:cTn id="12" fill="hold">
                      <p:stCondLst>
                        <p:cond delay="indefinite"/>
                      </p:stCondLst>
                      <p:childTnLst>
                        <p:par>
                          <p:cTn id="13" fill="hold">
                            <p:stCondLst>
                              <p:cond delay="0"/>
                            </p:stCondLst>
                            <p:childTnLst>
                              <p:par>
                                <p:cTn id="14" presetID="7" presetClass="entr" presetSubtype="4" fill="hold" grpId="0" nodeType="clickEffect">
                                  <p:stCondLst>
                                    <p:cond delay="0"/>
                                  </p:stCondLst>
                                  <p:childTnLst>
                                    <p:set>
                                      <p:cBhvr>
                                        <p:cTn id="15" dur="1" fill="hold">
                                          <p:stCondLst>
                                            <p:cond delay="0"/>
                                          </p:stCondLst>
                                        </p:cTn>
                                        <p:tgtEl>
                                          <p:spTgt spid="5">
                                            <p:bg/>
                                          </p:spTgt>
                                        </p:tgtEl>
                                        <p:attrNameLst>
                                          <p:attrName>style.visibility</p:attrName>
                                        </p:attrNameLst>
                                      </p:cBhvr>
                                      <p:to>
                                        <p:strVal val="visible"/>
                                      </p:to>
                                    </p:set>
                                    <p:anim calcmode="lin" valueType="num">
                                      <p:cBhvr additive="base">
                                        <p:cTn id="16" dur="5000" fill="hold"/>
                                        <p:tgtEl>
                                          <p:spTgt spid="5">
                                            <p:bg/>
                                          </p:spTgt>
                                        </p:tgtEl>
                                        <p:attrNameLst>
                                          <p:attrName>ppt_x</p:attrName>
                                        </p:attrNameLst>
                                      </p:cBhvr>
                                      <p:tavLst>
                                        <p:tav tm="0">
                                          <p:val>
                                            <p:strVal val="#ppt_x"/>
                                          </p:val>
                                        </p:tav>
                                        <p:tav tm="100000">
                                          <p:val>
                                            <p:strVal val="#ppt_x"/>
                                          </p:val>
                                        </p:tav>
                                      </p:tavLst>
                                    </p:anim>
                                    <p:anim calcmode="lin" valueType="num">
                                      <p:cBhvr additive="base">
                                        <p:cTn id="17" dur="5000" fill="hold"/>
                                        <p:tgtEl>
                                          <p:spTgt spid="5">
                                            <p:bg/>
                                          </p:spTgt>
                                        </p:tgtEl>
                                        <p:attrNameLst>
                                          <p:attrName>ppt_y</p:attrName>
                                        </p:attrNameLst>
                                      </p:cBhvr>
                                      <p:tavLst>
                                        <p:tav tm="0">
                                          <p:val>
                                            <p:strVal val="1+#ppt_h/2"/>
                                          </p:val>
                                        </p:tav>
                                        <p:tav tm="100000">
                                          <p:val>
                                            <p:strVal val="#ppt_y"/>
                                          </p:val>
                                        </p:tav>
                                      </p:tavLst>
                                    </p:anim>
                                  </p:childTnLst>
                                </p:cTn>
                              </p:par>
                              <p:par>
                                <p:cTn id="18" presetID="7" presetClass="entr" presetSubtype="4" fill="hold" grpId="0" nodeType="withEffect">
                                  <p:stCondLst>
                                    <p:cond delay="0"/>
                                  </p:stCondLst>
                                  <p:childTnLst>
                                    <p:set>
                                      <p:cBhvr>
                                        <p:cTn id="19" dur="1" fill="hold">
                                          <p:stCondLst>
                                            <p:cond delay="0"/>
                                          </p:stCondLst>
                                        </p:cTn>
                                        <p:tgtEl>
                                          <p:spTgt spid="5">
                                            <p:txEl>
                                              <p:pRg st="0" end="0"/>
                                            </p:txEl>
                                          </p:spTgt>
                                        </p:tgtEl>
                                        <p:attrNameLst>
                                          <p:attrName>style.visibility</p:attrName>
                                        </p:attrNameLst>
                                      </p:cBhvr>
                                      <p:to>
                                        <p:strVal val="visible"/>
                                      </p:to>
                                    </p:set>
                                    <p:anim calcmode="lin" valueType="num">
                                      <p:cBhvr additive="base">
                                        <p:cTn id="20" dur="5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1" dur="5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build="allAtOnce"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a:solidFill>
            <a:srgbClr val="FF0000"/>
          </a:solidFill>
          <a:ln>
            <a:solidFill>
              <a:schemeClr val="bg2">
                <a:lumMod val="25000"/>
              </a:schemeClr>
            </a:solidFill>
          </a:ln>
        </p:spPr>
        <p:txBody>
          <a:bodyPr>
            <a:normAutofit/>
          </a:bodyPr>
          <a:lstStyle/>
          <a:p>
            <a:pPr algn="l"/>
            <a:r>
              <a:rPr lang="en-US" b="1" dirty="0" err="1"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Finnegans</a:t>
            </a:r>
            <a:r>
              <a:rPr lang="en-US" b="1" dirty="0" smtClean="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 Wake</a:t>
            </a:r>
            <a:r>
              <a:rPr lang="en-US" b="1" dirty="0" smtClean="0">
                <a:solidFill>
                  <a:schemeClr val="bg1"/>
                </a:solidFill>
                <a:latin typeface="Times New Roman" pitchFamily="18" charset="0"/>
                <a:cs typeface="Times New Roman" pitchFamily="18" charset="0"/>
              </a:rPr>
              <a:t/>
            </a:r>
            <a:br>
              <a:rPr lang="en-US" b="1" dirty="0" smtClean="0">
                <a:solidFill>
                  <a:schemeClr val="bg1"/>
                </a:solidFill>
                <a:latin typeface="Times New Roman" pitchFamily="18" charset="0"/>
                <a:cs typeface="Times New Roman" pitchFamily="18" charset="0"/>
              </a:rPr>
            </a:br>
            <a:r>
              <a:rPr lang="en-US" sz="2800" b="1" dirty="0" smtClean="0">
                <a:solidFill>
                  <a:schemeClr val="bg1"/>
                </a:solidFill>
                <a:latin typeface="Times New Roman" pitchFamily="18" charset="0"/>
                <a:cs typeface="Times New Roman" pitchFamily="18" charset="0"/>
              </a:rPr>
              <a:t>(excerpt from </a:t>
            </a:r>
            <a:r>
              <a:rPr lang="en-US" sz="2800" b="1" dirty="0" smtClean="0">
                <a:solidFill>
                  <a:schemeClr val="bg1"/>
                </a:solidFill>
                <a:latin typeface="Times New Roman" pitchFamily="18" charset="0"/>
                <a:cs typeface="Times New Roman" pitchFamily="18" charset="0"/>
              </a:rPr>
              <a:t>Book II</a:t>
            </a:r>
            <a:r>
              <a:rPr lang="en-US" sz="2800" b="1" dirty="0" smtClean="0">
                <a:solidFill>
                  <a:schemeClr val="bg1"/>
                </a:solidFill>
                <a:latin typeface="Times New Roman" pitchFamily="18" charset="0"/>
                <a:cs typeface="Times New Roman" pitchFamily="18" charset="0"/>
              </a:rPr>
              <a:t>)</a:t>
            </a:r>
            <a:endParaRPr lang="ru-RU" sz="2800" b="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107504" y="1628800"/>
            <a:ext cx="8748000" cy="4680000"/>
          </a:xfrm>
          <a:blipFill>
            <a:blip r:embed="rId2" cstate="print"/>
            <a:tile tx="0" ty="0" sx="100000" sy="100000" flip="none" algn="tl"/>
          </a:blipFill>
        </p:spPr>
        <p:txBody>
          <a:bodyPr>
            <a:normAutofit fontScale="85000" lnSpcReduction="10000"/>
          </a:bodyPr>
          <a:lstStyle/>
          <a:p>
            <a:pPr>
              <a:buNone/>
            </a:pPr>
            <a:r>
              <a:rPr lang="en-US" dirty="0" smtClean="0"/>
              <a:t>  </a:t>
            </a:r>
          </a:p>
          <a:p>
            <a:pPr>
              <a:buNone/>
            </a:pPr>
            <a:r>
              <a:rPr lang="en-US" dirty="0" smtClean="0">
                <a:solidFill>
                  <a:schemeClr val="bg1"/>
                </a:solidFill>
                <a:latin typeface="Times New Roman" pitchFamily="18" charset="0"/>
                <a:cs typeface="Times New Roman" pitchFamily="18" charset="0"/>
              </a:rPr>
              <a:t>The </a:t>
            </a:r>
            <a:r>
              <a:rPr lang="en-US" dirty="0" smtClean="0">
                <a:solidFill>
                  <a:schemeClr val="bg1"/>
                </a:solidFill>
                <a:latin typeface="Times New Roman" pitchFamily="18" charset="0"/>
                <a:cs typeface="Times New Roman" pitchFamily="18" charset="0"/>
              </a:rPr>
              <a:t>fall (</a:t>
            </a:r>
            <a:r>
              <a:rPr lang="en-US" dirty="0" err="1" smtClean="0">
                <a:solidFill>
                  <a:schemeClr val="bg1"/>
                </a:solidFill>
                <a:latin typeface="Times New Roman" pitchFamily="18" charset="0"/>
                <a:cs typeface="Times New Roman" pitchFamily="18" charset="0"/>
              </a:rPr>
              <a:t>bababadalgharaghtakamminarronnkonnbronntonner</a:t>
            </a:r>
            <a:r>
              <a:rPr lang="en-US" dirty="0" smtClean="0">
                <a:solidFill>
                  <a:schemeClr val="bg1"/>
                </a:solidFill>
                <a:latin typeface="Times New Roman" pitchFamily="18" charset="0"/>
                <a:cs typeface="Times New Roman" pitchFamily="18" charset="0"/>
              </a:rPr>
              <a:t> </a:t>
            </a:r>
            <a:r>
              <a:rPr lang="en-US" dirty="0" err="1" smtClean="0">
                <a:solidFill>
                  <a:schemeClr val="bg1"/>
                </a:solidFill>
                <a:latin typeface="Times New Roman" pitchFamily="18" charset="0"/>
                <a:cs typeface="Times New Roman" pitchFamily="18" charset="0"/>
              </a:rPr>
              <a:t>ronntuonnthunntrovarrhounawnskawntoohoohoordenenthurnuk</a:t>
            </a:r>
            <a:r>
              <a:rPr lang="en-US" dirty="0" smtClean="0">
                <a:solidFill>
                  <a:schemeClr val="bg1"/>
                </a:solidFill>
                <a:latin typeface="Times New Roman" pitchFamily="18" charset="0"/>
                <a:cs typeface="Times New Roman" pitchFamily="18" charset="0"/>
              </a:rPr>
              <a:t>!) of a once </a:t>
            </a:r>
            <a:r>
              <a:rPr lang="en-US" dirty="0" err="1" smtClean="0">
                <a:solidFill>
                  <a:schemeClr val="bg1"/>
                </a:solidFill>
                <a:latin typeface="Times New Roman" pitchFamily="18" charset="0"/>
                <a:cs typeface="Times New Roman" pitchFamily="18" charset="0"/>
              </a:rPr>
              <a:t>wallstrait</a:t>
            </a:r>
            <a:r>
              <a:rPr lang="en-US" dirty="0" smtClean="0">
                <a:solidFill>
                  <a:schemeClr val="bg1"/>
                </a:solidFill>
                <a:latin typeface="Times New Roman" pitchFamily="18" charset="0"/>
                <a:cs typeface="Times New Roman" pitchFamily="18" charset="0"/>
              </a:rPr>
              <a:t> </a:t>
            </a:r>
            <a:r>
              <a:rPr lang="en-US" dirty="0" err="1" smtClean="0">
                <a:solidFill>
                  <a:schemeClr val="bg1"/>
                </a:solidFill>
                <a:latin typeface="Times New Roman" pitchFamily="18" charset="0"/>
                <a:cs typeface="Times New Roman" pitchFamily="18" charset="0"/>
              </a:rPr>
              <a:t>oldparr</a:t>
            </a:r>
            <a:r>
              <a:rPr lang="en-US" dirty="0" smtClean="0">
                <a:solidFill>
                  <a:schemeClr val="bg1"/>
                </a:solidFill>
                <a:latin typeface="Times New Roman" pitchFamily="18" charset="0"/>
                <a:cs typeface="Times New Roman" pitchFamily="18" charset="0"/>
              </a:rPr>
              <a:t> is </a:t>
            </a:r>
            <a:r>
              <a:rPr lang="en-US" dirty="0" err="1" smtClean="0">
                <a:solidFill>
                  <a:schemeClr val="bg1"/>
                </a:solidFill>
                <a:latin typeface="Times New Roman" pitchFamily="18" charset="0"/>
                <a:cs typeface="Times New Roman" pitchFamily="18" charset="0"/>
              </a:rPr>
              <a:t>retaled</a:t>
            </a:r>
            <a:r>
              <a:rPr lang="en-US" dirty="0" smtClean="0">
                <a:solidFill>
                  <a:schemeClr val="bg1"/>
                </a:solidFill>
                <a:latin typeface="Times New Roman" pitchFamily="18" charset="0"/>
                <a:cs typeface="Times New Roman" pitchFamily="18" charset="0"/>
              </a:rPr>
              <a:t> early in bed and later on life down through all </a:t>
            </a:r>
            <a:r>
              <a:rPr lang="en-US" dirty="0" err="1" smtClean="0">
                <a:solidFill>
                  <a:schemeClr val="bg1"/>
                </a:solidFill>
                <a:latin typeface="Times New Roman" pitchFamily="18" charset="0"/>
                <a:cs typeface="Times New Roman" pitchFamily="18" charset="0"/>
              </a:rPr>
              <a:t>christian</a:t>
            </a:r>
            <a:r>
              <a:rPr lang="en-US" dirty="0" smtClean="0">
                <a:solidFill>
                  <a:schemeClr val="bg1"/>
                </a:solidFill>
                <a:latin typeface="Times New Roman" pitchFamily="18" charset="0"/>
                <a:cs typeface="Times New Roman" pitchFamily="18" charset="0"/>
              </a:rPr>
              <a:t> minstrelsy. The great fall of the </a:t>
            </a:r>
            <a:r>
              <a:rPr lang="en-US" dirty="0" err="1" smtClean="0">
                <a:solidFill>
                  <a:schemeClr val="bg1"/>
                </a:solidFill>
                <a:latin typeface="Times New Roman" pitchFamily="18" charset="0"/>
                <a:cs typeface="Times New Roman" pitchFamily="18" charset="0"/>
              </a:rPr>
              <a:t>offwall</a:t>
            </a:r>
            <a:r>
              <a:rPr lang="en-US" dirty="0" smtClean="0">
                <a:solidFill>
                  <a:schemeClr val="bg1"/>
                </a:solidFill>
                <a:latin typeface="Times New Roman" pitchFamily="18" charset="0"/>
                <a:cs typeface="Times New Roman" pitchFamily="18" charset="0"/>
              </a:rPr>
              <a:t> entailed at such short notice the </a:t>
            </a:r>
            <a:r>
              <a:rPr lang="en-US" dirty="0" err="1" smtClean="0">
                <a:solidFill>
                  <a:schemeClr val="bg1"/>
                </a:solidFill>
                <a:latin typeface="Times New Roman" pitchFamily="18" charset="0"/>
                <a:cs typeface="Times New Roman" pitchFamily="18" charset="0"/>
              </a:rPr>
              <a:t>pftjschute</a:t>
            </a:r>
            <a:r>
              <a:rPr lang="en-US" dirty="0" smtClean="0">
                <a:solidFill>
                  <a:schemeClr val="bg1"/>
                </a:solidFill>
                <a:latin typeface="Times New Roman" pitchFamily="18" charset="0"/>
                <a:cs typeface="Times New Roman" pitchFamily="18" charset="0"/>
              </a:rPr>
              <a:t> of Finnegan, </a:t>
            </a:r>
            <a:r>
              <a:rPr lang="en-US" dirty="0" err="1" smtClean="0">
                <a:solidFill>
                  <a:schemeClr val="bg1"/>
                </a:solidFill>
                <a:latin typeface="Times New Roman" pitchFamily="18" charset="0"/>
                <a:cs typeface="Times New Roman" pitchFamily="18" charset="0"/>
              </a:rPr>
              <a:t>erse</a:t>
            </a:r>
            <a:r>
              <a:rPr lang="en-US" dirty="0" smtClean="0">
                <a:solidFill>
                  <a:schemeClr val="bg1"/>
                </a:solidFill>
                <a:latin typeface="Times New Roman" pitchFamily="18" charset="0"/>
                <a:cs typeface="Times New Roman" pitchFamily="18" charset="0"/>
              </a:rPr>
              <a:t> solid man, that the </a:t>
            </a:r>
            <a:r>
              <a:rPr lang="en-US" dirty="0" err="1" smtClean="0">
                <a:solidFill>
                  <a:schemeClr val="bg1"/>
                </a:solidFill>
                <a:latin typeface="Times New Roman" pitchFamily="18" charset="0"/>
                <a:cs typeface="Times New Roman" pitchFamily="18" charset="0"/>
              </a:rPr>
              <a:t>humptyhillhead</a:t>
            </a:r>
            <a:r>
              <a:rPr lang="en-US" dirty="0" smtClean="0">
                <a:solidFill>
                  <a:schemeClr val="bg1"/>
                </a:solidFill>
                <a:latin typeface="Times New Roman" pitchFamily="18" charset="0"/>
                <a:cs typeface="Times New Roman" pitchFamily="18" charset="0"/>
              </a:rPr>
              <a:t> of </a:t>
            </a:r>
            <a:r>
              <a:rPr lang="en-US" dirty="0" err="1" smtClean="0">
                <a:solidFill>
                  <a:schemeClr val="bg1"/>
                </a:solidFill>
                <a:latin typeface="Times New Roman" pitchFamily="18" charset="0"/>
                <a:cs typeface="Times New Roman" pitchFamily="18" charset="0"/>
              </a:rPr>
              <a:t>humself</a:t>
            </a:r>
            <a:r>
              <a:rPr lang="en-US" dirty="0" smtClean="0">
                <a:solidFill>
                  <a:schemeClr val="bg1"/>
                </a:solidFill>
                <a:latin typeface="Times New Roman" pitchFamily="18" charset="0"/>
                <a:cs typeface="Times New Roman" pitchFamily="18" charset="0"/>
              </a:rPr>
              <a:t> </a:t>
            </a:r>
            <a:r>
              <a:rPr lang="en-US" dirty="0" err="1" smtClean="0">
                <a:solidFill>
                  <a:schemeClr val="bg1"/>
                </a:solidFill>
                <a:latin typeface="Times New Roman" pitchFamily="18" charset="0"/>
                <a:cs typeface="Times New Roman" pitchFamily="18" charset="0"/>
              </a:rPr>
              <a:t>prumptly</a:t>
            </a:r>
            <a:r>
              <a:rPr lang="en-US" dirty="0" smtClean="0">
                <a:solidFill>
                  <a:schemeClr val="bg1"/>
                </a:solidFill>
                <a:latin typeface="Times New Roman" pitchFamily="18" charset="0"/>
                <a:cs typeface="Times New Roman" pitchFamily="18" charset="0"/>
              </a:rPr>
              <a:t> sends an </a:t>
            </a:r>
            <a:r>
              <a:rPr lang="en-US" dirty="0" err="1" smtClean="0">
                <a:solidFill>
                  <a:schemeClr val="bg1"/>
                </a:solidFill>
                <a:latin typeface="Times New Roman" pitchFamily="18" charset="0"/>
                <a:cs typeface="Times New Roman" pitchFamily="18" charset="0"/>
              </a:rPr>
              <a:t>unquiring</a:t>
            </a:r>
            <a:r>
              <a:rPr lang="en-US" dirty="0" smtClean="0">
                <a:solidFill>
                  <a:schemeClr val="bg1"/>
                </a:solidFill>
                <a:latin typeface="Times New Roman" pitchFamily="18" charset="0"/>
                <a:cs typeface="Times New Roman" pitchFamily="18" charset="0"/>
              </a:rPr>
              <a:t> one well to the west in quest of his </a:t>
            </a:r>
            <a:r>
              <a:rPr lang="en-US" dirty="0" err="1" smtClean="0">
                <a:solidFill>
                  <a:schemeClr val="bg1"/>
                </a:solidFill>
                <a:latin typeface="Times New Roman" pitchFamily="18" charset="0"/>
                <a:cs typeface="Times New Roman" pitchFamily="18" charset="0"/>
              </a:rPr>
              <a:t>tumptytumtoes</a:t>
            </a:r>
            <a:r>
              <a:rPr lang="en-US" dirty="0" smtClean="0">
                <a:solidFill>
                  <a:schemeClr val="bg1"/>
                </a:solidFill>
                <a:latin typeface="Times New Roman" pitchFamily="18" charset="0"/>
                <a:cs typeface="Times New Roman" pitchFamily="18" charset="0"/>
              </a:rPr>
              <a:t>: and their </a:t>
            </a:r>
            <a:r>
              <a:rPr lang="en-US" dirty="0" err="1" smtClean="0">
                <a:solidFill>
                  <a:schemeClr val="bg1"/>
                </a:solidFill>
                <a:latin typeface="Times New Roman" pitchFamily="18" charset="0"/>
                <a:cs typeface="Times New Roman" pitchFamily="18" charset="0"/>
              </a:rPr>
              <a:t>upturnpikepointandplace</a:t>
            </a:r>
            <a:r>
              <a:rPr lang="en-US" dirty="0" smtClean="0">
                <a:solidFill>
                  <a:schemeClr val="bg1"/>
                </a:solidFill>
                <a:latin typeface="Times New Roman" pitchFamily="18" charset="0"/>
                <a:cs typeface="Times New Roman" pitchFamily="18" charset="0"/>
              </a:rPr>
              <a:t> is at the knock out in the park where oranges have been laid to rust upon the green since </a:t>
            </a:r>
            <a:r>
              <a:rPr lang="en-US" dirty="0" err="1" smtClean="0">
                <a:solidFill>
                  <a:schemeClr val="bg1"/>
                </a:solidFill>
                <a:latin typeface="Times New Roman" pitchFamily="18" charset="0"/>
                <a:cs typeface="Times New Roman" pitchFamily="18" charset="0"/>
              </a:rPr>
              <a:t>devlinsfirst</a:t>
            </a:r>
            <a:r>
              <a:rPr lang="en-US" dirty="0" smtClean="0">
                <a:solidFill>
                  <a:schemeClr val="bg1"/>
                </a:solidFill>
                <a:latin typeface="Times New Roman" pitchFamily="18" charset="0"/>
                <a:cs typeface="Times New Roman" pitchFamily="18" charset="0"/>
              </a:rPr>
              <a:t> loved </a:t>
            </a:r>
            <a:r>
              <a:rPr lang="en-US" dirty="0" err="1" smtClean="0">
                <a:solidFill>
                  <a:schemeClr val="bg1"/>
                </a:solidFill>
                <a:latin typeface="Times New Roman" pitchFamily="18" charset="0"/>
                <a:cs typeface="Times New Roman" pitchFamily="18" charset="0"/>
              </a:rPr>
              <a:t>livvy</a:t>
            </a:r>
            <a:r>
              <a:rPr lang="en-US" dirty="0" smtClean="0">
                <a:solidFill>
                  <a:schemeClr val="bg1"/>
                </a:solidFill>
                <a:latin typeface="Times New Roman" pitchFamily="18" charset="0"/>
                <a:cs typeface="Times New Roman" pitchFamily="18" charset="0"/>
              </a:rPr>
              <a:t>.</a:t>
            </a:r>
            <a:endParaRPr lang="ru-RU" dirty="0">
              <a:solidFill>
                <a:schemeClr val="bg1"/>
              </a:solidFill>
              <a:latin typeface="Times New Roman" pitchFamily="18" charset="0"/>
              <a:cs typeface="Times New Roman" pitchFamily="18" charset="0"/>
            </a:endParaRPr>
          </a:p>
        </p:txBody>
      </p:sp>
      <p:sp>
        <p:nvSpPr>
          <p:cNvPr id="4" name="TextBox 3"/>
          <p:cNvSpPr txBox="1"/>
          <p:nvPr/>
        </p:nvSpPr>
        <p:spPr>
          <a:xfrm>
            <a:off x="4644008" y="332656"/>
            <a:ext cx="3974358" cy="1200329"/>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b="1" dirty="0" smtClean="0">
                <a:solidFill>
                  <a:schemeClr val="bg1"/>
                </a:solidFill>
              </a:rPr>
              <a:t>Finnegan's Wake</a:t>
            </a:r>
          </a:p>
          <a:p>
            <a:r>
              <a:rPr lang="en-US" i="1" dirty="0" smtClean="0">
                <a:solidFill>
                  <a:schemeClr val="bg1"/>
                </a:solidFill>
              </a:rPr>
              <a:t>Tim Finnegan lived on Walker Street </a:t>
            </a:r>
            <a:br>
              <a:rPr lang="en-US" i="1" dirty="0" smtClean="0">
                <a:solidFill>
                  <a:schemeClr val="bg1"/>
                </a:solidFill>
              </a:rPr>
            </a:br>
            <a:r>
              <a:rPr lang="en-US" i="1" dirty="0" smtClean="0">
                <a:solidFill>
                  <a:schemeClr val="bg1"/>
                </a:solidFill>
              </a:rPr>
              <a:t>And a gentle, Irishman, mighty odd; </a:t>
            </a:r>
            <a:endParaRPr lang="en-US" dirty="0" smtClean="0">
              <a:solidFill>
                <a:schemeClr val="bg1"/>
              </a:solidFill>
            </a:endParaRPr>
          </a:p>
          <a:p>
            <a:endParaRPr lang="ru-RU"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up)">
                                      <p:cBhvr>
                                        <p:cTn id="7" dur="3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539552" y="404664"/>
            <a:ext cx="8229600" cy="1547664"/>
          </a:xfrm>
          <a:solidFill>
            <a:schemeClr val="accent5">
              <a:lumMod val="20000"/>
              <a:lumOff val="80000"/>
            </a:schemeClr>
          </a:solidFill>
        </p:spPr>
        <p:txBody>
          <a:bodyPr>
            <a:normAutofit fontScale="90000"/>
          </a:bodyPr>
          <a:lstStyle/>
          <a:p>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2700" b="1" dirty="0" smtClean="0">
                <a:solidFill>
                  <a:srgbClr val="FF0000"/>
                </a:solidFill>
                <a:latin typeface="Georgia" pitchFamily="18" charset="0"/>
              </a:rPr>
              <a:t>The </a:t>
            </a:r>
            <a:r>
              <a:rPr lang="en-US" sz="2700" b="1" dirty="0">
                <a:solidFill>
                  <a:srgbClr val="FF0000"/>
                </a:solidFill>
                <a:latin typeface="Georgia" pitchFamily="18" charset="0"/>
              </a:rPr>
              <a:t>Picture and the Letter:</a:t>
            </a:r>
            <a:r>
              <a:rPr lang="ru-RU" sz="2700" b="1" dirty="0">
                <a:solidFill>
                  <a:srgbClr val="FF0000"/>
                </a:solidFill>
                <a:latin typeface="Georgia" pitchFamily="18" charset="0"/>
              </a:rPr>
              <a:t/>
            </a:r>
            <a:br>
              <a:rPr lang="ru-RU" sz="2700" b="1" dirty="0">
                <a:solidFill>
                  <a:srgbClr val="FF0000"/>
                </a:solidFill>
                <a:latin typeface="Georgia" pitchFamily="18" charset="0"/>
              </a:rPr>
            </a:br>
            <a:r>
              <a:rPr lang="en-US" sz="2700" b="1" dirty="0">
                <a:solidFill>
                  <a:srgbClr val="FF0000"/>
                </a:solidFill>
                <a:latin typeface="Georgia" pitchFamily="18" charset="0"/>
              </a:rPr>
              <a:t>Male and Female Creativity in James Joyce’s </a:t>
            </a:r>
            <a:r>
              <a:rPr lang="en-US" sz="2700" b="1" i="1" dirty="0" err="1">
                <a:solidFill>
                  <a:srgbClr val="FF0000"/>
                </a:solidFill>
                <a:latin typeface="Georgia" pitchFamily="18" charset="0"/>
              </a:rPr>
              <a:t>Finnegans</a:t>
            </a:r>
            <a:r>
              <a:rPr lang="en-US" sz="2700" b="1" i="1" dirty="0">
                <a:solidFill>
                  <a:srgbClr val="FF0000"/>
                </a:solidFill>
                <a:latin typeface="Georgia" pitchFamily="18" charset="0"/>
              </a:rPr>
              <a:t> Wake</a:t>
            </a:r>
            <a:r>
              <a:rPr lang="ru-RU" sz="2700" dirty="0">
                <a:latin typeface="Georgia" pitchFamily="18" charset="0"/>
              </a:rPr>
              <a:t/>
            </a:r>
            <a:br>
              <a:rPr lang="ru-RU" sz="2700" dirty="0">
                <a:latin typeface="Georgia" pitchFamily="18" charset="0"/>
              </a:rPr>
            </a:br>
            <a:r>
              <a:rPr lang="en-US" sz="2700" dirty="0">
                <a:latin typeface="Georgia" pitchFamily="18" charset="0"/>
              </a:rPr>
              <a:t> </a:t>
            </a:r>
            <a:r>
              <a:rPr lang="en-US" sz="1800" dirty="0" smtClean="0"/>
              <a:t/>
            </a:r>
            <a:br>
              <a:rPr lang="en-US" sz="1800" dirty="0" smtClean="0"/>
            </a:br>
            <a:r>
              <a:rPr lang="en-US" sz="1800" dirty="0"/>
              <a:t/>
            </a:r>
            <a:br>
              <a:rPr lang="en-US" sz="1800" dirty="0"/>
            </a:br>
            <a:r>
              <a:rPr lang="en-US" sz="1800" dirty="0" smtClean="0"/>
              <a:t/>
            </a:r>
            <a:br>
              <a:rPr lang="en-US" sz="1800" dirty="0" smtClean="0"/>
            </a:br>
            <a:r>
              <a:rPr lang="en-US" sz="1800" dirty="0" smtClean="0"/>
              <a:t>            </a:t>
            </a:r>
            <a:r>
              <a:rPr lang="en-US" sz="2200" dirty="0" smtClean="0"/>
              <a:t>William </a:t>
            </a:r>
            <a:r>
              <a:rPr lang="en-US" sz="2200" dirty="0"/>
              <a:t>L. Miller</a:t>
            </a:r>
            <a:r>
              <a:rPr lang="ru-RU" sz="2200" dirty="0"/>
              <a:t/>
            </a:r>
            <a:br>
              <a:rPr lang="ru-RU" sz="2200" dirty="0"/>
            </a:br>
            <a:r>
              <a:rPr lang="en-US" sz="2200" dirty="0" smtClean="0"/>
              <a:t>               1996</a:t>
            </a:r>
            <a:r>
              <a:rPr lang="ru-RU" sz="2200" dirty="0"/>
              <a:t/>
            </a:r>
            <a:br>
              <a:rPr lang="ru-RU" sz="2200" dirty="0"/>
            </a:br>
            <a:r>
              <a:rPr lang="en-US" sz="2200" dirty="0" smtClean="0"/>
              <a:t>               Australian </a:t>
            </a:r>
            <a:r>
              <a:rPr lang="en-US" sz="2200" dirty="0" err="1"/>
              <a:t>Defence</a:t>
            </a:r>
            <a:r>
              <a:rPr lang="en-US" sz="2200" dirty="0"/>
              <a:t> Force Academy</a:t>
            </a:r>
            <a:r>
              <a:rPr lang="ru-RU" sz="2200" dirty="0"/>
              <a:t/>
            </a:r>
            <a:br>
              <a:rPr lang="ru-RU" sz="2200" dirty="0"/>
            </a:br>
            <a:r>
              <a:rPr lang="en-US" sz="2200" dirty="0" smtClean="0"/>
              <a:t>              </a:t>
            </a:r>
            <a:r>
              <a:rPr lang="ru-RU" sz="2200" dirty="0" err="1" smtClean="0"/>
              <a:t>University</a:t>
            </a:r>
            <a:r>
              <a:rPr lang="ru-RU" sz="2200" dirty="0" smtClean="0"/>
              <a:t> </a:t>
            </a:r>
            <a:r>
              <a:rPr lang="ru-RU" sz="2200" dirty="0" err="1"/>
              <a:t>of</a:t>
            </a:r>
            <a:r>
              <a:rPr lang="ru-RU" sz="2200" dirty="0"/>
              <a:t> </a:t>
            </a:r>
            <a:r>
              <a:rPr lang="ru-RU" sz="2200" dirty="0" err="1"/>
              <a:t>New</a:t>
            </a:r>
            <a:r>
              <a:rPr lang="ru-RU" sz="2200" dirty="0"/>
              <a:t> </a:t>
            </a:r>
            <a:r>
              <a:rPr lang="ru-RU" sz="2200" dirty="0" err="1"/>
              <a:t>South</a:t>
            </a:r>
            <a:r>
              <a:rPr lang="ru-RU" sz="2200" dirty="0"/>
              <a:t> </a:t>
            </a:r>
            <a:r>
              <a:rPr lang="ru-RU" sz="2200" dirty="0" err="1" smtClean="0"/>
              <a:t>Wales</a:t>
            </a:r>
            <a:r>
              <a:rPr lang="en-US" sz="2200" dirty="0" smtClean="0"/>
              <a:t/>
            </a:r>
            <a:br>
              <a:rPr lang="en-US" sz="2200" dirty="0" smtClean="0"/>
            </a:br>
            <a:r>
              <a:rPr lang="en-US" sz="2200" dirty="0"/>
              <a:t/>
            </a:r>
            <a:br>
              <a:rPr lang="en-US" sz="2200" dirty="0"/>
            </a:br>
            <a:r>
              <a:rPr lang="ru-RU" sz="2200" dirty="0"/>
              <a:t/>
            </a:r>
            <a:br>
              <a:rPr lang="ru-RU" sz="2200" dirty="0"/>
            </a:br>
            <a:r>
              <a:rPr lang="en-US" sz="2200" dirty="0" smtClean="0"/>
              <a:t>              This </a:t>
            </a:r>
            <a:r>
              <a:rPr lang="en-US" sz="2200" dirty="0"/>
              <a:t>thesis is submitted in total </a:t>
            </a:r>
            <a:r>
              <a:rPr lang="en-US" sz="2200" dirty="0" err="1"/>
              <a:t>fulfilment</a:t>
            </a:r>
            <a:r>
              <a:rPr lang="en-US" sz="2200" dirty="0"/>
              <a:t> of the requirements </a:t>
            </a:r>
            <a:r>
              <a:rPr lang="en-US" sz="2200" dirty="0" smtClean="0"/>
              <a:t>for</a:t>
            </a:r>
            <a:br>
              <a:rPr lang="en-US" sz="2200" dirty="0" smtClean="0"/>
            </a:br>
            <a:r>
              <a:rPr lang="en-US" sz="2200" dirty="0" smtClean="0"/>
              <a:t>              the </a:t>
            </a:r>
            <a:r>
              <a:rPr lang="en-US" sz="2200" dirty="0"/>
              <a:t>degree of </a:t>
            </a:r>
            <a:r>
              <a:rPr lang="en-US" sz="2200" dirty="0" smtClean="0"/>
              <a:t/>
            </a:r>
            <a:br>
              <a:rPr lang="en-US" sz="2200" dirty="0" smtClean="0"/>
            </a:br>
            <a:r>
              <a:rPr lang="en-US" sz="2200" dirty="0" smtClean="0"/>
              <a:t>              Doctor </a:t>
            </a:r>
            <a:r>
              <a:rPr lang="en-US" sz="2200" dirty="0"/>
              <a:t>of Philosophy </a:t>
            </a:r>
            <a:r>
              <a:rPr lang="en-US" sz="2200" dirty="0" smtClean="0"/>
              <a:t/>
            </a:r>
            <a:br>
              <a:rPr lang="en-US" sz="2200" dirty="0" smtClean="0"/>
            </a:br>
            <a:r>
              <a:rPr lang="en-US" sz="2200" dirty="0" smtClean="0"/>
              <a:t>              to </a:t>
            </a:r>
            <a:r>
              <a:rPr lang="en-US" sz="2200" dirty="0"/>
              <a:t>the Australian </a:t>
            </a:r>
            <a:r>
              <a:rPr lang="en-US" sz="2200" dirty="0" err="1"/>
              <a:t>Defence</a:t>
            </a:r>
            <a:r>
              <a:rPr lang="en-US" sz="2200" dirty="0"/>
              <a:t> </a:t>
            </a:r>
            <a:r>
              <a:rPr lang="en-US" sz="2200" dirty="0" err="1" smtClean="0"/>
              <a:t>ForceAcademy</a:t>
            </a:r>
            <a:r>
              <a:rPr lang="en-US" sz="2200" dirty="0"/>
              <a:t>, </a:t>
            </a:r>
            <a:r>
              <a:rPr lang="en-US" sz="2200" dirty="0" smtClean="0"/>
              <a:t/>
            </a:r>
            <a:br>
              <a:rPr lang="en-US" sz="2200" dirty="0" smtClean="0"/>
            </a:br>
            <a:r>
              <a:rPr lang="en-US" sz="2200" dirty="0" smtClean="0"/>
              <a:t>              University </a:t>
            </a:r>
            <a:r>
              <a:rPr lang="en-US" sz="2200" dirty="0"/>
              <a:t>of New South </a:t>
            </a:r>
            <a:r>
              <a:rPr lang="en-US" sz="2200" dirty="0" smtClean="0"/>
              <a:t>Wales</a:t>
            </a:r>
            <a:r>
              <a:rPr lang="ru-RU" sz="2200" dirty="0"/>
              <a:t/>
            </a:r>
            <a:br>
              <a:rPr lang="ru-RU" sz="2200" dirty="0"/>
            </a:br>
            <a:r>
              <a:rPr lang="en-US" dirty="0"/>
              <a:t> </a:t>
            </a:r>
            <a:r>
              <a:rPr lang="ru-RU" dirty="0"/>
              <a:t/>
            </a:r>
            <a:br>
              <a:rPr lang="ru-RU" dirty="0"/>
            </a:b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395288" y="0"/>
            <a:ext cx="8229600" cy="1143000"/>
          </a:xfrm>
          <a:solidFill>
            <a:srgbClr val="FF0000"/>
          </a:solidFill>
        </p:spPr>
        <p:txBody>
          <a:bodyPr/>
          <a:lstStyle/>
          <a:p>
            <a:r>
              <a:rPr lang="en-US" b="1" dirty="0" err="1" smtClean="0">
                <a:latin typeface="Old English Text MT" pitchFamily="66" charset="0"/>
              </a:rPr>
              <a:t>Finnegans</a:t>
            </a:r>
            <a:r>
              <a:rPr lang="en-US" b="1" dirty="0" smtClean="0">
                <a:latin typeface="Old English Text MT" pitchFamily="66" charset="0"/>
              </a:rPr>
              <a:t> Wake. Episode 12</a:t>
            </a:r>
            <a:endParaRPr lang="ru-RU" dirty="0" smtClean="0">
              <a:latin typeface="Segoe UI Semibold" pitchFamily="34" charset="0"/>
            </a:endParaRPr>
          </a:p>
        </p:txBody>
      </p:sp>
      <p:sp>
        <p:nvSpPr>
          <p:cNvPr id="4" name="Содержимое 3"/>
          <p:cNvSpPr>
            <a:spLocks noGrp="1"/>
          </p:cNvSpPr>
          <p:nvPr>
            <p:ph idx="1"/>
          </p:nvPr>
        </p:nvSpPr>
        <p:spPr>
          <a:xfrm>
            <a:off x="539750" y="981075"/>
            <a:ext cx="8229600" cy="5399088"/>
          </a:xfrm>
          <a:prstGeom prst="horizontalScroll">
            <a:avLst/>
          </a:prstGeom>
          <a:blipFill>
            <a:blip r:embed="rId2" cstate="print"/>
            <a:tile tx="0" ty="0" sx="100000" sy="100000" flip="none" algn="tl"/>
          </a:blipFill>
        </p:spPr>
        <p:style>
          <a:lnRef idx="2">
            <a:schemeClr val="accent2"/>
          </a:lnRef>
          <a:fillRef idx="1">
            <a:schemeClr val="lt1"/>
          </a:fillRef>
          <a:effectRef idx="0">
            <a:schemeClr val="accent2"/>
          </a:effectRef>
          <a:fontRef idx="minor">
            <a:schemeClr val="dk1"/>
          </a:fontRef>
        </p:style>
        <p:txBody>
          <a:bodyPr rtlCol="0" anchor="ctr">
            <a:normAutofit fontScale="92500" lnSpcReduction="10000"/>
          </a:bodyPr>
          <a:lstStyle/>
          <a:p>
            <a:pPr fontAlgn="auto">
              <a:spcAft>
                <a:spcPts val="0"/>
              </a:spcAft>
              <a:buFont typeface="Arial" pitchFamily="34" charset="0"/>
              <a:buNone/>
              <a:defRPr/>
            </a:pPr>
            <a:r>
              <a:rPr lang="en-US" dirty="0" smtClean="0">
                <a:latin typeface="Times New Roman" pitchFamily="18" charset="0"/>
                <a:cs typeface="Times New Roman" pitchFamily="18" charset="0"/>
              </a:rPr>
              <a:t>“ … So sailed the stout ship </a:t>
            </a:r>
            <a:r>
              <a:rPr lang="en-US" dirty="0" err="1" smtClean="0">
                <a:latin typeface="Times New Roman" pitchFamily="18" charset="0"/>
                <a:cs typeface="Times New Roman" pitchFamily="18" charset="0"/>
              </a:rPr>
              <a:t>Nansy</a:t>
            </a:r>
            <a:r>
              <a:rPr lang="en-US" dirty="0" smtClean="0">
                <a:latin typeface="Times New Roman" pitchFamily="18" charset="0"/>
                <a:cs typeface="Times New Roman" pitchFamily="18" charset="0"/>
              </a:rPr>
              <a:t> Hans. From </a:t>
            </a:r>
            <a:r>
              <a:rPr lang="en-US" dirty="0" err="1" smtClean="0">
                <a:latin typeface="Times New Roman" pitchFamily="18" charset="0"/>
                <a:cs typeface="Times New Roman" pitchFamily="18" charset="0"/>
              </a:rPr>
              <a:t>Liff</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away.For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Nattenlaender</a:t>
            </a:r>
            <a:r>
              <a:rPr lang="en-US" dirty="0" smtClean="0">
                <a:latin typeface="Times New Roman" pitchFamily="18" charset="0"/>
                <a:cs typeface="Times New Roman" pitchFamily="18" charset="0"/>
              </a:rPr>
              <a:t>. As who has come returns. </a:t>
            </a:r>
            <a:r>
              <a:rPr lang="en-US" dirty="0" err="1" smtClean="0">
                <a:latin typeface="Times New Roman" pitchFamily="18" charset="0"/>
                <a:cs typeface="Times New Roman" pitchFamily="18" charset="0"/>
              </a:rPr>
              <a:t>Farvel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farerne</a:t>
            </a:r>
            <a:r>
              <a:rPr lang="en-US" dirty="0" smtClean="0">
                <a:latin typeface="Times New Roman" pitchFamily="18" charset="0"/>
                <a:cs typeface="Times New Roman" pitchFamily="18" charset="0"/>
              </a:rPr>
              <a:t>! Good-bark, goodbye!</a:t>
            </a:r>
            <a:endParaRPr lang="ru-RU" dirty="0" smtClean="0">
              <a:latin typeface="Times New Roman" pitchFamily="18" charset="0"/>
              <a:cs typeface="Times New Roman" pitchFamily="18" charset="0"/>
            </a:endParaRPr>
          </a:p>
          <a:p>
            <a:pPr fontAlgn="auto">
              <a:spcAft>
                <a:spcPts val="0"/>
              </a:spcAft>
              <a:buFont typeface="Arial" pitchFamily="34" charset="0"/>
              <a:buNone/>
              <a:defRPr/>
            </a:pPr>
            <a:r>
              <a:rPr lang="en-US" dirty="0" smtClean="0">
                <a:latin typeface="Times New Roman" pitchFamily="18" charset="0"/>
                <a:cs typeface="Times New Roman" pitchFamily="18" charset="0"/>
              </a:rPr>
              <a:t>Now follow we out by </a:t>
            </a:r>
            <a:r>
              <a:rPr lang="en-US" dirty="0" err="1" smtClean="0">
                <a:latin typeface="Times New Roman" pitchFamily="18" charset="0"/>
                <a:cs typeface="Times New Roman" pitchFamily="18" charset="0"/>
              </a:rPr>
              <a:t>Starloe</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fontAlgn="auto">
              <a:spcAft>
                <a:spcPts val="0"/>
              </a:spcAft>
              <a:buFont typeface="Arial" pitchFamily="34" charset="0"/>
              <a:buNone/>
              <a:defRPr/>
            </a:pPr>
            <a:r>
              <a:rPr lang="en-US" dirty="0" smtClean="0">
                <a:latin typeface="Old English Text MT" pitchFamily="66" charset="0"/>
              </a:rPr>
              <a:t>— </a:t>
            </a:r>
            <a:r>
              <a:rPr lang="en-US" b="1" dirty="0" smtClean="0">
                <a:solidFill>
                  <a:srgbClr val="FF0000"/>
                </a:solidFill>
                <a:latin typeface="Old English Text MT" pitchFamily="66" charset="0"/>
              </a:rPr>
              <a:t>Three </a:t>
            </a:r>
            <a:r>
              <a:rPr lang="en-US" b="1" dirty="0" smtClean="0">
                <a:solidFill>
                  <a:srgbClr val="FF0000"/>
                </a:solidFill>
                <a:effectLst>
                  <a:outerShdw blurRad="38100" dist="38100" dir="2700000" algn="tl">
                    <a:srgbClr val="000000">
                      <a:alpha val="43137"/>
                    </a:srgbClr>
                  </a:outerShdw>
                </a:effectLst>
                <a:latin typeface="Old English Text MT" pitchFamily="66" charset="0"/>
              </a:rPr>
              <a:t>quarks f</a:t>
            </a:r>
            <a:r>
              <a:rPr lang="en-US" b="1" dirty="0" smtClean="0">
                <a:solidFill>
                  <a:srgbClr val="FF0000"/>
                </a:solidFill>
                <a:latin typeface="Old English Text MT" pitchFamily="66" charset="0"/>
              </a:rPr>
              <a:t>or Muster Mark!</a:t>
            </a:r>
            <a:endParaRPr lang="ru-RU" b="1" dirty="0" smtClean="0">
              <a:solidFill>
                <a:srgbClr val="FF0000"/>
              </a:solidFill>
            </a:endParaRPr>
          </a:p>
          <a:p>
            <a:pPr fontAlgn="auto">
              <a:spcAft>
                <a:spcPts val="0"/>
              </a:spcAft>
              <a:buFont typeface="Arial" pitchFamily="34" charset="0"/>
              <a:buNone/>
              <a:defRPr/>
            </a:pPr>
            <a:r>
              <a:rPr lang="en-US" dirty="0" smtClean="0">
                <a:latin typeface="Times New Roman" pitchFamily="18" charset="0"/>
                <a:cs typeface="Times New Roman" pitchFamily="18" charset="0"/>
              </a:rPr>
              <a:t>Sure he hasn’t got much of a bark</a:t>
            </a:r>
            <a:endParaRPr lang="ru-RU" dirty="0" smtClean="0">
              <a:latin typeface="Times New Roman" pitchFamily="18" charset="0"/>
              <a:cs typeface="Times New Roman" pitchFamily="18" charset="0"/>
            </a:endParaRPr>
          </a:p>
          <a:p>
            <a:pPr fontAlgn="auto">
              <a:spcAft>
                <a:spcPts val="0"/>
              </a:spcAft>
              <a:buFont typeface="Arial" pitchFamily="34" charset="0"/>
              <a:buNone/>
              <a:defRPr/>
            </a:pPr>
            <a:r>
              <a:rPr lang="en-US" dirty="0" smtClean="0">
                <a:latin typeface="Times New Roman" pitchFamily="18" charset="0"/>
                <a:cs typeface="Times New Roman" pitchFamily="18" charset="0"/>
              </a:rPr>
              <a:t>And sure any he has it’s all beside the mark…”</a:t>
            </a:r>
            <a:endParaRPr lang="ru-RU"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ormAutofit fontScale="90000"/>
          </a:bodyPr>
          <a:lstStyle/>
          <a:p>
            <a:pPr algn="r" fontAlgn="auto">
              <a:spcAft>
                <a:spcPts val="0"/>
              </a:spcAft>
              <a:defRPr/>
            </a:pPr>
            <a:r>
              <a:rPr lang="en-US" b="1" dirty="0" smtClean="0">
                <a:solidFill>
                  <a:srgbClr val="FF0000"/>
                </a:solidFill>
                <a:latin typeface="Old English Text MT" pitchFamily="66" charset="0"/>
              </a:rPr>
              <a:t>                    Three </a:t>
            </a:r>
            <a:r>
              <a:rPr lang="en-US" b="1" dirty="0" smtClean="0">
                <a:solidFill>
                  <a:srgbClr val="FF0000"/>
                </a:solidFill>
                <a:effectLst>
                  <a:outerShdw blurRad="38100" dist="38100" dir="2700000" algn="tl">
                    <a:srgbClr val="000000">
                      <a:alpha val="43137"/>
                    </a:srgbClr>
                  </a:outerShdw>
                </a:effectLst>
                <a:latin typeface="Old English Text MT" pitchFamily="66" charset="0"/>
              </a:rPr>
              <a:t>quarks f</a:t>
            </a:r>
            <a:r>
              <a:rPr lang="en-US" b="1" dirty="0" smtClean="0">
                <a:solidFill>
                  <a:srgbClr val="FF0000"/>
                </a:solidFill>
                <a:latin typeface="Old English Text MT" pitchFamily="66" charset="0"/>
              </a:rPr>
              <a:t>or </a:t>
            </a:r>
            <a:br>
              <a:rPr lang="en-US" b="1" dirty="0" smtClean="0">
                <a:solidFill>
                  <a:srgbClr val="FF0000"/>
                </a:solidFill>
                <a:latin typeface="Old English Text MT" pitchFamily="66" charset="0"/>
              </a:rPr>
            </a:br>
            <a:r>
              <a:rPr lang="en-US" b="1" dirty="0" smtClean="0">
                <a:solidFill>
                  <a:srgbClr val="FF0000"/>
                </a:solidFill>
                <a:latin typeface="Old English Text MT" pitchFamily="66" charset="0"/>
              </a:rPr>
              <a:t>Muster Mark!</a:t>
            </a:r>
            <a:endParaRPr lang="ru-RU" dirty="0"/>
          </a:p>
        </p:txBody>
      </p:sp>
      <p:pic>
        <p:nvPicPr>
          <p:cNvPr id="5123" name="Picture 2" descr="F:\quark.jpg"/>
          <p:cNvPicPr>
            <a:picLocks noGrp="1" noChangeAspect="1" noChangeArrowheads="1"/>
          </p:cNvPicPr>
          <p:nvPr>
            <p:ph idx="1"/>
          </p:nvPr>
        </p:nvPicPr>
        <p:blipFill>
          <a:blip r:embed="rId5" cstate="print"/>
          <a:srcRect/>
          <a:stretch>
            <a:fillRect/>
          </a:stretch>
        </p:blipFill>
        <p:spPr>
          <a:xfrm>
            <a:off x="179388" y="3789363"/>
            <a:ext cx="1482725" cy="1258887"/>
          </a:xfrm>
        </p:spPr>
      </p:pic>
      <p:pic>
        <p:nvPicPr>
          <p:cNvPr id="5124" name="Picture 2" descr="F:\quark.jpg"/>
          <p:cNvPicPr>
            <a:picLocks noChangeAspect="1" noChangeArrowheads="1"/>
          </p:cNvPicPr>
          <p:nvPr/>
        </p:nvPicPr>
        <p:blipFill>
          <a:blip r:embed="rId5" cstate="print"/>
          <a:srcRect/>
          <a:stretch>
            <a:fillRect/>
          </a:stretch>
        </p:blipFill>
        <p:spPr bwMode="auto">
          <a:xfrm>
            <a:off x="1763713" y="3789363"/>
            <a:ext cx="1482725" cy="1258887"/>
          </a:xfrm>
          <a:prstGeom prst="rect">
            <a:avLst/>
          </a:prstGeom>
          <a:noFill/>
          <a:ln w="9525">
            <a:noFill/>
            <a:miter lim="800000"/>
            <a:headEnd/>
            <a:tailEnd/>
          </a:ln>
        </p:spPr>
      </p:pic>
      <p:pic>
        <p:nvPicPr>
          <p:cNvPr id="5125" name="Picture 2" descr="F:\quark.jpg"/>
          <p:cNvPicPr>
            <a:picLocks noChangeAspect="1" noChangeArrowheads="1"/>
          </p:cNvPicPr>
          <p:nvPr/>
        </p:nvPicPr>
        <p:blipFill>
          <a:blip r:embed="rId5" cstate="print"/>
          <a:srcRect/>
          <a:stretch>
            <a:fillRect/>
          </a:stretch>
        </p:blipFill>
        <p:spPr bwMode="auto">
          <a:xfrm>
            <a:off x="3276600" y="3789363"/>
            <a:ext cx="1481138" cy="1258887"/>
          </a:xfrm>
          <a:prstGeom prst="rect">
            <a:avLst/>
          </a:prstGeom>
          <a:noFill/>
          <a:ln w="9525">
            <a:noFill/>
            <a:miter lim="800000"/>
            <a:headEnd/>
            <a:tailEnd/>
          </a:ln>
        </p:spPr>
      </p:pic>
      <p:sp>
        <p:nvSpPr>
          <p:cNvPr id="5126" name="AutoShape 2" descr="data:image/jpeg;base64,/9j/4AAQSkZJRgABAQAAAQABAAD/2wCEAAkGBhQQEBUUEBQVFBQUFBQUFBYVFBUUFRQVFRQVFRQWFBQXGyYeFxkkGRUUHy8gIycpLCwsFR4xNTAqNSYrLCkBCQoKDgwOGg8PGiwkHiApKSwsKSksLCwpLCwsLCksLCwsKSwpLCksKSwsLCwpLCwpLCksLCwpLCksKSwsKSwpKf/AABEIAMIBAwMBIgACEQEDEQH/xAAbAAABBQEBAAAAAAAAAAAAAAADAAECBAUGB//EAD0QAAEDAgMFBwEGBQMFAQAAAAEAAhEDEgQhMQVBUWFxBhMiMoGRofBCUmKxwdEUI3KCkqLh8RUWM0PCRP/EABoBAAIDAQEAAAAAAAAAAAAAAAADAQIEBQb/xAArEQACAgEEAQMDBAMBAAAAAAAAAQIDEQQSITFBIjJRExRCYXGBkSNSoQX/2gAMAwEAAhEDEQA/AORDVK1SDU8L0RySNqe1SDVKEAQDU4apBqeEAQtT2ogCVqAIWp4U4SAQQQtT2qdqeEADtT2qcJQgCFqLhzBPRNCnTZqk3+xjK/civi68NfHmAI9bcvzC1MDiIoljsxlkfrXmuf2pjRTLgR5qZI4FzJEdYPwtrZQDg0neAfif1XESafB0X0V61C05Zg6H9+aFatfE0mwZy3rMhdqixzjlnPsjtYO1K1EhNCeKB2pWokJQgAdqa1FLU0IAHamtRYTQgAdqYtRSE1qCQRamtRbUxagARakplqdADAKQaqGF2jOqvseCkwuhPpjJVSj2hwE4apdUVtCdHMnh3jJ9rleU4x7ZRRb6AwnhWP4J8eV0cQCR7jJZNHHVDiRh7Lqhe1gADgfERnGoyM+ipO6EOWWjXKXRfhO1kmBmVpY/YjsOYrFo3i03kjjuA9SFm4ivlDfCN+cud1PDkIHVKs1UIr08stCiUuxVAG6kHo4OjqQVB9VrSJc3PmI91XNQdflUqtKoTAYfYrKtXZnoe9PH5Nhuemfynhc27ZVXzNDgeIlp9tVbwTMWDBgt/GQfyNy1Q1Dl3FiZUpdM2oShKlcQLgAd4Bke8KcLWZyEKbXQlCeFEoqSwyU2uUUsds1tYgunwz7EQR9bwFbp+FrWjINEDpp+ilCUJcaYR6RZ2SfbIkymhThKE1LBQhCaESEoUgQhNCJamhAEITQiWpQoAHalapwlCkAdqYtRIShBIK1ItRITQgARakiEJKAOcpwfMIK2tlY1rT/M8TeG/wB1n06A+y89IV6hhtP2XmTtmtVwVPEECndTGoBddnxjJYmMpOw7yx/oeI5LewwAORMkROkeq1AGPZaM6jbbHEA+EkAgzuGs7lZPL5ZVrC4OToYjl8La2TtE0yalMNa8gNc60XFo0F0TH7Dkh1g9ri10ggkEHIgjiEwqnfot70bxlMx/cLOGjU2riP4ijIk1GCebgBJHXUrm6WEv8TjAO7er1Pafdu8M5PaDlETEHmMwtB2zw8BzIzEwNByg6JFMYbsTG2OWPSZlNgb5RHM5lSJJ1UnMgwdyULswhGK9KOdKcn2QtShThPCYUIWp4UoTwgBmUSQSASBmeQUYUwkGqCSEJQpvFvmy65IlDCvqeSm9w4hjo9zkqO2Ee2iyrk+kAtShWquDcweOG8nOEqjWxbG/baeklIespX5DVp7H4CWpQsurtxo0M/2lAPaLr/j/ALqv31XyW+1sNetVaxpc8hoG85BBw+NL/IwwdHO8I6wdVi1duy4GwEjQloMdOCf/ALmf934P7pctXXPjLS/YvHTzjzjJ1FF5uFzWHMbh+kKDaTGy1rHZlzibnEy4zGc5Dp6rnmdqTvbuIykEcwj0u0jcpa7KBMycuMpH1IbuJtDNk9vMUbFQt6HgTr0yUYVJ2OpVhDpHAkGR0IlGwLajZbU8QHlePtD8Q3OHyt9M88Zz+pmthjnGP0DQlaiQmhaRAOE0IsJoQAK1JTLUkAZ1LEVNPAOcj9ldoUZ8z56BZbRRp5EPcesBX8M4keFtjeJ/cySvLtYeDuZyaLqIIg5DdxU6VTISPLEDoclGhig4HcGjM/W9AdiM5iG7uJUoqzqO0mAbWpsxVLMOY0VAI8L2i12mmQBz4lc00cVpbIx47t9MnIw6Obcne7SfZUX07XEcDl0On1yXS0d2W6pfwY9RXj1ozNpUHxdTgmII+Wn0d8Erdbiwym0N80SeAnUdfdVIShbFpYJ5MzuljA0JWqUJ4WkSQhPCNh8Majg1okuMALUxOLw2FAbSLa9aPHUkFlM8KbCIceZlZ7tRGrvv4HV1OzoyO4MSRAOhOQPSdfRHxOBFEA16jKY4XXP/AMW6epWPtHFuqPm5xkakA58ZjI9FVOCNQ+J2sa56Lmz1lkuuDZHTwXfJd2h2kpUzbQpl50ueZ3ahoy91k4na9d4kuc0fdEN0/pAVjGbPAIiRzGir4zAPDAfN0zWZ2Sl7mPUUukZLMQ8OuuOXHNbeG7c1mju6ji6npEkEdFhVQeBVVzTKrtTJya+N2zcTDjyVB20Z1KpuCE5qjYidzLbsYOKH/Hcz7KoQmLFO1EZZebtGOKM3bf4ZWdSoFxy/46rb2d2ZeXAuyH1qmQpc3hIrK3b2wGGLqp8DFu4HYQIl8jluWxhsC1gyAB5KxC6dWihH3cmKeqk+ipQ2exnlCPCnCULYoRjwkZnJvtkITQpwlCuVBwlCnCRCgAcJKRCSAAuw41AE7pCz6mHqOcTUcbfrKEZm22O8ukHMwBIGU3EZdJPIrT2BRqY2m99Gm492Q1wkTJBIt3uyG5c2yNFr7wzdF21rlGG7EXSIsps1nL6n3Vevj3O8Ux93k1dDXwTXC17cgcxpmOI4oVTZVN2o4fG5JeikuuS61MX2Z2D20WPp3DfLiNS2CCI5glbmKZDp3AlpMagHJ3TPVUa2x2OMjIgQFcxFA9y2cz3bWk8TSJA6eAMKz2VzokpjoTjbFxHhKEPBVr2A79D1GRR4Xfi9yyjktYeCMJ7VKE8KSCxgqvdNqVBqG2tI1uf4cvSSsN9MTG/UrarMikOZLvbIfmfZYzQCS47yuFqJbrG/4OpVHbBIDjGgRuSp1ABlrP1ClWF2Z0Wfia4aARnnmN5HJZ8ZGmoSX65cj+6BVmnnTdrq0/qqbcc6RaRBG/MEFO1wd4X5Eb1VrBbJUxdUFxuaWzn0KoV8PvaZ/NaNaRkcwqxpDcYQiTOdQnkgvbC1LHbhcr2B7Puq51BA+U6EJTeEikmork5trbjAGa28H2Sc6C7QrpMH2dp0zIElaYbC6VWjS5mYrNR/qZmA2KykMhKvhkaIkJQtyiorCMjbfYJ5AEkgAakmAOpVP/q9KYvB6Z+qs4jAMqEGo0OjQOkgf2zE84TswNNvlYwdGNH6Ks1N+3BaO3yEay4Swhw4tz9xqFOrRNME1GkQYDYIc9w+yB+Z3dYQxhxOQg8steMKw7FFzA37ksB4NyNqzylamocc+RsY143fHg57GNxbjNO1smY8GXLOT8q3s5lYD+eWE7rQQR1Oh9loQmhOhVs8ti52bvCBwmhEhNCcLBkJKRCdAGBtXZ4xLg6nZSdMG26HD8WZJPNehdjG0sFhhTp1L3Fxe90QXPIA03AAADpzXEM2e/kr9AOZB3heclCT5OupJcHSdosZ47qlKmQY8QBaZ/E5pGfWVkNxFIkeB2cg+OYJ0IyG+NefVDO07mltQXNIghYlOlUpVbc3MObXbwN0qYWTjwmQ4RfLRstIIkb/AKzVrursO+RNrxlr52uBHuxqz345peYMRFwiI0u/Q9At/YNEPNSm6IdTnPixzT+Rd7rbZP62mee0Z4R+ncsdM5XZlWHuYTM5j0ycOunstSFzmNr9zXyIIa8EQZ8JGk78iulYZEjQ5hP0Nm6vHwL1UNs8/I0Jw1StV3ZOFvqtGu89BqtVs1XByfgRCO6SQDbjbaYE52gD66krEq0YAHEfUrd7TODqto+yTPULGqOgEncuB4OqZm08VY20a5E9OCxbHVCA3f5TwPAq2WOqVCN/mz0jgtnZr6FFsA3OJzyOvIncrwhufLwiJSx0Z1LZD2tudDW6uBPlPEceigcNeW2ubI3gzlwIWvtHBtxT2TVLaTcyy0guP9TXHdlplnxTt7LUaYL2OcGgSTc1wA4kRITHVGT9D/sopte4r0+z7qjoG4GSIdpvgGdETEbEaDa1pfoQ6I3Z74WhT2ZUYxtVjwWHyuJgEtMG0iZcCI4jkrzK9zSbQagkxPhfGZiCPHykT18ylBRl6v8AhdybXpMYU3YdsuphzB+IEj2OXrktHDVmvaHMMtOn6+qznbeyJ7u5uUkBwAnSZB1z1Q9iMLHucGup0Hi4h+5+40hkXg6aADLNbqba6+nx+pmsrnJcrk2oTQqGJ2uR5PAOORd6mMugj1WdU2tUHle4+5TXro54WRa0zxyzoIShcwNq19Q5x6tDh8iVMdoq7BLqN45NqNP6j4V46uD7TKvTyR0cJQsWh2tpyBVp1aRJjNhLZ6jP4W2xwcARoeRHwVpjOM/axMouPY1qaxEhNCsVBwlCJCaFIA4TQiWpoUADtSU4TqQInPXNOApQnAUYQZKeMpw0uAmMzGsb49JMKhh9oeMNkHIFhBkOaeH1vC27Vk1ezNPOwlkvDxEQw/at5Hh/wuddpXu3QNdd6xtkAxWLbTxADxlVYIO4uEtcD1Fi63s/5ydwpPJ13AZSFyPa3ZxNAPbrTcD/AGnI/Np9Fv8AYnH3YSvVdnbTbT53veDl6Mn1WaTlWpKS9yHrE8OPhnGdonfzXED7ROi6XYFa/DsJ4W/4mFz+2KjnmHcZyyHLr1Wr2P8A/E8cHz0kDT2V9BxLBXVcxybgC6DYVM0qFSrkJhrT0Bu/MLksVUrPqinQbAyvqOGQnRrB9p2mk6rru0Lu4o06LTMNAPN2rieZJKbrbM4rQvTwx62cxiqtziXZ/qsjHOLjYBPGFfxla0Ty04qrhW927vXhxbm1xGjN97hrbundMrHGG+W00uW1ZJUezje7DXudxNsD0mDuRG9mqI3O/wAitcBKF2Vp60sYOc7pt9mfT2LSbo31kz+ad2zGwQSSwghzSZBBEHmFoQmcydVE9NXJcII3TT7KrbO5ZhwQ1lObA3WJN0nXNxkk5yptwbQ0tAgOEGNcxGqZmzWh5eJkgAifDlvA46eyswlUabYnvSGW3bvaC7ETgalU1qhcajRTbANoYC50ni65xOmWfFV9q4FxrODTLT4g87wf1/ZTxxIAtAJ5/lO5UNmYw17vMCw5hwtLZJEe7SPRc6VG23by0albuhuLFLY7B5vEef7K4ykBoAOiVORq0+hafgkItdsU2OZDnPuuacu7IJi7eZAn1hdGLqrS45/YySVk32QhMVXdgXP/API939LCWD3GftCNRwbWeVoHPUnq45n3WmDcucYEySXkkmhEtTQmYKg4StRLU1qgCEJoRWsnTNBq12tMOc0f3N+TOXqqucY9ssk30KE0KH8bT++z/Jv7oylNPohprshCSkQkpIGATwnDVIBAEQ1OApQnhSAOrRD2lrhIcC0jiCIPwquxtkOwmGNMkl1So55A0DB4KRj7zgHO6Fq1MPSlwB0nPpv+F0uzwHmYzJ4aD9Mlyv8A0HHheTdpE+Wed4zs5VqZtpuPAxH5rX7M7Ow+FpuNeo0PLocajraTYkDOJM59Y3L0KtggKbrZuh2e/TKOGa5k9lDVwjqLwxwqBt4JLHBzTLXseAYcDIzBBBK5isceja4p9nVYfszRIa4NAcCHBzCYkesELme1PZp9K6o117My6fMJ4cQt7saaOHoNw9Gq2oKQh0VA8tJMkZExExCze3HaxrGuo0i11S5rX3DJgeJBI3yJHUQpjNyeSHFJcHm+KYS9rBnkD6zot+nStAA3LP2fgf5l25oAHMgR+WfqtaF2dHXhOT8nO1E8vagYanhThOGreZSEJQp2pQgCNqaESErUADhKES1KEADhQdRBIJ1Exmd/LejwmtUOKfZKeOiEJoRLUoUkGVtba7aESWucf/XJFQ8LQAfkAc1UO2qzgSzDvaOLwf1AW5SwrWeRobOZgASd5JGpU7UicJS/LH7DYzjHxkxGbbfv7v8Axj5DQtLBbSa6lULmC8scKRBJa15BhxF2YmNeCsFsrMrbNPfMcJLcw7MQBrJB1P2fXcsVlFsfbJs0wthLtJFerXqPyqFrG6AOcKbTlrrc/fnki0th03CXgP8A6S60f6iflaj6YIgiRwOY9lTqbPAINNrW5iSCWwOgyPRN+32+rGX+pT627jOEV3dncOc+6b7u/dWMNgW0xDJA4XOcPZxMK3iy+qZdUqTuggD2hA/hTM95U9Sw/wDwnwTXcUhUmn+RKE6kGdUycKGAUgFINThqkgiAnDVKFK1ACwlJxdBIIg7iDy3lb2yY1nW74yH5LFomD8LRoPDIIO7McCdT7rh69f5P4OnpX6DrqTgWarmtpbXOHdOo+vdO7tBaMxIXO7c2k2rouek8mpg+1e0m4trXUqYp12RbWa4sfA1aXN1HXT3ngsNXqNxAFQkucbXXSZB1z37j1C6mSWkAfXBDdsoOcx4ye10g7o3grTCAtyNXZDCKQDtROvPMfBCtVqrWec28tXe37wOauV9oMdRLT4KxAJcd5AiQQIaCAPKAsqjsga1Mzw3f7rpV3zmtkI4a+TFOqMXuk+/gqV+0bQbWMc924DU+gBSZj8U/yYZjRxqVS33aGytmnQDR4QB0EKVq1Qrs/KX9CJTh+MSpg2VYmsWSdBTa4Af3OJLvYKzCnCUJ6WBTeSEJWqcJQpIIQlCJamtQBCEoU7UoQAOErUSEoQAOFLu8tFIKUTqVUkAQmhHNNRcyBJI/bqjIAYTQnwtTvT/K8QGr9GCNQHfaPSeoRalOCoUk+iWmgEJQiWpi1SQChOpkJIAjClapBqcNQQRDU4CmAptpoySDhV8RUcwZafktFtIb/wBVU22/ucPVqDO1hIHPQfJCzaiuNkefA6qbg+DIq4hxyQ24adSrmx9nOOGpmvcKtvjkQZkxc3cbbZVtuzOJ+FzPtLPCNv3ECkymArFChceSBRwjnVXNnJp15bslsMpgCAn6fTuTzLpC7rklwY+J2G4NihULB9x8vaDxY7zUz0kfhR8Liu7AbXljvvOIcx0RJDxp0cG66LTtTwuiqop7l2Y/qNrDIQlCk2mBoI6J4TRZCEoRLUrUZAhalapwlagCEJQp2pQgCEJQpwlCABwlCnalagCEJoU4Q8RVtEndn+gHqcvc7lSc1CLbLRi5PCKW0trNoDxSTE5buEncqOBw1TFfzMRIpnNlLQOG5zo3cAdemtuhs3vT3lYAybmtIy5EjhwHIeunas1e631y68IfPbX6Y9/IqIDctBpAAHsNyToJzy9EoTQtWBGRnsG5DLUSE0IIBFqSIQkpyBEBTakApBqgCbYPJFFEbkEBEaSqtPwSmF7lZuKpd9XFL7FINq1eBcZ7lnwXnk1vFG2ptUYei6o/QQBzLiAB7n2BQOzEvw4qHN1Zz6rjxucQ3oLGsAG4BJbzLaOSwtxqtozv90PEMDGue8hrWguc4nIACSSVMUjxWZ2saf4GuDndTtHNznNaz/UWqzbSymVSTeGV+zdTvqJrZ/zqlR7Z3MvLGD/Fg91q2qezMCKFFlFg8NNoYJ3xqfUyfVWu5B1RGW1ckSjl8FK1K1Wzg50KGcMRxiZidDAHpoFf6ifRXa/IG1KEQU/VK1XyVIWpWqdqUKckELUrUS1K1GQAVn2tJhzo3NaXOPIAalcptHtdiGmKeDqAcajXuOk+VggZfiMLsrUoS5qUungvGSXayed1O2OK+0ws6Uo1084KLgu1dSZdVP8AS5jI/wBIBXfyeJQquGa7zNa7qAfzWZ6ef+7Hq+PmJkYHtHTq6+E8jLf3Hr7rVaZ0WdiOy1B2bW927cWGPjQqjUpYjC6DvGcWiest1aeYyUKV1Xu5QNV2dcM6A5CTkBmTwURh5m8aH50j+0fJdxQ9lbTZiGsLradSnJI+zUAm1xuEh2kjQECN6fae1KdATUdAEnKTMnXLiku9XzUXwl2NVTqi2uWwpCa1PRfc0GCJAMHIidxG4qULpJmFg4ShThNCkAcJiESE0IAGQmRCElGQGATgJwFINQBEBTaE8J4UAcZ26xjqtRmGpguMtNojxPfNo9G5/wB66rs/SswtFukUmZHIjKcxu1Tu2e01W1CBLWuDRAyLol3W0W9CVcDCs8a8Scm+x7szFRQUFZm3agc7D0j/AOzE0zHFtEOru+abR6hX6jrGlztGgkngAJK80f2nfW2rQc9pYwVWsptcIIY6WSZ3m4k9OSpbJRwvktUnJ5+D1MBSAUA1Ta3qrMqh7VIdU0Jo+oVSxKBv+vZRdSH1/wAJQnUptEYAvpRxQyxWpTFoKYrPko4FRJWXUZ0QHUyNyappi3FoimhOkrkDQpQnAUgFXIELVl7b27TwjQXzLptABgxxdEDUc1rwmLVEstcExxnk88/7kFWpLZe4yfA1xM8hrnn7Lc2Zsl9csq4oQGCWUznL5ILqjSMt3h5LexeHcWjurWuD2HMZFod4xlxaXD1UsJhe7aRcXS+o6TqL3ufb0F0LHDTJS3S5NMr244XBKE0IlqULbkyg4TQiWpoQAMhNCJCYhRkkFCSmQkjIEFIJJKQHTtSSQQFYiBJJKY2I8ryTtA4/9a1//TSHyxJJY9R4/c1Uds9gdqmSSThY7UikkoIY7U8JJKSBikEkkARnNOkkpAFWCCkktMOjPLsnTREkkAMmKdJADFRSSQAkySSgBKJSSQAyZJJDJREpJJIJP//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5127" name="irc_mi" descr="http://www.cvm.org.uk/blog/wp-content/uploads/2013/04/6a00d83452302169e2010535efb892970c-500wi.jpg"/>
          <p:cNvPicPr>
            <a:picLocks noChangeAspect="1" noChangeArrowheads="1"/>
          </p:cNvPicPr>
          <p:nvPr/>
        </p:nvPicPr>
        <p:blipFill>
          <a:blip r:embed="rId6" cstate="print"/>
          <a:srcRect/>
          <a:stretch>
            <a:fillRect/>
          </a:stretch>
        </p:blipFill>
        <p:spPr bwMode="auto">
          <a:xfrm>
            <a:off x="0" y="0"/>
            <a:ext cx="4787900" cy="3571875"/>
          </a:xfrm>
          <a:prstGeom prst="rect">
            <a:avLst/>
          </a:prstGeom>
          <a:noFill/>
          <a:ln w="9525">
            <a:noFill/>
            <a:miter lim="800000"/>
            <a:headEnd/>
            <a:tailEnd/>
          </a:ln>
        </p:spPr>
      </p:pic>
      <p:pic>
        <p:nvPicPr>
          <p:cNvPr id="11" name="Рисунок 10" descr="http://t1.gstatic.com/images?q=tbn:ANd9GcQ9xXq8ZygPMjJOxtZi1RXg_WGLgE8ohtH_WHijmq4f6_WW0p3t"/>
          <p:cNvPicPr/>
          <p:nvPr/>
        </p:nvPicPr>
        <p:blipFill>
          <a:blip r:embed="rId7" cstate="print">
            <a:duotone>
              <a:prstClr val="black"/>
              <a:schemeClr val="accent1">
                <a:tint val="45000"/>
                <a:satMod val="400000"/>
              </a:schemeClr>
            </a:duotone>
          </a:blip>
          <a:srcRect/>
          <a:stretch>
            <a:fillRect/>
          </a:stretch>
        </p:blipFill>
        <p:spPr bwMode="auto">
          <a:xfrm>
            <a:off x="4788024" y="1484784"/>
            <a:ext cx="4355976" cy="3528392"/>
          </a:xfrm>
          <a:prstGeom prst="rect">
            <a:avLst/>
          </a:prstGeom>
          <a:noFill/>
          <a:ln w="9525">
            <a:noFill/>
            <a:miter lim="800000"/>
            <a:headEnd/>
            <a:tailEnd/>
          </a:ln>
        </p:spPr>
      </p:pic>
      <p:sp>
        <p:nvSpPr>
          <p:cNvPr id="5129" name="Прямоугольник 11"/>
          <p:cNvSpPr>
            <a:spLocks noChangeArrowheads="1"/>
          </p:cNvSpPr>
          <p:nvPr/>
        </p:nvSpPr>
        <p:spPr bwMode="auto">
          <a:xfrm>
            <a:off x="0" y="5373216"/>
            <a:ext cx="8820150" cy="1200329"/>
          </a:xfrm>
          <a:prstGeom prst="rect">
            <a:avLst/>
          </a:prstGeom>
          <a:noFill/>
          <a:ln w="9525">
            <a:noFill/>
            <a:miter lim="800000"/>
            <a:headEnd/>
            <a:tailEnd/>
          </a:ln>
        </p:spPr>
        <p:txBody>
          <a:bodyPr>
            <a:spAutoFit/>
          </a:bodyPr>
          <a:lstStyle/>
          <a:p>
            <a:r>
              <a:rPr lang="en-US" b="1" dirty="0">
                <a:latin typeface="Times New Roman" pitchFamily="18" charset="0"/>
                <a:cs typeface="Times New Roman" pitchFamily="18" charset="0"/>
              </a:rPr>
              <a:t>Quark = Curd?</a:t>
            </a:r>
            <a:r>
              <a:rPr lang="en-US" b="1" dirty="0">
                <a:latin typeface="Calibri" pitchFamily="34" charset="0"/>
              </a:rPr>
              <a:t> </a:t>
            </a:r>
            <a:r>
              <a:rPr lang="en-US" b="1" dirty="0">
                <a:latin typeface="Times New Roman" pitchFamily="18" charset="0"/>
                <a:cs typeface="Times New Roman" pitchFamily="18" charset="0"/>
              </a:rPr>
              <a:t>Quark= Nonsense?</a:t>
            </a:r>
            <a:r>
              <a:rPr lang="en-US" dirty="0">
                <a:latin typeface="Calibri" pitchFamily="34" charset="0"/>
              </a:rPr>
              <a:t> …</a:t>
            </a:r>
            <a:r>
              <a:rPr lang="en-US" b="1" dirty="0">
                <a:latin typeface="Times New Roman" pitchFamily="18" charset="0"/>
                <a:cs typeface="Times New Roman" pitchFamily="18" charset="0"/>
              </a:rPr>
              <a:t>Squawk</a:t>
            </a:r>
            <a:r>
              <a:rPr lang="en-US" dirty="0">
                <a:latin typeface="Times New Roman" pitchFamily="18" charset="0"/>
                <a:cs typeface="Times New Roman" pitchFamily="18" charset="0"/>
              </a:rPr>
              <a:t> :a loud, harsh or discordant noise made by a bird or a person.</a:t>
            </a:r>
            <a:r>
              <a:rPr lang="en-US" b="1" dirty="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Muster </a:t>
            </a:r>
            <a:r>
              <a:rPr lang="en-US" b="1" dirty="0">
                <a:latin typeface="Times New Roman" pitchFamily="18" charset="0"/>
                <a:cs typeface="Times New Roman" pitchFamily="18" charset="0"/>
              </a:rPr>
              <a:t>≠ Mister!  Muster ≠ Master!</a:t>
            </a:r>
          </a:p>
          <a:p>
            <a:r>
              <a:rPr lang="en-US" b="1" dirty="0">
                <a:latin typeface="Times New Roman" pitchFamily="18" charset="0"/>
                <a:cs typeface="Times New Roman" pitchFamily="18" charset="0"/>
              </a:rPr>
              <a:t>                                              </a:t>
            </a:r>
            <a:br>
              <a:rPr lang="en-US" b="1"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13" name="Прямоугольник 12"/>
          <p:cNvSpPr>
            <a:spLocks noChangeArrowheads="1"/>
          </p:cNvSpPr>
          <p:nvPr/>
        </p:nvSpPr>
        <p:spPr bwMode="auto">
          <a:xfrm>
            <a:off x="0" y="6021288"/>
            <a:ext cx="9144000" cy="646112"/>
          </a:xfrm>
          <a:prstGeom prst="rect">
            <a:avLst/>
          </a:prstGeom>
          <a:noFill/>
          <a:ln w="9525">
            <a:noFill/>
            <a:miter lim="800000"/>
            <a:headEnd/>
            <a:tailEnd/>
          </a:ln>
        </p:spPr>
        <p:txBody>
          <a:bodyPr>
            <a:spAutoFit/>
          </a:bodyPr>
          <a:lstStyle/>
          <a:p>
            <a:r>
              <a:rPr lang="en-US">
                <a:latin typeface="Arial Rounded MT Bold" pitchFamily="34" charset="0"/>
              </a:rPr>
              <a:t>Muster,</a:t>
            </a:r>
            <a:r>
              <a:rPr lang="en-US">
                <a:latin typeface="Calibri" pitchFamily="34" charset="0"/>
              </a:rPr>
              <a:t>…:  a number of things or persons assembled on a particular occasion; </a:t>
            </a:r>
          </a:p>
          <a:p>
            <a:r>
              <a:rPr lang="en-US">
                <a:latin typeface="Calibri" pitchFamily="34" charset="0"/>
              </a:rPr>
              <a:t>a collection, as a muster of peacocks—</a:t>
            </a:r>
            <a:r>
              <a:rPr lang="en-US" i="1">
                <a:latin typeface="Calibri" pitchFamily="34" charset="0"/>
              </a:rPr>
              <a:t>Johnson,</a:t>
            </a:r>
            <a:r>
              <a:rPr lang="en-US">
                <a:latin typeface="Calibri" pitchFamily="34" charset="0"/>
              </a:rPr>
              <a:t> 1755</a:t>
            </a:r>
            <a:endParaRPr lang="ru-RU">
              <a:latin typeface="Calibri" pitchFamily="34" charset="0"/>
            </a:endParaRPr>
          </a:p>
        </p:txBody>
      </p:sp>
      <p:sp>
        <p:nvSpPr>
          <p:cNvPr id="5131" name="Прямоугольник 13"/>
          <p:cNvSpPr>
            <a:spLocks noChangeArrowheads="1"/>
          </p:cNvSpPr>
          <p:nvPr/>
        </p:nvSpPr>
        <p:spPr bwMode="auto">
          <a:xfrm>
            <a:off x="2700338" y="6308725"/>
            <a:ext cx="236537" cy="369888"/>
          </a:xfrm>
          <a:prstGeom prst="rect">
            <a:avLst/>
          </a:prstGeom>
          <a:noFill/>
          <a:ln w="9525">
            <a:noFill/>
            <a:miter lim="800000"/>
            <a:headEnd/>
            <a:tailEnd/>
          </a:ln>
        </p:spPr>
        <p:txBody>
          <a:bodyPr wrap="none">
            <a:spAutoFit/>
          </a:bodyPr>
          <a:lstStyle/>
          <a:p>
            <a:r>
              <a:rPr lang="en-US" b="1">
                <a:latin typeface="Calibri" pitchFamily="34" charset="0"/>
              </a:rPr>
              <a:t> </a:t>
            </a:r>
            <a:endParaRPr lang="ru-RU">
              <a:latin typeface="Calibri" pitchFamily="34" charset="0"/>
            </a:endParaRPr>
          </a:p>
        </p:txBody>
      </p:sp>
      <p:pic>
        <p:nvPicPr>
          <p:cNvPr id="12" name="~PP2885.WAV">
            <a:hlinkClick r:id="" action="ppaction://media"/>
          </p:cNvPr>
          <p:cNvPicPr>
            <a:picLocks noRot="1" noChangeAspect="1"/>
          </p:cNvPicPr>
          <p:nvPr>
            <a:wavAudioFile r:embed="rId2" name="~PP2885.WAV"/>
          </p:nvPr>
        </p:nvPicPr>
        <p:blipFill>
          <a:blip r:embed="rId8" cstate="print"/>
          <a:stretch>
            <a:fillRect/>
          </a:stretch>
        </p:blipFill>
        <p:spPr>
          <a:xfrm>
            <a:off x="8670925" y="6384925"/>
            <a:ext cx="304800" cy="304800"/>
          </a:xfrm>
          <a:prstGeom prst="rect">
            <a:avLst/>
          </a:prstGeom>
        </p:spPr>
      </p:pic>
    </p:spTree>
    <p:custDataLst>
      <p:tags r:id="rId1"/>
    </p:custDataLst>
  </p:cSld>
  <p:clrMapOvr>
    <a:masterClrMapping/>
  </p:clrMapOvr>
  <p:transition spd="slow">
    <p:dissolve/>
    <p:sndAc>
      <p:stSnd>
        <p:snd r:embed="rId4"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 calcmode="lin" valueType="num">
                                      <p:cBhvr additive="base">
                                        <p:cTn id="7" dur="30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xEl>
                                              <p:pRg st="1" end="1"/>
                                            </p:txEl>
                                          </p:spTgt>
                                        </p:tgtEl>
                                        <p:attrNameLst>
                                          <p:attrName>style.visibility</p:attrName>
                                        </p:attrNameLst>
                                      </p:cBhvr>
                                      <p:to>
                                        <p:strVal val="visible"/>
                                      </p:to>
                                    </p:set>
                                    <p:anim calcmode="lin" valueType="num">
                                      <p:cBhvr additive="base">
                                        <p:cTn id="13" dur="5000" fill="hold"/>
                                        <p:tgtEl>
                                          <p:spTgt spid="13">
                                            <p:txEl>
                                              <p:pRg st="1" end="1"/>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1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5" fill="hold" display="0">
                  <p:stCondLst>
                    <p:cond delay="indefinite"/>
                  </p:stCondLst>
                  <p:endCondLst>
                    <p:cond evt="onPrev" delay="0">
                      <p:tgtEl>
                        <p:sldTgt/>
                      </p:tgtEl>
                    </p:cond>
                    <p:cond evt="onStopAudio" delay="0">
                      <p:tgtEl>
                        <p:sldTgt/>
                      </p:tgtEl>
                    </p:cond>
                  </p:endCondLst>
                </p:cTn>
                <p:tgtEl>
                  <p:spTgt spid="1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3.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Модуль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1743</TotalTime>
  <Words>484</Words>
  <Application>Microsoft Office PowerPoint</Application>
  <PresentationFormat>Экран (4:3)</PresentationFormat>
  <Paragraphs>91</Paragraphs>
  <Slides>19</Slides>
  <Notes>0</Notes>
  <HiddenSlides>0</HiddenSlides>
  <MMClips>1</MMClips>
  <ScaleCrop>false</ScaleCrop>
  <HeadingPairs>
    <vt:vector size="4" baseType="variant">
      <vt:variant>
        <vt:lpstr>Тема</vt:lpstr>
      </vt:variant>
      <vt:variant>
        <vt:i4>6</vt:i4>
      </vt:variant>
      <vt:variant>
        <vt:lpstr>Заголовки слайдов</vt:lpstr>
      </vt:variant>
      <vt:variant>
        <vt:i4>19</vt:i4>
      </vt:variant>
    </vt:vector>
  </HeadingPairs>
  <TitlesOfParts>
    <vt:vector size="25" baseType="lpstr">
      <vt:lpstr>Солнцестояние</vt:lpstr>
      <vt:lpstr>Бумажная</vt:lpstr>
      <vt:lpstr>Модульная</vt:lpstr>
      <vt:lpstr>Тема Office</vt:lpstr>
      <vt:lpstr>1_Тема Office</vt:lpstr>
      <vt:lpstr>2_Тема Office</vt:lpstr>
      <vt:lpstr>Half a Century with QUARKS!</vt:lpstr>
      <vt:lpstr>Brief History</vt:lpstr>
      <vt:lpstr>Enjoy coloured quarks!</vt:lpstr>
      <vt:lpstr>Слайд 4</vt:lpstr>
      <vt:lpstr>Слайд 5</vt:lpstr>
      <vt:lpstr>Finnegans Wake (excerpt from Book II)</vt:lpstr>
      <vt:lpstr>                    The Picture and the Letter: Male and Female Creativity in James Joyce’s Finnegans Wake                 William L. Miller                1996                Australian Defence Force Academy               University of New South Wales                 This thesis is submitted in total fulfilment of the requirements for               the degree of                Doctor of Philosophy                to the Australian Defence ForceAcademy,                University of New South Wales   </vt:lpstr>
      <vt:lpstr>Finnegans Wake. Episode 12</vt:lpstr>
      <vt:lpstr>                    Three quarks for  Muster Mark!</vt:lpstr>
      <vt:lpstr>Слайд 10</vt:lpstr>
      <vt:lpstr>Слайд 11</vt:lpstr>
      <vt:lpstr>Слайд 12</vt:lpstr>
      <vt:lpstr>Слайд 13</vt:lpstr>
      <vt:lpstr>New players</vt:lpstr>
      <vt:lpstr>Слайд 15</vt:lpstr>
      <vt:lpstr>Слайд 16</vt:lpstr>
      <vt:lpstr>Who Was the First?!</vt:lpstr>
      <vt:lpstr>First Searches for Quarks</vt:lpstr>
      <vt:lpstr>The Magnificent Triplet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Petrov</dc:creator>
  <cp:lastModifiedBy>Petrov</cp:lastModifiedBy>
  <cp:revision>163</cp:revision>
  <dcterms:created xsi:type="dcterms:W3CDTF">2014-06-17T11:25:47Z</dcterms:created>
  <dcterms:modified xsi:type="dcterms:W3CDTF">2014-06-25T09:26:08Z</dcterms:modified>
</cp:coreProperties>
</file>