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72" r:id="rId7"/>
    <p:sldId id="281" r:id="rId8"/>
    <p:sldId id="278" r:id="rId9"/>
    <p:sldId id="264" r:id="rId10"/>
    <p:sldId id="275" r:id="rId11"/>
    <p:sldId id="285" r:id="rId12"/>
    <p:sldId id="279" r:id="rId13"/>
    <p:sldId id="265" r:id="rId14"/>
    <p:sldId id="266" r:id="rId15"/>
    <p:sldId id="268" r:id="rId16"/>
    <p:sldId id="280" r:id="rId17"/>
    <p:sldId id="269" r:id="rId18"/>
    <p:sldId id="270" r:id="rId19"/>
    <p:sldId id="271" r:id="rId20"/>
    <p:sldId id="267" r:id="rId21"/>
    <p:sldId id="286" r:id="rId22"/>
  </p:sldIdLst>
  <p:sldSz cx="9144000" cy="6858000" type="screen4x3"/>
  <p:notesSz cx="6769100" cy="9906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F030"/>
    <a:srgbClr val="2CE4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27" autoAdjust="0"/>
    <p:restoredTop sz="95221" autoAdjust="0"/>
  </p:normalViewPr>
  <p:slideViewPr>
    <p:cSldViewPr>
      <p:cViewPr varScale="1">
        <p:scale>
          <a:sx n="65" d="100"/>
          <a:sy n="65" d="100"/>
        </p:scale>
        <p:origin x="-25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5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2912" cy="495928"/>
          </a:xfrm>
          <a:prstGeom prst="rect">
            <a:avLst/>
          </a:prstGeom>
        </p:spPr>
        <p:txBody>
          <a:bodyPr vert="horz" lIns="90151" tIns="45076" rIns="90151" bIns="4507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34627" y="0"/>
            <a:ext cx="2932912" cy="495928"/>
          </a:xfrm>
          <a:prstGeom prst="rect">
            <a:avLst/>
          </a:prstGeom>
        </p:spPr>
        <p:txBody>
          <a:bodyPr vert="horz" lIns="90151" tIns="45076" rIns="90151" bIns="45076" rtlCol="0"/>
          <a:lstStyle>
            <a:lvl1pPr algn="r">
              <a:defRPr sz="1200"/>
            </a:lvl1pPr>
          </a:lstStyle>
          <a:p>
            <a:fld id="{ED055865-5709-417B-A742-756FB605E11D}" type="datetimeFigureOut">
              <a:rPr kumimoji="1" lang="ja-JP" altLang="en-US" smtClean="0"/>
              <a:t>2014/6/26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08503"/>
            <a:ext cx="2932912" cy="495928"/>
          </a:xfrm>
          <a:prstGeom prst="rect">
            <a:avLst/>
          </a:prstGeom>
        </p:spPr>
        <p:txBody>
          <a:bodyPr vert="horz" lIns="90151" tIns="45076" rIns="90151" bIns="4507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34627" y="9408503"/>
            <a:ext cx="2932912" cy="495928"/>
          </a:xfrm>
          <a:prstGeom prst="rect">
            <a:avLst/>
          </a:prstGeom>
        </p:spPr>
        <p:txBody>
          <a:bodyPr vert="horz" lIns="90151" tIns="45076" rIns="90151" bIns="45076" rtlCol="0" anchor="b"/>
          <a:lstStyle>
            <a:lvl1pPr algn="r">
              <a:defRPr sz="1200"/>
            </a:lvl1pPr>
          </a:lstStyle>
          <a:p>
            <a:fld id="{9C84CF28-5E38-414E-A839-8101859432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257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33276" cy="495300"/>
          </a:xfrm>
          <a:prstGeom prst="rect">
            <a:avLst/>
          </a:prstGeom>
        </p:spPr>
        <p:txBody>
          <a:bodyPr vert="horz" lIns="91143" tIns="45573" rIns="91143" bIns="4557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34258" y="0"/>
            <a:ext cx="2933276" cy="495300"/>
          </a:xfrm>
          <a:prstGeom prst="rect">
            <a:avLst/>
          </a:prstGeom>
        </p:spPr>
        <p:txBody>
          <a:bodyPr vert="horz" lIns="91143" tIns="45573" rIns="91143" bIns="45573" rtlCol="0"/>
          <a:lstStyle>
            <a:lvl1pPr algn="r">
              <a:defRPr sz="1200"/>
            </a:lvl1pPr>
          </a:lstStyle>
          <a:p>
            <a:fld id="{DC491209-0CDA-4557-845E-2FCD1B09E593}" type="datetimeFigureOut">
              <a:rPr kumimoji="1" lang="ja-JP" altLang="en-US" smtClean="0"/>
              <a:t>2014/6/26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8050" y="742950"/>
            <a:ext cx="4953000" cy="3716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43" tIns="45573" rIns="91143" bIns="4557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6910" y="4705352"/>
            <a:ext cx="5415280" cy="4457700"/>
          </a:xfrm>
          <a:prstGeom prst="rect">
            <a:avLst/>
          </a:prstGeom>
        </p:spPr>
        <p:txBody>
          <a:bodyPr vert="horz" lIns="91143" tIns="45573" rIns="91143" bIns="4557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08981"/>
            <a:ext cx="2933276" cy="495300"/>
          </a:xfrm>
          <a:prstGeom prst="rect">
            <a:avLst/>
          </a:prstGeom>
        </p:spPr>
        <p:txBody>
          <a:bodyPr vert="horz" lIns="91143" tIns="45573" rIns="91143" bIns="4557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34258" y="9408981"/>
            <a:ext cx="2933276" cy="495300"/>
          </a:xfrm>
          <a:prstGeom prst="rect">
            <a:avLst/>
          </a:prstGeom>
        </p:spPr>
        <p:txBody>
          <a:bodyPr vert="horz" lIns="91143" tIns="45573" rIns="91143" bIns="45573" rtlCol="0" anchor="b"/>
          <a:lstStyle>
            <a:lvl1pPr algn="r">
              <a:defRPr sz="1200"/>
            </a:lvl1pPr>
          </a:lstStyle>
          <a:p>
            <a:fld id="{53EA198E-9634-4D6F-AA4B-C65F203213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3736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198E-9634-4D6F-AA4B-C65F203213D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15444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198E-9634-4D6F-AA4B-C65F203213D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39744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198E-9634-4D6F-AA4B-C65F203213D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5247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198E-9634-4D6F-AA4B-C65F203213D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86226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198E-9634-4D6F-AA4B-C65F203213D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71551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198E-9634-4D6F-AA4B-C65F203213D9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7912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198E-9634-4D6F-AA4B-C65F203213D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0692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198E-9634-4D6F-AA4B-C65F203213D9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29218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198E-9634-4D6F-AA4B-C65F203213D9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85685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198E-9634-4D6F-AA4B-C65F203213D9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87103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198E-9634-4D6F-AA4B-C65F203213D9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647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198E-9634-4D6F-AA4B-C65F203213D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0464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198E-9634-4D6F-AA4B-C65F203213D9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2126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198E-9634-4D6F-AA4B-C65F203213D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9507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198E-9634-4D6F-AA4B-C65F203213D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9963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198E-9634-4D6F-AA4B-C65F203213D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876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198E-9634-4D6F-AA4B-C65F203213D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32484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198E-9634-4D6F-AA4B-C65F203213D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942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198E-9634-4D6F-AA4B-C65F203213D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3512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198E-9634-4D6F-AA4B-C65F203213D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75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HEPFT 2014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Protvino, 2013 Jun 26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486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HEPFT 2014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Protvino, 2013 Jun 26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317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HEPFT 2014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Protvino, 2013 Jun 26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2922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HEPFT 2014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Protvino, 2013 Jun 26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9088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HEPFT 2014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Protvino, 2013 Jun 26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746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HEPFT 2014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Protvino, 2013 Jun 26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3688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HEPFT 2014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Protvino, 2013 Jun 26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784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HEPFT 2014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Protvino, 2013 Jun 26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761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HEPFT 2014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Protvino, 2013 Jun 26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234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HEPFT 2014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Protvino, 2013 Jun 26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742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HEPFT 2014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Protvino, 2013 Jun 26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8719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HEPFT 2014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Protvino, 2013 Jun 26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4FB2C-3D95-4394-99A4-3E2F757E4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109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image" Target="../media/image11.wmf"/><Relationship Id="rId3" Type="http://schemas.openxmlformats.org/officeDocument/2006/relationships/image" Target="../media/image1.wmf"/><Relationship Id="rId7" Type="http://schemas.openxmlformats.org/officeDocument/2006/relationships/image" Target="../media/image5.wmf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11" Type="http://schemas.openxmlformats.org/officeDocument/2006/relationships/image" Target="../media/image9.wmf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wmf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32048" y="188640"/>
            <a:ext cx="7772400" cy="1470025"/>
          </a:xfrm>
          <a:noFill/>
        </p:spPr>
        <p:txBody>
          <a:bodyPr/>
          <a:lstStyle/>
          <a:p>
            <a:r>
              <a:rPr kumimoji="1" lang="en-US" altLang="ja-JP" dirty="0" smtClean="0"/>
              <a:t>Recent results of the OPERA search for </a:t>
            </a:r>
            <a:r>
              <a:rPr kumimoji="1" lang="en-US" altLang="ja-JP" dirty="0" smtClean="0">
                <a:latin typeface="Symbol" panose="05050102010706020507" pitchFamily="18" charset="2"/>
              </a:rPr>
              <a:t>n</a:t>
            </a:r>
            <a:r>
              <a:rPr kumimoji="1" lang="en-US" altLang="ja-JP" baseline="-25000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>
                <a:latin typeface="Symbol" panose="05050102010706020507" pitchFamily="18" charset="2"/>
              </a:rPr>
              <a:t> </a:t>
            </a:r>
            <a:r>
              <a:rPr kumimoji="1"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 </a:t>
            </a:r>
            <a:r>
              <a:rPr kumimoji="1"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kumimoji="1" lang="en-US" altLang="ja-JP" baseline="-25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t</a:t>
            </a:r>
            <a:r>
              <a:rPr kumimoji="1"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r>
              <a:rPr kumimoji="1" lang="en-US" altLang="ja-JP" dirty="0" smtClean="0">
                <a:sym typeface="Wingdings" panose="05000000000000000000" pitchFamily="2" charset="2"/>
              </a:rPr>
              <a:t>oscillations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-252536" y="1772816"/>
            <a:ext cx="9721080" cy="1752600"/>
          </a:xfrm>
        </p:spPr>
        <p:txBody>
          <a:bodyPr>
            <a:normAutofit/>
          </a:bodyPr>
          <a:lstStyle/>
          <a:p>
            <a:r>
              <a:rPr kumimoji="1" lang="en-US" altLang="ja-JP" sz="2800" dirty="0" smtClean="0"/>
              <a:t>T. OMURA</a:t>
            </a:r>
          </a:p>
          <a:p>
            <a:r>
              <a:rPr lang="en-US" altLang="ja-JP" sz="2800" dirty="0" smtClean="0"/>
              <a:t>On behalf of The OPERA Collaboration</a:t>
            </a:r>
            <a:endParaRPr kumimoji="1" lang="ja-JP" altLang="en-US" sz="2800" dirty="0"/>
          </a:p>
        </p:txBody>
      </p:sp>
      <p:sp>
        <p:nvSpPr>
          <p:cNvPr id="74" name="スライド番号プレースホルダー 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1</a:t>
            </a:fld>
            <a:r>
              <a:rPr kumimoji="1" lang="en-US" altLang="ja-JP" dirty="0" smtClean="0"/>
              <a:t>/17</a:t>
            </a:r>
            <a:endParaRPr kumimoji="1" lang="ja-JP" altLang="en-US" dirty="0"/>
          </a:p>
        </p:txBody>
      </p:sp>
      <p:sp>
        <p:nvSpPr>
          <p:cNvPr id="73" name="Rectangle 2"/>
          <p:cNvSpPr>
            <a:spLocks noChangeArrowheads="1"/>
          </p:cNvSpPr>
          <p:nvPr/>
        </p:nvSpPr>
        <p:spPr bwMode="auto">
          <a:xfrm>
            <a:off x="107504" y="620688"/>
            <a:ext cx="8404225" cy="414972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1435" tIns="45718" rIns="91435" bIns="45718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grpSp>
        <p:nvGrpSpPr>
          <p:cNvPr id="75" name="グループ化 74"/>
          <p:cNvGrpSpPr/>
          <p:nvPr/>
        </p:nvGrpSpPr>
        <p:grpSpPr>
          <a:xfrm>
            <a:off x="971600" y="2780928"/>
            <a:ext cx="7128792" cy="3512952"/>
            <a:chOff x="34925" y="1330325"/>
            <a:chExt cx="8713788" cy="4546603"/>
          </a:xfrm>
        </p:grpSpPr>
        <p:grpSp>
          <p:nvGrpSpPr>
            <p:cNvPr id="77" name="Group 3"/>
            <p:cNvGrpSpPr>
              <a:grpSpLocks/>
            </p:cNvGrpSpPr>
            <p:nvPr/>
          </p:nvGrpSpPr>
          <p:grpSpPr bwMode="auto">
            <a:xfrm>
              <a:off x="36513" y="1452563"/>
              <a:ext cx="2735262" cy="790575"/>
              <a:chOff x="23" y="888"/>
              <a:chExt cx="1723" cy="498"/>
            </a:xfrm>
          </p:grpSpPr>
          <p:sp>
            <p:nvSpPr>
              <p:cNvPr id="107" name="Text Box 4"/>
              <p:cNvSpPr txBox="1">
                <a:spLocks noChangeArrowheads="1"/>
              </p:cNvSpPr>
              <p:nvPr/>
            </p:nvSpPr>
            <p:spPr bwMode="auto">
              <a:xfrm>
                <a:off x="23" y="888"/>
                <a:ext cx="1360" cy="4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19298" tIns="59650" rIns="119298" bIns="59650">
                <a:spAutoFit/>
              </a:bodyPr>
              <a:lstStyle>
                <a:lvl1pPr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>
                  <a:lnSpc>
                    <a:spcPct val="80000"/>
                  </a:lnSpc>
                </a:pPr>
                <a:r>
                  <a:rPr kumimoji="0" lang="en-GB" altLang="ja-JP" sz="1600" b="1" dirty="0">
                    <a:solidFill>
                      <a:srgbClr val="FF8000"/>
                    </a:solidFill>
                  </a:rPr>
                  <a:t>Belgium</a:t>
                </a:r>
                <a:endParaRPr kumimoji="0" lang="en-GB" altLang="ja-JP" sz="1600" b="1" dirty="0">
                  <a:solidFill>
                    <a:srgbClr val="0000FF"/>
                  </a:solidFill>
                </a:endParaRPr>
              </a:p>
              <a:p>
                <a:r>
                  <a:rPr kumimoji="0" lang="en-GB" altLang="ja-JP" sz="1400" dirty="0">
                    <a:solidFill>
                      <a:srgbClr val="808080"/>
                    </a:solidFill>
                  </a:rPr>
                  <a:t>ULB </a:t>
                </a:r>
                <a:r>
                  <a:rPr kumimoji="0" lang="en-GB" altLang="ja-JP" sz="1700" dirty="0">
                    <a:solidFill>
                      <a:srgbClr val="808080"/>
                    </a:solidFill>
                  </a:rPr>
                  <a:t>Brussels</a:t>
                </a:r>
              </a:p>
            </p:txBody>
          </p:sp>
          <p:pic>
            <p:nvPicPr>
              <p:cNvPr id="108" name="Picture 5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7" y="888"/>
                <a:ext cx="499" cy="37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78" name="Group 6"/>
            <p:cNvGrpSpPr>
              <a:grpSpLocks/>
            </p:cNvGrpSpPr>
            <p:nvPr/>
          </p:nvGrpSpPr>
          <p:grpSpPr bwMode="auto">
            <a:xfrm>
              <a:off x="36513" y="2297113"/>
              <a:ext cx="2735262" cy="904874"/>
              <a:chOff x="23" y="1420"/>
              <a:chExt cx="1723" cy="570"/>
            </a:xfrm>
          </p:grpSpPr>
          <p:sp>
            <p:nvSpPr>
              <p:cNvPr id="105" name="Text Box 7"/>
              <p:cNvSpPr txBox="1">
                <a:spLocks noChangeArrowheads="1"/>
              </p:cNvSpPr>
              <p:nvPr/>
            </p:nvSpPr>
            <p:spPr bwMode="auto">
              <a:xfrm>
                <a:off x="23" y="1420"/>
                <a:ext cx="952" cy="5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19298" tIns="59650" rIns="119298" bIns="59650">
                <a:spAutoFit/>
              </a:bodyPr>
              <a:lstStyle>
                <a:lvl1pPr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>
                  <a:lnSpc>
                    <a:spcPct val="80000"/>
                  </a:lnSpc>
                </a:pPr>
                <a:r>
                  <a:rPr kumimoji="0" lang="en-GB" altLang="ja-JP" sz="1600" b="1" dirty="0">
                    <a:solidFill>
                      <a:srgbClr val="FF8000"/>
                    </a:solidFill>
                  </a:rPr>
                  <a:t>Croatia</a:t>
                </a:r>
                <a:endParaRPr kumimoji="0" lang="en-GB" altLang="ja-JP" sz="1600" b="1" dirty="0">
                  <a:solidFill>
                    <a:srgbClr val="0000FF"/>
                  </a:solidFill>
                </a:endParaRPr>
              </a:p>
              <a:p>
                <a:pPr>
                  <a:lnSpc>
                    <a:spcPct val="80000"/>
                  </a:lnSpc>
                </a:pPr>
                <a:r>
                  <a:rPr kumimoji="0" lang="en-GB" altLang="ja-JP" sz="1400" dirty="0">
                    <a:solidFill>
                      <a:srgbClr val="808080"/>
                    </a:solidFill>
                  </a:rPr>
                  <a:t>IRB Zagreb</a:t>
                </a:r>
              </a:p>
            </p:txBody>
          </p:sp>
          <p:pic>
            <p:nvPicPr>
              <p:cNvPr id="106" name="Picture 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7" y="1420"/>
                <a:ext cx="499" cy="22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79" name="Group 9"/>
            <p:cNvGrpSpPr>
              <a:grpSpLocks/>
            </p:cNvGrpSpPr>
            <p:nvPr/>
          </p:nvGrpSpPr>
          <p:grpSpPr bwMode="auto">
            <a:xfrm>
              <a:off x="34925" y="3090866"/>
              <a:ext cx="2736850" cy="963613"/>
              <a:chOff x="22" y="1920"/>
              <a:chExt cx="1724" cy="607"/>
            </a:xfrm>
          </p:grpSpPr>
          <p:sp>
            <p:nvSpPr>
              <p:cNvPr id="103" name="Text Box 10"/>
              <p:cNvSpPr txBox="1">
                <a:spLocks noChangeArrowheads="1"/>
              </p:cNvSpPr>
              <p:nvPr/>
            </p:nvSpPr>
            <p:spPr bwMode="auto">
              <a:xfrm>
                <a:off x="22" y="1920"/>
                <a:ext cx="1467" cy="6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19298" tIns="59650" rIns="119298" bIns="59650">
                <a:spAutoFit/>
              </a:bodyPr>
              <a:lstStyle>
                <a:lvl1pPr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>
                  <a:lnSpc>
                    <a:spcPct val="80000"/>
                  </a:lnSpc>
                </a:pPr>
                <a:r>
                  <a:rPr kumimoji="0" lang="en-GB" altLang="ja-JP" sz="1600" b="1" dirty="0">
                    <a:solidFill>
                      <a:srgbClr val="FF8000"/>
                    </a:solidFill>
                  </a:rPr>
                  <a:t>France</a:t>
                </a:r>
                <a:endParaRPr kumimoji="0" lang="en-GB" altLang="ja-JP" sz="1600" b="1" dirty="0">
                  <a:solidFill>
                    <a:srgbClr val="0000FF"/>
                  </a:solidFill>
                </a:endParaRP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>
                    <a:solidFill>
                      <a:srgbClr val="808080"/>
                    </a:solidFill>
                  </a:rPr>
                  <a:t>LAPP </a:t>
                </a:r>
                <a:r>
                  <a:rPr kumimoji="0" lang="en-GB" altLang="ja-JP" sz="1400" dirty="0" smtClean="0">
                    <a:solidFill>
                      <a:srgbClr val="808080"/>
                    </a:solidFill>
                  </a:rPr>
                  <a:t>Annecy</a:t>
                </a:r>
                <a:endParaRPr kumimoji="0" lang="en-GB" altLang="ja-JP" sz="1400" dirty="0">
                  <a:solidFill>
                    <a:srgbClr val="808080"/>
                  </a:solidFill>
                </a:endParaRP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>
                    <a:solidFill>
                      <a:srgbClr val="808080"/>
                    </a:solidFill>
                  </a:rPr>
                  <a:t>IPHC Strasbourg</a:t>
                </a:r>
              </a:p>
            </p:txBody>
          </p:sp>
          <p:pic>
            <p:nvPicPr>
              <p:cNvPr id="104" name="Picture 1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3546"/>
              <a:stretch>
                <a:fillRect/>
              </a:stretch>
            </p:blipFill>
            <p:spPr bwMode="auto">
              <a:xfrm>
                <a:off x="1247" y="1920"/>
                <a:ext cx="499" cy="3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80" name="Group 12"/>
            <p:cNvGrpSpPr>
              <a:grpSpLocks/>
            </p:cNvGrpSpPr>
            <p:nvPr/>
          </p:nvGrpSpPr>
          <p:grpSpPr bwMode="auto">
            <a:xfrm>
              <a:off x="34925" y="4378324"/>
              <a:ext cx="2738438" cy="668338"/>
              <a:chOff x="22" y="2731"/>
              <a:chExt cx="1725" cy="421"/>
            </a:xfrm>
          </p:grpSpPr>
          <p:sp>
            <p:nvSpPr>
              <p:cNvPr id="101" name="Text Box 13"/>
              <p:cNvSpPr txBox="1">
                <a:spLocks noChangeArrowheads="1"/>
              </p:cNvSpPr>
              <p:nvPr/>
            </p:nvSpPr>
            <p:spPr bwMode="auto">
              <a:xfrm>
                <a:off x="22" y="2731"/>
                <a:ext cx="1230" cy="4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19298" tIns="59650" rIns="119298" bIns="59650">
                <a:spAutoFit/>
              </a:bodyPr>
              <a:lstStyle>
                <a:lvl1pPr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>
                  <a:lnSpc>
                    <a:spcPct val="80000"/>
                  </a:lnSpc>
                </a:pPr>
                <a:r>
                  <a:rPr kumimoji="0" lang="en-GB" altLang="ja-JP" sz="1600" b="1" dirty="0">
                    <a:solidFill>
                      <a:srgbClr val="FF8000"/>
                    </a:solidFill>
                  </a:rPr>
                  <a:t>Germany</a:t>
                </a:r>
                <a:endParaRPr kumimoji="0" lang="en-GB" altLang="ja-JP" sz="1600" b="1" dirty="0">
                  <a:solidFill>
                    <a:srgbClr val="0000FF"/>
                  </a:solidFill>
                </a:endParaRPr>
              </a:p>
              <a:p>
                <a:pPr>
                  <a:lnSpc>
                    <a:spcPct val="80000"/>
                  </a:lnSpc>
                </a:pPr>
                <a:r>
                  <a:rPr kumimoji="0" lang="en-GB" altLang="ja-JP" sz="1400" dirty="0">
                    <a:solidFill>
                      <a:srgbClr val="808080"/>
                    </a:solidFill>
                  </a:rPr>
                  <a:t>Hamburg</a:t>
                </a:r>
              </a:p>
            </p:txBody>
          </p:sp>
          <p:pic>
            <p:nvPicPr>
              <p:cNvPr id="102" name="Picture 14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 flipH="1" flipV="1">
                <a:off x="1248" y="2731"/>
                <a:ext cx="499" cy="2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81" name="Group 15"/>
            <p:cNvGrpSpPr>
              <a:grpSpLocks/>
            </p:cNvGrpSpPr>
            <p:nvPr/>
          </p:nvGrpSpPr>
          <p:grpSpPr bwMode="auto">
            <a:xfrm>
              <a:off x="3273425" y="1452563"/>
              <a:ext cx="2378075" cy="2817813"/>
              <a:chOff x="1882" y="890"/>
              <a:chExt cx="1498" cy="1775"/>
            </a:xfrm>
          </p:grpSpPr>
          <p:sp>
            <p:nvSpPr>
              <p:cNvPr id="99" name="Text Box 16"/>
              <p:cNvSpPr txBox="1">
                <a:spLocks noChangeArrowheads="1"/>
              </p:cNvSpPr>
              <p:nvPr/>
            </p:nvSpPr>
            <p:spPr bwMode="auto">
              <a:xfrm>
                <a:off x="1882" y="891"/>
                <a:ext cx="1292" cy="17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19298" tIns="59650" rIns="119298" bIns="59650">
                <a:spAutoFit/>
              </a:bodyPr>
              <a:lstStyle>
                <a:lvl1pPr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>
                  <a:lnSpc>
                    <a:spcPct val="80000"/>
                  </a:lnSpc>
                </a:pPr>
                <a:r>
                  <a:rPr kumimoji="0" lang="en-GB" altLang="ja-JP" sz="1600" b="1" dirty="0">
                    <a:solidFill>
                      <a:srgbClr val="FF8000"/>
                    </a:solidFill>
                  </a:rPr>
                  <a:t>Italy</a:t>
                </a:r>
                <a:endParaRPr kumimoji="0" lang="en-GB" altLang="ja-JP" sz="1600" b="1" dirty="0">
                  <a:solidFill>
                    <a:srgbClr val="0000FF"/>
                  </a:solidFill>
                </a:endParaRP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>
                    <a:solidFill>
                      <a:srgbClr val="808080"/>
                    </a:solidFill>
                  </a:rPr>
                  <a:t>Bari</a:t>
                </a: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>
                    <a:solidFill>
                      <a:srgbClr val="808080"/>
                    </a:solidFill>
                  </a:rPr>
                  <a:t>Bologna</a:t>
                </a: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>
                    <a:solidFill>
                      <a:srgbClr val="808080"/>
                    </a:solidFill>
                  </a:rPr>
                  <a:t>LNF </a:t>
                </a:r>
                <a:r>
                  <a:rPr kumimoji="0" lang="en-GB" altLang="ja-JP" sz="1400" dirty="0" err="1">
                    <a:solidFill>
                      <a:srgbClr val="808080"/>
                    </a:solidFill>
                  </a:rPr>
                  <a:t>Frascati</a:t>
                </a:r>
                <a:endParaRPr kumimoji="0" lang="en-GB" altLang="ja-JP" sz="1400" dirty="0">
                  <a:solidFill>
                    <a:srgbClr val="808080"/>
                  </a:solidFill>
                </a:endParaRP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>
                    <a:solidFill>
                      <a:srgbClr val="808080"/>
                    </a:solidFill>
                  </a:rPr>
                  <a:t>L’Aquila</a:t>
                </a: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>
                    <a:solidFill>
                      <a:srgbClr val="808080"/>
                    </a:solidFill>
                  </a:rPr>
                  <a:t>LNGS</a:t>
                </a: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>
                    <a:solidFill>
                      <a:srgbClr val="808080"/>
                    </a:solidFill>
                  </a:rPr>
                  <a:t>Naples</a:t>
                </a: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 err="1">
                    <a:solidFill>
                      <a:srgbClr val="808080"/>
                    </a:solidFill>
                  </a:rPr>
                  <a:t>Padova</a:t>
                </a:r>
                <a:endParaRPr kumimoji="0" lang="en-GB" altLang="ja-JP" sz="1400" dirty="0">
                  <a:solidFill>
                    <a:srgbClr val="808080"/>
                  </a:solidFill>
                </a:endParaRP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>
                    <a:solidFill>
                      <a:srgbClr val="808080"/>
                    </a:solidFill>
                  </a:rPr>
                  <a:t>Rome</a:t>
                </a: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>
                    <a:solidFill>
                      <a:srgbClr val="808080"/>
                    </a:solidFill>
                  </a:rPr>
                  <a:t>Salerno</a:t>
                </a:r>
                <a:endParaRPr kumimoji="0" lang="en-GB" altLang="ja-JP" sz="1400" i="1" dirty="0">
                  <a:solidFill>
                    <a:srgbClr val="808080"/>
                  </a:solidFill>
                </a:endParaRPr>
              </a:p>
            </p:txBody>
          </p:sp>
          <p:pic>
            <p:nvPicPr>
              <p:cNvPr id="100" name="Picture 17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2881" y="890"/>
                <a:ext cx="499" cy="30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82" name="Group 18"/>
            <p:cNvGrpSpPr>
              <a:grpSpLocks/>
            </p:cNvGrpSpPr>
            <p:nvPr/>
          </p:nvGrpSpPr>
          <p:grpSpPr bwMode="auto">
            <a:xfrm>
              <a:off x="3273425" y="4211640"/>
              <a:ext cx="2376488" cy="1665288"/>
              <a:chOff x="1882" y="2481"/>
              <a:chExt cx="1497" cy="1049"/>
            </a:xfrm>
          </p:grpSpPr>
          <p:sp>
            <p:nvSpPr>
              <p:cNvPr id="97" name="Text Box 19"/>
              <p:cNvSpPr txBox="1">
                <a:spLocks noChangeArrowheads="1"/>
              </p:cNvSpPr>
              <p:nvPr/>
            </p:nvSpPr>
            <p:spPr bwMode="auto">
              <a:xfrm>
                <a:off x="1882" y="2481"/>
                <a:ext cx="1161" cy="10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19298" tIns="59650" rIns="119298" bIns="59650">
                <a:spAutoFit/>
              </a:bodyPr>
              <a:lstStyle>
                <a:lvl1pPr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>
                  <a:lnSpc>
                    <a:spcPct val="80000"/>
                  </a:lnSpc>
                </a:pPr>
                <a:r>
                  <a:rPr kumimoji="0" lang="en-GB" altLang="ja-JP" sz="1600" b="1" dirty="0">
                    <a:solidFill>
                      <a:srgbClr val="FF8000"/>
                    </a:solidFill>
                  </a:rPr>
                  <a:t>Japan</a:t>
                </a:r>
                <a:endParaRPr kumimoji="0" lang="en-GB" altLang="ja-JP" sz="1600" b="1" dirty="0">
                  <a:solidFill>
                    <a:srgbClr val="0000FF"/>
                  </a:solidFill>
                </a:endParaRP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>
                    <a:solidFill>
                      <a:srgbClr val="7F7F7F"/>
                    </a:solidFill>
                  </a:rPr>
                  <a:t>Aichi </a:t>
                </a:r>
                <a:r>
                  <a:rPr kumimoji="0" lang="en-GB" altLang="ja-JP" sz="1400" dirty="0" err="1">
                    <a:solidFill>
                      <a:srgbClr val="7F7F7F"/>
                    </a:solidFill>
                  </a:rPr>
                  <a:t>edu</a:t>
                </a:r>
                <a:r>
                  <a:rPr kumimoji="0" lang="en-GB" altLang="ja-JP" sz="1400" dirty="0">
                    <a:solidFill>
                      <a:srgbClr val="7F7F7F"/>
                    </a:solidFill>
                  </a:rPr>
                  <a:t>.</a:t>
                </a: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>
                    <a:solidFill>
                      <a:srgbClr val="7F7F7F"/>
                    </a:solidFill>
                  </a:rPr>
                  <a:t>Kobe</a:t>
                </a: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>
                    <a:solidFill>
                      <a:srgbClr val="7F7F7F"/>
                    </a:solidFill>
                  </a:rPr>
                  <a:t>Nagoya</a:t>
                </a: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>
                    <a:solidFill>
                      <a:srgbClr val="7F7F7F"/>
                    </a:solidFill>
                  </a:rPr>
                  <a:t>Toho</a:t>
                </a:r>
              </a:p>
              <a:p>
                <a:pPr>
                  <a:lnSpc>
                    <a:spcPct val="90000"/>
                  </a:lnSpc>
                </a:pPr>
                <a:r>
                  <a:rPr kumimoji="0" lang="en-US" altLang="ja-JP" sz="1400" dirty="0">
                    <a:solidFill>
                      <a:srgbClr val="7F7F7F"/>
                    </a:solidFill>
                  </a:rPr>
                  <a:t>Nihon</a:t>
                </a:r>
                <a:endParaRPr kumimoji="0" lang="en-GB" altLang="ja-JP" sz="1600" dirty="0">
                  <a:solidFill>
                    <a:srgbClr val="7F7F7F"/>
                  </a:solidFill>
                </a:endParaRPr>
              </a:p>
            </p:txBody>
          </p:sp>
          <p:pic>
            <p:nvPicPr>
              <p:cNvPr id="98" name="Picture 20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0" y="2481"/>
                <a:ext cx="499" cy="3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83" name="Group 21"/>
            <p:cNvGrpSpPr>
              <a:grpSpLocks/>
            </p:cNvGrpSpPr>
            <p:nvPr/>
          </p:nvGrpSpPr>
          <p:grpSpPr bwMode="auto">
            <a:xfrm>
              <a:off x="34925" y="5172074"/>
              <a:ext cx="2738438" cy="668338"/>
              <a:chOff x="22" y="3231"/>
              <a:chExt cx="1725" cy="421"/>
            </a:xfrm>
          </p:grpSpPr>
          <p:sp>
            <p:nvSpPr>
              <p:cNvPr id="95" name="Text Box 22"/>
              <p:cNvSpPr txBox="1">
                <a:spLocks noChangeArrowheads="1"/>
              </p:cNvSpPr>
              <p:nvPr/>
            </p:nvSpPr>
            <p:spPr bwMode="auto">
              <a:xfrm>
                <a:off x="22" y="3231"/>
                <a:ext cx="1360" cy="4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19298" tIns="59650" rIns="119298" bIns="59650">
                <a:spAutoFit/>
              </a:bodyPr>
              <a:lstStyle>
                <a:lvl1pPr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>
                  <a:lnSpc>
                    <a:spcPct val="80000"/>
                  </a:lnSpc>
                </a:pPr>
                <a:r>
                  <a:rPr kumimoji="0" lang="en-GB" altLang="ja-JP" sz="1600" b="1" dirty="0">
                    <a:solidFill>
                      <a:srgbClr val="FF8000"/>
                    </a:solidFill>
                  </a:rPr>
                  <a:t>Israel</a:t>
                </a:r>
                <a:endParaRPr kumimoji="0" lang="en-GB" altLang="ja-JP" sz="1600" b="1" dirty="0">
                  <a:solidFill>
                    <a:srgbClr val="0000FF"/>
                  </a:solidFill>
                </a:endParaRPr>
              </a:p>
              <a:p>
                <a:pPr>
                  <a:lnSpc>
                    <a:spcPct val="80000"/>
                  </a:lnSpc>
                </a:pPr>
                <a:r>
                  <a:rPr kumimoji="0" lang="en-GB" altLang="ja-JP" sz="1400" dirty="0" err="1">
                    <a:solidFill>
                      <a:srgbClr val="808080"/>
                    </a:solidFill>
                  </a:rPr>
                  <a:t>Technion</a:t>
                </a:r>
                <a:r>
                  <a:rPr kumimoji="0" lang="en-GB" altLang="ja-JP" sz="1400" dirty="0">
                    <a:solidFill>
                      <a:srgbClr val="808080"/>
                    </a:solidFill>
                  </a:rPr>
                  <a:t> Haifa</a:t>
                </a:r>
              </a:p>
            </p:txBody>
          </p:sp>
          <p:pic>
            <p:nvPicPr>
              <p:cNvPr id="96" name="Picture 23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8" y="3231"/>
                <a:ext cx="499" cy="33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84" name="Text Box 24"/>
            <p:cNvSpPr txBox="1">
              <a:spLocks noChangeArrowheads="1"/>
            </p:cNvSpPr>
            <p:nvPr/>
          </p:nvSpPr>
          <p:spPr bwMode="auto">
            <a:xfrm>
              <a:off x="5940425" y="1330325"/>
              <a:ext cx="2036764" cy="698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19292" tIns="59647" rIns="119292" bIns="59647">
              <a:spAutoFit/>
            </a:bodyPr>
            <a:lstStyle>
              <a:lvl1pPr defTabSz="11938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11938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11938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11938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11938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11938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11938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11938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11938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kumimoji="0" lang="en-GB" altLang="ja-JP" sz="1600" b="1" dirty="0">
                  <a:solidFill>
                    <a:srgbClr val="FF8000"/>
                  </a:solidFill>
                </a:rPr>
                <a:t>Korea</a:t>
              </a:r>
              <a:endParaRPr kumimoji="0" lang="en-GB" altLang="ja-JP" sz="1600" b="1" dirty="0">
                <a:solidFill>
                  <a:srgbClr val="0000FF"/>
                </a:solidFill>
              </a:endParaRPr>
            </a:p>
            <a:p>
              <a:pPr>
                <a:lnSpc>
                  <a:spcPct val="90000"/>
                </a:lnSpc>
              </a:pPr>
              <a:r>
                <a:rPr kumimoji="0" lang="en-GB" altLang="ja-JP" sz="1400" dirty="0" err="1">
                  <a:solidFill>
                    <a:srgbClr val="808080"/>
                  </a:solidFill>
                </a:rPr>
                <a:t>Jinju</a:t>
              </a:r>
              <a:endParaRPr kumimoji="0" lang="en-GB" altLang="ja-JP" sz="1400" dirty="0">
                <a:solidFill>
                  <a:srgbClr val="808080"/>
                </a:solidFill>
              </a:endParaRPr>
            </a:p>
          </p:txBody>
        </p:sp>
        <p:pic>
          <p:nvPicPr>
            <p:cNvPr id="85" name="Picture 25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7025" y="1441450"/>
              <a:ext cx="792163" cy="4921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86" name="Group 26"/>
            <p:cNvGrpSpPr>
              <a:grpSpLocks/>
            </p:cNvGrpSpPr>
            <p:nvPr/>
          </p:nvGrpSpPr>
          <p:grpSpPr bwMode="auto">
            <a:xfrm>
              <a:off x="5940425" y="2241550"/>
              <a:ext cx="2808288" cy="2022476"/>
              <a:chOff x="3742" y="1385"/>
              <a:chExt cx="1769" cy="1274"/>
            </a:xfrm>
          </p:grpSpPr>
          <p:sp>
            <p:nvSpPr>
              <p:cNvPr id="93" name="Text Box 27"/>
              <p:cNvSpPr txBox="1">
                <a:spLocks noChangeArrowheads="1"/>
              </p:cNvSpPr>
              <p:nvPr/>
            </p:nvSpPr>
            <p:spPr bwMode="auto">
              <a:xfrm>
                <a:off x="3742" y="1385"/>
                <a:ext cx="1552" cy="12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19298" tIns="59650" rIns="119298" bIns="59650">
                <a:spAutoFit/>
              </a:bodyPr>
              <a:lstStyle>
                <a:lvl1pPr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>
                  <a:lnSpc>
                    <a:spcPct val="80000"/>
                  </a:lnSpc>
                </a:pPr>
                <a:r>
                  <a:rPr kumimoji="0" lang="en-GB" altLang="ja-JP" sz="1600" b="1" dirty="0">
                    <a:solidFill>
                      <a:srgbClr val="FF8000"/>
                    </a:solidFill>
                  </a:rPr>
                  <a:t>Russia</a:t>
                </a:r>
                <a:endParaRPr kumimoji="0" lang="en-GB" altLang="ja-JP" sz="1600" b="1" dirty="0">
                  <a:solidFill>
                    <a:srgbClr val="0000FF"/>
                  </a:solidFill>
                </a:endParaRP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>
                    <a:solidFill>
                      <a:srgbClr val="808080"/>
                    </a:solidFill>
                  </a:rPr>
                  <a:t>INR RAS Moscow</a:t>
                </a: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>
                    <a:solidFill>
                      <a:srgbClr val="808080"/>
                    </a:solidFill>
                  </a:rPr>
                  <a:t>LPI RAS Moscow</a:t>
                </a: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>
                    <a:solidFill>
                      <a:srgbClr val="808080"/>
                    </a:solidFill>
                  </a:rPr>
                  <a:t>ITEP Moscow</a:t>
                </a: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>
                    <a:solidFill>
                      <a:srgbClr val="808080"/>
                    </a:solidFill>
                  </a:rPr>
                  <a:t>SINP MSU Moscow</a:t>
                </a: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>
                    <a:solidFill>
                      <a:srgbClr val="808080"/>
                    </a:solidFill>
                  </a:rPr>
                  <a:t>JINR </a:t>
                </a:r>
                <a:r>
                  <a:rPr kumimoji="0" lang="en-GB" altLang="ja-JP" sz="1400" dirty="0" err="1">
                    <a:solidFill>
                      <a:srgbClr val="808080"/>
                    </a:solidFill>
                  </a:rPr>
                  <a:t>Dubna</a:t>
                </a:r>
                <a:endParaRPr kumimoji="0" lang="en-GB" altLang="ja-JP" sz="1400" dirty="0">
                  <a:solidFill>
                    <a:srgbClr val="808080"/>
                  </a:solidFill>
                </a:endParaRPr>
              </a:p>
            </p:txBody>
          </p:sp>
          <p:pic>
            <p:nvPicPr>
              <p:cNvPr id="94" name="Picture 28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 flipV="1">
                <a:off x="5012" y="1385"/>
                <a:ext cx="499" cy="30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87" name="Group 29"/>
            <p:cNvGrpSpPr>
              <a:grpSpLocks/>
            </p:cNvGrpSpPr>
            <p:nvPr/>
          </p:nvGrpSpPr>
          <p:grpSpPr bwMode="auto">
            <a:xfrm>
              <a:off x="5940425" y="4070347"/>
              <a:ext cx="2806700" cy="971550"/>
              <a:chOff x="3742" y="2313"/>
              <a:chExt cx="1768" cy="612"/>
            </a:xfrm>
          </p:grpSpPr>
          <p:sp>
            <p:nvSpPr>
              <p:cNvPr id="91" name="Text Box 30"/>
              <p:cNvSpPr txBox="1">
                <a:spLocks noChangeArrowheads="1"/>
              </p:cNvSpPr>
              <p:nvPr/>
            </p:nvSpPr>
            <p:spPr bwMode="auto">
              <a:xfrm>
                <a:off x="3742" y="2313"/>
                <a:ext cx="1230" cy="6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19298" tIns="59650" rIns="119298" bIns="59650">
                <a:spAutoFit/>
              </a:bodyPr>
              <a:lstStyle>
                <a:lvl1pPr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>
                  <a:lnSpc>
                    <a:spcPct val="80000"/>
                  </a:lnSpc>
                </a:pPr>
                <a:r>
                  <a:rPr kumimoji="0" lang="en-GB" altLang="ja-JP" sz="1600" b="1" dirty="0">
                    <a:solidFill>
                      <a:srgbClr val="FF8000"/>
                    </a:solidFill>
                  </a:rPr>
                  <a:t>Switzerland</a:t>
                </a:r>
                <a:endParaRPr kumimoji="0" lang="en-GB" altLang="ja-JP" sz="1600" b="1" dirty="0">
                  <a:solidFill>
                    <a:srgbClr val="0000FF"/>
                  </a:solidFill>
                </a:endParaRPr>
              </a:p>
              <a:p>
                <a:pPr>
                  <a:lnSpc>
                    <a:spcPct val="80000"/>
                  </a:lnSpc>
                </a:pPr>
                <a:r>
                  <a:rPr kumimoji="0" lang="en-GB" altLang="ja-JP" sz="1400" dirty="0" smtClean="0">
                    <a:solidFill>
                      <a:srgbClr val="808080"/>
                    </a:solidFill>
                  </a:rPr>
                  <a:t>Bern</a:t>
                </a:r>
                <a:endParaRPr kumimoji="0" lang="en-GB" altLang="ja-JP" sz="1400" dirty="0">
                  <a:solidFill>
                    <a:srgbClr val="808080"/>
                  </a:solidFill>
                </a:endParaRPr>
              </a:p>
            </p:txBody>
          </p:sp>
          <p:pic>
            <p:nvPicPr>
              <p:cNvPr id="92" name="Picture 31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11" y="2313"/>
                <a:ext cx="499" cy="45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88" name="Group 32"/>
            <p:cNvGrpSpPr>
              <a:grpSpLocks/>
            </p:cNvGrpSpPr>
            <p:nvPr/>
          </p:nvGrpSpPr>
          <p:grpSpPr bwMode="auto">
            <a:xfrm>
              <a:off x="5942013" y="5145088"/>
              <a:ext cx="2806700" cy="698500"/>
              <a:chOff x="3742" y="3067"/>
              <a:chExt cx="1768" cy="440"/>
            </a:xfrm>
          </p:grpSpPr>
          <p:sp>
            <p:nvSpPr>
              <p:cNvPr id="89" name="Text Box 33"/>
              <p:cNvSpPr txBox="1">
                <a:spLocks noChangeArrowheads="1"/>
              </p:cNvSpPr>
              <p:nvPr/>
            </p:nvSpPr>
            <p:spPr bwMode="auto">
              <a:xfrm>
                <a:off x="3742" y="3067"/>
                <a:ext cx="1283" cy="4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19298" tIns="59650" rIns="119298" bIns="59650">
                <a:spAutoFit/>
              </a:bodyPr>
              <a:lstStyle>
                <a:lvl1pPr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11938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11938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>
                  <a:lnSpc>
                    <a:spcPct val="80000"/>
                  </a:lnSpc>
                </a:pPr>
                <a:r>
                  <a:rPr kumimoji="0" lang="en-GB" altLang="ja-JP" sz="1600" b="1" dirty="0">
                    <a:solidFill>
                      <a:srgbClr val="FF8000"/>
                    </a:solidFill>
                  </a:rPr>
                  <a:t>Turkey</a:t>
                </a:r>
                <a:endParaRPr kumimoji="0" lang="en-GB" altLang="ja-JP" sz="1600" b="1" dirty="0">
                  <a:solidFill>
                    <a:srgbClr val="0000FF"/>
                  </a:solidFill>
                </a:endParaRPr>
              </a:p>
              <a:p>
                <a:pPr>
                  <a:lnSpc>
                    <a:spcPct val="90000"/>
                  </a:lnSpc>
                </a:pPr>
                <a:r>
                  <a:rPr kumimoji="0" lang="en-GB" altLang="ja-JP" sz="1400" dirty="0">
                    <a:solidFill>
                      <a:srgbClr val="808080"/>
                    </a:solidFill>
                  </a:rPr>
                  <a:t>METU Ankara</a:t>
                </a:r>
              </a:p>
            </p:txBody>
          </p:sp>
          <p:pic>
            <p:nvPicPr>
              <p:cNvPr id="90" name="Picture 34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11" y="3067"/>
                <a:ext cx="499" cy="30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HEPFT 2014</a:t>
            </a:r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Protvino, 2013 Jun 26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5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980728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Kinematics</a:t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10</a:t>
            </a:fld>
            <a:r>
              <a:rPr lang="en-US" altLang="ja-JP" dirty="0"/>
              <a:t> /17</a:t>
            </a:r>
            <a:endParaRPr kumimoji="1" lang="ja-JP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01008"/>
            <a:ext cx="3428414" cy="3292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6" y="811686"/>
            <a:ext cx="4189412" cy="276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009201"/>
              </p:ext>
            </p:extLst>
          </p:nvPr>
        </p:nvGraphicFramePr>
        <p:xfrm>
          <a:off x="4427984" y="620688"/>
          <a:ext cx="4464495" cy="275539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17964"/>
                <a:gridCol w="989005"/>
                <a:gridCol w="1436513"/>
                <a:gridCol w="1521013"/>
              </a:tblGrid>
              <a:tr h="172865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dirty="0" smtClean="0">
                          <a:latin typeface="+mn-lt"/>
                        </a:rPr>
                        <a:t>ID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Slopes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P (GeV/c)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45730">
                <a:tc rowSpan="6">
                  <a:txBody>
                    <a:bodyPr/>
                    <a:lstStyle/>
                    <a:p>
                      <a:pPr algn="l"/>
                      <a:r>
                        <a:rPr kumimoji="1" lang="en-US" altLang="ja-JP" sz="1600" dirty="0" smtClean="0">
                          <a:latin typeface="+mn-lt"/>
                        </a:rPr>
                        <a:t>1ry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dirty="0" smtClean="0">
                          <a:latin typeface="+mn-lt"/>
                        </a:rPr>
                        <a:t>1 parent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-0.144, 0.020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4573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dirty="0" smtClean="0">
                          <a:latin typeface="+mn-lt"/>
                        </a:rPr>
                        <a:t>2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-0.046, 0.078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1.9 [1.7,</a:t>
                      </a:r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2.2]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4573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dirty="0" smtClean="0">
                          <a:latin typeface="+mn-lt"/>
                        </a:rPr>
                        <a:t>3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0.131,</a:t>
                      </a:r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0.146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1.1 [1.0, 1.2]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4573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dirty="0" smtClean="0">
                          <a:latin typeface="+mn-lt"/>
                        </a:rPr>
                        <a:t>4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-0.082, 0.352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0.7 [0.6, 0.8]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4573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 smtClean="0">
                          <a:latin typeface="+mn-lt"/>
                          <a:sym typeface="Symbol"/>
                        </a:rPr>
                        <a:t></a:t>
                      </a:r>
                      <a:r>
                        <a:rPr kumimoji="1" lang="en-US" altLang="ja-JP" sz="1600" dirty="0" smtClean="0">
                          <a:latin typeface="+mn-lt"/>
                          <a:sym typeface="Symbol"/>
                        </a:rPr>
                        <a:t>1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-0.234, 0.062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0.7 [0.6, 0.9]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4573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 smtClean="0">
                          <a:latin typeface="+mn-lt"/>
                          <a:sym typeface="Symbol"/>
                        </a:rPr>
                        <a:t></a:t>
                      </a:r>
                      <a:r>
                        <a:rPr kumimoji="1" lang="en-US" altLang="ja-JP" sz="1600" dirty="0" smtClean="0">
                          <a:latin typeface="+mn-lt"/>
                          <a:sym typeface="Symbol"/>
                        </a:rPr>
                        <a:t>2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0.113,-0.024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4.0 [2.6, 8.7]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4573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dirty="0" smtClean="0">
                          <a:latin typeface="+mn-lt"/>
                        </a:rPr>
                        <a:t>2ry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dirty="0" smtClean="0">
                          <a:latin typeface="+mn-lt"/>
                        </a:rPr>
                        <a:t>daughter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-0.088, 0.147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6.0 [4.8, 8.2]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3998165" y="5157192"/>
            <a:ext cx="46062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Particle ID is important to </a:t>
            </a:r>
            <a:r>
              <a:rPr lang="en-US" altLang="ja-JP" dirty="0"/>
              <a:t>reject backgrounds from nm CC </a:t>
            </a:r>
            <a:r>
              <a:rPr lang="en-US" altLang="ja-JP" dirty="0" smtClean="0"/>
              <a:t>interaction and </a:t>
            </a:r>
            <a:r>
              <a:rPr kumimoji="1" lang="en-US" altLang="ja-JP" dirty="0" smtClean="0"/>
              <a:t>determin</a:t>
            </a:r>
            <a:r>
              <a:rPr lang="en-US" altLang="ja-JP" dirty="0" smtClean="0"/>
              <a:t>e decay channel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923928" y="3717032"/>
            <a:ext cx="30050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Good picture as tau</a:t>
            </a:r>
            <a:r>
              <a:rPr lang="en-US" altLang="ja-JP" dirty="0" smtClean="0"/>
              <a:t>:</a:t>
            </a:r>
          </a:p>
          <a:p>
            <a:r>
              <a:rPr kumimoji="1" lang="en-US" altLang="ja-JP" dirty="0" smtClean="0"/>
              <a:t>Large phi angle (back-to-back)</a:t>
            </a:r>
          </a:p>
          <a:p>
            <a:r>
              <a:rPr kumimoji="1" lang="en-US" altLang="ja-JP" dirty="0" smtClean="0"/>
              <a:t>Large Pt at kink (0.82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/c).</a:t>
            </a:r>
          </a:p>
        </p:txBody>
      </p:sp>
    </p:spTree>
    <p:extLst>
      <p:ext uri="{BB962C8B-B14F-4D97-AF65-F5344CB8AC3E}">
        <p14:creationId xmlns:p14="http://schemas.microsoft.com/office/powerpoint/2010/main" val="329683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2336" y="1556792"/>
            <a:ext cx="857283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 descr="C:\Users\Takuya\Pictures\mo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09026"/>
            <a:ext cx="4032448" cy="390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Particle ID</a:t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11</a:t>
            </a:fld>
            <a:r>
              <a:rPr lang="en-US" altLang="ja-JP" dirty="0"/>
              <a:t> /17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40711" y="908720"/>
            <a:ext cx="6627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Track follow down was performed on relevant ECC for all tracks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38811" y="4139788"/>
            <a:ext cx="3965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Track 3: interacted at 2 downstream ECC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54708" y="4571836"/>
            <a:ext cx="3661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Track 4: missed at 2 downstream ECC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44008" y="5158933"/>
            <a:ext cx="3677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Daughter &amp; Track 2: passed all 9 downstream ECC without interaction and stopped at spectrometer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927109" y="1268760"/>
            <a:ext cx="436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DT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223253" y="1259468"/>
            <a:ext cx="436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DT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778429" y="1259468"/>
            <a:ext cx="1447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RPC/Iron slab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244408" y="1259468"/>
            <a:ext cx="436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DT</a:t>
            </a:r>
            <a:endParaRPr kumimoji="1" lang="ja-JP" altLang="en-US" dirty="0"/>
          </a:p>
        </p:txBody>
      </p:sp>
      <p:sp>
        <p:nvSpPr>
          <p:cNvPr id="15" name="円/楕円 14"/>
          <p:cNvSpPr/>
          <p:nvPr/>
        </p:nvSpPr>
        <p:spPr>
          <a:xfrm>
            <a:off x="2195736" y="2276872"/>
            <a:ext cx="276449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2195736" y="1988840"/>
            <a:ext cx="276449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4223543" y="2276872"/>
            <a:ext cx="276449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4139952" y="2492896"/>
            <a:ext cx="276449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直線矢印コネクタ 19"/>
          <p:cNvCxnSpPr>
            <a:stCxn id="18" idx="3"/>
          </p:cNvCxnSpPr>
          <p:nvPr/>
        </p:nvCxnSpPr>
        <p:spPr>
          <a:xfrm flipH="1">
            <a:off x="1835696" y="2677284"/>
            <a:ext cx="2344741" cy="17967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>
            <a:stCxn id="17" idx="2"/>
          </p:cNvCxnSpPr>
          <p:nvPr/>
        </p:nvCxnSpPr>
        <p:spPr>
          <a:xfrm flipH="1">
            <a:off x="2699792" y="2384884"/>
            <a:ext cx="1523751" cy="19802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stCxn id="16" idx="6"/>
          </p:cNvCxnSpPr>
          <p:nvPr/>
        </p:nvCxnSpPr>
        <p:spPr>
          <a:xfrm>
            <a:off x="2472185" y="2096852"/>
            <a:ext cx="989482" cy="33170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>
            <a:stCxn id="15" idx="4"/>
          </p:cNvCxnSpPr>
          <p:nvPr/>
        </p:nvCxnSpPr>
        <p:spPr>
          <a:xfrm>
            <a:off x="2333961" y="2492896"/>
            <a:ext cx="869887" cy="27455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2123728" y="4057327"/>
            <a:ext cx="849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daughter</a:t>
            </a:r>
            <a:endParaRPr kumimoji="1" lang="ja-JP" altLang="en-US" sz="1400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284072" y="4581128"/>
            <a:ext cx="695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Track 2</a:t>
            </a:r>
            <a:endParaRPr kumimoji="1" lang="ja-JP" altLang="en-US" sz="14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491880" y="5466709"/>
            <a:ext cx="695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Track 3</a:t>
            </a:r>
            <a:endParaRPr kumimoji="1" lang="ja-JP" altLang="en-US" sz="14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796240" y="5137447"/>
            <a:ext cx="695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Track 4</a:t>
            </a:r>
            <a:endParaRPr kumimoji="1" lang="ja-JP" altLang="en-US" sz="1400" dirty="0"/>
          </a:p>
        </p:txBody>
      </p:sp>
      <p:sp>
        <p:nvSpPr>
          <p:cNvPr id="29" name="円/楕円 28"/>
          <p:cNvSpPr/>
          <p:nvPr/>
        </p:nvSpPr>
        <p:spPr>
          <a:xfrm>
            <a:off x="7452320" y="2291928"/>
            <a:ext cx="732990" cy="4605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/>
        </p:nvSpPr>
        <p:spPr>
          <a:xfrm>
            <a:off x="6804248" y="3328516"/>
            <a:ext cx="732990" cy="4605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033182" y="2887176"/>
            <a:ext cx="1476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No hit on RPC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973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P</a:t>
            </a:r>
            <a:r>
              <a:rPr lang="en-US" altLang="ja-JP" dirty="0" smtClean="0"/>
              <a:t>article ID</a:t>
            </a:r>
            <a:br>
              <a:rPr lang="en-US" altLang="ja-JP" dirty="0" smtClean="0"/>
            </a:b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12</a:t>
            </a:fld>
            <a:r>
              <a:rPr lang="en-US" altLang="ja-JP" dirty="0"/>
              <a:t> /17</a:t>
            </a:r>
            <a:endParaRPr kumimoji="1" lang="ja-JP" alt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632" y="1096268"/>
            <a:ext cx="857283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Image 11"/>
          <p:cNvPicPr>
            <a:picLocks noChangeAspect="1"/>
          </p:cNvPicPr>
          <p:nvPr/>
        </p:nvPicPr>
        <p:blipFill>
          <a:blip r:embed="rId4"/>
          <a:srcRect l="4169" r="2512"/>
          <a:stretch>
            <a:fillRect/>
          </a:stretch>
        </p:blipFill>
        <p:spPr bwMode="auto">
          <a:xfrm>
            <a:off x="1619672" y="2536428"/>
            <a:ext cx="2784783" cy="2188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直線矢印コネクタ 19"/>
          <p:cNvCxnSpPr/>
          <p:nvPr/>
        </p:nvCxnSpPr>
        <p:spPr>
          <a:xfrm>
            <a:off x="2267744" y="1816348"/>
            <a:ext cx="0" cy="168930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>
            <a:off x="4031940" y="2104380"/>
            <a:ext cx="0" cy="139662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4932040" y="773996"/>
            <a:ext cx="436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DT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228184" y="764704"/>
            <a:ext cx="436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DT</a:t>
            </a:r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783360" y="764704"/>
            <a:ext cx="1465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RPC/Iron stab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249339" y="764704"/>
            <a:ext cx="436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DT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267744" y="2564904"/>
            <a:ext cx="17641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Measured momentum of track2 by ECC</a:t>
            </a:r>
            <a:endParaRPr kumimoji="1" lang="ja-JP" altLang="en-US" sz="160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567069" y="3945830"/>
            <a:ext cx="44694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Considering the momentum (1.9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/c) of track 2 and the </a:t>
            </a:r>
            <a:r>
              <a:rPr lang="en-US" altLang="ja-JP" dirty="0" smtClean="0"/>
              <a:t>range of its path, </a:t>
            </a:r>
            <a:r>
              <a:rPr lang="en-US" altLang="ja-JP" dirty="0" err="1" smtClean="0"/>
              <a:t>muon</a:t>
            </a:r>
            <a:r>
              <a:rPr lang="en-US" altLang="ja-JP" dirty="0" smtClean="0"/>
              <a:t> hypothesis is inconsistent.</a:t>
            </a:r>
            <a:endParaRPr kumimoji="1" lang="ja-JP" altLang="en-US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115921" y="5085183"/>
            <a:ext cx="5192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Track 2 is hadron.</a:t>
            </a:r>
          </a:p>
          <a:p>
            <a:r>
              <a:rPr lang="en-US" altLang="ja-JP" dirty="0" smtClean="0"/>
              <a:t>Daughter also was judged as hadron by same analysis</a:t>
            </a:r>
            <a:endParaRPr kumimoji="1" lang="ja-JP" altLang="en-US" dirty="0"/>
          </a:p>
        </p:txBody>
      </p:sp>
      <p:sp>
        <p:nvSpPr>
          <p:cNvPr id="52" name="円/楕円 51"/>
          <p:cNvSpPr/>
          <p:nvPr/>
        </p:nvSpPr>
        <p:spPr>
          <a:xfrm>
            <a:off x="7511418" y="1844824"/>
            <a:ext cx="732990" cy="4605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円/楕円 54"/>
          <p:cNvSpPr/>
          <p:nvPr/>
        </p:nvSpPr>
        <p:spPr>
          <a:xfrm>
            <a:off x="6863346" y="2881412"/>
            <a:ext cx="732990" cy="4605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7092280" y="2440072"/>
            <a:ext cx="1476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No hit on RPC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99592" y="3501008"/>
            <a:ext cx="1146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1.9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/c</a:t>
            </a:r>
            <a:r>
              <a:rPr lang="en-US" altLang="ja-JP" dirty="0" smtClean="0"/>
              <a:t> </a:t>
            </a:r>
          </a:p>
          <a:p>
            <a:r>
              <a:rPr lang="en-US" altLang="ja-JP" dirty="0" smtClean="0"/>
              <a:t>at vertex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96910" y="5877272"/>
            <a:ext cx="2567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ym typeface="Wingdings" panose="05000000000000000000" pitchFamily="2" charset="2"/>
              </a:rPr>
              <a:t> </a:t>
            </a:r>
            <a:r>
              <a:rPr kumimoji="1" lang="en-US" altLang="ja-JP" dirty="0" smtClean="0"/>
              <a:t>No </a:t>
            </a:r>
            <a:r>
              <a:rPr kumimoji="1" lang="en-US" altLang="ja-JP" dirty="0" err="1" smtClean="0"/>
              <a:t>muon</a:t>
            </a:r>
            <a:r>
              <a:rPr kumimoji="1" lang="en-US" altLang="ja-JP" dirty="0" smtClean="0"/>
              <a:t> at 1ry vertex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850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2145432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Criteria</a:t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13</a:t>
            </a:fld>
            <a:r>
              <a:rPr lang="en-US" altLang="ja-JP" dirty="0"/>
              <a:t> /17</a:t>
            </a:r>
            <a:endParaRPr kumimoji="1" lang="ja-JP" altLang="en-US" dirty="0"/>
          </a:p>
        </p:txBody>
      </p:sp>
      <p:pic>
        <p:nvPicPr>
          <p:cNvPr id="4" name="Segnaposto contenuto 5" descr="allfig_long.eps"/>
          <p:cNvPicPr>
            <a:picLocks noChangeAspect="1"/>
          </p:cNvPicPr>
          <p:nvPr/>
        </p:nvPicPr>
        <p:blipFill>
          <a:blip r:embed="rId3"/>
          <a:srcRect l="-4839" r="-4839"/>
          <a:stretch>
            <a:fillRect/>
          </a:stretch>
        </p:blipFill>
        <p:spPr>
          <a:xfrm>
            <a:off x="-252536" y="2780928"/>
            <a:ext cx="7345138" cy="4039532"/>
          </a:xfrm>
          <a:prstGeom prst="rect">
            <a:avLst/>
          </a:prstGeom>
        </p:spPr>
      </p:pic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935163"/>
              </p:ext>
            </p:extLst>
          </p:nvPr>
        </p:nvGraphicFramePr>
        <p:xfrm>
          <a:off x="4143251" y="51314"/>
          <a:ext cx="4821237" cy="2801622"/>
        </p:xfrm>
        <a:graphic>
          <a:graphicData uri="http://schemas.openxmlformats.org/drawingml/2006/table">
            <a:tbl>
              <a:tblPr/>
              <a:tblGrid>
                <a:gridCol w="1976437"/>
                <a:gridCol w="1665288"/>
                <a:gridCol w="1179512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Using the mean values</a:t>
                      </a:r>
                      <a:endParaRPr kumimoji="1" lang="ja-JP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Selection criteria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 daughter (</a:t>
                      </a:r>
                      <a:r>
                        <a:rPr kumimoji="1" lang="en-US" altLang="ja-JP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GeV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/c)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6.0 </a:t>
                      </a:r>
                      <a:r>
                        <a:rPr kumimoji="1" lang="en-US" altLang="ja-JP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+2.2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-1.2</a:t>
                      </a:r>
                      <a:endParaRPr kumimoji="1" lang="ja-JP" altLang="en-US" sz="1800" b="0" i="0" u="none" strike="noStrike" cap="none" normalizeH="0" baseline="-25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&gt;2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</a:t>
                      </a:r>
                      <a:r>
                        <a:rPr kumimoji="1" lang="en-US" altLang="ja-JP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t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at kink (</a:t>
                      </a:r>
                      <a:r>
                        <a:rPr kumimoji="1" lang="en-US" altLang="ja-JP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GeV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/c)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0.82 </a:t>
                      </a:r>
                      <a:r>
                        <a:rPr kumimoji="1" lang="en-US" altLang="ja-JP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+0.30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-0.16</a:t>
                      </a:r>
                      <a:endParaRPr kumimoji="1" lang="ja-JP" altLang="en-US" sz="1800" b="0" i="0" u="none" strike="noStrike" cap="none" normalizeH="0" baseline="-25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&gt;0.6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</a:t>
                      </a:r>
                      <a:r>
                        <a:rPr kumimoji="1" lang="en-US" altLang="ja-JP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t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miss at 1ry (</a:t>
                      </a:r>
                      <a:r>
                        <a:rPr kumimoji="1" lang="en-US" altLang="ja-JP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GeV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/c)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0.55 </a:t>
                      </a:r>
                      <a:r>
                        <a:rPr kumimoji="1" lang="en-US" altLang="ja-JP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+0.30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-0.20</a:t>
                      </a:r>
                      <a:endParaRPr kumimoji="1" lang="ja-JP" altLang="en-US" sz="18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&lt;1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Phi (</a:t>
                      </a:r>
                      <a:r>
                        <a:rPr kumimoji="1" lang="en-US" altLang="ja-JP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deg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)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166 </a:t>
                      </a:r>
                      <a:r>
                        <a:rPr kumimoji="1" lang="en-US" altLang="ja-JP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+2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-31</a:t>
                      </a:r>
                      <a:endParaRPr kumimoji="1" lang="ja-JP" altLang="en-US" sz="18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&gt;90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Kink angle (</a:t>
                      </a:r>
                      <a:r>
                        <a:rPr kumimoji="1" lang="en-US" altLang="ja-JP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deg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)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137 ± 4</a:t>
                      </a:r>
                      <a:endParaRPr kumimoji="1" lang="ja-JP" altLang="en-US" sz="24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&gt;20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Flight length (um)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1090 ± 30</a:t>
                      </a:r>
                      <a:endParaRPr kumimoji="1" lang="ja-JP" altLang="en-US" sz="24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&lt;2600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827584" y="1196752"/>
            <a:ext cx="246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Passed all the cut for 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nt</a:t>
            </a:r>
            <a:r>
              <a:rPr kumimoji="1" lang="en-US" altLang="ja-JP" dirty="0" smtClean="0">
                <a:latin typeface="Symbol" panose="05050102010706020507" pitchFamily="18" charset="2"/>
              </a:rPr>
              <a:t> 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9235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Background source</a:t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14</a:t>
            </a:fld>
            <a:r>
              <a:rPr lang="en-US" altLang="ja-JP" dirty="0"/>
              <a:t> /17</a:t>
            </a:r>
            <a:endParaRPr kumimoji="1" lang="ja-JP" altLang="en-US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323528" y="3145160"/>
            <a:ext cx="864096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 flipV="1">
            <a:off x="1187624" y="2641104"/>
            <a:ext cx="1016496" cy="50405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1187624" y="3145160"/>
            <a:ext cx="472244" cy="1440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1659868" y="3145160"/>
            <a:ext cx="544252" cy="1524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3563888" y="3140968"/>
            <a:ext cx="864096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flipV="1">
            <a:off x="4427984" y="2636912"/>
            <a:ext cx="1016496" cy="504056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4427984" y="3140968"/>
            <a:ext cx="472244" cy="1440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V="1">
            <a:off x="4900228" y="3140968"/>
            <a:ext cx="544252" cy="1524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4900228" y="3293368"/>
            <a:ext cx="544252" cy="4236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4900228" y="3293368"/>
            <a:ext cx="544252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6435824" y="3140968"/>
            <a:ext cx="864096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 flipV="1">
            <a:off x="7299920" y="2888940"/>
            <a:ext cx="508248" cy="25202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7299920" y="3140968"/>
            <a:ext cx="1016496" cy="3642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4427984" y="3145160"/>
            <a:ext cx="680746" cy="64388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7808168" y="2888940"/>
            <a:ext cx="508248" cy="630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353909" y="1270501"/>
            <a:ext cx="2398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1. Charmed hadron with missed </a:t>
            </a:r>
            <a:r>
              <a:rPr kumimoji="1" lang="en-US" altLang="ja-JP" dirty="0" err="1" smtClean="0"/>
              <a:t>muon</a:t>
            </a:r>
            <a:endParaRPr kumimoji="1" lang="ja-JP" altLang="en-US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469933" y="1268760"/>
            <a:ext cx="2398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2. </a:t>
            </a:r>
            <a:r>
              <a:rPr kumimoji="1" lang="en-US" altLang="ja-JP" dirty="0" err="1" smtClean="0"/>
              <a:t>Hadronic</a:t>
            </a:r>
            <a:r>
              <a:rPr kumimoji="1" lang="en-US" altLang="ja-JP" dirty="0" smtClean="0"/>
              <a:t> interaction</a:t>
            </a:r>
            <a:endParaRPr kumimoji="1" lang="ja-JP" altLang="en-US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420296" y="1270501"/>
            <a:ext cx="2398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3. Large angle scattering of </a:t>
            </a:r>
            <a:r>
              <a:rPr kumimoji="1" lang="en-US" altLang="ja-JP" dirty="0" err="1" smtClean="0"/>
              <a:t>muon</a:t>
            </a:r>
            <a:endParaRPr kumimoji="1" lang="ja-JP" altLang="en-US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331640" y="2991852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D+</a:t>
            </a:r>
            <a:endParaRPr kumimoji="1" lang="ja-JP" altLang="en-US" dirty="0"/>
          </a:p>
        </p:txBody>
      </p:sp>
      <p:cxnSp>
        <p:nvCxnSpPr>
          <p:cNvPr id="57" name="直線コネクタ 56"/>
          <p:cNvCxnSpPr/>
          <p:nvPr/>
        </p:nvCxnSpPr>
        <p:spPr>
          <a:xfrm>
            <a:off x="7299920" y="3145160"/>
            <a:ext cx="872480" cy="5718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1187624" y="3145160"/>
            <a:ext cx="680746" cy="64388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/>
          <p:cNvSpPr txBox="1"/>
          <p:nvPr/>
        </p:nvSpPr>
        <p:spPr>
          <a:xfrm>
            <a:off x="1960718" y="2847836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/>
              <a:t>, e, h</a:t>
            </a:r>
            <a:endParaRPr kumimoji="1" lang="ja-JP" altLang="en-US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619672" y="2353072"/>
            <a:ext cx="118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/>
              <a:t> (miss </a:t>
            </a:r>
            <a:r>
              <a:rPr lang="en-US" altLang="ja-JP" dirty="0" smtClean="0"/>
              <a:t>ID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4644008" y="292494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</a:t>
            </a:r>
            <a:endParaRPr kumimoji="1" lang="ja-JP" altLang="en-US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8307444" y="270892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m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67544" y="2780928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nm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3635896" y="2771636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nm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801240" y="2420888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nm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6529432" y="2771636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nm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07838" y="4510861"/>
            <a:ext cx="3863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Estimation by MC</a:t>
            </a:r>
          </a:p>
          <a:p>
            <a:r>
              <a:rPr kumimoji="1" lang="en-US" altLang="ja-JP" dirty="0" smtClean="0"/>
              <a:t>Validation by OPERA data or test beam.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486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Oscillation analysis</a:t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15</a:t>
            </a:fld>
            <a:r>
              <a:rPr lang="en-US" altLang="ja-JP" dirty="0"/>
              <a:t> /17</a:t>
            </a:r>
            <a:endParaRPr kumimoji="1" lang="ja-JP" altLang="en-US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752231"/>
              </p:ext>
            </p:extLst>
          </p:nvPr>
        </p:nvGraphicFramePr>
        <p:xfrm>
          <a:off x="897691" y="1772816"/>
          <a:ext cx="7418725" cy="22250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818202"/>
                <a:gridCol w="1964119"/>
                <a:gridCol w="1818202"/>
                <a:gridCol w="181820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Decay channel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Signal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dirty="0" smtClean="0"/>
                        <a:t>expectation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Total background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Observed events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smtClean="0">
                          <a:sym typeface="Wingdings" panose="05000000000000000000" pitchFamily="2" charset="2"/>
                        </a:rPr>
                        <a:t> 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u="none" strike="noStrike" kern="1200" baseline="0" dirty="0" smtClean="0"/>
                        <a:t>0.4 ± 0.08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u="none" strike="noStrike" kern="1200" baseline="0" dirty="0" smtClean="0"/>
                        <a:t>0.033 ± 0.006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 </a:t>
                      </a:r>
                      <a:r>
                        <a:rPr kumimoji="1" lang="en-US" altLang="ja-JP" dirty="0" smtClean="0">
                          <a:sym typeface="Wingdings" panose="05000000000000000000" pitchFamily="2" charset="2"/>
                        </a:rPr>
                        <a:t> 3h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u="none" strike="noStrike" kern="1200" baseline="0" dirty="0" smtClean="0"/>
                        <a:t>0.57 ± 0.11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u="none" strike="noStrike" kern="1200" baseline="0" dirty="0" smtClean="0"/>
                        <a:t>0.155 ± 0.03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 </a:t>
                      </a:r>
                      <a:r>
                        <a:rPr kumimoji="1" lang="en-US" altLang="ja-JP" dirty="0" smtClean="0">
                          <a:sym typeface="Wingdings" panose="05000000000000000000" pitchFamily="2" charset="2"/>
                        </a:rPr>
                        <a:t> 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u="none" strike="noStrike" kern="1200" baseline="0" dirty="0" smtClean="0"/>
                        <a:t>0.52 ± 0.1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u="none" strike="noStrike" kern="1200" baseline="0" dirty="0" smtClean="0"/>
                        <a:t>0.018 ± 0.007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 </a:t>
                      </a:r>
                      <a:r>
                        <a:rPr kumimoji="1" lang="en-US" altLang="ja-JP" dirty="0" smtClean="0">
                          <a:sym typeface="Wingdings" panose="05000000000000000000" pitchFamily="2" charset="2"/>
                        </a:rPr>
                        <a:t> 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u="none" strike="noStrike" kern="1200" baseline="0" dirty="0" smtClean="0"/>
                        <a:t>0.61 ± 0.12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u="none" strike="noStrike" kern="1200" baseline="0" dirty="0" smtClean="0"/>
                        <a:t>0.027 ± 0.005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Total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1" u="none" strike="noStrike" kern="1200" baseline="0" dirty="0" smtClean="0"/>
                        <a:t>2.1 ± 0.42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1" u="none" strike="noStrike" kern="1200" baseline="0" dirty="0" smtClean="0"/>
                        <a:t>0.23 ± 0.04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4</a:t>
                      </a:r>
                      <a:endParaRPr kumimoji="1" lang="ja-JP" alt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971600" y="849486"/>
            <a:ext cx="31639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u="sng" dirty="0" smtClean="0"/>
              <a:t>Data samples</a:t>
            </a:r>
            <a:endParaRPr lang="en-US" altLang="ja-JP" dirty="0"/>
          </a:p>
          <a:p>
            <a:r>
              <a:rPr lang="en-US" altLang="ja-JP" dirty="0" smtClean="0"/>
              <a:t>4686 </a:t>
            </a:r>
            <a:r>
              <a:rPr lang="en-US" altLang="ja-JP" dirty="0"/>
              <a:t>events (979 0</a:t>
            </a:r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/>
              <a:t> + 3707 1</a:t>
            </a:r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 smtClean="0"/>
              <a:t>)</a:t>
            </a:r>
            <a:endParaRPr kumimoji="1" lang="en-US" altLang="ja-JP" dirty="0" smtClean="0"/>
          </a:p>
          <a:p>
            <a:r>
              <a:rPr kumimoji="1" lang="en-US" altLang="ja-JP" dirty="0"/>
              <a:t>	</a:t>
            </a:r>
            <a:r>
              <a:rPr kumimoji="1" lang="en-US" altLang="ja-JP" dirty="0" smtClean="0"/>
              <a:t>	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62202" y="5271591"/>
            <a:ext cx="68101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ym typeface="Wingdings" panose="05000000000000000000" pitchFamily="2" charset="2"/>
              </a:rPr>
              <a:t> </a:t>
            </a:r>
            <a:r>
              <a:rPr kumimoji="1" lang="en-US" altLang="ja-JP" sz="2400" dirty="0" smtClean="0"/>
              <a:t>No oscillation was excluded with 4.2</a:t>
            </a:r>
            <a:r>
              <a:rPr kumimoji="1" lang="en-US" altLang="ja-JP" sz="2400" dirty="0" smtClean="0">
                <a:latin typeface="Symbol" panose="05050102010706020507" pitchFamily="18" charset="2"/>
              </a:rPr>
              <a:t>s </a:t>
            </a:r>
            <a:r>
              <a:rPr lang="en-US" altLang="ja-JP" sz="2400" dirty="0" smtClean="0"/>
              <a:t>significance</a:t>
            </a:r>
            <a:endParaRPr kumimoji="1" lang="ja-JP" altLang="en-US" sz="2400" dirty="0">
              <a:latin typeface="Symbol" panose="05050102010706020507" pitchFamily="18" charset="2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267744" y="5858108"/>
            <a:ext cx="4627884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</a:rPr>
              <a:t>Observation of </a:t>
            </a:r>
            <a:r>
              <a:rPr kumimoji="1" lang="en-US" altLang="ja-JP" sz="28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kumimoji="1" lang="en-US" altLang="ja-JP" sz="2800" baseline="-250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t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 appearance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99592" y="4767535"/>
            <a:ext cx="6302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P-value = (</a:t>
            </a:r>
            <a:r>
              <a:rPr kumimoji="1" lang="ja-JP" altLang="en-US" sz="2400" dirty="0" smtClean="0"/>
              <a:t>式</a:t>
            </a:r>
            <a:r>
              <a:rPr kumimoji="1" lang="en-US" altLang="ja-JP" sz="2400" dirty="0" smtClean="0"/>
              <a:t>)                                         =  1.03 x 10</a:t>
            </a:r>
            <a:r>
              <a:rPr kumimoji="1" lang="en-US" altLang="ja-JP" sz="2400" baseline="30000" dirty="0" smtClean="0"/>
              <a:t>-5</a:t>
            </a:r>
            <a:endParaRPr kumimoji="1" lang="ja-JP" altLang="en-US" sz="2400" baseline="30000" dirty="0"/>
          </a:p>
        </p:txBody>
      </p:sp>
      <p:sp>
        <p:nvSpPr>
          <p:cNvPr id="5" name="正方形/長方形 4"/>
          <p:cNvSpPr/>
          <p:nvPr/>
        </p:nvSpPr>
        <p:spPr>
          <a:xfrm>
            <a:off x="4451698" y="980728"/>
            <a:ext cx="37156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2008 </a:t>
            </a:r>
            <a:r>
              <a:rPr lang="en-US" altLang="ja-JP" dirty="0"/>
              <a:t>– 2009: 1</a:t>
            </a:r>
            <a:r>
              <a:rPr lang="en-US" altLang="ja-JP" baseline="30000" dirty="0"/>
              <a:t>st</a:t>
            </a:r>
            <a:r>
              <a:rPr lang="en-US" altLang="ja-JP" dirty="0"/>
              <a:t> brick + 2</a:t>
            </a:r>
            <a:r>
              <a:rPr lang="en-US" altLang="ja-JP" baseline="30000" dirty="0"/>
              <a:t>nd</a:t>
            </a:r>
            <a:r>
              <a:rPr lang="en-US" altLang="ja-JP" dirty="0"/>
              <a:t> brick</a:t>
            </a:r>
          </a:p>
          <a:p>
            <a:r>
              <a:rPr lang="en-US" altLang="ja-JP" dirty="0" smtClean="0"/>
              <a:t>2010 </a:t>
            </a:r>
            <a:r>
              <a:rPr lang="en-US" altLang="ja-JP" dirty="0"/>
              <a:t>– 2012: 1</a:t>
            </a:r>
            <a:r>
              <a:rPr lang="en-US" altLang="ja-JP" baseline="30000" dirty="0"/>
              <a:t>st</a:t>
            </a:r>
            <a:r>
              <a:rPr lang="en-US" altLang="ja-JP" dirty="0"/>
              <a:t> brick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367" y="4584418"/>
            <a:ext cx="3269729" cy="860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059756" y="4077072"/>
            <a:ext cx="7760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Combination of four single channel p-value was calculated  in order to take account the difference of background with decay channels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60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Oscillation parameter</a:t>
            </a:r>
            <a:r>
              <a:rPr lang="ja-JP" altLang="en-US" dirty="0"/>
              <a:t> </a:t>
            </a:r>
            <a:r>
              <a:rPr lang="en-US" altLang="ja-JP" dirty="0" smtClean="0"/>
              <a:t>from </a:t>
            </a:r>
            <a:r>
              <a:rPr lang="en-US" altLang="ja-JP" dirty="0" err="1" smtClean="0">
                <a:latin typeface="Symbol" panose="05050102010706020507" pitchFamily="18" charset="2"/>
              </a:rPr>
              <a:t>n</a:t>
            </a:r>
            <a:r>
              <a:rPr lang="en-US" altLang="ja-JP" baseline="-25000" dirty="0" err="1" smtClean="0">
                <a:latin typeface="Symbol" panose="05050102010706020507" pitchFamily="18" charset="2"/>
              </a:rPr>
              <a:t>t</a:t>
            </a:r>
            <a:r>
              <a:rPr lang="en-US" altLang="ja-JP" dirty="0" smtClean="0"/>
              <a:t> appearance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16</a:t>
            </a:fld>
            <a:r>
              <a:rPr lang="en-US" altLang="ja-JP" dirty="0"/>
              <a:t> /17</a:t>
            </a:r>
            <a:endParaRPr kumimoji="1" lang="ja-JP" altLang="en-US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 t="36608"/>
          <a:stretch>
            <a:fillRect/>
          </a:stretch>
        </p:blipFill>
        <p:spPr bwMode="auto">
          <a:xfrm>
            <a:off x="395536" y="1628800"/>
            <a:ext cx="7825258" cy="65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467544" y="2555612"/>
            <a:ext cx="8231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90 % C.L. intervals on </a:t>
            </a:r>
            <a:r>
              <a:rPr lang="en-US" altLang="ja-JP" dirty="0" smtClean="0">
                <a:latin typeface="Symbol" panose="05050102010706020507" pitchFamily="18" charset="2"/>
              </a:rPr>
              <a:t>D</a:t>
            </a:r>
            <a:r>
              <a:rPr lang="en-US" altLang="ja-JP" dirty="0" smtClean="0"/>
              <a:t>m</a:t>
            </a:r>
            <a:r>
              <a:rPr lang="en-US" altLang="ja-JP" baseline="30000" dirty="0" smtClean="0"/>
              <a:t>2</a:t>
            </a:r>
            <a:r>
              <a:rPr lang="en-US" altLang="ja-JP" baseline="-25000" dirty="0" smtClean="0"/>
              <a:t>23</a:t>
            </a:r>
            <a:r>
              <a:rPr lang="en-US" altLang="ja-JP" dirty="0" smtClean="0"/>
              <a:t> </a:t>
            </a:r>
            <a:r>
              <a:rPr kumimoji="1" lang="en-US" altLang="ja-JP" dirty="0" smtClean="0"/>
              <a:t>by Feldman &amp; Cousin method: </a:t>
            </a:r>
            <a:r>
              <a:rPr kumimoji="1" lang="en-US" altLang="ja-JP" sz="2400" dirty="0" smtClean="0"/>
              <a:t>[1.8 - 5.0] x 10</a:t>
            </a:r>
            <a:r>
              <a:rPr kumimoji="1" lang="en-US" altLang="ja-JP" sz="2400" baseline="30000" dirty="0" smtClean="0"/>
              <a:t>-3</a:t>
            </a:r>
            <a:r>
              <a:rPr kumimoji="1" lang="en-US" altLang="ja-JP" sz="2400" dirty="0" smtClean="0"/>
              <a:t> eV</a:t>
            </a:r>
            <a:r>
              <a:rPr kumimoji="1" lang="en-US" altLang="ja-JP" sz="2400" baseline="30000" dirty="0" smtClean="0"/>
              <a:t>2</a:t>
            </a:r>
            <a:endParaRPr kumimoji="1" lang="ja-JP" altLang="en-US" sz="2400" baseline="30000" dirty="0"/>
          </a:p>
        </p:txBody>
      </p:sp>
      <p:pic>
        <p:nvPicPr>
          <p:cNvPr id="12295" name="Picture 7" descr="C:\Users\Takuya\Pictures\dm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136" y="3307432"/>
            <a:ext cx="5033176" cy="264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979712" y="3359695"/>
            <a:ext cx="263622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>
                <a:solidFill>
                  <a:srgbClr val="FF0000"/>
                </a:solidFill>
              </a:rPr>
              <a:t>OPERA Preliminary (tau appearance)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979712" y="3606497"/>
            <a:ext cx="205177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ANTARES (atm</a:t>
            </a:r>
            <a:r>
              <a:rPr lang="en-US" altLang="ja-JP" sz="1200" dirty="0"/>
              <a:t>.</a:t>
            </a:r>
            <a:r>
              <a:rPr kumimoji="1" lang="en-US" altLang="ja-JP" sz="1200" dirty="0" smtClean="0"/>
              <a:t> neutrino)</a:t>
            </a:r>
            <a:endParaRPr kumimoji="1" lang="ja-JP" altLang="en-US" sz="12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979712" y="3859805"/>
            <a:ext cx="205177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MINOS (anti-nu atmospheric)</a:t>
            </a:r>
            <a:endParaRPr kumimoji="1" lang="ja-JP" altLang="en-US" sz="12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979712" y="4136804"/>
            <a:ext cx="223224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MINOS (anti-neutrino)</a:t>
            </a:r>
            <a:endParaRPr kumimoji="1" lang="ja-JP" altLang="en-US" sz="12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979712" y="4413803"/>
            <a:ext cx="201622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MINOS (nu atmospheric)</a:t>
            </a:r>
            <a:endParaRPr kumimoji="1" lang="ja-JP" altLang="en-US" sz="12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979712" y="4690802"/>
            <a:ext cx="201622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MINOS (atmospheric)</a:t>
            </a:r>
            <a:endParaRPr kumimoji="1" lang="ja-JP" altLang="en-US" sz="12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979712" y="4946903"/>
            <a:ext cx="176374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T2K</a:t>
            </a:r>
            <a:endParaRPr kumimoji="1" lang="ja-JP" altLang="en-US" sz="12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979712" y="5179640"/>
            <a:ext cx="223224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MINOS (2n, maximal mixing)</a:t>
            </a:r>
            <a:endParaRPr kumimoji="1" lang="ja-JP" altLang="en-US" sz="1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267744" y="1023119"/>
            <a:ext cx="4757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First measurement by </a:t>
            </a:r>
            <a:r>
              <a:rPr lang="en-US" altLang="ja-JP" sz="2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lang="en-US" altLang="ja-JP" sz="2400" baseline="-250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t</a:t>
            </a:r>
            <a:r>
              <a:rPr lang="en-US" altLang="ja-JP" sz="2400" dirty="0" smtClean="0">
                <a:solidFill>
                  <a:srgbClr val="FF0000"/>
                </a:solidFill>
              </a:rPr>
              <a:t> appearance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987824" y="6021288"/>
            <a:ext cx="3427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Consistent with other experiments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52061" y="2852936"/>
            <a:ext cx="2247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(assuming full-mixing)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491880" y="2060848"/>
            <a:ext cx="489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flux</a:t>
            </a:r>
            <a:endParaRPr kumimoji="1" lang="ja-JP" altLang="en-US" sz="16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211960" y="2052137"/>
            <a:ext cx="864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c</a:t>
            </a:r>
            <a:r>
              <a:rPr kumimoji="1" lang="en-US" altLang="ja-JP" sz="1600" dirty="0" smtClean="0"/>
              <a:t>ross section</a:t>
            </a:r>
            <a:endParaRPr kumimoji="1" lang="ja-JP" altLang="en-US" sz="16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955846" y="2052137"/>
            <a:ext cx="10005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d</a:t>
            </a:r>
            <a:r>
              <a:rPr kumimoji="1" lang="en-US" altLang="ja-JP" sz="1600" dirty="0" smtClean="0"/>
              <a:t>etection</a:t>
            </a:r>
          </a:p>
          <a:p>
            <a:r>
              <a:rPr lang="en-US" altLang="ja-JP" sz="1600" dirty="0" smtClean="0"/>
              <a:t>efficiency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5199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Conclusions</a:t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kumimoji="1" lang="en-US" altLang="ja-JP" dirty="0" smtClean="0"/>
              <a:t>OPERA aims direct observation of 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n</a:t>
            </a:r>
            <a:r>
              <a:rPr kumimoji="1" lang="en-US" altLang="ja-JP" baseline="-25000" dirty="0" err="1" smtClean="0">
                <a:latin typeface="Symbol" panose="05050102010706020507" pitchFamily="18" charset="2"/>
              </a:rPr>
              <a:t>t</a:t>
            </a:r>
            <a:r>
              <a:rPr kumimoji="1" lang="en-US" altLang="ja-JP" dirty="0" smtClean="0"/>
              <a:t> from the </a:t>
            </a:r>
            <a:r>
              <a:rPr kumimoji="1" lang="en-US" altLang="ja-JP" dirty="0" smtClean="0">
                <a:latin typeface="Symbol" panose="05050102010706020507" pitchFamily="18" charset="2"/>
              </a:rPr>
              <a:t>n</a:t>
            </a:r>
            <a:r>
              <a:rPr kumimoji="1" lang="en-US" altLang="ja-JP" baseline="-25000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</a:t>
            </a:r>
            <a:r>
              <a:rPr kumimoji="1"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kumimoji="1" lang="en-US" altLang="ja-JP" baseline="-25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t</a:t>
            </a:r>
            <a:r>
              <a:rPr kumimoji="1" lang="en-US" altLang="ja-JP" dirty="0" smtClean="0">
                <a:sym typeface="Wingdings" panose="05000000000000000000" pitchFamily="2" charset="2"/>
              </a:rPr>
              <a:t> oscillation .</a:t>
            </a:r>
          </a:p>
          <a:p>
            <a:pPr>
              <a:lnSpc>
                <a:spcPct val="120000"/>
              </a:lnSpc>
            </a:pPr>
            <a:r>
              <a:rPr lang="en-US" altLang="ja-JP" dirty="0" smtClean="0">
                <a:sym typeface="Wingdings" panose="05000000000000000000" pitchFamily="2" charset="2"/>
              </a:rPr>
              <a:t>17.97 x 10</a:t>
            </a:r>
            <a:r>
              <a:rPr lang="en-US" altLang="ja-JP" baseline="30000" dirty="0" smtClean="0">
                <a:sym typeface="Wingdings" panose="05000000000000000000" pitchFamily="2" charset="2"/>
              </a:rPr>
              <a:t>19</a:t>
            </a:r>
            <a:r>
              <a:rPr lang="en-US" altLang="ja-JP" dirty="0" smtClean="0">
                <a:sym typeface="Wingdings" panose="05000000000000000000" pitchFamily="2" charset="2"/>
              </a:rPr>
              <a:t> POT (80% or proposal) of neutrinos were delivered to the detector from 2008 to 2012. </a:t>
            </a:r>
            <a:endParaRPr lang="en-US" altLang="ja-JP" dirty="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</a:pPr>
            <a:r>
              <a:rPr kumimoji="1" lang="en-US" altLang="ja-JP" dirty="0" smtClean="0">
                <a:sym typeface="Wingdings" panose="05000000000000000000" pitchFamily="2" charset="2"/>
              </a:rPr>
              <a:t>The analysis on ECC is on goin</a:t>
            </a:r>
            <a:r>
              <a:rPr lang="en-US" altLang="ja-JP" dirty="0" smtClean="0">
                <a:sym typeface="Wingdings" panose="05000000000000000000" pitchFamily="2" charset="2"/>
              </a:rPr>
              <a:t>g, 6604 neutrino interactions were located up to now.</a:t>
            </a:r>
            <a:endParaRPr kumimoji="1" lang="en-US" altLang="ja-JP" dirty="0" smtClean="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</a:pPr>
            <a:r>
              <a:rPr lang="en-US" altLang="ja-JP" dirty="0" smtClean="0">
                <a:sym typeface="Wingdings" panose="05000000000000000000" pitchFamily="2" charset="2"/>
              </a:rPr>
              <a:t>The 4</a:t>
            </a:r>
            <a:r>
              <a:rPr lang="en-US" altLang="ja-JP" baseline="30000" dirty="0" smtClean="0">
                <a:sym typeface="Wingdings" panose="05000000000000000000" pitchFamily="2" charset="2"/>
              </a:rPr>
              <a:t>th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lang="en-US" altLang="ja-JP" baseline="-25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t</a:t>
            </a:r>
            <a:r>
              <a:rPr lang="en-US" altLang="ja-JP" dirty="0" smtClean="0">
                <a:sym typeface="Wingdings" panose="05000000000000000000" pitchFamily="2" charset="2"/>
              </a:rPr>
              <a:t> candidate was newly found.</a:t>
            </a:r>
          </a:p>
          <a:p>
            <a:pPr>
              <a:lnSpc>
                <a:spcPct val="120000"/>
              </a:lnSpc>
            </a:pPr>
            <a:r>
              <a:rPr kumimoji="1" lang="en-US" altLang="ja-JP" dirty="0" smtClean="0">
                <a:sym typeface="Wingdings" panose="05000000000000000000" pitchFamily="2" charset="2"/>
              </a:rPr>
              <a:t>Observation of oscillation at 4.2</a:t>
            </a:r>
            <a:r>
              <a:rPr kumimoji="1"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s </a:t>
            </a:r>
            <a:r>
              <a:rPr kumimoji="1" lang="en-US" altLang="ja-JP" dirty="0" smtClean="0">
                <a:sym typeface="Wingdings" panose="05000000000000000000" pitchFamily="2" charset="2"/>
              </a:rPr>
              <a:t>significance.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</a:pPr>
            <a:r>
              <a:rPr lang="en-US" altLang="ja-JP" dirty="0" smtClean="0">
                <a:sym typeface="Wingdings" panose="05000000000000000000" pitchFamily="2" charset="2"/>
              </a:rPr>
              <a:t>The first measurement of </a:t>
            </a:r>
            <a:r>
              <a:rPr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US" altLang="ja-JP" dirty="0" smtClean="0">
                <a:sym typeface="Wingdings" panose="05000000000000000000" pitchFamily="2" charset="2"/>
              </a:rPr>
              <a:t>m</a:t>
            </a:r>
            <a:r>
              <a:rPr lang="en-US" altLang="ja-JP" baseline="30000" dirty="0" smtClean="0">
                <a:sym typeface="Wingdings" panose="05000000000000000000" pitchFamily="2" charset="2"/>
              </a:rPr>
              <a:t>2</a:t>
            </a:r>
            <a:r>
              <a:rPr lang="en-US" altLang="ja-JP" baseline="-25000" dirty="0" smtClean="0">
                <a:sym typeface="Wingdings" panose="05000000000000000000" pitchFamily="2" charset="2"/>
              </a:rPr>
              <a:t>23</a:t>
            </a:r>
            <a:r>
              <a:rPr lang="en-US" altLang="ja-JP" dirty="0" smtClean="0">
                <a:sym typeface="Wingdings" panose="05000000000000000000" pitchFamily="2" charset="2"/>
              </a:rPr>
              <a:t> by appearance mode was done. The value </a:t>
            </a:r>
            <a:r>
              <a:rPr lang="en-US" altLang="ja-JP" dirty="0">
                <a:sym typeface="Wingdings" panose="05000000000000000000" pitchFamily="2" charset="2"/>
              </a:rPr>
              <a:t>[1.8 – 5.0] x 10</a:t>
            </a:r>
            <a:r>
              <a:rPr lang="en-US" altLang="ja-JP" baseline="30000" dirty="0">
                <a:sym typeface="Wingdings" panose="05000000000000000000" pitchFamily="2" charset="2"/>
              </a:rPr>
              <a:t>-3</a:t>
            </a:r>
            <a:r>
              <a:rPr lang="en-US" altLang="ja-JP" dirty="0">
                <a:sym typeface="Wingdings" panose="05000000000000000000" pitchFamily="2" charset="2"/>
              </a:rPr>
              <a:t> (90 % C.L.) </a:t>
            </a:r>
            <a:r>
              <a:rPr lang="en-US" altLang="ja-JP" dirty="0" smtClean="0">
                <a:sym typeface="Wingdings" panose="05000000000000000000" pitchFamily="2" charset="2"/>
              </a:rPr>
              <a:t>is consistent with other experiments.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17</a:t>
            </a:fld>
            <a:r>
              <a:rPr lang="en-US" altLang="ja-JP" dirty="0"/>
              <a:t> /17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236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21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Automatic scanning system</a:t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19</a:t>
            </a:fld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84918"/>
            <a:ext cx="431482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94443"/>
            <a:ext cx="4352925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611560" y="836712"/>
            <a:ext cx="3448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Japanese Scanning System (S-UTS)</a:t>
            </a:r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5076056" y="836712"/>
            <a:ext cx="3265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European Scanning System (ESS)</a:t>
            </a:r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504056" y="503698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b="1" dirty="0"/>
              <a:t>Scanning speed/system: </a:t>
            </a:r>
            <a:r>
              <a:rPr lang="en-US" altLang="ja-JP" b="1" dirty="0" smtClean="0"/>
              <a:t>75cm2/h </a:t>
            </a:r>
          </a:p>
          <a:p>
            <a:r>
              <a:rPr lang="en-US" altLang="ja-JP" b="1" dirty="0" smtClean="0"/>
              <a:t>x 5 system</a:t>
            </a:r>
            <a:endParaRPr lang="en-US" altLang="ja-JP" b="1" dirty="0"/>
          </a:p>
        </p:txBody>
      </p:sp>
      <p:sp>
        <p:nvSpPr>
          <p:cNvPr id="7" name="正方形/長方形 6"/>
          <p:cNvSpPr/>
          <p:nvPr/>
        </p:nvSpPr>
        <p:spPr>
          <a:xfrm>
            <a:off x="5148064" y="503698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b="1" dirty="0"/>
              <a:t>Scanning speed/system: </a:t>
            </a:r>
            <a:r>
              <a:rPr lang="en-US" altLang="ja-JP" b="1" dirty="0" smtClean="0"/>
              <a:t>20cm2/h</a:t>
            </a:r>
          </a:p>
          <a:p>
            <a:r>
              <a:rPr lang="en-US" altLang="ja-JP" b="1" dirty="0"/>
              <a:t>x</a:t>
            </a:r>
            <a:r>
              <a:rPr lang="en-US" altLang="ja-JP" b="1" dirty="0" smtClean="0"/>
              <a:t> 10 system</a:t>
            </a:r>
            <a:endParaRPr lang="en-US" altLang="ja-JP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01242" y="5939988"/>
            <a:ext cx="7271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The Scanning analysis is divided half-and-half to Japanese and European lab.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1909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Goal of OPERA</a:t>
            </a:r>
            <a:br>
              <a:rPr lang="en-US" altLang="ja-JP" dirty="0" smtClean="0"/>
            </a:b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88224" y="6356350"/>
            <a:ext cx="2133600" cy="365125"/>
          </a:xfrm>
        </p:spPr>
        <p:txBody>
          <a:bodyPr/>
          <a:lstStyle/>
          <a:p>
            <a:fld id="{24F4FB2C-3D95-4394-99A4-3E2F757E457A}" type="slidenum">
              <a:rPr kumimoji="1" lang="ja-JP" altLang="en-US" smtClean="0"/>
              <a:t>2</a:t>
            </a:fld>
            <a:r>
              <a:rPr kumimoji="1" lang="en-US" altLang="ja-JP" dirty="0" smtClean="0"/>
              <a:t>/17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1560" y="1250757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Prove the </a:t>
            </a:r>
            <a:r>
              <a:rPr lang="en-US" altLang="ja-JP" sz="2800" dirty="0" smtClean="0">
                <a:latin typeface="Symbol" panose="05050102010706020507" pitchFamily="18" charset="2"/>
              </a:rPr>
              <a:t>n</a:t>
            </a:r>
            <a:r>
              <a:rPr lang="en-US" altLang="ja-JP" sz="2800" baseline="-25000" dirty="0" smtClean="0">
                <a:latin typeface="Symbol" panose="05050102010706020507" pitchFamily="18" charset="2"/>
              </a:rPr>
              <a:t>m</a:t>
            </a:r>
            <a:r>
              <a:rPr lang="en-US" altLang="ja-JP" sz="2800" dirty="0" smtClean="0"/>
              <a:t> </a:t>
            </a:r>
            <a:r>
              <a:rPr lang="en-US" altLang="ja-JP" sz="2800" dirty="0" smtClean="0">
                <a:sym typeface="Wingdings" panose="05000000000000000000" pitchFamily="2" charset="2"/>
              </a:rPr>
              <a:t></a:t>
            </a:r>
            <a:r>
              <a:rPr lang="en-US" altLang="ja-JP" sz="2800" dirty="0" smtClean="0"/>
              <a:t> </a:t>
            </a:r>
            <a:r>
              <a:rPr lang="en-US" altLang="ja-JP" sz="2800" dirty="0" err="1" smtClean="0">
                <a:latin typeface="Symbol" panose="05050102010706020507" pitchFamily="18" charset="2"/>
              </a:rPr>
              <a:t>n</a:t>
            </a:r>
            <a:r>
              <a:rPr lang="en-US" altLang="ja-JP" sz="2800" baseline="-25000" dirty="0" err="1" smtClean="0">
                <a:latin typeface="Symbol" panose="05050102010706020507" pitchFamily="18" charset="2"/>
              </a:rPr>
              <a:t>t</a:t>
            </a:r>
            <a:r>
              <a:rPr lang="en-US" altLang="ja-JP" sz="2800" dirty="0" smtClean="0">
                <a:latin typeface="Symbol" panose="05050102010706020507" pitchFamily="18" charset="2"/>
              </a:rPr>
              <a:t> </a:t>
            </a:r>
            <a:r>
              <a:rPr lang="en-US" altLang="ja-JP" sz="2800" dirty="0" smtClean="0"/>
              <a:t>oscillation by </a:t>
            </a:r>
            <a:r>
              <a:rPr lang="en-US" altLang="ja-JP" sz="2800" dirty="0" smtClean="0">
                <a:solidFill>
                  <a:srgbClr val="FF0000"/>
                </a:solidFill>
              </a:rPr>
              <a:t>direct detection </a:t>
            </a:r>
            <a:r>
              <a:rPr lang="en-US" altLang="ja-JP" sz="2800" dirty="0" smtClean="0"/>
              <a:t>of </a:t>
            </a:r>
            <a:r>
              <a:rPr lang="en-US" altLang="ja-JP" sz="2800" dirty="0" err="1" smtClean="0">
                <a:latin typeface="Symbol" panose="05050102010706020507" pitchFamily="18" charset="2"/>
              </a:rPr>
              <a:t>n</a:t>
            </a:r>
            <a:r>
              <a:rPr lang="en-US" altLang="ja-JP" sz="2800" baseline="-25000" dirty="0" err="1" smtClean="0">
                <a:latin typeface="Symbol" panose="05050102010706020507" pitchFamily="18" charset="2"/>
              </a:rPr>
              <a:t>t</a:t>
            </a:r>
            <a:r>
              <a:rPr lang="en-US" altLang="ja-JP" sz="2800" dirty="0" smtClean="0"/>
              <a:t> CC interaction in pure </a:t>
            </a:r>
            <a:r>
              <a:rPr lang="en-US" altLang="ja-JP" sz="2800" dirty="0" smtClean="0">
                <a:latin typeface="Symbol" panose="05050102010706020507" pitchFamily="18" charset="2"/>
              </a:rPr>
              <a:t>n</a:t>
            </a:r>
            <a:r>
              <a:rPr lang="en-US" altLang="ja-JP" sz="2800" baseline="-25000" dirty="0" smtClean="0">
                <a:latin typeface="Symbol" panose="05050102010706020507" pitchFamily="18" charset="2"/>
              </a:rPr>
              <a:t>m</a:t>
            </a:r>
            <a:r>
              <a:rPr lang="en-US" altLang="ja-JP" sz="2800" dirty="0" smtClean="0"/>
              <a:t> beam</a:t>
            </a:r>
            <a:endParaRPr kumimoji="1"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11560" y="3861048"/>
            <a:ext cx="79628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Requirements:</a:t>
            </a:r>
            <a:endParaRPr lang="en-US" altLang="ja-JP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 smtClean="0">
                <a:solidFill>
                  <a:srgbClr val="FF0000"/>
                </a:solidFill>
              </a:rPr>
              <a:t>High energy 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 beam</a:t>
            </a:r>
            <a:r>
              <a:rPr kumimoji="1" lang="en-US" altLang="ja-JP" sz="2400" dirty="0" smtClean="0"/>
              <a:t> for tau production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>
                <a:solidFill>
                  <a:srgbClr val="FF0000"/>
                </a:solidFill>
              </a:rPr>
              <a:t>High intensity </a:t>
            </a:r>
            <a:r>
              <a:rPr lang="en-US" altLang="ja-JP" sz="2400" dirty="0" smtClean="0"/>
              <a:t>and </a:t>
            </a:r>
            <a:r>
              <a:rPr lang="en-US" altLang="ja-JP" sz="2400" dirty="0" smtClean="0">
                <a:solidFill>
                  <a:srgbClr val="FF0000"/>
                </a:solidFill>
              </a:rPr>
              <a:t>large target mass </a:t>
            </a:r>
            <a:r>
              <a:rPr lang="en-US" altLang="ja-JP" sz="2400" dirty="0" smtClean="0"/>
              <a:t>for statistics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 smtClean="0">
                <a:solidFill>
                  <a:srgbClr val="FF0000"/>
                </a:solidFill>
              </a:rPr>
              <a:t>Long base line </a:t>
            </a:r>
            <a:r>
              <a:rPr kumimoji="1" lang="en-US" altLang="ja-JP" sz="2400" dirty="0" smtClean="0"/>
              <a:t>for oscillation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>
                <a:solidFill>
                  <a:srgbClr val="FF0000"/>
                </a:solidFill>
              </a:rPr>
              <a:t>Micrometric resolution </a:t>
            </a:r>
            <a:r>
              <a:rPr lang="en-US" altLang="ja-JP" sz="2400" dirty="0" smtClean="0"/>
              <a:t>to identify </a:t>
            </a:r>
            <a:r>
              <a:rPr lang="en-US" altLang="ja-JP" sz="2400" dirty="0" smtClean="0">
                <a:latin typeface="Symbol" panose="05050102010706020507" pitchFamily="18" charset="2"/>
              </a:rPr>
              <a:t>t</a:t>
            </a:r>
            <a:r>
              <a:rPr lang="en-US" altLang="ja-JP" sz="2400" dirty="0" smtClean="0"/>
              <a:t> kinematics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333677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612576" y="548680"/>
            <a:ext cx="5904656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Charm control </a:t>
            </a:r>
            <a:br>
              <a:rPr kumimoji="1" lang="en-US" altLang="ja-JP" dirty="0" smtClean="0"/>
            </a:br>
            <a:r>
              <a:rPr kumimoji="1" lang="en-US" altLang="ja-JP" dirty="0" smtClean="0"/>
              <a:t>sample</a:t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20</a:t>
            </a:fld>
            <a:endParaRPr kumimoji="1" lang="ja-JP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87311"/>
            <a:ext cx="5334562" cy="2359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51" y="2073646"/>
            <a:ext cx="5296653" cy="241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593414"/>
              </p:ext>
            </p:extLst>
          </p:nvPr>
        </p:nvGraphicFramePr>
        <p:xfrm>
          <a:off x="4572000" y="12080"/>
          <a:ext cx="4572000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expected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Data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 prong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30</a:t>
                      </a:r>
                      <a:r>
                        <a:rPr kumimoji="1" lang="ja-JP" altLang="en-US" baseline="0" dirty="0" smtClean="0"/>
                        <a:t> </a:t>
                      </a:r>
                      <a:r>
                        <a:rPr kumimoji="1" lang="en-US" altLang="ja-JP" dirty="0" smtClean="0"/>
                        <a:t>±</a:t>
                      </a:r>
                      <a:r>
                        <a:rPr kumimoji="1" lang="en-US" altLang="ja-JP" baseline="0" dirty="0" smtClean="0"/>
                        <a:t> 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 prong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18</a:t>
                      </a:r>
                      <a:r>
                        <a:rPr kumimoji="1" lang="ja-JP" altLang="en-US" baseline="0" dirty="0" smtClean="0"/>
                        <a:t> </a:t>
                      </a:r>
                      <a:r>
                        <a:rPr kumimoji="1" lang="en-US" altLang="ja-JP" dirty="0" smtClean="0"/>
                        <a:t>±</a:t>
                      </a:r>
                      <a:r>
                        <a:rPr kumimoji="1" lang="en-US" altLang="ja-JP" baseline="0" dirty="0" smtClean="0"/>
                        <a:t> 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 prong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5</a:t>
                      </a:r>
                      <a:r>
                        <a:rPr kumimoji="1" lang="ja-JP" altLang="en-US" baseline="0" dirty="0" smtClean="0"/>
                        <a:t> </a:t>
                      </a:r>
                      <a:r>
                        <a:rPr kumimoji="1" lang="en-US" altLang="ja-JP" dirty="0" smtClean="0"/>
                        <a:t>±</a:t>
                      </a:r>
                      <a:r>
                        <a:rPr kumimoji="1" lang="en-US" altLang="ja-JP" baseline="0" dirty="0" smtClean="0"/>
                        <a:t> 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en-US" altLang="ja-JP" baseline="0" dirty="0" smtClean="0"/>
                        <a:t> prong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0.9</a:t>
                      </a:r>
                      <a:r>
                        <a:rPr kumimoji="1" lang="ja-JP" altLang="en-US" baseline="0" dirty="0" smtClean="0"/>
                        <a:t> </a:t>
                      </a:r>
                      <a:r>
                        <a:rPr kumimoji="1" lang="en-US" altLang="ja-JP" dirty="0" smtClean="0"/>
                        <a:t>±</a:t>
                      </a:r>
                      <a:r>
                        <a:rPr kumimoji="1" lang="en-US" altLang="ja-JP" baseline="0" dirty="0" smtClean="0"/>
                        <a:t> 0.2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toal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/>
                        <a:t>54</a:t>
                      </a:r>
                      <a:r>
                        <a:rPr kumimoji="1" lang="ja-JP" altLang="en-US" baseline="0" dirty="0" smtClean="0"/>
                        <a:t> </a:t>
                      </a:r>
                      <a:r>
                        <a:rPr kumimoji="1" lang="en-US" altLang="ja-JP" dirty="0" smtClean="0"/>
                        <a:t>±</a:t>
                      </a:r>
                      <a:r>
                        <a:rPr kumimoji="1" lang="en-US" altLang="ja-JP" baseline="0" dirty="0" smtClean="0"/>
                        <a:t> 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5724128" y="3933056"/>
            <a:ext cx="28803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Charm hadrons have near mass and lifetime as tau</a:t>
            </a:r>
          </a:p>
          <a:p>
            <a:endParaRPr lang="en-US" altLang="ja-JP" dirty="0"/>
          </a:p>
          <a:p>
            <a:r>
              <a:rPr lang="en-US" altLang="ja-JP" dirty="0" smtClean="0"/>
              <a:t>Guarantee Decay search efficiency 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436096" y="2780928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Phi: The angle between 1ry  </a:t>
            </a:r>
            <a:r>
              <a:rPr kumimoji="1" lang="en-US" altLang="ja-JP" dirty="0" err="1" smtClean="0"/>
              <a:t>muon</a:t>
            </a:r>
            <a:r>
              <a:rPr kumimoji="1" lang="en-US" altLang="ja-JP" dirty="0" smtClean="0"/>
              <a:t> and charm in transverse plain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7186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11" name="タイトル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43" y="0"/>
            <a:ext cx="91476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950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C</a:t>
            </a:r>
            <a:r>
              <a:rPr lang="en-US" altLang="ja-JP" dirty="0" smtClean="0"/>
              <a:t>ERN </a:t>
            </a:r>
            <a:r>
              <a:rPr lang="en-US" altLang="ja-JP" dirty="0" smtClean="0">
                <a:solidFill>
                  <a:srgbClr val="FF0000"/>
                </a:solidFill>
              </a:rPr>
              <a:t>N</a:t>
            </a:r>
            <a:r>
              <a:rPr lang="en-US" altLang="ja-JP" dirty="0" smtClean="0"/>
              <a:t>eutrino to </a:t>
            </a:r>
            <a:r>
              <a:rPr lang="en-US" altLang="ja-JP" dirty="0" smtClean="0">
                <a:solidFill>
                  <a:srgbClr val="FF0000"/>
                </a:solidFill>
              </a:rPr>
              <a:t>G</a:t>
            </a:r>
            <a:r>
              <a:rPr lang="en-US" altLang="ja-JP" dirty="0" smtClean="0"/>
              <a:t>ran </a:t>
            </a:r>
            <a:r>
              <a:rPr lang="en-US" altLang="ja-JP" dirty="0" err="1" smtClean="0">
                <a:solidFill>
                  <a:srgbClr val="FF0000"/>
                </a:solidFill>
              </a:rPr>
              <a:t>S</a:t>
            </a:r>
            <a:r>
              <a:rPr lang="en-US" altLang="ja-JP" dirty="0" err="1" smtClean="0"/>
              <a:t>asso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3</a:t>
            </a:fld>
            <a:r>
              <a:rPr lang="en-US" altLang="ja-JP" dirty="0"/>
              <a:t> /</a:t>
            </a:r>
            <a:r>
              <a:rPr lang="en-US" altLang="ja-JP" dirty="0" smtClean="0"/>
              <a:t>17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24744"/>
            <a:ext cx="3348358" cy="3104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5" y="1116780"/>
            <a:ext cx="5618747" cy="31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0848440"/>
              </p:ext>
            </p:extLst>
          </p:nvPr>
        </p:nvGraphicFramePr>
        <p:xfrm>
          <a:off x="3275856" y="5085184"/>
          <a:ext cx="583406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4" name="Microsoft 数式 3.0" r:id="rId6" imgW="3302000" imgH="431800" progId="Equation.3">
                  <p:embed/>
                </p:oleObj>
              </mc:Choice>
              <mc:Fallback>
                <p:oleObj name="Microsoft 数式 3.0" r:id="rId6" imgW="3302000" imgH="431800" progId="Equation.3">
                  <p:embed/>
                  <p:pic>
                    <p:nvPicPr>
                      <p:cNvPr id="0" name="オブジェクト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5085184"/>
                        <a:ext cx="5834063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659067"/>
              </p:ext>
            </p:extLst>
          </p:nvPr>
        </p:nvGraphicFramePr>
        <p:xfrm>
          <a:off x="323528" y="4825960"/>
          <a:ext cx="2788285" cy="148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30680"/>
                <a:gridCol w="1157605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&lt;E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n</a:t>
                      </a:r>
                      <a:r>
                        <a:rPr kumimoji="1" lang="en-US" altLang="ja-JP" dirty="0" smtClean="0"/>
                        <a:t>&gt;</a:t>
                      </a:r>
                      <a:endParaRPr kumimoji="1" lang="ja-JP" alt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 </a:t>
                      </a:r>
                      <a:r>
                        <a:rPr kumimoji="1" lang="en-US" altLang="ja-JP" dirty="0" err="1" smtClean="0"/>
                        <a:t>GeV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(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n</a:t>
                      </a:r>
                      <a:r>
                        <a:rPr kumimoji="1" lang="en-US" altLang="ja-JP" dirty="0" smtClean="0">
                          <a:latin typeface="+mn-lt"/>
                        </a:rPr>
                        <a:t>e</a:t>
                      </a:r>
                      <a:r>
                        <a:rPr kumimoji="1" lang="en-US" altLang="ja-JP" dirty="0" smtClean="0"/>
                        <a:t> + 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n</a:t>
                      </a:r>
                      <a:r>
                        <a:rPr kumimoji="1" lang="en-US" altLang="ja-JP" dirty="0" smtClean="0"/>
                        <a:t>e) / 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nm</a:t>
                      </a:r>
                      <a:endParaRPr kumimoji="1" lang="ja-JP" altLang="en-US" dirty="0">
                        <a:latin typeface="Symbol" panose="05050102010706020507" pitchFamily="18" charset="2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0.87 %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nm</a:t>
                      </a:r>
                      <a:r>
                        <a:rPr kumimoji="1" lang="en-US" altLang="ja-JP" dirty="0" smtClean="0"/>
                        <a:t> / 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nm</a:t>
                      </a:r>
                      <a:endParaRPr kumimoji="1" lang="ja-JP" altLang="en-US" dirty="0">
                        <a:latin typeface="Symbol" panose="05050102010706020507" pitchFamily="18" charset="2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2.1 %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nt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 </a:t>
                      </a:r>
                      <a:r>
                        <a:rPr kumimoji="1" lang="en-US" altLang="ja-JP" dirty="0" smtClean="0"/>
                        <a:t>prompt</a:t>
                      </a:r>
                      <a:endParaRPr kumimoji="1" lang="ja-JP" alt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Negligible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5940152" y="4221088"/>
            <a:ext cx="3190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Optimized to maximize 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nt</a:t>
            </a:r>
            <a:r>
              <a:rPr kumimoji="1" lang="en-US" altLang="ja-JP" dirty="0" smtClean="0"/>
              <a:t> CC cross section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26576" y="5877272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(Assuming </a:t>
            </a:r>
            <a:r>
              <a:rPr kumimoji="1" lang="en-US" altLang="ja-JP" dirty="0" smtClean="0">
                <a:latin typeface="Symbol" panose="05050102010706020507" pitchFamily="18" charset="2"/>
              </a:rPr>
              <a:t>D</a:t>
            </a:r>
            <a:r>
              <a:rPr kumimoji="1" lang="en-US" altLang="ja-JP" dirty="0" smtClean="0"/>
              <a:t>m</a:t>
            </a:r>
            <a:r>
              <a:rPr kumimoji="1" lang="en-US" altLang="ja-JP" baseline="30000" dirty="0" smtClean="0"/>
              <a:t>2</a:t>
            </a:r>
            <a:r>
              <a:rPr kumimoji="1" lang="en-US" altLang="ja-JP" baseline="-25000" dirty="0" smtClean="0"/>
              <a:t>23</a:t>
            </a:r>
            <a:r>
              <a:rPr kumimoji="1" lang="en-US" altLang="ja-JP" dirty="0" smtClean="0"/>
              <a:t> = 2.43 x 10</a:t>
            </a:r>
            <a:r>
              <a:rPr kumimoji="1" lang="en-US" altLang="ja-JP" baseline="30000" dirty="0" smtClean="0"/>
              <a:t>-3</a:t>
            </a:r>
            <a:r>
              <a:rPr kumimoji="1" lang="en-US" altLang="ja-JP" dirty="0" smtClean="0"/>
              <a:t> eV</a:t>
            </a:r>
            <a:r>
              <a:rPr kumimoji="1" lang="en-US" altLang="ja-JP" baseline="30000" dirty="0" smtClean="0"/>
              <a:t>2</a:t>
            </a:r>
            <a:r>
              <a:rPr kumimoji="1" lang="en-US" altLang="ja-JP" dirty="0" smtClean="0"/>
              <a:t>, sin</a:t>
            </a:r>
            <a:r>
              <a:rPr kumimoji="1" lang="en-US" altLang="ja-JP" baseline="30000" dirty="0" smtClean="0"/>
              <a:t>2</a:t>
            </a:r>
            <a:r>
              <a:rPr kumimoji="1" lang="en-US" altLang="ja-JP" dirty="0" smtClean="0"/>
              <a:t> 2</a:t>
            </a:r>
            <a:r>
              <a:rPr kumimoji="1" lang="en-US" altLang="ja-JP" dirty="0" smtClean="0">
                <a:latin typeface="Symbol" panose="05050102010706020507" pitchFamily="18" charset="2"/>
              </a:rPr>
              <a:t>q</a:t>
            </a:r>
            <a:r>
              <a:rPr kumimoji="1" lang="en-US" altLang="ja-JP" baseline="-25000" dirty="0" smtClean="0"/>
              <a:t>23</a:t>
            </a:r>
            <a:r>
              <a:rPr kumimoji="1" lang="en-US" altLang="ja-JP" dirty="0" smtClean="0"/>
              <a:t> = 1.0)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1487" y="3504664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FF00"/>
                </a:solidFill>
              </a:rPr>
              <a:t>CERN</a:t>
            </a:r>
            <a:endParaRPr kumimoji="1" lang="ja-JP" altLang="en-US" b="1" dirty="0">
              <a:solidFill>
                <a:srgbClr val="FFFF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406286" y="342414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FF00"/>
                </a:solidFill>
              </a:rPr>
              <a:t>730 km</a:t>
            </a:r>
            <a:endParaRPr kumimoji="1" lang="ja-JP" altLang="en-US" b="1" dirty="0">
              <a:solidFill>
                <a:srgbClr val="FFFF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398957" y="3356992"/>
            <a:ext cx="1227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FF00"/>
                </a:solidFill>
              </a:rPr>
              <a:t>Gran </a:t>
            </a:r>
            <a:r>
              <a:rPr lang="en-US" altLang="ja-JP" b="1" dirty="0" err="1" smtClean="0">
                <a:solidFill>
                  <a:srgbClr val="FFFF00"/>
                </a:solidFill>
              </a:rPr>
              <a:t>Sasso</a:t>
            </a:r>
            <a:endParaRPr kumimoji="1" lang="ja-JP" altLang="en-US" b="1" dirty="0">
              <a:solidFill>
                <a:srgbClr val="FFFF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92178" y="4427820"/>
            <a:ext cx="1591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Beam property</a:t>
            </a:r>
            <a:endParaRPr kumimoji="1" lang="ja-JP" altLang="en-US" dirty="0"/>
          </a:p>
        </p:txBody>
      </p:sp>
      <p:cxnSp>
        <p:nvCxnSpPr>
          <p:cNvPr id="20" name="直線コネクタ 19"/>
          <p:cNvCxnSpPr/>
          <p:nvPr/>
        </p:nvCxnSpPr>
        <p:spPr>
          <a:xfrm>
            <a:off x="899592" y="5301208"/>
            <a:ext cx="28803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95536" y="5661248"/>
            <a:ext cx="28803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3275856" y="4859868"/>
            <a:ext cx="3314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Oscillation probability (2</a:t>
            </a:r>
            <a:r>
              <a:rPr kumimoji="1" lang="en-US" altLang="ja-JP" dirty="0" smtClean="0">
                <a:latin typeface="Symbol" panose="05050102010706020507" pitchFamily="18" charset="2"/>
              </a:rPr>
              <a:t>n</a:t>
            </a:r>
            <a:r>
              <a:rPr kumimoji="1" lang="en-US" altLang="ja-JP" dirty="0" smtClean="0"/>
              <a:t> model)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2945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5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216" b="17876"/>
          <a:stretch>
            <a:fillRect/>
          </a:stretch>
        </p:blipFill>
        <p:spPr bwMode="auto">
          <a:xfrm rot="5400000">
            <a:off x="5037906" y="2886794"/>
            <a:ext cx="671513" cy="199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2" name="Picture 4" descr="C:\Users\Takuya\Pictures\図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67" y="4437111"/>
            <a:ext cx="3025021" cy="2023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E</a:t>
            </a:r>
            <a:r>
              <a:rPr lang="en-US" altLang="ja-JP" dirty="0" smtClean="0"/>
              <a:t>mulsion </a:t>
            </a:r>
            <a:r>
              <a:rPr lang="en-US" altLang="ja-JP" dirty="0" smtClean="0">
                <a:solidFill>
                  <a:srgbClr val="FF0000"/>
                </a:solidFill>
              </a:rPr>
              <a:t>C</a:t>
            </a:r>
            <a:r>
              <a:rPr lang="en-US" altLang="ja-JP" dirty="0" smtClean="0"/>
              <a:t>loud </a:t>
            </a:r>
            <a:r>
              <a:rPr lang="en-US" altLang="ja-JP" dirty="0" smtClean="0">
                <a:solidFill>
                  <a:srgbClr val="FF0000"/>
                </a:solidFill>
              </a:rPr>
              <a:t>C</a:t>
            </a:r>
            <a:r>
              <a:rPr lang="en-US" altLang="ja-JP" dirty="0" smtClean="0"/>
              <a:t>hamber</a:t>
            </a:r>
            <a:br>
              <a:rPr lang="en-US" altLang="ja-JP" dirty="0" smtClean="0"/>
            </a:b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4</a:t>
            </a:fld>
            <a:r>
              <a:rPr lang="en-US" altLang="ja-JP" dirty="0"/>
              <a:t> /17</a:t>
            </a:r>
            <a:endParaRPr kumimoji="1" lang="ja-JP" altLang="en-US" dirty="0"/>
          </a:p>
        </p:txBody>
      </p:sp>
      <p:pic>
        <p:nvPicPr>
          <p:cNvPr id="4" name="Picture 3" descr="DSCN358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25791"/>
            <a:ext cx="3870314" cy="3051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99" b="11864"/>
          <a:stretch>
            <a:fillRect/>
          </a:stretch>
        </p:blipFill>
        <p:spPr bwMode="auto">
          <a:xfrm>
            <a:off x="6479531" y="2687063"/>
            <a:ext cx="2484957" cy="1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1299" b="1186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0" name="Picture 2" descr="C:\Users\Takuya\Pictures\図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89" y="4437112"/>
            <a:ext cx="3001619" cy="2023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323528" y="4437112"/>
            <a:ext cx="1810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Symbol" panose="05050102010706020507" pitchFamily="18" charset="2"/>
              </a:rPr>
              <a:t>n</a:t>
            </a:r>
            <a:r>
              <a:rPr lang="en-US" altLang="ja-JP" baseline="-25000" dirty="0" smtClean="0">
                <a:latin typeface="Symbol" panose="05050102010706020507" pitchFamily="18" charset="2"/>
              </a:rPr>
              <a:t>m</a:t>
            </a:r>
            <a:r>
              <a:rPr lang="en-US" altLang="ja-JP" dirty="0" smtClean="0"/>
              <a:t> CC interaction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491880" y="4437112"/>
            <a:ext cx="1778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>
                <a:latin typeface="Symbol" panose="05050102010706020507" pitchFamily="18" charset="2"/>
              </a:rPr>
              <a:t>n</a:t>
            </a:r>
            <a:r>
              <a:rPr lang="en-US" altLang="ja-JP" baseline="-25000" dirty="0" err="1" smtClean="0">
                <a:latin typeface="Symbol" panose="05050102010706020507" pitchFamily="18" charset="2"/>
              </a:rPr>
              <a:t>t</a:t>
            </a:r>
            <a:r>
              <a:rPr lang="en-US" altLang="ja-JP" dirty="0" smtClean="0"/>
              <a:t> CC interaction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499992" y="882586"/>
            <a:ext cx="43656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Main target and detector </a:t>
            </a:r>
            <a:r>
              <a:rPr lang="en-US" altLang="ja-JP" dirty="0" smtClean="0"/>
              <a:t>unit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56 lead plates (1mm) + 57 emulsion photographic films (0.3 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smtClean="0"/>
              <a:t>3D track reconstruction with micrometric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Momentum measurement by MCS</a:t>
            </a:r>
            <a:endParaRPr kumimoji="1" lang="ja-JP" altLang="en-US" dirty="0"/>
          </a:p>
        </p:txBody>
      </p:sp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897775"/>
              </p:ext>
            </p:extLst>
          </p:nvPr>
        </p:nvGraphicFramePr>
        <p:xfrm>
          <a:off x="6660232" y="4329896"/>
          <a:ext cx="2232248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124"/>
                <a:gridCol w="111612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t</a:t>
                      </a:r>
                      <a:r>
                        <a:rPr kumimoji="1" lang="en-US" altLang="ja-JP" dirty="0" smtClean="0"/>
                        <a:t> decay</a:t>
                      </a:r>
                      <a:r>
                        <a:rPr kumimoji="1" lang="en-US" altLang="ja-JP" baseline="0" dirty="0" smtClean="0"/>
                        <a:t> channel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B.R. (%)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t</a:t>
                      </a: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dirty="0" smtClean="0">
                          <a:sym typeface="Wingdings" panose="05000000000000000000" pitchFamily="2" charset="2"/>
                        </a:rPr>
                        <a:t> 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49.5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t</a:t>
                      </a: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dirty="0" smtClean="0">
                          <a:sym typeface="Wingdings" panose="05000000000000000000" pitchFamily="2" charset="2"/>
                        </a:rPr>
                        <a:t> 3h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15.0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t</a:t>
                      </a: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dirty="0" smtClean="0">
                          <a:sym typeface="Wingdings" panose="05000000000000000000" pitchFamily="2" charset="2"/>
                        </a:rPr>
                        <a:t> 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17.8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t</a:t>
                      </a: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  <a:sym typeface="Wingdings" panose="05000000000000000000" pitchFamily="2" charset="2"/>
                        </a:rPr>
                        <a:t>m</a:t>
                      </a:r>
                      <a:endParaRPr kumimoji="1" lang="ja-JP" altLang="en-US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17.7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Freeform 35"/>
          <p:cNvSpPr>
            <a:spLocks noChangeAspect="1"/>
          </p:cNvSpPr>
          <p:nvPr/>
        </p:nvSpPr>
        <p:spPr bwMode="auto">
          <a:xfrm>
            <a:off x="2195736" y="3407143"/>
            <a:ext cx="1042085" cy="597921"/>
          </a:xfrm>
          <a:custGeom>
            <a:avLst/>
            <a:gdLst>
              <a:gd name="T0" fmla="*/ 884 w 884"/>
              <a:gd name="T1" fmla="*/ 0 h 559"/>
              <a:gd name="T2" fmla="*/ 0 w 884"/>
              <a:gd name="T3" fmla="*/ 559 h 55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884" h="559">
                <a:moveTo>
                  <a:pt x="884" y="0"/>
                </a:moveTo>
                <a:lnTo>
                  <a:pt x="0" y="559"/>
                </a:lnTo>
              </a:path>
            </a:pathLst>
          </a:custGeom>
          <a:noFill/>
          <a:ln w="50800">
            <a:solidFill>
              <a:srgbClr val="FFC000">
                <a:alpha val="99000"/>
              </a:srgbClr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" name="Freeform 35"/>
          <p:cNvSpPr>
            <a:spLocks noChangeAspect="1"/>
          </p:cNvSpPr>
          <p:nvPr/>
        </p:nvSpPr>
        <p:spPr bwMode="auto">
          <a:xfrm rot="18904376">
            <a:off x="2843968" y="2419942"/>
            <a:ext cx="1149225" cy="659395"/>
          </a:xfrm>
          <a:custGeom>
            <a:avLst/>
            <a:gdLst>
              <a:gd name="T0" fmla="*/ 884 w 884"/>
              <a:gd name="T1" fmla="*/ 0 h 559"/>
              <a:gd name="T2" fmla="*/ 0 w 884"/>
              <a:gd name="T3" fmla="*/ 559 h 55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884" h="559">
                <a:moveTo>
                  <a:pt x="884" y="0"/>
                </a:moveTo>
                <a:lnTo>
                  <a:pt x="0" y="559"/>
                </a:lnTo>
              </a:path>
            </a:pathLst>
          </a:custGeom>
          <a:noFill/>
          <a:ln w="50800">
            <a:solidFill>
              <a:srgbClr val="FFC000">
                <a:alpha val="99000"/>
              </a:srgbClr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" name="Freeform 35"/>
          <p:cNvSpPr>
            <a:spLocks noChangeAspect="1"/>
          </p:cNvSpPr>
          <p:nvPr/>
        </p:nvSpPr>
        <p:spPr bwMode="auto">
          <a:xfrm rot="3719765">
            <a:off x="2026849" y="998677"/>
            <a:ext cx="1555608" cy="892567"/>
          </a:xfrm>
          <a:custGeom>
            <a:avLst/>
            <a:gdLst>
              <a:gd name="T0" fmla="*/ 884 w 884"/>
              <a:gd name="T1" fmla="*/ 0 h 559"/>
              <a:gd name="T2" fmla="*/ 0 w 884"/>
              <a:gd name="T3" fmla="*/ 559 h 55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884" h="559">
                <a:moveTo>
                  <a:pt x="884" y="0"/>
                </a:moveTo>
                <a:lnTo>
                  <a:pt x="0" y="559"/>
                </a:lnTo>
              </a:path>
            </a:pathLst>
          </a:custGeom>
          <a:noFill/>
          <a:ln w="50800">
            <a:solidFill>
              <a:srgbClr val="FFC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" name="右矢印 16"/>
          <p:cNvSpPr/>
          <p:nvPr/>
        </p:nvSpPr>
        <p:spPr>
          <a:xfrm rot="19562041">
            <a:off x="531871" y="2632695"/>
            <a:ext cx="757901" cy="639111"/>
          </a:xfrm>
          <a:prstGeom prst="rightArrow">
            <a:avLst/>
          </a:prstGeom>
          <a:solidFill>
            <a:srgbClr val="55F030"/>
          </a:solidFill>
          <a:ln>
            <a:solidFill>
              <a:srgbClr val="55F0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 smtClean="0">
                <a:solidFill>
                  <a:schemeClr val="tx1"/>
                </a:solidFill>
                <a:latin typeface="Symbol" panose="05050102010706020507" pitchFamily="18" charset="2"/>
              </a:rPr>
              <a:t>n</a:t>
            </a:r>
            <a:endParaRPr kumimoji="1" lang="ja-JP" altLang="en-US" sz="2400" b="1" dirty="0">
              <a:solidFill>
                <a:schemeClr val="tx1"/>
              </a:solidFill>
              <a:latin typeface="Symbol" panose="05050102010706020507" pitchFamily="18" charset="2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41008" y="3356992"/>
            <a:ext cx="1050672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ja-JP" sz="2000" dirty="0"/>
              <a:t>8.3kg</a:t>
            </a:r>
          </a:p>
          <a:p>
            <a:r>
              <a:rPr lang="en-US" altLang="ja-JP" sz="2000" dirty="0"/>
              <a:t>10X</a:t>
            </a:r>
            <a:r>
              <a:rPr lang="en-US" altLang="ja-JP" sz="2000" baseline="-25000" dirty="0"/>
              <a:t>0</a:t>
            </a:r>
          </a:p>
        </p:txBody>
      </p:sp>
      <p:sp>
        <p:nvSpPr>
          <p:cNvPr id="26" name="Text Box 9"/>
          <p:cNvSpPr txBox="1">
            <a:spLocks noChangeAspect="1" noChangeArrowheads="1"/>
          </p:cNvSpPr>
          <p:nvPr/>
        </p:nvSpPr>
        <p:spPr bwMode="auto">
          <a:xfrm>
            <a:off x="3489919" y="2627620"/>
            <a:ext cx="866057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ja-JP" b="1" dirty="0"/>
              <a:t>10cm</a:t>
            </a:r>
          </a:p>
        </p:txBody>
      </p:sp>
      <p:sp>
        <p:nvSpPr>
          <p:cNvPr id="27" name="Text Box 4"/>
          <p:cNvSpPr txBox="1">
            <a:spLocks noChangeAspect="1" noChangeArrowheads="1"/>
          </p:cNvSpPr>
          <p:nvPr/>
        </p:nvSpPr>
        <p:spPr bwMode="auto">
          <a:xfrm>
            <a:off x="2815552" y="1187460"/>
            <a:ext cx="1180384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ja-JP" b="1" dirty="0"/>
              <a:t>12.5cm</a:t>
            </a:r>
          </a:p>
        </p:txBody>
      </p:sp>
      <p:sp>
        <p:nvSpPr>
          <p:cNvPr id="28" name="Text Box 5"/>
          <p:cNvSpPr txBox="1">
            <a:spLocks noChangeAspect="1" noChangeArrowheads="1"/>
          </p:cNvSpPr>
          <p:nvPr/>
        </p:nvSpPr>
        <p:spPr bwMode="auto">
          <a:xfrm>
            <a:off x="2451300" y="3573016"/>
            <a:ext cx="1328612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US" altLang="ja-JP" b="1" dirty="0"/>
              <a:t>7.5cm </a:t>
            </a:r>
          </a:p>
        </p:txBody>
      </p:sp>
      <p:cxnSp>
        <p:nvCxnSpPr>
          <p:cNvPr id="23" name="直線矢印コネクタ 22"/>
          <p:cNvCxnSpPr/>
          <p:nvPr/>
        </p:nvCxnSpPr>
        <p:spPr>
          <a:xfrm flipV="1">
            <a:off x="6651477" y="3328794"/>
            <a:ext cx="2160240" cy="9233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6591657" y="3348281"/>
            <a:ext cx="2300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M.I.P.</a:t>
            </a:r>
            <a:r>
              <a:rPr lang="ja-JP" altLang="en-US" sz="1600" dirty="0" smtClean="0"/>
              <a:t> </a:t>
            </a:r>
            <a:endParaRPr lang="en-US" altLang="ja-JP" sz="1600" dirty="0" smtClean="0"/>
          </a:p>
          <a:p>
            <a:r>
              <a:rPr lang="en-US" altLang="ja-JP" sz="1600" dirty="0" smtClean="0"/>
              <a:t>(30 silver grains / 100um)</a:t>
            </a:r>
          </a:p>
        </p:txBody>
      </p:sp>
      <p:cxnSp>
        <p:nvCxnSpPr>
          <p:cNvPr id="7168" name="直線コネクタ 7167"/>
          <p:cNvCxnSpPr/>
          <p:nvPr/>
        </p:nvCxnSpPr>
        <p:spPr>
          <a:xfrm>
            <a:off x="4427984" y="4221088"/>
            <a:ext cx="432048" cy="2160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 flipH="1">
            <a:off x="5148065" y="4221088"/>
            <a:ext cx="733185" cy="2160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5" name="テキスト ボックス 7174"/>
          <p:cNvSpPr txBox="1"/>
          <p:nvPr/>
        </p:nvSpPr>
        <p:spPr>
          <a:xfrm>
            <a:off x="4193842" y="3049215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Emulsion </a:t>
            </a:r>
            <a:r>
              <a:rPr kumimoji="1" lang="en-US" altLang="ja-JP" sz="1400" dirty="0" smtClean="0"/>
              <a:t>44 um</a:t>
            </a:r>
            <a:endParaRPr kumimoji="1" lang="ja-JP" altLang="en-US" sz="1400" dirty="0"/>
          </a:p>
        </p:txBody>
      </p:sp>
      <p:cxnSp>
        <p:nvCxnSpPr>
          <p:cNvPr id="7177" name="直線矢印コネクタ 7176"/>
          <p:cNvCxnSpPr/>
          <p:nvPr/>
        </p:nvCxnSpPr>
        <p:spPr>
          <a:xfrm>
            <a:off x="4572000" y="3356992"/>
            <a:ext cx="0" cy="21602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4788024" y="3284984"/>
            <a:ext cx="17544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Plastic base 215 </a:t>
            </a:r>
            <a:r>
              <a:rPr kumimoji="1" lang="en-US" altLang="ja-JP" sz="1400" dirty="0" smtClean="0"/>
              <a:t>um</a:t>
            </a:r>
            <a:endParaRPr kumimoji="1" lang="ja-JP" altLang="en-US" sz="1400" dirty="0"/>
          </a:p>
        </p:txBody>
      </p:sp>
      <p:cxnSp>
        <p:nvCxnSpPr>
          <p:cNvPr id="50" name="直線矢印コネクタ 49"/>
          <p:cNvCxnSpPr>
            <a:stCxn id="34" idx="1"/>
          </p:cNvCxnSpPr>
          <p:nvPr/>
        </p:nvCxnSpPr>
        <p:spPr>
          <a:xfrm flipH="1">
            <a:off x="5217328" y="3549575"/>
            <a:ext cx="156334" cy="39277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9" name="テキスト ボックス 7188"/>
          <p:cNvSpPr txBox="1"/>
          <p:nvPr/>
        </p:nvSpPr>
        <p:spPr>
          <a:xfrm>
            <a:off x="6588316" y="2627620"/>
            <a:ext cx="1800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Microscopic view</a:t>
            </a:r>
            <a:endParaRPr kumimoji="1" lang="ja-JP" altLang="en-US" dirty="0"/>
          </a:p>
        </p:txBody>
      </p:sp>
      <p:cxnSp>
        <p:nvCxnSpPr>
          <p:cNvPr id="7191" name="直線矢印コネクタ 7190"/>
          <p:cNvCxnSpPr/>
          <p:nvPr/>
        </p:nvCxnSpPr>
        <p:spPr>
          <a:xfrm>
            <a:off x="6758452" y="3933056"/>
            <a:ext cx="630970" cy="0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6750461" y="3933056"/>
            <a:ext cx="710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20 um</a:t>
            </a:r>
            <a:endParaRPr kumimoji="1" lang="ja-JP" altLang="en-US" sz="1600" dirty="0"/>
          </a:p>
        </p:txBody>
      </p:sp>
      <p:sp>
        <p:nvSpPr>
          <p:cNvPr id="7194" name="テキスト ボックス 7193"/>
          <p:cNvSpPr txBox="1"/>
          <p:nvPr/>
        </p:nvSpPr>
        <p:spPr>
          <a:xfrm>
            <a:off x="4211960" y="2771636"/>
            <a:ext cx="20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Cross section of film</a:t>
            </a:r>
            <a:endParaRPr kumimoji="1" lang="ja-JP" altLang="en-US" dirty="0"/>
          </a:p>
        </p:txBody>
      </p:sp>
      <p:sp>
        <p:nvSpPr>
          <p:cNvPr id="64" name="Text Box 6"/>
          <p:cNvSpPr txBox="1">
            <a:spLocks noChangeArrowheads="1"/>
          </p:cNvSpPr>
          <p:nvPr/>
        </p:nvSpPr>
        <p:spPr bwMode="auto">
          <a:xfrm>
            <a:off x="323528" y="920140"/>
            <a:ext cx="720080" cy="42062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ja-JP" sz="3200" b="1" baseline="-25000" dirty="0" smtClean="0"/>
              <a:t>ECC</a:t>
            </a:r>
            <a:endParaRPr lang="en-US" altLang="ja-JP" sz="3200" b="1" baseline="-25000" dirty="0"/>
          </a:p>
        </p:txBody>
      </p:sp>
      <p:sp>
        <p:nvSpPr>
          <p:cNvPr id="7195" name="テキスト ボックス 7194"/>
          <p:cNvSpPr txBox="1"/>
          <p:nvPr/>
        </p:nvSpPr>
        <p:spPr>
          <a:xfrm>
            <a:off x="4453677" y="6381328"/>
            <a:ext cx="2926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No other lepton at the vertex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159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The OPERA Detector</a:t>
            </a:r>
            <a:br>
              <a:rPr lang="en-US" altLang="ja-JP" dirty="0" smtClean="0"/>
            </a:b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5</a:t>
            </a:fld>
            <a:r>
              <a:rPr lang="en-US" altLang="ja-JP" dirty="0"/>
              <a:t> /17</a:t>
            </a:r>
            <a:endParaRPr kumimoji="1" lang="ja-JP" altLang="en-US" dirty="0"/>
          </a:p>
        </p:txBody>
      </p:sp>
      <p:grpSp>
        <p:nvGrpSpPr>
          <p:cNvPr id="12" name="Group 47"/>
          <p:cNvGrpSpPr>
            <a:grpSpLocks/>
          </p:cNvGrpSpPr>
          <p:nvPr/>
        </p:nvGrpSpPr>
        <p:grpSpPr bwMode="auto">
          <a:xfrm>
            <a:off x="-447" y="978108"/>
            <a:ext cx="9324975" cy="4557713"/>
            <a:chOff x="0" y="1087438"/>
            <a:chExt cx="9144000" cy="4679950"/>
          </a:xfrm>
        </p:grpSpPr>
        <p:pic>
          <p:nvPicPr>
            <p:cNvPr id="13" name="Picture 4" descr="S:\DCIM\124_0210\sel\IMGP6506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25" t="2815" b="1811"/>
            <a:stretch>
              <a:fillRect/>
            </a:stretch>
          </p:blipFill>
          <p:spPr bwMode="auto">
            <a:xfrm>
              <a:off x="4478337" y="1087438"/>
              <a:ext cx="2836863" cy="4679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 descr="S:\DCIM\124_0210\sel\IMGP6487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" b="4004"/>
            <a:stretch>
              <a:fillRect/>
            </a:stretch>
          </p:blipFill>
          <p:spPr bwMode="auto">
            <a:xfrm>
              <a:off x="0" y="1087438"/>
              <a:ext cx="3116263" cy="4679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" descr="S:\DCIM\124_0210\sel\IMGP6500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70" t="2968" r="24023" b="880"/>
            <a:stretch>
              <a:fillRect/>
            </a:stretch>
          </p:blipFill>
          <p:spPr bwMode="auto">
            <a:xfrm>
              <a:off x="2516188" y="1087438"/>
              <a:ext cx="2030412" cy="4679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5" descr="S:\DCIM\124_0210\sel\IMGP6507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88" t="2217" b="3053"/>
            <a:stretch>
              <a:fillRect/>
            </a:stretch>
          </p:blipFill>
          <p:spPr bwMode="auto">
            <a:xfrm>
              <a:off x="6956425" y="1087438"/>
              <a:ext cx="2187575" cy="4679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467866" y="1455946"/>
            <a:ext cx="1900237" cy="3817937"/>
          </a:xfrm>
          <a:prstGeom prst="rect">
            <a:avLst/>
          </a:prstGeom>
          <a:noFill/>
          <a:ln w="5080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730203" y="5649336"/>
            <a:ext cx="12495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rgbClr val="2CE43E"/>
                </a:solidFill>
              </a:rPr>
              <a:t>Target area</a:t>
            </a: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2766318" y="5586620"/>
            <a:ext cx="2843407" cy="92333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ja-JP" b="1" dirty="0" err="1">
                <a:solidFill>
                  <a:srgbClr val="FF33CC"/>
                </a:solidFill>
              </a:rPr>
              <a:t>Muon</a:t>
            </a:r>
            <a:r>
              <a:rPr lang="en-US" altLang="ja-JP" b="1" dirty="0">
                <a:solidFill>
                  <a:srgbClr val="FF33CC"/>
                </a:solidFill>
              </a:rPr>
              <a:t> </a:t>
            </a:r>
            <a:br>
              <a:rPr lang="en-US" altLang="ja-JP" b="1" dirty="0">
                <a:solidFill>
                  <a:srgbClr val="FF33CC"/>
                </a:solidFill>
              </a:rPr>
            </a:br>
            <a:r>
              <a:rPr lang="en-US" altLang="ja-JP" b="1" dirty="0" smtClean="0">
                <a:solidFill>
                  <a:srgbClr val="FF33CC"/>
                </a:solidFill>
              </a:rPr>
              <a:t>spectrometer</a:t>
            </a:r>
          </a:p>
          <a:p>
            <a:r>
              <a:rPr lang="en-US" altLang="ja-JP" b="1" dirty="0" smtClean="0">
                <a:solidFill>
                  <a:srgbClr val="FF33CC"/>
                </a:solidFill>
              </a:rPr>
              <a:t>(Drift Tube + RPC + Magnet)</a:t>
            </a:r>
            <a:endParaRPr lang="en-US" altLang="ja-JP" b="1" dirty="0">
              <a:solidFill>
                <a:srgbClr val="FF33CC"/>
              </a:solidFill>
            </a:endParaRPr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4573141" y="1416596"/>
            <a:ext cx="1990725" cy="3884612"/>
          </a:xfrm>
          <a:prstGeom prst="rect">
            <a:avLst/>
          </a:prstGeom>
          <a:noFill/>
          <a:ln w="5080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" name="AutoShape 19"/>
          <p:cNvSpPr>
            <a:spLocks noChangeArrowheads="1"/>
          </p:cNvSpPr>
          <p:nvPr/>
        </p:nvSpPr>
        <p:spPr bwMode="auto">
          <a:xfrm>
            <a:off x="-51247" y="2410033"/>
            <a:ext cx="690563" cy="12954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3200" dirty="0">
                <a:latin typeface="Symbol" pitchFamily="18" charset="2"/>
                <a:sym typeface="Symbol" pitchFamily="18" charset="2"/>
              </a:rPr>
              <a:t></a:t>
            </a:r>
            <a:endParaRPr lang="en-US" altLang="ja-JP" sz="3200" dirty="0"/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101153" y="6011996"/>
            <a:ext cx="6242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chemeClr val="accent1"/>
                </a:solidFill>
              </a:rPr>
              <a:t>Veto</a:t>
            </a:r>
          </a:p>
        </p:txBody>
      </p:sp>
      <p:sp>
        <p:nvSpPr>
          <p:cNvPr id="25" name="Line 21"/>
          <p:cNvSpPr>
            <a:spLocks noChangeShapeType="1"/>
          </p:cNvSpPr>
          <p:nvPr/>
        </p:nvSpPr>
        <p:spPr bwMode="auto">
          <a:xfrm flipV="1">
            <a:off x="323403" y="5297943"/>
            <a:ext cx="71438" cy="720725"/>
          </a:xfrm>
          <a:prstGeom prst="line">
            <a:avLst/>
          </a:prstGeom>
          <a:noFill/>
          <a:ln w="635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2483991" y="1416596"/>
            <a:ext cx="1985962" cy="3884612"/>
          </a:xfrm>
          <a:prstGeom prst="rect">
            <a:avLst/>
          </a:prstGeom>
          <a:noFill/>
          <a:ln w="50800">
            <a:solidFill>
              <a:srgbClr val="FF00C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6948041" y="1412776"/>
            <a:ext cx="1739900" cy="3884612"/>
          </a:xfrm>
          <a:prstGeom prst="rect">
            <a:avLst/>
          </a:prstGeom>
          <a:noFill/>
          <a:ln w="50800">
            <a:solidFill>
              <a:srgbClr val="FF00C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Text Box 16"/>
          <p:cNvSpPr txBox="1">
            <a:spLocks noChangeArrowheads="1"/>
          </p:cNvSpPr>
          <p:nvPr/>
        </p:nvSpPr>
        <p:spPr bwMode="auto">
          <a:xfrm>
            <a:off x="2771800" y="908720"/>
            <a:ext cx="3585084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150,000 ECC, 1.25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kt</a:t>
            </a:r>
            <a:r>
              <a:rPr lang="en-US" altLang="ja-JP" sz="2000" dirty="0" smtClean="0">
                <a:solidFill>
                  <a:srgbClr val="FF0000"/>
                </a:solidFill>
              </a:rPr>
              <a:t> target mass</a:t>
            </a:r>
            <a:endParaRPr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29" name="Text Box 9"/>
          <p:cNvSpPr txBox="1">
            <a:spLocks noChangeArrowheads="1"/>
          </p:cNvSpPr>
          <p:nvPr/>
        </p:nvSpPr>
        <p:spPr bwMode="auto">
          <a:xfrm>
            <a:off x="7158806" y="5586620"/>
            <a:ext cx="1517650" cy="6413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ja-JP" b="1" dirty="0" err="1">
                <a:solidFill>
                  <a:srgbClr val="FF33CC"/>
                </a:solidFill>
              </a:rPr>
              <a:t>Muon</a:t>
            </a:r>
            <a:r>
              <a:rPr lang="en-US" altLang="ja-JP" b="1" dirty="0">
                <a:solidFill>
                  <a:srgbClr val="FF33CC"/>
                </a:solidFill>
              </a:rPr>
              <a:t> </a:t>
            </a:r>
            <a:br>
              <a:rPr lang="en-US" altLang="ja-JP" b="1" dirty="0">
                <a:solidFill>
                  <a:srgbClr val="FF33CC"/>
                </a:solidFill>
              </a:rPr>
            </a:br>
            <a:r>
              <a:rPr lang="en-US" altLang="ja-JP" b="1" dirty="0">
                <a:solidFill>
                  <a:srgbClr val="FF33CC"/>
                </a:solidFill>
              </a:rPr>
              <a:t>spectrometer</a:t>
            </a: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4978675" y="5658628"/>
            <a:ext cx="12495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rgbClr val="2CE43E"/>
                </a:solidFill>
              </a:rPr>
              <a:t>Target area</a:t>
            </a: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27" y="1568203"/>
            <a:ext cx="4316484" cy="4480082"/>
          </a:xfrm>
          <a:prstGeom prst="rect">
            <a:avLst/>
          </a:prstGeom>
          <a:noFill/>
          <a:ln w="63500">
            <a:solidFill>
              <a:srgbClr val="55F030"/>
            </a:solidFill>
            <a:bevel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正方形/長方形 32"/>
          <p:cNvSpPr/>
          <p:nvPr/>
        </p:nvSpPr>
        <p:spPr>
          <a:xfrm>
            <a:off x="5580112" y="3059028"/>
            <a:ext cx="233565" cy="246648"/>
          </a:xfrm>
          <a:prstGeom prst="rect">
            <a:avLst/>
          </a:prstGeom>
          <a:noFill/>
          <a:ln w="63500">
            <a:solidFill>
              <a:srgbClr val="55F0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5" name="直線コネクタ 34"/>
          <p:cNvCxnSpPr>
            <a:stCxn id="33" idx="0"/>
          </p:cNvCxnSpPr>
          <p:nvPr/>
        </p:nvCxnSpPr>
        <p:spPr>
          <a:xfrm flipH="1" flipV="1">
            <a:off x="5072211" y="1568203"/>
            <a:ext cx="624684" cy="1490825"/>
          </a:xfrm>
          <a:prstGeom prst="line">
            <a:avLst/>
          </a:prstGeom>
          <a:ln w="63500">
            <a:solidFill>
              <a:srgbClr val="55F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>
            <a:stCxn id="33" idx="2"/>
          </p:cNvCxnSpPr>
          <p:nvPr/>
        </p:nvCxnSpPr>
        <p:spPr>
          <a:xfrm flipH="1">
            <a:off x="5072211" y="3305676"/>
            <a:ext cx="624684" cy="2742609"/>
          </a:xfrm>
          <a:prstGeom prst="line">
            <a:avLst/>
          </a:prstGeom>
          <a:ln w="63500">
            <a:solidFill>
              <a:srgbClr val="55F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/>
          <p:cNvSpPr txBox="1"/>
          <p:nvPr/>
        </p:nvSpPr>
        <p:spPr>
          <a:xfrm>
            <a:off x="5940152" y="1602666"/>
            <a:ext cx="3024336" cy="1754326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Target Tracker (TT):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smtClean="0"/>
              <a:t>Scintillator </a:t>
            </a:r>
            <a:r>
              <a:rPr lang="en-US" altLang="ja-JP" dirty="0" smtClean="0"/>
              <a:t>bar plains for </a:t>
            </a:r>
            <a:r>
              <a:rPr lang="en-US" altLang="ja-JP" dirty="0"/>
              <a:t>e</a:t>
            </a:r>
            <a:r>
              <a:rPr kumimoji="1" lang="en-US" altLang="ja-JP" dirty="0" smtClean="0"/>
              <a:t>vent trigger and </a:t>
            </a:r>
            <a:r>
              <a:rPr lang="en-US" altLang="ja-JP" dirty="0" smtClean="0"/>
              <a:t>brick</a:t>
            </a:r>
            <a:r>
              <a:rPr kumimoji="1" lang="en-US" altLang="ja-JP" dirty="0" smtClean="0"/>
              <a:t> prediction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smtClean="0"/>
              <a:t>Coarse segmentation (2.6 cm)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940152" y="3645024"/>
            <a:ext cx="3024336" cy="1754326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Changeable sheets (CS):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Doublet of films as Interface between ECC and TT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smtClean="0"/>
              <a:t>Very low background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Detachable/attachable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1134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7" grpId="0" animBg="1"/>
      <p:bldP spid="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Takuya\Pictures\tteve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80728"/>
            <a:ext cx="5472219" cy="3443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Location step (1) </a:t>
            </a:r>
            <a:r>
              <a:rPr lang="en-US" altLang="ja-JP" dirty="0"/>
              <a:t>B</a:t>
            </a:r>
            <a:r>
              <a:rPr kumimoji="1" lang="en-US" altLang="ja-JP" dirty="0" smtClean="0"/>
              <a:t>rick Finding</a:t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6</a:t>
            </a:fld>
            <a:r>
              <a:rPr lang="en-US" altLang="ja-JP" dirty="0"/>
              <a:t> /17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9552" y="4710043"/>
            <a:ext cx="81369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en-US" altLang="ja-JP" dirty="0" smtClean="0"/>
              <a:t>Event trigger &amp; brick prediction by TT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dirty="0" smtClean="0"/>
              <a:t>Extract most probable brick by Brick Manipulator System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dirty="0" smtClean="0"/>
              <a:t>Detach CS from ECC and develop it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dirty="0" smtClean="0"/>
              <a:t>Validation by scanning CS searching tracks from </a:t>
            </a:r>
            <a:r>
              <a:rPr lang="en-US" altLang="ja-JP" dirty="0" smtClean="0">
                <a:latin typeface="Symbol" panose="05050102010706020507" pitchFamily="18" charset="2"/>
              </a:rPr>
              <a:t>n</a:t>
            </a:r>
            <a:r>
              <a:rPr lang="en-US" altLang="ja-JP" dirty="0" smtClean="0"/>
              <a:t> interaction (automatic scanning system)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 smtClean="0"/>
              <a:t>Track found </a:t>
            </a:r>
            <a:r>
              <a:rPr lang="en-US" altLang="ja-JP" dirty="0" smtClean="0">
                <a:sym typeface="Wingdings" panose="05000000000000000000" pitchFamily="2" charset="2"/>
              </a:rPr>
              <a:t> Develop ECC films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 smtClean="0">
                <a:sym typeface="Wingdings" panose="05000000000000000000" pitchFamily="2" charset="2"/>
              </a:rPr>
              <a:t>Not found   extract the 2</a:t>
            </a:r>
            <a:r>
              <a:rPr lang="en-US" altLang="ja-JP" baseline="30000" dirty="0" smtClean="0">
                <a:sym typeface="Wingdings" panose="05000000000000000000" pitchFamily="2" charset="2"/>
              </a:rPr>
              <a:t>nd</a:t>
            </a:r>
            <a:r>
              <a:rPr lang="en-US" altLang="ja-JP" dirty="0" smtClean="0">
                <a:sym typeface="Wingdings" panose="05000000000000000000" pitchFamily="2" charset="2"/>
              </a:rPr>
              <a:t> probable brick…</a:t>
            </a:r>
            <a:endParaRPr lang="en-US" altLang="ja-JP" dirty="0" smtClean="0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3823466" y="3717032"/>
            <a:ext cx="207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Most probable brick</a:t>
            </a:r>
            <a:endParaRPr kumimoji="1" lang="ja-JP" altLang="en-US" dirty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211960" y="1988840"/>
            <a:ext cx="806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TT hits</a:t>
            </a:r>
            <a:endParaRPr kumimoji="1" lang="ja-JP" altLang="en-US" dirty="0"/>
          </a:p>
        </p:txBody>
      </p:sp>
      <p:sp>
        <p:nvSpPr>
          <p:cNvPr id="97" name="右矢印 96"/>
          <p:cNvSpPr/>
          <p:nvPr/>
        </p:nvSpPr>
        <p:spPr>
          <a:xfrm>
            <a:off x="2445948" y="1484784"/>
            <a:ext cx="306942" cy="639111"/>
          </a:xfrm>
          <a:prstGeom prst="rightArrow">
            <a:avLst/>
          </a:prstGeom>
          <a:solidFill>
            <a:srgbClr val="55F030"/>
          </a:solidFill>
          <a:ln>
            <a:solidFill>
              <a:srgbClr val="55F0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 smtClean="0">
                <a:solidFill>
                  <a:schemeClr val="tx1"/>
                </a:solidFill>
                <a:latin typeface="Symbol" panose="05050102010706020507" pitchFamily="18" charset="2"/>
              </a:rPr>
              <a:t>n</a:t>
            </a:r>
            <a:endParaRPr kumimoji="1" lang="ja-JP" altLang="en-US" sz="2400" b="1" dirty="0">
              <a:solidFill>
                <a:schemeClr val="tx1"/>
              </a:solidFill>
              <a:latin typeface="Symbol" panose="05050102010706020507" pitchFamily="18" charset="2"/>
            </a:endParaRPr>
          </a:p>
        </p:txBody>
      </p:sp>
      <p:cxnSp>
        <p:nvCxnSpPr>
          <p:cNvPr id="92" name="直線矢印コネクタ 91"/>
          <p:cNvCxnSpPr>
            <a:stCxn id="90" idx="0"/>
          </p:cNvCxnSpPr>
          <p:nvPr/>
        </p:nvCxnSpPr>
        <p:spPr>
          <a:xfrm flipH="1" flipV="1">
            <a:off x="4211960" y="1804339"/>
            <a:ext cx="403284" cy="18450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矢印コネクタ 94"/>
          <p:cNvCxnSpPr>
            <a:stCxn id="89" idx="1"/>
          </p:cNvCxnSpPr>
          <p:nvPr/>
        </p:nvCxnSpPr>
        <p:spPr>
          <a:xfrm flipH="1" flipV="1">
            <a:off x="3419872" y="3506682"/>
            <a:ext cx="403594" cy="39501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右矢印 17"/>
          <p:cNvSpPr/>
          <p:nvPr/>
        </p:nvSpPr>
        <p:spPr>
          <a:xfrm>
            <a:off x="2464858" y="3293945"/>
            <a:ext cx="306942" cy="639111"/>
          </a:xfrm>
          <a:prstGeom prst="rightArrow">
            <a:avLst/>
          </a:prstGeom>
          <a:solidFill>
            <a:srgbClr val="55F030"/>
          </a:solidFill>
          <a:ln>
            <a:solidFill>
              <a:srgbClr val="55F0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 smtClean="0">
                <a:solidFill>
                  <a:schemeClr val="tx1"/>
                </a:solidFill>
                <a:latin typeface="Symbol" panose="05050102010706020507" pitchFamily="18" charset="2"/>
              </a:rPr>
              <a:t>n</a:t>
            </a:r>
            <a:endParaRPr kumimoji="1" lang="ja-JP" altLang="en-US" sz="2400" b="1" dirty="0">
              <a:solidFill>
                <a:schemeClr val="tx1"/>
              </a:solidFill>
              <a:latin typeface="Symbol" panose="05050102010706020507" pitchFamily="18" charset="2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637641" y="1196752"/>
            <a:ext cx="1512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Drift Tube hits</a:t>
            </a:r>
            <a:endParaRPr kumimoji="1" lang="ja-JP" altLang="en-US" dirty="0"/>
          </a:p>
        </p:txBody>
      </p:sp>
      <p:cxnSp>
        <p:nvCxnSpPr>
          <p:cNvPr id="25" name="直線矢印コネクタ 24"/>
          <p:cNvCxnSpPr>
            <a:stCxn id="24" idx="2"/>
          </p:cNvCxnSpPr>
          <p:nvPr/>
        </p:nvCxnSpPr>
        <p:spPr>
          <a:xfrm flipH="1">
            <a:off x="6084168" y="1566084"/>
            <a:ext cx="309514" cy="20673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413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613197"/>
            <a:ext cx="3374530" cy="212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(2) </a:t>
            </a:r>
            <a:r>
              <a:rPr lang="en-US" altLang="ja-JP" dirty="0" err="1" smtClean="0"/>
              <a:t>Scanback</a:t>
            </a:r>
            <a:r>
              <a:rPr lang="en-US" altLang="ja-JP" dirty="0" smtClean="0"/>
              <a:t> &amp; Decay search</a:t>
            </a:r>
            <a:br>
              <a:rPr lang="en-US" altLang="ja-JP" dirty="0" smtClean="0"/>
            </a:b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7</a:t>
            </a:fld>
            <a:r>
              <a:rPr lang="en-US" altLang="ja-JP" dirty="0"/>
              <a:t> /17</a:t>
            </a:r>
            <a:endParaRPr kumimoji="1" lang="ja-JP" altLang="en-US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489692" y="1098371"/>
            <a:ext cx="4268909" cy="2749181"/>
            <a:chOff x="1116013" y="1052513"/>
            <a:chExt cx="8027987" cy="5500687"/>
          </a:xfrm>
        </p:grpSpPr>
        <p:sp>
          <p:nvSpPr>
            <p:cNvPr id="5" name="正方形/長方形 89"/>
            <p:cNvSpPr>
              <a:spLocks noChangeArrowheads="1"/>
            </p:cNvSpPr>
            <p:nvPr/>
          </p:nvSpPr>
          <p:spPr bwMode="auto">
            <a:xfrm>
              <a:off x="1155700" y="1084263"/>
              <a:ext cx="5143500" cy="5468937"/>
            </a:xfrm>
            <a:prstGeom prst="rect">
              <a:avLst/>
            </a:prstGeom>
            <a:solidFill>
              <a:srgbClr val="D8E4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5" tIns="45718" rIns="91435" bIns="45718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endParaRPr kumimoji="0" lang="ja-JP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7162800" y="1066800"/>
              <a:ext cx="217488" cy="5472113"/>
            </a:xfrm>
            <a:prstGeom prst="rect">
              <a:avLst/>
            </a:prstGeom>
            <a:solidFill>
              <a:srgbClr val="D8E45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940" tIns="41471" rIns="82940" bIns="41471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kumimoji="0" lang="ja-JP" altLang="ja-JP">
                <a:solidFill>
                  <a:srgbClr val="BBE0E3"/>
                </a:solidFill>
                <a:latin typeface="Calibri" pitchFamily="34" charset="0"/>
              </a:endParaRP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7380288" y="1066800"/>
              <a:ext cx="217487" cy="5472113"/>
            </a:xfrm>
            <a:prstGeom prst="rect">
              <a:avLst/>
            </a:prstGeom>
            <a:solidFill>
              <a:srgbClr val="D8E45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940" tIns="41471" rIns="82940" bIns="41471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kumimoji="0"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6019800" y="2108200"/>
              <a:ext cx="304800" cy="457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Line 2"/>
            <p:cNvSpPr>
              <a:spLocks noChangeShapeType="1"/>
            </p:cNvSpPr>
            <p:nvPr/>
          </p:nvSpPr>
          <p:spPr bwMode="auto">
            <a:xfrm flipV="1">
              <a:off x="6019800" y="2228850"/>
              <a:ext cx="381000" cy="16351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0" tIns="41471" rIns="82940" bIns="41471"/>
            <a:lstStyle/>
            <a:p>
              <a:endParaRPr lang="ja-JP" alt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5410200" y="2362200"/>
              <a:ext cx="304800" cy="457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Line 2"/>
            <p:cNvSpPr>
              <a:spLocks noChangeShapeType="1"/>
            </p:cNvSpPr>
            <p:nvPr/>
          </p:nvSpPr>
          <p:spPr bwMode="auto">
            <a:xfrm flipV="1">
              <a:off x="5334000" y="2486025"/>
              <a:ext cx="457200" cy="1968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0" tIns="41471" rIns="82940" bIns="41471"/>
            <a:lstStyle/>
            <a:p>
              <a:endParaRPr lang="ja-JP" altLang="en-US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24400" y="2667000"/>
              <a:ext cx="304800" cy="457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3" name="Line 2"/>
            <p:cNvSpPr>
              <a:spLocks noChangeShapeType="1"/>
            </p:cNvSpPr>
            <p:nvPr/>
          </p:nvSpPr>
          <p:spPr bwMode="auto">
            <a:xfrm flipV="1">
              <a:off x="4648200" y="2786063"/>
              <a:ext cx="457200" cy="1968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0" tIns="41471" rIns="82940" bIns="41471"/>
            <a:lstStyle/>
            <a:p>
              <a:endParaRPr lang="ja-JP" altLang="en-US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114800" y="2908300"/>
              <a:ext cx="304800" cy="457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" name="Line 2"/>
            <p:cNvSpPr>
              <a:spLocks noChangeShapeType="1"/>
            </p:cNvSpPr>
            <p:nvPr/>
          </p:nvSpPr>
          <p:spPr bwMode="auto">
            <a:xfrm flipV="1">
              <a:off x="3962400" y="3084513"/>
              <a:ext cx="457200" cy="1968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0" tIns="41471" rIns="82940" bIns="41471"/>
            <a:lstStyle/>
            <a:p>
              <a:endParaRPr lang="ja-JP" altLang="en-US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3505200" y="3200400"/>
              <a:ext cx="304800" cy="457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7" name="Line 2"/>
            <p:cNvSpPr>
              <a:spLocks noChangeShapeType="1"/>
            </p:cNvSpPr>
            <p:nvPr/>
          </p:nvSpPr>
          <p:spPr bwMode="auto">
            <a:xfrm flipV="1">
              <a:off x="3429000" y="3314700"/>
              <a:ext cx="457200" cy="1968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0" tIns="41471" rIns="82940" bIns="41471"/>
            <a:lstStyle/>
            <a:p>
              <a:endParaRPr lang="ja-JP" altLang="en-US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2819400" y="3505200"/>
              <a:ext cx="304800" cy="457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9" name="Line 2"/>
            <p:cNvSpPr>
              <a:spLocks noChangeShapeType="1"/>
            </p:cNvSpPr>
            <p:nvPr/>
          </p:nvSpPr>
          <p:spPr bwMode="auto">
            <a:xfrm flipV="1">
              <a:off x="2743200" y="3598863"/>
              <a:ext cx="457200" cy="1968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0" tIns="41471" rIns="82940" bIns="41471"/>
            <a:lstStyle/>
            <a:p>
              <a:endParaRPr lang="ja-JP" altLang="en-US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2124075" y="3716338"/>
              <a:ext cx="304800" cy="43338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21" name="Line 5"/>
            <p:cNvSpPr>
              <a:spLocks noChangeShapeType="1"/>
            </p:cNvSpPr>
            <p:nvPr/>
          </p:nvSpPr>
          <p:spPr bwMode="auto">
            <a:xfrm flipV="1">
              <a:off x="1979613" y="3941763"/>
              <a:ext cx="458787" cy="777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0" tIns="41471" rIns="82940" bIns="41471"/>
            <a:lstStyle/>
            <a:p>
              <a:endParaRPr lang="ja-JP" altLang="en-US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1524000" y="3810000"/>
              <a:ext cx="304800" cy="457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23" name="Rectangle 43"/>
            <p:cNvSpPr>
              <a:spLocks noChangeArrowheads="1"/>
            </p:cNvSpPr>
            <p:nvPr/>
          </p:nvSpPr>
          <p:spPr bwMode="auto">
            <a:xfrm>
              <a:off x="1116013" y="1066800"/>
              <a:ext cx="433387" cy="547370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940" tIns="41471" rIns="82940" bIns="41471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kumimoji="0" lang="ja-JP" altLang="ja-JP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24" name="Rectangle 44"/>
            <p:cNvSpPr>
              <a:spLocks noChangeArrowheads="1"/>
            </p:cNvSpPr>
            <p:nvPr/>
          </p:nvSpPr>
          <p:spPr bwMode="auto">
            <a:xfrm>
              <a:off x="1763713" y="1066800"/>
              <a:ext cx="433387" cy="547370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940" tIns="41471" rIns="82940" bIns="41471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kumimoji="0" lang="ja-JP" altLang="ja-JP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25" name="Rectangle 45"/>
            <p:cNvSpPr>
              <a:spLocks noChangeArrowheads="1"/>
            </p:cNvSpPr>
            <p:nvPr/>
          </p:nvSpPr>
          <p:spPr bwMode="auto">
            <a:xfrm>
              <a:off x="2411413" y="1066800"/>
              <a:ext cx="433387" cy="547370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940" tIns="41471" rIns="82940" bIns="41471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kumimoji="0" lang="ja-JP" altLang="ja-JP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26" name="Rectangle 46"/>
            <p:cNvSpPr>
              <a:spLocks noChangeArrowheads="1"/>
            </p:cNvSpPr>
            <p:nvPr/>
          </p:nvSpPr>
          <p:spPr bwMode="auto">
            <a:xfrm>
              <a:off x="3057525" y="1066800"/>
              <a:ext cx="433388" cy="547370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940" tIns="41471" rIns="82940" bIns="41471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kumimoji="0" lang="ja-JP" altLang="ja-JP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27" name="Rectangle 47"/>
            <p:cNvSpPr>
              <a:spLocks noChangeArrowheads="1"/>
            </p:cNvSpPr>
            <p:nvPr/>
          </p:nvSpPr>
          <p:spPr bwMode="auto">
            <a:xfrm>
              <a:off x="3708400" y="1066800"/>
              <a:ext cx="433388" cy="547370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940" tIns="41471" rIns="82940" bIns="41471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kumimoji="0" lang="ja-JP" altLang="ja-JP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28" name="Rectangle 48"/>
            <p:cNvSpPr>
              <a:spLocks noChangeArrowheads="1"/>
            </p:cNvSpPr>
            <p:nvPr/>
          </p:nvSpPr>
          <p:spPr bwMode="auto">
            <a:xfrm>
              <a:off x="4356100" y="1066800"/>
              <a:ext cx="433388" cy="547370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940" tIns="41471" rIns="82940" bIns="41471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kumimoji="0" lang="ja-JP" altLang="ja-JP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29" name="Rectangle 49"/>
            <p:cNvSpPr>
              <a:spLocks noChangeArrowheads="1"/>
            </p:cNvSpPr>
            <p:nvPr/>
          </p:nvSpPr>
          <p:spPr bwMode="auto">
            <a:xfrm>
              <a:off x="5003800" y="1066800"/>
              <a:ext cx="433388" cy="547370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940" tIns="41471" rIns="82940" bIns="41471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kumimoji="0" lang="ja-JP" altLang="ja-JP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30" name="Rectangle 50"/>
            <p:cNvSpPr>
              <a:spLocks noChangeArrowheads="1"/>
            </p:cNvSpPr>
            <p:nvPr/>
          </p:nvSpPr>
          <p:spPr bwMode="auto">
            <a:xfrm>
              <a:off x="5651500" y="1066800"/>
              <a:ext cx="433388" cy="547370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940" tIns="41471" rIns="82940" bIns="41471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kumimoji="0" lang="ja-JP" altLang="ja-JP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31" name="Rectangle 56"/>
            <p:cNvSpPr>
              <a:spLocks noChangeArrowheads="1"/>
            </p:cNvSpPr>
            <p:nvPr/>
          </p:nvSpPr>
          <p:spPr bwMode="auto">
            <a:xfrm>
              <a:off x="7162800" y="1066800"/>
              <a:ext cx="217488" cy="547211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940" tIns="41471" rIns="82940" bIns="41471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kumimoji="0" lang="ja-JP" altLang="ja-JP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32" name="Rectangle 56"/>
            <p:cNvSpPr>
              <a:spLocks noChangeArrowheads="1"/>
            </p:cNvSpPr>
            <p:nvPr/>
          </p:nvSpPr>
          <p:spPr bwMode="auto">
            <a:xfrm>
              <a:off x="7378700" y="1069975"/>
              <a:ext cx="217488" cy="547211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2940" tIns="41471" rIns="82940" bIns="41471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kumimoji="0" lang="ja-JP" altLang="ja-JP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33" name="Line 2"/>
            <p:cNvSpPr>
              <a:spLocks noChangeShapeType="1"/>
            </p:cNvSpPr>
            <p:nvPr/>
          </p:nvSpPr>
          <p:spPr bwMode="auto">
            <a:xfrm flipV="1">
              <a:off x="7162800" y="1714500"/>
              <a:ext cx="433388" cy="1873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0" tIns="41471" rIns="82940" bIns="41471"/>
            <a:lstStyle/>
            <a:p>
              <a:endParaRPr lang="ja-JP" altLang="en-US"/>
            </a:p>
          </p:txBody>
        </p:sp>
        <p:sp>
          <p:nvSpPr>
            <p:cNvPr id="34" name="Rectangle 68"/>
            <p:cNvSpPr>
              <a:spLocks noChangeArrowheads="1"/>
            </p:cNvSpPr>
            <p:nvPr/>
          </p:nvSpPr>
          <p:spPr bwMode="auto">
            <a:xfrm>
              <a:off x="6300788" y="1052513"/>
              <a:ext cx="863600" cy="54737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1425" tIns="45713" rIns="91425" bIns="45713" anchor="ctr"/>
            <a:lstStyle/>
            <a:p>
              <a:pPr algn="ctr" defTabSz="91436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sz="2400" dirty="0">
                <a:solidFill>
                  <a:srgbClr val="000000"/>
                </a:solidFill>
                <a:latin typeface="Times New Roman" pitchFamily="18" charset="0"/>
                <a:ea typeface="ＭＳ Ｐゴシック"/>
              </a:endParaRPr>
            </a:p>
          </p:txBody>
        </p:sp>
        <p:sp>
          <p:nvSpPr>
            <p:cNvPr id="35" name="Line 69"/>
            <p:cNvSpPr>
              <a:spLocks noChangeShapeType="1"/>
            </p:cNvSpPr>
            <p:nvPr/>
          </p:nvSpPr>
          <p:spPr bwMode="auto">
            <a:xfrm flipH="1">
              <a:off x="6350000" y="1917700"/>
              <a:ext cx="763588" cy="317500"/>
            </a:xfrm>
            <a:prstGeom prst="line">
              <a:avLst/>
            </a:prstGeom>
            <a:noFill/>
            <a:ln w="63500">
              <a:solidFill>
                <a:srgbClr val="000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0" tIns="41471" rIns="82940" bIns="41471"/>
            <a:lstStyle/>
            <a:p>
              <a:endParaRPr lang="ja-JP" altLang="en-US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7812360" y="3818731"/>
              <a:ext cx="1331640" cy="27115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7812360" y="1066799"/>
              <a:ext cx="1331640" cy="27519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4613197"/>
            <a:ext cx="3374530" cy="212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947" y="4613197"/>
            <a:ext cx="3355565" cy="211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テキスト ボックス 38"/>
          <p:cNvSpPr txBox="1"/>
          <p:nvPr/>
        </p:nvSpPr>
        <p:spPr>
          <a:xfrm>
            <a:off x="5042008" y="1145785"/>
            <a:ext cx="37444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en-US" altLang="ja-JP" dirty="0" smtClean="0"/>
              <a:t>Extrapolate track to upstream film by film from CS</a:t>
            </a:r>
            <a:r>
              <a:rPr lang="ja-JP" altLang="en-US" dirty="0" smtClean="0"/>
              <a:t> </a:t>
            </a:r>
            <a:r>
              <a:rPr lang="en-US" altLang="ja-JP" dirty="0" smtClean="0"/>
              <a:t>until stopping point (</a:t>
            </a:r>
            <a:r>
              <a:rPr lang="en-US" altLang="ja-JP" dirty="0" err="1" smtClean="0"/>
              <a:t>Scanback</a:t>
            </a:r>
            <a:r>
              <a:rPr lang="en-US" altLang="ja-JP" dirty="0" smtClean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dirty="0" smtClean="0"/>
              <a:t>Volume scan around stopping point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dirty="0" smtClean="0"/>
              <a:t>Reconstruct high energy tracks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dirty="0" err="1" smtClean="0"/>
              <a:t>Vertexing</a:t>
            </a:r>
            <a:r>
              <a:rPr lang="en-US" altLang="ja-JP" dirty="0" smtClean="0"/>
              <a:t> with the </a:t>
            </a:r>
            <a:r>
              <a:rPr lang="en-US" altLang="ja-JP" dirty="0" err="1" smtClean="0"/>
              <a:t>scanback</a:t>
            </a:r>
            <a:r>
              <a:rPr lang="en-US" altLang="ja-JP" dirty="0" smtClean="0"/>
              <a:t> track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dirty="0" smtClean="0"/>
              <a:t>Decay daughter search with large impact parameter w.r.t. the vertex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283968" y="764704"/>
            <a:ext cx="599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TT</a:t>
            </a:r>
            <a:endParaRPr kumimoji="1"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635896" y="755412"/>
            <a:ext cx="599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CS</a:t>
            </a:r>
            <a:endParaRPr kumimoji="1" lang="ja-JP" altLang="en-US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892381" y="764704"/>
            <a:ext cx="599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ECC</a:t>
            </a:r>
            <a:endParaRPr kumimoji="1" lang="ja-JP" altLang="en-US" dirty="0"/>
          </a:p>
        </p:txBody>
      </p:sp>
      <p:sp>
        <p:nvSpPr>
          <p:cNvPr id="41" name="テキスト ボックス 40"/>
          <p:cNvSpPr txBox="1"/>
          <p:nvPr/>
        </p:nvSpPr>
        <p:spPr>
          <a:xfrm rot="16200000">
            <a:off x="2743620" y="3864130"/>
            <a:ext cx="5389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lead</a:t>
            </a:r>
            <a:endParaRPr kumimoji="1" lang="ja-JP" altLang="en-US" sz="1600" dirty="0"/>
          </a:p>
        </p:txBody>
      </p:sp>
      <p:sp>
        <p:nvSpPr>
          <p:cNvPr id="46" name="テキスト ボックス 45"/>
          <p:cNvSpPr txBox="1"/>
          <p:nvPr/>
        </p:nvSpPr>
        <p:spPr>
          <a:xfrm rot="16200000">
            <a:off x="2631250" y="3894908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film</a:t>
            </a:r>
            <a:endParaRPr kumimoji="1" lang="ja-JP" altLang="en-US" sz="1200" dirty="0"/>
          </a:p>
        </p:txBody>
      </p:sp>
      <p:sp>
        <p:nvSpPr>
          <p:cNvPr id="47" name="正方形/長方形 46"/>
          <p:cNvSpPr/>
          <p:nvPr/>
        </p:nvSpPr>
        <p:spPr>
          <a:xfrm>
            <a:off x="320232" y="1960377"/>
            <a:ext cx="2088232" cy="1224136"/>
          </a:xfrm>
          <a:prstGeom prst="rect">
            <a:avLst/>
          </a:prstGeom>
          <a:solidFill>
            <a:schemeClr val="bg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9" name="直線矢印コネクタ 48"/>
          <p:cNvCxnSpPr>
            <a:stCxn id="47" idx="2"/>
          </p:cNvCxnSpPr>
          <p:nvPr/>
        </p:nvCxnSpPr>
        <p:spPr>
          <a:xfrm>
            <a:off x="1364348" y="3184513"/>
            <a:ext cx="31126" cy="125259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/>
          <p:cNvCxnSpPr/>
          <p:nvPr/>
        </p:nvCxnSpPr>
        <p:spPr>
          <a:xfrm>
            <a:off x="274592" y="5193555"/>
            <a:ext cx="13507" cy="1043757"/>
          </a:xfrm>
          <a:prstGeom prst="straightConnector1">
            <a:avLst/>
          </a:prstGeom>
          <a:ln w="3810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/>
          <p:nvPr/>
        </p:nvCxnSpPr>
        <p:spPr>
          <a:xfrm>
            <a:off x="296968" y="6309320"/>
            <a:ext cx="679964" cy="384442"/>
          </a:xfrm>
          <a:prstGeom prst="straightConnector1">
            <a:avLst/>
          </a:prstGeom>
          <a:ln w="3810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/>
          <p:cNvCxnSpPr/>
          <p:nvPr/>
        </p:nvCxnSpPr>
        <p:spPr>
          <a:xfrm flipH="1">
            <a:off x="1275667" y="6212910"/>
            <a:ext cx="1640149" cy="456450"/>
          </a:xfrm>
          <a:prstGeom prst="straightConnector1">
            <a:avLst/>
          </a:prstGeom>
          <a:ln w="3810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テキスト ボックス 69"/>
          <p:cNvSpPr txBox="1"/>
          <p:nvPr/>
        </p:nvSpPr>
        <p:spPr>
          <a:xfrm>
            <a:off x="35496" y="478786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1cm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107504" y="638132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1cm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2195736" y="638132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15 films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3" name="右矢印 72"/>
          <p:cNvSpPr/>
          <p:nvPr/>
        </p:nvSpPr>
        <p:spPr>
          <a:xfrm rot="19562041">
            <a:off x="401043" y="5852748"/>
            <a:ext cx="318152" cy="485168"/>
          </a:xfrm>
          <a:prstGeom prst="rightArrow">
            <a:avLst/>
          </a:prstGeom>
          <a:solidFill>
            <a:srgbClr val="55F030"/>
          </a:solidFill>
          <a:ln>
            <a:solidFill>
              <a:srgbClr val="55F0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 smtClean="0">
                <a:solidFill>
                  <a:schemeClr val="tx1"/>
                </a:solidFill>
                <a:latin typeface="Symbol" panose="05050102010706020507" pitchFamily="18" charset="2"/>
              </a:rPr>
              <a:t>n</a:t>
            </a:r>
            <a:endParaRPr kumimoji="1" lang="ja-JP" altLang="en-US" sz="2400" b="1" dirty="0">
              <a:solidFill>
                <a:schemeClr val="tx1"/>
              </a:solidFill>
              <a:latin typeface="Symbol" panose="05050102010706020507" pitchFamily="18" charset="2"/>
            </a:endParaRPr>
          </a:p>
        </p:txBody>
      </p:sp>
      <p:sp>
        <p:nvSpPr>
          <p:cNvPr id="9221" name="テキスト ボックス 9220"/>
          <p:cNvSpPr txBox="1"/>
          <p:nvPr/>
        </p:nvSpPr>
        <p:spPr>
          <a:xfrm>
            <a:off x="1107455" y="402551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3440435" y="4248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-108520" y="4509120"/>
            <a:ext cx="1311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Raw data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9223" name="下カーブ矢印 9222"/>
          <p:cNvSpPr/>
          <p:nvPr/>
        </p:nvSpPr>
        <p:spPr>
          <a:xfrm>
            <a:off x="3059832" y="4437112"/>
            <a:ext cx="504056" cy="35026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7" name="下カーブ矢印 66"/>
          <p:cNvSpPr/>
          <p:nvPr/>
        </p:nvSpPr>
        <p:spPr>
          <a:xfrm>
            <a:off x="5868144" y="4437112"/>
            <a:ext cx="504056" cy="35026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6300192" y="42210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342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Data taking</a:t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A860-A901-46DE-84DA-09ADE6A38489}" type="slidenum">
              <a:rPr kumimoji="1" lang="ja-JP" altLang="en-US" smtClean="0"/>
              <a:t>8</a:t>
            </a:fld>
            <a:r>
              <a:rPr lang="en-US" altLang="ja-JP" dirty="0"/>
              <a:t> /17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83568" y="3837528"/>
            <a:ext cx="2178481" cy="400110"/>
          </a:xfrm>
          <a:prstGeom prst="rect">
            <a:avLst/>
          </a:prstGeom>
          <a:noFill/>
          <a:ln w="254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1</a:t>
            </a:r>
            <a:r>
              <a:rPr kumimoji="1" lang="en-US" altLang="ja-JP" sz="2000" baseline="30000" dirty="0" smtClean="0"/>
              <a:t>st</a:t>
            </a:r>
            <a:r>
              <a:rPr kumimoji="1" lang="en-US" altLang="ja-JP" sz="2000" dirty="0" smtClean="0"/>
              <a:t> </a:t>
            </a:r>
            <a:r>
              <a:rPr lang="en-US" altLang="ja-JP" sz="2000" dirty="0" err="1" smtClean="0">
                <a:latin typeface="Symbol" panose="05050102010706020507" pitchFamily="18" charset="2"/>
              </a:rPr>
              <a:t>n</a:t>
            </a:r>
            <a:r>
              <a:rPr lang="en-US" altLang="ja-JP" sz="2000" baseline="-25000" dirty="0" err="1" smtClean="0">
                <a:latin typeface="Symbol" panose="05050102010706020507" pitchFamily="18" charset="2"/>
              </a:rPr>
              <a:t>t</a:t>
            </a:r>
            <a:r>
              <a:rPr lang="en-US" altLang="ja-JP" sz="2000" dirty="0" smtClean="0"/>
              <a:t> (2009): </a:t>
            </a:r>
            <a:r>
              <a:rPr kumimoji="1" lang="en-US" altLang="ja-JP" sz="2000" dirty="0" smtClean="0">
                <a:latin typeface="Symbol" panose="05050102010706020507" pitchFamily="18" charset="2"/>
              </a:rPr>
              <a:t>t</a:t>
            </a:r>
            <a:r>
              <a:rPr lang="en-US" altLang="ja-JP" sz="2000" dirty="0" smtClean="0"/>
              <a:t> </a:t>
            </a:r>
            <a:r>
              <a:rPr lang="en-US" altLang="ja-JP" sz="2000" dirty="0" smtClean="0">
                <a:sym typeface="Wingdings" pitchFamily="2" charset="2"/>
              </a:rPr>
              <a:t> </a:t>
            </a:r>
            <a:r>
              <a:rPr kumimoji="1" lang="en-US" altLang="ja-JP" sz="2000" dirty="0" smtClean="0"/>
              <a:t>h</a:t>
            </a:r>
            <a:endParaRPr kumimoji="1" lang="ja-JP" altLang="en-US" sz="2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67626" y="3850594"/>
            <a:ext cx="2364750" cy="400110"/>
          </a:xfrm>
          <a:prstGeom prst="rect">
            <a:avLst/>
          </a:prstGeom>
          <a:noFill/>
          <a:ln w="254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2</a:t>
            </a:r>
            <a:r>
              <a:rPr lang="en-US" altLang="ja-JP" sz="2000" baseline="30000" dirty="0" smtClean="0"/>
              <a:t>nd</a:t>
            </a:r>
            <a:r>
              <a:rPr kumimoji="1" lang="en-US" altLang="ja-JP" sz="2000" dirty="0" smtClean="0"/>
              <a:t> </a:t>
            </a:r>
            <a:r>
              <a:rPr lang="en-US" altLang="ja-JP" sz="2000" dirty="0" err="1">
                <a:latin typeface="Symbol" panose="05050102010706020507" pitchFamily="18" charset="2"/>
              </a:rPr>
              <a:t>n</a:t>
            </a:r>
            <a:r>
              <a:rPr lang="en-US" altLang="ja-JP" sz="2000" baseline="-25000" dirty="0" err="1">
                <a:latin typeface="Symbol" panose="05050102010706020507" pitchFamily="18" charset="2"/>
              </a:rPr>
              <a:t>t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(2011): </a:t>
            </a:r>
            <a:r>
              <a:rPr kumimoji="1" lang="en-US" altLang="ja-JP" sz="2000" dirty="0" smtClean="0">
                <a:latin typeface="Symbol" panose="05050102010706020507" pitchFamily="18" charset="2"/>
              </a:rPr>
              <a:t>t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smtClean="0">
                <a:sym typeface="Wingdings" pitchFamily="2" charset="2"/>
              </a:rPr>
              <a:t></a:t>
            </a:r>
            <a:r>
              <a:rPr kumimoji="1" lang="en-US" altLang="ja-JP" sz="2000" dirty="0" smtClean="0"/>
              <a:t> 3h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24324" y="5013176"/>
            <a:ext cx="3098925" cy="52322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FF0000"/>
                </a:solidFill>
              </a:rPr>
              <a:t>4</a:t>
            </a:r>
            <a:r>
              <a:rPr lang="en-US" altLang="ja-JP" sz="2800" baseline="30000" dirty="0" smtClean="0">
                <a:solidFill>
                  <a:srgbClr val="FF0000"/>
                </a:solidFill>
              </a:rPr>
              <a:t>th</a:t>
            </a:r>
            <a:r>
              <a:rPr lang="en-US" altLang="ja-JP" sz="2800" dirty="0">
                <a:solidFill>
                  <a:srgbClr val="FF0000"/>
                </a:solidFill>
              </a:rPr>
              <a:t> </a:t>
            </a:r>
            <a:r>
              <a:rPr lang="en-US" altLang="ja-JP" sz="2800" dirty="0" err="1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lang="en-US" altLang="ja-JP" sz="2800" baseline="-25000" dirty="0" err="1">
                <a:solidFill>
                  <a:srgbClr val="FF0000"/>
                </a:solidFill>
                <a:latin typeface="Symbol" panose="05050102010706020507" pitchFamily="18" charset="2"/>
              </a:rPr>
              <a:t>t</a:t>
            </a:r>
            <a:r>
              <a:rPr lang="en-US" altLang="ja-JP" sz="2800" dirty="0">
                <a:solidFill>
                  <a:srgbClr val="FF0000"/>
                </a:solidFill>
              </a:rPr>
              <a:t> </a:t>
            </a:r>
            <a:r>
              <a:rPr lang="en-US" altLang="ja-JP" sz="2800" dirty="0" smtClean="0">
                <a:solidFill>
                  <a:srgbClr val="FF0000"/>
                </a:solidFill>
              </a:rPr>
              <a:t>(2012): </a:t>
            </a:r>
            <a:r>
              <a:rPr lang="en-US" altLang="ja-JP" sz="2800" dirty="0" smtClean="0">
                <a:solidFill>
                  <a:srgbClr val="FF0000"/>
                </a:solidFill>
                <a:latin typeface="Symbol" panose="05050102010706020507" pitchFamily="18" charset="2"/>
              </a:rPr>
              <a:t>t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800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h</a:t>
            </a:r>
            <a:r>
              <a:rPr lang="ja-JP" altLang="en-US" sz="2800" dirty="0">
                <a:solidFill>
                  <a:srgbClr val="FF0000"/>
                </a:solidFill>
              </a:rPr>
              <a:t> 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26095" y="5139188"/>
            <a:ext cx="2221377" cy="400110"/>
          </a:xfrm>
          <a:prstGeom prst="rect">
            <a:avLst/>
          </a:prstGeom>
          <a:noFill/>
          <a:ln w="254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3</a:t>
            </a:r>
            <a:r>
              <a:rPr kumimoji="1" lang="en-US" altLang="ja-JP" sz="2000" baseline="30000" dirty="0" smtClean="0"/>
              <a:t>rd</a:t>
            </a:r>
            <a:r>
              <a:rPr kumimoji="1" lang="en-US" altLang="ja-JP" sz="2000" dirty="0" smtClean="0"/>
              <a:t> </a:t>
            </a:r>
            <a:r>
              <a:rPr lang="en-US" altLang="ja-JP" sz="2000" dirty="0" err="1">
                <a:latin typeface="Symbol" panose="05050102010706020507" pitchFamily="18" charset="2"/>
              </a:rPr>
              <a:t>n</a:t>
            </a:r>
            <a:r>
              <a:rPr lang="en-US" altLang="ja-JP" sz="2000" baseline="-25000" dirty="0" err="1">
                <a:latin typeface="Symbol" panose="05050102010706020507" pitchFamily="18" charset="2"/>
              </a:rPr>
              <a:t>t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(2011): </a:t>
            </a:r>
            <a:r>
              <a:rPr kumimoji="1" lang="en-US" altLang="ja-JP" sz="2000" dirty="0" smtClean="0">
                <a:latin typeface="Symbol" panose="05050102010706020507" pitchFamily="18" charset="2"/>
              </a:rPr>
              <a:t>t </a:t>
            </a:r>
            <a:r>
              <a:rPr kumimoji="1" lang="en-US" altLang="ja-JP" sz="2000" dirty="0" smtClean="0">
                <a:sym typeface="Wingdings" pitchFamily="2" charset="2"/>
              </a:rPr>
              <a:t> </a:t>
            </a:r>
            <a:r>
              <a:rPr kumimoji="1" lang="en-US" altLang="ja-JP" sz="2000" dirty="0" smtClean="0">
                <a:latin typeface="Symbol" panose="05050102010706020507" pitchFamily="18" charset="2"/>
              </a:rPr>
              <a:t>m</a:t>
            </a:r>
            <a:endParaRPr kumimoji="1" lang="ja-JP" altLang="en-US" sz="20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884368" y="5003884"/>
            <a:ext cx="65915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bg1"/>
                </a:solidFill>
              </a:rPr>
              <a:t>NEW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38022" y="5589240"/>
            <a:ext cx="2925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JPS 2013 Sprin</a:t>
            </a:r>
            <a:r>
              <a:rPr lang="en-US" altLang="ja-JP" sz="1600" dirty="0" smtClean="0"/>
              <a:t>g</a:t>
            </a:r>
            <a:endParaRPr kumimoji="1" lang="en-US" altLang="ja-JP" sz="1600" dirty="0" smtClean="0"/>
          </a:p>
          <a:p>
            <a:r>
              <a:rPr lang="en-US" altLang="ja-JP" sz="1600" dirty="0" smtClean="0"/>
              <a:t>Phys. Rev. </a:t>
            </a:r>
            <a:r>
              <a:rPr lang="en-US" altLang="ja-JP" sz="1600" dirty="0"/>
              <a:t>D 89 (2014) 051102(R</a:t>
            </a:r>
            <a:r>
              <a:rPr lang="en-US" altLang="ja-JP" sz="1600" dirty="0" smtClean="0"/>
              <a:t>)</a:t>
            </a:r>
            <a:endParaRPr lang="ja-JP" altLang="en-US" sz="16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11560" y="4293096"/>
            <a:ext cx="24560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/>
              <a:t>NEUTRINO2010</a:t>
            </a:r>
          </a:p>
          <a:p>
            <a:r>
              <a:rPr lang="en-US" altLang="ja-JP" sz="1600" dirty="0" smtClean="0"/>
              <a:t>Phys. </a:t>
            </a:r>
            <a:r>
              <a:rPr lang="en-US" altLang="ja-JP" sz="1600" dirty="0" err="1" smtClean="0"/>
              <a:t>Lett</a:t>
            </a:r>
            <a:r>
              <a:rPr lang="en-US" altLang="ja-JP" sz="1600" dirty="0" smtClean="0"/>
              <a:t>. B691 (2010) 138</a:t>
            </a:r>
            <a:endParaRPr lang="ja-JP" altLang="en-US" sz="1600" dirty="0"/>
          </a:p>
        </p:txBody>
      </p:sp>
      <p:sp>
        <p:nvSpPr>
          <p:cNvPr id="35" name="正方形/長方形 34"/>
          <p:cNvSpPr/>
          <p:nvPr/>
        </p:nvSpPr>
        <p:spPr>
          <a:xfrm>
            <a:off x="4769843" y="4293096"/>
            <a:ext cx="19623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/>
              <a:t>2012</a:t>
            </a:r>
            <a:r>
              <a:rPr lang="ja-JP" altLang="en-US" sz="1600" dirty="0" smtClean="0"/>
              <a:t> </a:t>
            </a:r>
            <a:r>
              <a:rPr lang="en-US" altLang="ja-JP" sz="1600" dirty="0" smtClean="0"/>
              <a:t>NEUTRINO2012</a:t>
            </a:r>
          </a:p>
          <a:p>
            <a:r>
              <a:rPr lang="en-US" altLang="ja-JP" sz="1600" dirty="0" smtClean="0"/>
              <a:t>JHEP 11 (2013) 036</a:t>
            </a:r>
            <a:endParaRPr lang="ja-JP" altLang="en-US" sz="16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704658" y="5611781"/>
            <a:ext cx="36117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Seminar @ Gran </a:t>
            </a:r>
            <a:r>
              <a:rPr kumimoji="1" lang="en-US" altLang="ja-JP" dirty="0" err="1" smtClean="0"/>
              <a:t>Sasso</a:t>
            </a:r>
            <a:r>
              <a:rPr kumimoji="1" lang="en-US" altLang="ja-JP" dirty="0" smtClean="0"/>
              <a:t> (2014 March)</a:t>
            </a:r>
          </a:p>
          <a:p>
            <a:r>
              <a:rPr lang="en-US" altLang="ja-JP" dirty="0" smtClean="0"/>
              <a:t>JPS 2014 Spring</a:t>
            </a:r>
          </a:p>
          <a:p>
            <a:r>
              <a:rPr kumimoji="1" lang="en-US" altLang="ja-JP" dirty="0" smtClean="0"/>
              <a:t>NEUTRINO2014</a:t>
            </a:r>
            <a:endParaRPr kumimoji="1"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8748464" y="40634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4576772" y="1403484"/>
            <a:ext cx="1756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ja-JP" b="1" dirty="0" smtClean="0"/>
              <a:t>17.97 x 10</a:t>
            </a:r>
            <a:r>
              <a:rPr lang="en-US" altLang="ja-JP" b="1" baseline="30000" dirty="0" smtClean="0"/>
              <a:t>19</a:t>
            </a:r>
            <a:r>
              <a:rPr lang="en-US" altLang="ja-JP" b="1" dirty="0" smtClean="0"/>
              <a:t> POT</a:t>
            </a:r>
            <a:endParaRPr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858994" y="2348880"/>
            <a:ext cx="369466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6604</a:t>
            </a:r>
            <a:r>
              <a:rPr kumimoji="1" lang="en-US" altLang="ja-JP" sz="2400" dirty="0" smtClean="0"/>
              <a:t> </a:t>
            </a:r>
            <a:r>
              <a:rPr lang="en-US" altLang="ja-JP" sz="2400" dirty="0" smtClean="0"/>
              <a:t>events were </a:t>
            </a:r>
            <a:r>
              <a:rPr kumimoji="1" lang="en-US" altLang="ja-JP" sz="2400" dirty="0" smtClean="0"/>
              <a:t>located</a:t>
            </a: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6148</a:t>
            </a:r>
            <a:r>
              <a:rPr lang="en-US" altLang="ja-JP" sz="2400" dirty="0" smtClean="0"/>
              <a:t> decay searched</a:t>
            </a:r>
            <a:endParaRPr lang="en-US" altLang="ja-JP" sz="2400" dirty="0"/>
          </a:p>
          <a:p>
            <a:r>
              <a:rPr lang="en-US" altLang="ja-JP" sz="2000" dirty="0" smtClean="0"/>
              <a:t>(+ ~1000 from </a:t>
            </a:r>
            <a:r>
              <a:rPr lang="en-US" altLang="ja-JP" sz="2000" dirty="0" err="1" smtClean="0"/>
              <a:t>XXIXth</a:t>
            </a:r>
            <a:r>
              <a:rPr lang="en-US" altLang="ja-JP" sz="2000" dirty="0" smtClean="0"/>
              <a:t> conference)</a:t>
            </a:r>
            <a:endParaRPr lang="en-US" altLang="ja-JP" sz="20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4367236" cy="2863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4592678" y="1916832"/>
            <a:ext cx="1995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Analysis is on going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219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:\MICROSCOPE2\ONLINE\b992217\dset_TS\anime_nice_zoo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69447" y="-27384"/>
            <a:ext cx="9593975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The 4</a:t>
            </a:r>
            <a:r>
              <a:rPr kumimoji="1" lang="en-US" altLang="ja-JP" baseline="30000" dirty="0" smtClean="0">
                <a:solidFill>
                  <a:schemeClr val="bg1"/>
                </a:solidFill>
              </a:rPr>
              <a:t>th</a:t>
            </a:r>
            <a:r>
              <a:rPr kumimoji="1" lang="en-US" altLang="ja-JP" dirty="0" smtClean="0">
                <a:solidFill>
                  <a:schemeClr val="bg1"/>
                </a:solidFill>
              </a:rPr>
              <a:t> </a:t>
            </a:r>
            <a:r>
              <a:rPr kumimoji="1" lang="en-US" altLang="ja-JP" dirty="0" err="1" smtClean="0">
                <a:solidFill>
                  <a:schemeClr val="bg1"/>
                </a:solidFill>
                <a:latin typeface="Symbol" panose="05050102010706020507" pitchFamily="18" charset="2"/>
              </a:rPr>
              <a:t>n</a:t>
            </a:r>
            <a:r>
              <a:rPr kumimoji="1" lang="en-US" altLang="ja-JP" baseline="-25000" dirty="0" err="1" smtClean="0">
                <a:solidFill>
                  <a:schemeClr val="bg1"/>
                </a:solidFill>
                <a:latin typeface="Symbol" panose="05050102010706020507" pitchFamily="18" charset="2"/>
              </a:rPr>
              <a:t>t</a:t>
            </a:r>
            <a:r>
              <a:rPr kumimoji="1" lang="en-US" altLang="ja-JP" dirty="0" smtClean="0">
                <a:solidFill>
                  <a:schemeClr val="bg1"/>
                </a:solidFill>
              </a:rPr>
              <a:t> event (</a:t>
            </a:r>
            <a:r>
              <a:rPr kumimoji="1" lang="en-US" altLang="ja-JP" dirty="0" smtClean="0">
                <a:solidFill>
                  <a:schemeClr val="bg1"/>
                </a:solidFill>
                <a:latin typeface="Symbol" panose="05050102010706020507" pitchFamily="18" charset="2"/>
              </a:rPr>
              <a:t>t</a:t>
            </a:r>
            <a:r>
              <a:rPr kumimoji="1" lang="en-US" altLang="ja-JP" dirty="0" smtClean="0">
                <a:solidFill>
                  <a:schemeClr val="bg1"/>
                </a:solidFill>
              </a:rPr>
              <a:t> </a:t>
            </a:r>
            <a:r>
              <a:rPr kumimoji="1" lang="en-US" altLang="ja-JP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h</a:t>
            </a:r>
            <a:r>
              <a:rPr kumimoji="1" lang="en-US" altLang="ja-JP" dirty="0" smtClean="0">
                <a:solidFill>
                  <a:schemeClr val="bg1"/>
                </a:solidFill>
              </a:rPr>
              <a:t>)</a:t>
            </a:r>
            <a:br>
              <a:rPr kumimoji="1" lang="en-US" altLang="ja-JP" dirty="0" smtClean="0">
                <a:solidFill>
                  <a:schemeClr val="bg1"/>
                </a:solidFill>
              </a:rPr>
            </a:b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4FB2C-3D95-4394-99A4-3E2F757E457A}" type="slidenum">
              <a:rPr kumimoji="1" lang="ja-JP" altLang="en-US" smtClean="0"/>
              <a:t>9</a:t>
            </a:fld>
            <a:r>
              <a:rPr lang="en-US" altLang="ja-JP" dirty="0"/>
              <a:t> /17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4323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14712</TotalTime>
  <Words>1435</Words>
  <Application>Microsoft Office PowerPoint</Application>
  <PresentationFormat>画面に合わせる (4:3)</PresentationFormat>
  <Paragraphs>392</Paragraphs>
  <Slides>21</Slides>
  <Notes>20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3" baseType="lpstr">
      <vt:lpstr>Office ​​テーマ</vt:lpstr>
      <vt:lpstr>Microsoft 数式 3.0</vt:lpstr>
      <vt:lpstr>Recent results of the OPERA search for nm  nt oscillations</vt:lpstr>
      <vt:lpstr>Goal of OPERA </vt:lpstr>
      <vt:lpstr>CERN Neutrino to Gran Sasso </vt:lpstr>
      <vt:lpstr>Emulsion Cloud Chamber </vt:lpstr>
      <vt:lpstr>The OPERA Detector </vt:lpstr>
      <vt:lpstr>Location step (1) Brick Finding </vt:lpstr>
      <vt:lpstr>(2) Scanback &amp; Decay search </vt:lpstr>
      <vt:lpstr>Data taking </vt:lpstr>
      <vt:lpstr>The 4th nt event (t  h) </vt:lpstr>
      <vt:lpstr>Kinematics </vt:lpstr>
      <vt:lpstr>Particle ID </vt:lpstr>
      <vt:lpstr>Particle ID </vt:lpstr>
      <vt:lpstr>Criteria </vt:lpstr>
      <vt:lpstr>Background source </vt:lpstr>
      <vt:lpstr>Oscillation analysis </vt:lpstr>
      <vt:lpstr>Oscillation parameter from nt appearance </vt:lpstr>
      <vt:lpstr>Conclusions </vt:lpstr>
      <vt:lpstr>Backup</vt:lpstr>
      <vt:lpstr>Automatic scanning system </vt:lpstr>
      <vt:lpstr>Charm control  sample 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Takuya</dc:creator>
  <cp:lastModifiedBy>Takuya</cp:lastModifiedBy>
  <cp:revision>506</cp:revision>
  <cp:lastPrinted>2014-06-20T10:54:54Z</cp:lastPrinted>
  <dcterms:created xsi:type="dcterms:W3CDTF">2014-06-13T00:58:53Z</dcterms:created>
  <dcterms:modified xsi:type="dcterms:W3CDTF">2014-06-26T05:19:10Z</dcterms:modified>
</cp:coreProperties>
</file>