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9" r:id="rId4"/>
    <p:sldMasterId id="2147483721" r:id="rId5"/>
    <p:sldMasterId id="2147483745" r:id="rId6"/>
    <p:sldMasterId id="2147483769" r:id="rId7"/>
    <p:sldMasterId id="2147483781" r:id="rId8"/>
  </p:sldMasterIdLst>
  <p:notesMasterIdLst>
    <p:notesMasterId r:id="rId33"/>
  </p:notesMasterIdLst>
  <p:sldIdLst>
    <p:sldId id="263" r:id="rId9"/>
    <p:sldId id="257" r:id="rId10"/>
    <p:sldId id="258" r:id="rId11"/>
    <p:sldId id="259" r:id="rId12"/>
    <p:sldId id="260" r:id="rId13"/>
    <p:sldId id="261" r:id="rId14"/>
    <p:sldId id="262" r:id="rId15"/>
    <p:sldId id="288" r:id="rId16"/>
    <p:sldId id="267" r:id="rId17"/>
    <p:sldId id="269" r:id="rId18"/>
    <p:sldId id="268" r:id="rId19"/>
    <p:sldId id="270" r:id="rId20"/>
    <p:sldId id="271" r:id="rId21"/>
    <p:sldId id="273" r:id="rId22"/>
    <p:sldId id="266" r:id="rId23"/>
    <p:sldId id="287" r:id="rId24"/>
    <p:sldId id="278" r:id="rId25"/>
    <p:sldId id="283" r:id="rId26"/>
    <p:sldId id="277" r:id="rId27"/>
    <p:sldId id="279" r:id="rId28"/>
    <p:sldId id="280" r:id="rId29"/>
    <p:sldId id="281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712BD-AC56-4B57-A107-CA04E5E7509B}" type="datetimeFigureOut">
              <a:rPr lang="en-GB" smtClean="0"/>
              <a:t>29/08/2013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D67B0-DE2D-41F1-8604-8EDED966A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400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7C086-8084-4831-8FFB-567C3BE6A309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53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28674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ea typeface="ＭＳ Ｐゴシック" pitchFamily="34" charset="-128"/>
            </a:endParaRPr>
          </a:p>
        </p:txBody>
      </p:sp>
      <p:sp>
        <p:nvSpPr>
          <p:cNvPr id="28675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7788" eaLnBrk="0" hangingPunct="0"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685817" indent="-263776" defTabSz="877788" eaLnBrk="0" hangingPunct="0"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055103" indent="-211021" defTabSz="877788" eaLnBrk="0" hangingPunct="0"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477145" indent="-211021" defTabSz="877788" eaLnBrk="0" hangingPunct="0"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1899186" indent="-211021" defTabSz="877788" eaLnBrk="0" hangingPunct="0"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321227" indent="-211021" algn="ctr" defTabSz="877788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743269" indent="-211021" algn="ctr" defTabSz="877788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165310" indent="-211021" algn="ctr" defTabSz="877788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587351" indent="-211021" algn="ctr" defTabSz="877788" eaLnBrk="0" fontAlgn="base" hangingPunct="0">
              <a:spcBef>
                <a:spcPct val="50000"/>
              </a:spcBef>
              <a:spcAft>
                <a:spcPct val="0"/>
              </a:spcAft>
              <a:defRPr sz="22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6991F2E-2B3E-46D2-95AA-8861A0F30BEC}" type="slidenum">
              <a:rPr lang="en-GB" sz="1100" b="0">
                <a:solidFill>
                  <a:prstClr val="black"/>
                </a:solidFill>
                <a:latin typeface="Arial Unicode MS" pitchFamily="34" charset="-128"/>
              </a:rPr>
              <a:pPr eaLnBrk="1" hangingPunct="1"/>
              <a:t>9</a:t>
            </a:fld>
            <a:endParaRPr lang="en-GB" sz="1100" b="0">
              <a:solidFill>
                <a:prstClr val="black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5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62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806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19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26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246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443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040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887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29/08/2013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948273" y="638132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Walter Wuensch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3563888" y="638132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IEEE NSS and MIC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78" y="638132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30 October 2012</a:t>
            </a: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895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70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8067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2851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26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80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endParaRPr lang="fr-FR" b="1">
                <a:solidFill>
                  <a:srgbClr val="FFFF00"/>
                </a:solidFill>
                <a:ea typeface="ＭＳ Ｐゴシック" pitchFamily="34" charset="-128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endParaRPr lang="en-GB" b="1" smtClean="0">
                <a:solidFill>
                  <a:srgbClr val="FFFF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7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fr-FR" b="1" smtClean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  <a:noFill/>
        </p:spPr>
        <p:txBody>
          <a:bodyPr anchor="b"/>
          <a:lstStyle>
            <a:lvl1pPr>
              <a:defRPr sz="1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DD0C861F-6874-40B2-9771-CED6F8396BF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6558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75B8A0-BD97-442A-B209-CC926858E66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616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2C4CB-25A7-4784-AB65-EC9DF4829D1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6469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1162F-E683-427C-A3E6-5C7B686C1F2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801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88B870-0E4D-45EF-8E0A-04007AC9B78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76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1190F-986F-4CD8-9FC8-B5508B9C490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33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BBB251-AAB1-43B9-80FB-46046916B89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15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9050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E676F-7ADF-4A65-A91A-3114146E604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412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DC3583-7AFD-4B12-8C16-ADE3075C891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01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E66133-C8E6-4806-A6D8-EA795CB5DCD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849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1840B8-A66F-49E2-B3FF-C41511DF5D3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7523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22860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9600" y="1447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35814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2E6D9-736D-44EE-9B61-16892ECA194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418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3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535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496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550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8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376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804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309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2667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0663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275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826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E0E-7DB3-492F-B4F3-D8E45805AD6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8898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4572-E7ED-4C74-B28C-804133D796C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3967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02AFE-48B2-4419-861F-BFC6C1440595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467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36D3-812D-41EE-ACFA-F0BFF120F9FE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2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594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7F22-5516-44D1-9C93-BFFE5FA95558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983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7CFD-1DFA-4476-AEA3-B3E678CAA749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1118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8AE91-2BBC-4853-AA72-44D94EAAD576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7779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6BBD1-EE6A-4232-BC8F-4AA9FEF8C831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84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7628-B280-4271-88F3-C8B7D125AFC0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16698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4705E-DA17-4893-9C27-6324FD23B9E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750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1C04A-3406-47B0-8C1B-245F19478107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458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2445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293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8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219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273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246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184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213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4851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179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3808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611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725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16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29/08/2013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948273" y="638132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>
                    <a:lumMod val="50000"/>
                  </a:prstClr>
                </a:solidFill>
              </a:rPr>
              <a:t>Walter Wuensch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28" y="6381328"/>
            <a:ext cx="2197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IARC CERN 29-8-2013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66950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35873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2410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33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4024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76207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2369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7961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6411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0344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54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41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882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124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2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9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5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2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323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995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52" indent="0">
              <a:buNone/>
              <a:defRPr sz="2000" b="1"/>
            </a:lvl2pPr>
            <a:lvl3pPr marL="913306" indent="0">
              <a:buNone/>
              <a:defRPr sz="1800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5" indent="0">
              <a:buNone/>
              <a:defRPr sz="1600" b="1"/>
            </a:lvl6pPr>
            <a:lvl7pPr marL="2739911" indent="0">
              <a:buNone/>
              <a:defRPr sz="1600" b="1"/>
            </a:lvl7pPr>
            <a:lvl8pPr marL="3196560" indent="0">
              <a:buNone/>
              <a:defRPr sz="1600" b="1"/>
            </a:lvl8pPr>
            <a:lvl9pPr marL="365321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52" indent="0">
              <a:buNone/>
              <a:defRPr sz="2000" b="1"/>
            </a:lvl2pPr>
            <a:lvl3pPr marL="913306" indent="0">
              <a:buNone/>
              <a:defRPr sz="1800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5" indent="0">
              <a:buNone/>
              <a:defRPr sz="1600" b="1"/>
            </a:lvl6pPr>
            <a:lvl7pPr marL="2739911" indent="0">
              <a:buNone/>
              <a:defRPr sz="1600" b="1"/>
            </a:lvl7pPr>
            <a:lvl8pPr marL="3196560" indent="0">
              <a:buNone/>
              <a:defRPr sz="1600" b="1"/>
            </a:lvl8pPr>
            <a:lvl9pPr marL="365321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3251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0898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29/08/2013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948344" y="6381454"/>
            <a:ext cx="1734929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pPr defTabSz="913306"/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23526" y="6381454"/>
            <a:ext cx="1863297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pPr defTabSz="913306"/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KEK, 24 May 2013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00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22696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52" indent="0">
              <a:buNone/>
              <a:defRPr sz="1200"/>
            </a:lvl2pPr>
            <a:lvl3pPr marL="913306" indent="0">
              <a:buNone/>
              <a:defRPr sz="1000"/>
            </a:lvl3pPr>
            <a:lvl4pPr marL="1369956" indent="0">
              <a:buNone/>
              <a:defRPr sz="900"/>
            </a:lvl4pPr>
            <a:lvl5pPr marL="1826607" indent="0">
              <a:buNone/>
              <a:defRPr sz="900"/>
            </a:lvl5pPr>
            <a:lvl6pPr marL="2283255" indent="0">
              <a:buNone/>
              <a:defRPr sz="900"/>
            </a:lvl6pPr>
            <a:lvl7pPr marL="2739911" indent="0">
              <a:buNone/>
              <a:defRPr sz="900"/>
            </a:lvl7pPr>
            <a:lvl8pPr marL="3196560" indent="0">
              <a:buNone/>
              <a:defRPr sz="900"/>
            </a:lvl8pPr>
            <a:lvl9pPr marL="365321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969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52" indent="0">
              <a:buNone/>
              <a:defRPr sz="2800"/>
            </a:lvl2pPr>
            <a:lvl3pPr marL="913306" indent="0">
              <a:buNone/>
              <a:defRPr sz="2400"/>
            </a:lvl3pPr>
            <a:lvl4pPr marL="1369956" indent="0">
              <a:buNone/>
              <a:defRPr sz="2000"/>
            </a:lvl4pPr>
            <a:lvl5pPr marL="1826607" indent="0">
              <a:buNone/>
              <a:defRPr sz="2000"/>
            </a:lvl5pPr>
            <a:lvl6pPr marL="2283255" indent="0">
              <a:buNone/>
              <a:defRPr sz="2000"/>
            </a:lvl6pPr>
            <a:lvl7pPr marL="2739911" indent="0">
              <a:buNone/>
              <a:defRPr sz="2000"/>
            </a:lvl7pPr>
            <a:lvl8pPr marL="3196560" indent="0">
              <a:buNone/>
              <a:defRPr sz="2000"/>
            </a:lvl8pPr>
            <a:lvl9pPr marL="365321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52" indent="0">
              <a:buNone/>
              <a:defRPr sz="1200"/>
            </a:lvl2pPr>
            <a:lvl3pPr marL="913306" indent="0">
              <a:buNone/>
              <a:defRPr sz="1000"/>
            </a:lvl3pPr>
            <a:lvl4pPr marL="1369956" indent="0">
              <a:buNone/>
              <a:defRPr sz="900"/>
            </a:lvl4pPr>
            <a:lvl5pPr marL="1826607" indent="0">
              <a:buNone/>
              <a:defRPr sz="900"/>
            </a:lvl5pPr>
            <a:lvl6pPr marL="2283255" indent="0">
              <a:buNone/>
              <a:defRPr sz="900"/>
            </a:lvl6pPr>
            <a:lvl7pPr marL="2739911" indent="0">
              <a:buNone/>
              <a:defRPr sz="900"/>
            </a:lvl7pPr>
            <a:lvl8pPr marL="3196560" indent="0">
              <a:buNone/>
              <a:defRPr sz="900"/>
            </a:lvl8pPr>
            <a:lvl9pPr marL="365321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6770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454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6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6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59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05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30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392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0" name="Freeform 14"/>
          <p:cNvSpPr>
            <a:spLocks/>
          </p:cNvSpPr>
          <p:nvPr userDrawn="1"/>
        </p:nvSpPr>
        <p:spPr bwMode="auto">
          <a:xfrm>
            <a:off x="4572000" y="3429000"/>
            <a:ext cx="4572000" cy="3429000"/>
          </a:xfrm>
          <a:custGeom>
            <a:avLst/>
            <a:gdLst/>
            <a:ahLst/>
            <a:cxnLst>
              <a:cxn ang="0">
                <a:pos x="1523" y="2611"/>
              </a:cxn>
              <a:cxn ang="0">
                <a:pos x="3698" y="2612"/>
              </a:cxn>
              <a:cxn ang="0">
                <a:pos x="3698" y="2228"/>
              </a:cxn>
              <a:cxn ang="0">
                <a:pos x="0" y="0"/>
              </a:cxn>
              <a:cxn ang="0">
                <a:pos x="160" y="118"/>
              </a:cxn>
              <a:cxn ang="0">
                <a:pos x="292" y="219"/>
              </a:cxn>
              <a:cxn ang="0">
                <a:pos x="441" y="347"/>
              </a:cxn>
              <a:cxn ang="0">
                <a:pos x="585" y="482"/>
              </a:cxn>
              <a:cxn ang="0">
                <a:pos x="796" y="711"/>
              </a:cxn>
              <a:cxn ang="0">
                <a:pos x="983" y="955"/>
              </a:cxn>
              <a:cxn ang="0">
                <a:pos x="1119" y="1168"/>
              </a:cxn>
              <a:cxn ang="0">
                <a:pos x="1238" y="1388"/>
              </a:cxn>
              <a:cxn ang="0">
                <a:pos x="1331" y="1608"/>
              </a:cxn>
              <a:cxn ang="0">
                <a:pos x="1400" y="1809"/>
              </a:cxn>
              <a:cxn ang="0">
                <a:pos x="1447" y="1979"/>
              </a:cxn>
              <a:cxn ang="0">
                <a:pos x="1490" y="2190"/>
              </a:cxn>
              <a:cxn ang="0">
                <a:pos x="1511" y="2374"/>
              </a:cxn>
              <a:cxn ang="0">
                <a:pos x="1523" y="2611"/>
              </a:cxn>
            </a:cxnLst>
            <a:rect l="0" t="0" r="r" b="b"/>
            <a:pathLst>
              <a:path w="3699" h="2613">
                <a:moveTo>
                  <a:pt x="1523" y="2611"/>
                </a:moveTo>
                <a:lnTo>
                  <a:pt x="3698" y="2612"/>
                </a:lnTo>
                <a:lnTo>
                  <a:pt x="3698" y="2228"/>
                </a:lnTo>
                <a:lnTo>
                  <a:pt x="0" y="0"/>
                </a:lnTo>
                <a:lnTo>
                  <a:pt x="160" y="118"/>
                </a:lnTo>
                <a:lnTo>
                  <a:pt x="292" y="219"/>
                </a:lnTo>
                <a:lnTo>
                  <a:pt x="441" y="347"/>
                </a:lnTo>
                <a:lnTo>
                  <a:pt x="585" y="482"/>
                </a:lnTo>
                <a:lnTo>
                  <a:pt x="796" y="711"/>
                </a:lnTo>
                <a:lnTo>
                  <a:pt x="983" y="955"/>
                </a:lnTo>
                <a:lnTo>
                  <a:pt x="1119" y="1168"/>
                </a:lnTo>
                <a:lnTo>
                  <a:pt x="1238" y="1388"/>
                </a:lnTo>
                <a:lnTo>
                  <a:pt x="1331" y="1608"/>
                </a:lnTo>
                <a:lnTo>
                  <a:pt x="1400" y="1809"/>
                </a:lnTo>
                <a:lnTo>
                  <a:pt x="1447" y="1979"/>
                </a:lnTo>
                <a:lnTo>
                  <a:pt x="1490" y="2190"/>
                </a:lnTo>
                <a:lnTo>
                  <a:pt x="1511" y="2374"/>
                </a:lnTo>
                <a:lnTo>
                  <a:pt x="1523" y="2611"/>
                </a:lnTo>
              </a:path>
            </a:pathLst>
          </a:custGeom>
          <a:gradFill rotWithShape="0">
            <a:gsLst>
              <a:gs pos="0">
                <a:schemeClr val="accent2">
                  <a:gamma/>
                  <a:tint val="60000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fr-FR" b="1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72400" cy="4572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5294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77000"/>
            <a:ext cx="3276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77000"/>
            <a:ext cx="2971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  <a:ea typeface="+mn-ea"/>
                <a:cs typeface="+mn-cs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000" b="0">
                <a:solidFill>
                  <a:schemeClr val="tx1"/>
                </a:solidFill>
                <a:latin typeface="Arial Unicode MS" pitchFamily="34" charset="-128"/>
              </a:defRPr>
            </a:lvl1pPr>
          </a:lstStyle>
          <a:p>
            <a:pPr fontAlgn="base">
              <a:spcAft>
                <a:spcPct val="0"/>
              </a:spcAft>
            </a:pPr>
            <a:fld id="{5E49D681-0D7D-46A0-BEE4-1190DAFAA352}" type="slidenum">
              <a:rPr lang="en-GB" smtClean="0">
                <a:solidFill>
                  <a:srgbClr val="FFFFFF"/>
                </a:solidFill>
                <a:ea typeface="ＭＳ Ｐゴシック" pitchFamily="34" charset="-128"/>
              </a:rPr>
              <a:pPr fontAlgn="base">
                <a:spcAft>
                  <a:spcPct val="0"/>
                </a:spcAft>
              </a:pPr>
              <a:t>‹#›</a:t>
            </a:fld>
            <a:endParaRPr lang="en-GB" smtClean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2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fr-FR" b="1" smtClean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pic>
        <p:nvPicPr>
          <p:cNvPr id="1033" name="Picture 113" descr="tera_logo_noborder_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302375"/>
            <a:ext cx="8382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142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l"/>
        <a:defRPr sz="2000">
          <a:solidFill>
            <a:schemeClr val="folHlink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folHlink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l"/>
        <a:defRPr>
          <a:solidFill>
            <a:schemeClr val="folHlink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>
          <a:solidFill>
            <a:schemeClr val="folHlink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>
          <a:solidFill>
            <a:schemeClr val="folHlink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30/05/2013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Degiovanni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174F6-B884-462B-BC8D-5F312E7CB75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00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F9D89-D11F-4D55-A7C3-129215657B92}" type="datetime1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3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63FB4-34FD-4591-9B53-3CF68CC3CF19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29/08/2013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BC4FA-A141-4FB6-90C1-E82E2A0264A6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27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28" tIns="45666" rIns="91328" bIns="4566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6"/>
            <a:ext cx="8229600" cy="4525963"/>
          </a:xfrm>
          <a:prstGeom prst="rect">
            <a:avLst/>
          </a:prstGeom>
        </p:spPr>
        <p:txBody>
          <a:bodyPr vert="horz" lIns="91328" tIns="45666" rIns="91328" bIns="456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6"/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3306"/>
              <a:t>29/08/2013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6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6"/>
            <a:ext cx="2133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6"/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3306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71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ctr" defTabSz="91330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89" indent="-342489" algn="l" defTabSz="91330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59" indent="-285405" algn="l" defTabSz="9133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631" indent="-228325" algn="l" defTabSz="91330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5" algn="l" defTabSz="91330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5" algn="l" defTabSz="91330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7" indent="-228325" algn="l" defTabSz="913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6" indent="-228325" algn="l" defTabSz="913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5" algn="l" defTabSz="913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7" indent="-228325" algn="l" defTabSz="91330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06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5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1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0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2" algn="l" defTabSz="913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gif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9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06084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High-gradient accelerating structures for proton acceleration</a:t>
            </a:r>
          </a:p>
          <a:p>
            <a:pPr algn="ctr"/>
            <a:r>
              <a:rPr lang="en-GB" sz="2400" dirty="0" smtClean="0"/>
              <a:t>Linear collider development applied to cancer therapy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7669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 at 3 GHz and high gradients (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 = </a:t>
            </a:r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30 MV/m)</a:t>
            </a:r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D739C81-1C94-4AF0-A385-1E81135B5368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eaLnBrk="1" hangingPunct="1"/>
              <a:t>10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3789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0"/>
          <a:stretch>
            <a:fillRect/>
          </a:stretch>
        </p:blipFill>
        <p:spPr bwMode="auto">
          <a:xfrm>
            <a:off x="762000" y="784225"/>
            <a:ext cx="7772400" cy="607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1"/>
          <p:cNvSpPr txBox="1">
            <a:spLocks noChangeArrowheads="1"/>
          </p:cNvSpPr>
          <p:nvPr/>
        </p:nvSpPr>
        <p:spPr bwMode="auto">
          <a:xfrm>
            <a:off x="6794500" y="4724400"/>
            <a:ext cx="74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rgbClr val="FF0000"/>
                </a:solidFill>
              </a:rPr>
              <a:t>TR24</a:t>
            </a:r>
          </a:p>
        </p:txBody>
      </p:sp>
    </p:spTree>
    <p:extLst>
      <p:ext uri="{BB962C8B-B14F-4D97-AF65-F5344CB8AC3E}">
        <p14:creationId xmlns:p14="http://schemas.microsoft.com/office/powerpoint/2010/main" val="9876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 at 3 GHz and high gradients (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 = </a:t>
            </a:r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30 MV/m)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4E820D8-61BD-4ACE-8F4B-AF1072F95587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eaLnBrk="1" hangingPunct="1"/>
              <a:t>11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3686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838200"/>
            <a:ext cx="571500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flipV="1">
            <a:off x="111125" y="908050"/>
            <a:ext cx="2376488" cy="1512888"/>
          </a:xfrm>
          <a:prstGeom prst="straightConnector1">
            <a:avLst/>
          </a:prstGeom>
          <a:noFill/>
          <a:ln w="3175">
            <a:solidFill>
              <a:schemeClr val="bg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>
            <a:off x="2781300" y="838200"/>
            <a:ext cx="2400300" cy="3048000"/>
          </a:xfrm>
          <a:prstGeom prst="straightConnector1">
            <a:avLst/>
          </a:prstGeom>
          <a:noFill/>
          <a:ln w="3175">
            <a:solidFill>
              <a:schemeClr val="bg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70" name="TextBox 10"/>
          <p:cNvSpPr txBox="1">
            <a:spLocks noChangeArrowheads="1"/>
          </p:cNvSpPr>
          <p:nvPr/>
        </p:nvSpPr>
        <p:spPr bwMode="auto">
          <a:xfrm rot="-2154242">
            <a:off x="817563" y="1362075"/>
            <a:ext cx="71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17 m</a:t>
            </a:r>
          </a:p>
        </p:txBody>
      </p:sp>
      <p:sp>
        <p:nvSpPr>
          <p:cNvPr id="36871" name="TextBox 13"/>
          <p:cNvSpPr txBox="1">
            <a:spLocks noChangeArrowheads="1"/>
          </p:cNvSpPr>
          <p:nvPr/>
        </p:nvSpPr>
        <p:spPr bwMode="auto">
          <a:xfrm rot="3029136">
            <a:off x="3733007" y="2089944"/>
            <a:ext cx="71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rgbClr val="0000FF"/>
                </a:solidFill>
              </a:rPr>
              <a:t>24 m</a:t>
            </a:r>
          </a:p>
        </p:txBody>
      </p:sp>
      <p:sp>
        <p:nvSpPr>
          <p:cNvPr id="36872" name="TextBox 1"/>
          <p:cNvSpPr txBox="1">
            <a:spLocks noChangeArrowheads="1"/>
          </p:cNvSpPr>
          <p:nvPr/>
        </p:nvSpPr>
        <p:spPr bwMode="auto">
          <a:xfrm>
            <a:off x="1993900" y="2068513"/>
            <a:ext cx="74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rgbClr val="FF0000"/>
                </a:solidFill>
              </a:rPr>
              <a:t>TR24</a:t>
            </a:r>
          </a:p>
        </p:txBody>
      </p:sp>
      <p:sp>
        <p:nvSpPr>
          <p:cNvPr id="36873" name="TextBox 2"/>
          <p:cNvSpPr txBox="1">
            <a:spLocks noChangeArrowheads="1"/>
          </p:cNvSpPr>
          <p:nvPr/>
        </p:nvSpPr>
        <p:spPr bwMode="auto">
          <a:xfrm>
            <a:off x="125413" y="6019800"/>
            <a:ext cx="923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rgbClr val="FF0000"/>
                </a:solidFill>
              </a:rPr>
              <a:t>400 m</a:t>
            </a:r>
            <a:r>
              <a:rPr lang="en-GB" sz="1800" baseline="300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6874" name="TextBox 3"/>
          <p:cNvSpPr txBox="1">
            <a:spLocks noChangeArrowheads="1"/>
          </p:cNvSpPr>
          <p:nvPr/>
        </p:nvSpPr>
        <p:spPr bwMode="auto">
          <a:xfrm>
            <a:off x="5715000" y="4708525"/>
            <a:ext cx="344328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chemeClr val="tx1"/>
                </a:solidFill>
              </a:rPr>
              <a:t>24 MeV cyclotron </a:t>
            </a:r>
          </a:p>
          <a:p>
            <a:pPr eaLnBrk="1" hangingPunct="1"/>
            <a:r>
              <a:rPr lang="en-GB" sz="1800">
                <a:solidFill>
                  <a:schemeClr val="tx1"/>
                </a:solidFill>
              </a:rPr>
              <a:t>by</a:t>
            </a:r>
          </a:p>
          <a:p>
            <a:pPr eaLnBrk="1" hangingPunct="1"/>
            <a:r>
              <a:rPr lang="en-GB" sz="1800">
                <a:solidFill>
                  <a:schemeClr val="tx1"/>
                </a:solidFill>
              </a:rPr>
              <a:t>Advanced Cyclotron Systems</a:t>
            </a:r>
          </a:p>
          <a:p>
            <a:pPr eaLnBrk="1" hangingPunct="1"/>
            <a:r>
              <a:rPr lang="en-GB" sz="1800">
                <a:solidFill>
                  <a:schemeClr val="tx1"/>
                </a:solidFill>
              </a:rPr>
              <a:t>(Canada)</a:t>
            </a:r>
          </a:p>
        </p:txBody>
      </p:sp>
      <p:grpSp>
        <p:nvGrpSpPr>
          <p:cNvPr id="36875" name="Group 5"/>
          <p:cNvGrpSpPr>
            <a:grpSpLocks/>
          </p:cNvGrpSpPr>
          <p:nvPr/>
        </p:nvGrpSpPr>
        <p:grpSpPr bwMode="auto">
          <a:xfrm>
            <a:off x="5421313" y="1125538"/>
            <a:ext cx="3570287" cy="3141662"/>
            <a:chOff x="104775" y="1079426"/>
            <a:chExt cx="3570288" cy="3141662"/>
          </a:xfrm>
        </p:grpSpPr>
        <p:pic>
          <p:nvPicPr>
            <p:cNvPr id="36878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70" r="-722"/>
            <a:stretch>
              <a:fillRect/>
            </a:stretch>
          </p:blipFill>
          <p:spPr bwMode="auto">
            <a:xfrm>
              <a:off x="104775" y="1079426"/>
              <a:ext cx="3570288" cy="3141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879" name="Straight Arrow Connector 3"/>
            <p:cNvCxnSpPr>
              <a:cxnSpLocks noChangeShapeType="1"/>
            </p:cNvCxnSpPr>
            <p:nvPr/>
          </p:nvCxnSpPr>
          <p:spPr bwMode="auto">
            <a:xfrm flipV="1">
              <a:off x="107950" y="1268339"/>
              <a:ext cx="2232026" cy="720725"/>
            </a:xfrm>
            <a:prstGeom prst="straightConnector1">
              <a:avLst/>
            </a:prstGeom>
            <a:noFill/>
            <a:ln w="25400">
              <a:solidFill>
                <a:schemeClr val="bg1"/>
              </a:solidFill>
              <a:round/>
              <a:headEnd type="arrow" w="med" len="med"/>
              <a:tailEnd type="arrow" w="med" len="med"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6876" name="TextBox 8"/>
          <p:cNvSpPr txBox="1">
            <a:spLocks noChangeArrowheads="1"/>
          </p:cNvSpPr>
          <p:nvPr/>
        </p:nvSpPr>
        <p:spPr bwMode="auto">
          <a:xfrm rot="-1172711">
            <a:off x="6156325" y="1303338"/>
            <a:ext cx="776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1.7 m</a:t>
            </a:r>
          </a:p>
        </p:txBody>
      </p:sp>
      <p:sp>
        <p:nvSpPr>
          <p:cNvPr id="36877" name="TextBox 1"/>
          <p:cNvSpPr txBox="1">
            <a:spLocks noChangeArrowheads="1"/>
          </p:cNvSpPr>
          <p:nvPr/>
        </p:nvSpPr>
        <p:spPr bwMode="auto">
          <a:xfrm>
            <a:off x="5938838" y="3821113"/>
            <a:ext cx="936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>
                <a:solidFill>
                  <a:schemeClr val="bg1"/>
                </a:solidFill>
              </a:rPr>
              <a:t>TR24</a:t>
            </a:r>
          </a:p>
        </p:txBody>
      </p:sp>
    </p:spTree>
    <p:extLst>
      <p:ext uri="{BB962C8B-B14F-4D97-AF65-F5344CB8AC3E}">
        <p14:creationId xmlns:p14="http://schemas.microsoft.com/office/powerpoint/2010/main" val="219487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 at 3 GHz and high gradients (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 = </a:t>
            </a:r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30 MV/m)</a:t>
            </a:r>
          </a:p>
        </p:txBody>
      </p:sp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E656CE1-657A-41A7-8DBC-2AC13708BAF4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eaLnBrk="1" hangingPunct="1"/>
              <a:t>12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3891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1357313"/>
            <a:ext cx="8885237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TextBox 11"/>
          <p:cNvSpPr txBox="1">
            <a:spLocks noChangeArrowheads="1"/>
          </p:cNvSpPr>
          <p:nvPr/>
        </p:nvSpPr>
        <p:spPr bwMode="auto">
          <a:xfrm>
            <a:off x="3217863" y="4783138"/>
            <a:ext cx="2208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sz="2000">
                <a:solidFill>
                  <a:srgbClr val="FF0000"/>
                </a:solidFill>
              </a:rPr>
              <a:t>eleven </a:t>
            </a:r>
          </a:p>
          <a:p>
            <a:pPr eaLnBrk="1" hangingPunct="1">
              <a:spcBef>
                <a:spcPct val="0"/>
              </a:spcBef>
            </a:pPr>
            <a:r>
              <a:rPr lang="en-GB" sz="2000">
                <a:solidFill>
                  <a:srgbClr val="FF0000"/>
                </a:solidFill>
              </a:rPr>
              <a:t>10 MW klystrons</a:t>
            </a: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468313" y="3300413"/>
            <a:ext cx="1223962" cy="28892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18" name="TextBox 14"/>
          <p:cNvSpPr txBox="1">
            <a:spLocks noChangeArrowheads="1"/>
          </p:cNvSpPr>
          <p:nvPr/>
        </p:nvSpPr>
        <p:spPr bwMode="auto">
          <a:xfrm>
            <a:off x="144463" y="3544888"/>
            <a:ext cx="172878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1975"/>
              </a:lnSpc>
            </a:pPr>
            <a:r>
              <a:rPr lang="en-GB" sz="2000">
                <a:solidFill>
                  <a:srgbClr val="FF0000"/>
                </a:solidFill>
              </a:rPr>
              <a:t>patient access</a:t>
            </a:r>
          </a:p>
        </p:txBody>
      </p:sp>
      <p:sp>
        <p:nvSpPr>
          <p:cNvPr id="38919" name="TextBox 15"/>
          <p:cNvSpPr txBox="1">
            <a:spLocks noChangeArrowheads="1"/>
          </p:cNvSpPr>
          <p:nvPr/>
        </p:nvSpPr>
        <p:spPr bwMode="auto">
          <a:xfrm>
            <a:off x="7656513" y="4813300"/>
            <a:ext cx="814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FF0000"/>
                </a:solidFill>
              </a:rPr>
              <a:t>TR24</a:t>
            </a:r>
          </a:p>
        </p:txBody>
      </p:sp>
      <p:sp>
        <p:nvSpPr>
          <p:cNvPr id="38920" name="TextBox 7"/>
          <p:cNvSpPr txBox="1">
            <a:spLocks noChangeArrowheads="1"/>
          </p:cNvSpPr>
          <p:nvPr/>
        </p:nvSpPr>
        <p:spPr bwMode="auto">
          <a:xfrm>
            <a:off x="6748463" y="1733550"/>
            <a:ext cx="1068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0000FF"/>
                </a:solidFill>
              </a:rPr>
              <a:t>24 MeV</a:t>
            </a:r>
          </a:p>
        </p:txBody>
      </p:sp>
      <p:sp>
        <p:nvSpPr>
          <p:cNvPr id="38921" name="TextBox 16"/>
          <p:cNvSpPr txBox="1">
            <a:spLocks noChangeArrowheads="1"/>
          </p:cNvSpPr>
          <p:nvPr/>
        </p:nvSpPr>
        <p:spPr bwMode="auto">
          <a:xfrm>
            <a:off x="2744788" y="1357313"/>
            <a:ext cx="13509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>
                <a:solidFill>
                  <a:srgbClr val="0000FF"/>
                </a:solidFill>
              </a:rPr>
              <a:t>≤230 MeV</a:t>
            </a:r>
          </a:p>
        </p:txBody>
      </p:sp>
      <p:sp>
        <p:nvSpPr>
          <p:cNvPr id="38922" name="TextBox 5"/>
          <p:cNvSpPr txBox="1">
            <a:spLocks noChangeArrowheads="1"/>
          </p:cNvSpPr>
          <p:nvPr/>
        </p:nvSpPr>
        <p:spPr bwMode="auto">
          <a:xfrm>
            <a:off x="4541838" y="838200"/>
            <a:ext cx="4133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1800">
                <a:solidFill>
                  <a:schemeClr val="tx1"/>
                </a:solidFill>
                <a:latin typeface="Calibri" pitchFamily="34" charset="0"/>
              </a:rPr>
              <a:t>Rotation: +-110° wrt the horizontal plane</a:t>
            </a:r>
            <a:endParaRPr lang="en-GB" sz="1800">
              <a:solidFill>
                <a:schemeClr val="tx1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TULIP - UA - 30.5.13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58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 at 3 GHz and high gradients (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 = </a:t>
            </a:r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30 MV/m)</a:t>
            </a: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F32BAC0-7551-4603-93D9-22B6E007F52A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eaLnBrk="1" hangingPunct="1"/>
              <a:t>13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pic>
        <p:nvPicPr>
          <p:cNvPr id="3993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3800"/>
            <a:ext cx="9144000" cy="444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TULIP - UA - 30.5.13</a:t>
            </a:r>
            <a:endParaRPr lang="en-GB" dirty="0"/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V="1">
            <a:off x="5851525" y="3733800"/>
            <a:ext cx="1082675" cy="3048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2" name="TextBox 14"/>
          <p:cNvSpPr txBox="1">
            <a:spLocks noChangeArrowheads="1"/>
          </p:cNvSpPr>
          <p:nvPr/>
        </p:nvSpPr>
        <p:spPr bwMode="auto">
          <a:xfrm>
            <a:off x="4748213" y="4027488"/>
            <a:ext cx="1728787" cy="62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1975"/>
              </a:lnSpc>
            </a:pPr>
            <a:r>
              <a:rPr lang="en-GB" sz="2000">
                <a:solidFill>
                  <a:srgbClr val="FF0000"/>
                </a:solidFill>
              </a:rPr>
              <a:t>patient access</a:t>
            </a:r>
          </a:p>
        </p:txBody>
      </p:sp>
      <p:pic>
        <p:nvPicPr>
          <p:cNvPr id="39943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" r="4694"/>
          <a:stretch>
            <a:fillRect/>
          </a:stretch>
        </p:blipFill>
        <p:spPr bwMode="auto">
          <a:xfrm>
            <a:off x="7162800" y="4368800"/>
            <a:ext cx="1900238" cy="24130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>
            <a:off x="5470525" y="5257800"/>
            <a:ext cx="1692275" cy="1524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130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24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827088" y="225425"/>
            <a:ext cx="7772400" cy="463550"/>
          </a:xfrm>
        </p:spPr>
        <p:txBody>
          <a:bodyPr/>
          <a:lstStyle/>
          <a:p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TULIP at 3 GHz and high gradients (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E</a:t>
            </a:r>
            <a:r>
              <a:rPr lang="en-GB" baseline="-25000" smtClean="0">
                <a:solidFill>
                  <a:srgbClr val="FFFF00"/>
                </a:solidFill>
                <a:ea typeface="ＭＳ Ｐゴシック" pitchFamily="34" charset="-128"/>
              </a:rPr>
              <a:t>0</a:t>
            </a:r>
            <a:r>
              <a:rPr lang="en-GB" smtClean="0">
                <a:solidFill>
                  <a:srgbClr val="FFFF00"/>
                </a:solidFill>
                <a:ea typeface="ＭＳ Ｐゴシック" pitchFamily="34" charset="-128"/>
              </a:rPr>
              <a:t> = </a:t>
            </a:r>
            <a:r>
              <a:rPr lang="en-GB" smtClean="0">
                <a:solidFill>
                  <a:srgbClr val="FFFF00"/>
                </a:solidFill>
                <a:latin typeface="Calibri" pitchFamily="34" charset="0"/>
                <a:ea typeface="ＭＳ Ｐゴシック" pitchFamily="34" charset="-128"/>
              </a:rPr>
              <a:t>30 MV/m)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374F22E-39DF-4DA2-8CFB-FDDA62F41B1D}" type="slidenum">
              <a:rPr lang="en-GB" sz="1000" b="0">
                <a:solidFill>
                  <a:schemeClr val="tx1"/>
                </a:solidFill>
                <a:latin typeface="Arial Unicode MS" pitchFamily="34" charset="-128"/>
              </a:rPr>
              <a:pPr eaLnBrk="1" hangingPunct="1"/>
              <a:t>14</a:t>
            </a:fld>
            <a:endParaRPr lang="en-GB" sz="1000" b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41988" name="TextBox 19"/>
          <p:cNvSpPr txBox="1">
            <a:spLocks noChangeArrowheads="1"/>
          </p:cNvSpPr>
          <p:nvPr/>
        </p:nvSpPr>
        <p:spPr bwMode="auto">
          <a:xfrm>
            <a:off x="7491413" y="4362450"/>
            <a:ext cx="17287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1600"/>
              </a:lnSpc>
            </a:pPr>
            <a:r>
              <a:rPr lang="en-GB" sz="1800">
                <a:solidFill>
                  <a:srgbClr val="FF0000"/>
                </a:solidFill>
              </a:rPr>
              <a:t>scanned area:</a:t>
            </a:r>
          </a:p>
          <a:p>
            <a:pPr eaLnBrk="1" hangingPunct="1">
              <a:lnSpc>
                <a:spcPts val="1600"/>
              </a:lnSpc>
            </a:pPr>
            <a:r>
              <a:rPr lang="en-GB" sz="1800">
                <a:solidFill>
                  <a:srgbClr val="FF0000"/>
                </a:solidFill>
              </a:rPr>
              <a:t>20x20 cm</a:t>
            </a:r>
            <a:r>
              <a:rPr lang="en-GB" sz="1800" baseline="30000">
                <a:solidFill>
                  <a:srgbClr val="FF0000"/>
                </a:solidFill>
              </a:rPr>
              <a:t>2</a:t>
            </a:r>
            <a:r>
              <a:rPr lang="en-GB" sz="180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>
            <a:off x="7620000" y="3505200"/>
            <a:ext cx="533400" cy="9080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990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787400"/>
            <a:ext cx="2994025" cy="18986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1" name="Oval 13"/>
          <p:cNvSpPr>
            <a:spLocks noChangeArrowheads="1"/>
          </p:cNvSpPr>
          <p:nvPr/>
        </p:nvSpPr>
        <p:spPr bwMode="auto">
          <a:xfrm>
            <a:off x="4749800" y="3200400"/>
            <a:ext cx="838200" cy="53340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Rectangle 2"/>
          <p:cNvSpPr>
            <a:spLocks noChangeArrowheads="1"/>
          </p:cNvSpPr>
          <p:nvPr/>
        </p:nvSpPr>
        <p:spPr bwMode="auto">
          <a:xfrm>
            <a:off x="3962400" y="3810000"/>
            <a:ext cx="2133600" cy="400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3" name="TextBox 16"/>
          <p:cNvSpPr txBox="1">
            <a:spLocks noChangeArrowheads="1"/>
          </p:cNvSpPr>
          <p:nvPr/>
        </p:nvSpPr>
        <p:spPr bwMode="auto">
          <a:xfrm>
            <a:off x="3643313" y="3881438"/>
            <a:ext cx="2808287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ts val="1600"/>
              </a:lnSpc>
            </a:pPr>
            <a:r>
              <a:rPr lang="en-GB" sz="1800">
                <a:solidFill>
                  <a:srgbClr val="0000FF"/>
                </a:solidFill>
              </a:rPr>
              <a:t>RF rotatory   joints</a:t>
            </a:r>
            <a:endParaRPr lang="en-GB" sz="1800">
              <a:solidFill>
                <a:srgbClr val="FF0000"/>
              </a:solidFill>
            </a:endParaRPr>
          </a:p>
          <a:p>
            <a:pPr eaLnBrk="1" hangingPunct="1">
              <a:lnSpc>
                <a:spcPts val="1600"/>
              </a:lnSpc>
            </a:pPr>
            <a:r>
              <a:rPr lang="en-GB" sz="18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TULIP - UA - 30.5.13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97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9885" y="260648"/>
            <a:ext cx="2130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This project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424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objective of this project is to design and build two accelerating structures for a compact proton accelerator as one might incorporate in TULIP, using the high-gradient technology developed for CLIC.</a:t>
            </a:r>
          </a:p>
          <a:p>
            <a:endParaRPr lang="en-GB" sz="2000" dirty="0"/>
          </a:p>
          <a:p>
            <a:r>
              <a:rPr lang="en-GB" sz="2000" dirty="0" smtClean="0"/>
              <a:t>The proton energies we will design for are 76 and 213 MeV.</a:t>
            </a:r>
          </a:p>
          <a:p>
            <a:endParaRPr lang="en-GB" sz="2000" dirty="0"/>
          </a:p>
          <a:p>
            <a:r>
              <a:rPr lang="en-GB" sz="2000" dirty="0" smtClean="0"/>
              <a:t>The primary challenge comes from the low velocity of the protons, which leads to a very different design rf structure compared to that for relativistic electrons.</a:t>
            </a:r>
          </a:p>
          <a:p>
            <a:endParaRPr lang="en-GB" sz="2000" dirty="0"/>
          </a:p>
          <a:p>
            <a:r>
              <a:rPr lang="en-GB" sz="2000" dirty="0" smtClean="0"/>
              <a:t>We hope to be able to raise the accelerating gradient from the 27 MV/m of LIBO linac tanks up to the range of 50 MV/m.</a:t>
            </a:r>
          </a:p>
          <a:p>
            <a:endParaRPr lang="en-GB" sz="2000" dirty="0"/>
          </a:p>
          <a:p>
            <a:r>
              <a:rPr lang="en-GB" sz="2000" dirty="0" smtClean="0"/>
              <a:t>Our sincere thanks to the KT department to making this project possible.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72277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:\TRAVELLING WAVE\Presentations\1_cell_12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4" t="8237" r="20477" b="12870"/>
          <a:stretch/>
        </p:blipFill>
        <p:spPr bwMode="auto">
          <a:xfrm>
            <a:off x="5796141" y="1628800"/>
            <a:ext cx="1637815" cy="163186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 flipV="1">
            <a:off x="4685666" y="4031619"/>
            <a:ext cx="2434546" cy="595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r>
              <a:rPr lang="it-IT" sz="2800" dirty="0" smtClean="0"/>
              <a:t>Backward wave high-gradient accelerating structure for proton acceleration based on CLIC technology</a:t>
            </a:r>
            <a:endParaRPr lang="en-GB" sz="2800" dirty="0"/>
          </a:p>
        </p:txBody>
      </p:sp>
      <p:pic>
        <p:nvPicPr>
          <p:cNvPr id="15" name="Picture 14" descr="C:\TRAVELLING WAVE\Presentations\10 Cell_1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9" t="12415" r="15376" b="16257"/>
          <a:stretch/>
        </p:blipFill>
        <p:spPr bwMode="auto">
          <a:xfrm>
            <a:off x="611590" y="977471"/>
            <a:ext cx="3990241" cy="3158941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455428" y="4149140"/>
            <a:ext cx="8460476" cy="2673407"/>
            <a:chOff x="-36512" y="3931401"/>
            <a:chExt cx="9180512" cy="2900930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991"/>
            <a:stretch/>
          </p:blipFill>
          <p:spPr bwMode="auto">
            <a:xfrm>
              <a:off x="-36512" y="3931401"/>
              <a:ext cx="3024336" cy="290093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027"/>
            <a:stretch/>
          </p:blipFill>
          <p:spPr bwMode="auto">
            <a:xfrm>
              <a:off x="2987824" y="3931401"/>
              <a:ext cx="3060760" cy="290093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11"/>
            <a:stretch/>
          </p:blipFill>
          <p:spPr bwMode="auto">
            <a:xfrm>
              <a:off x="6048584" y="3931401"/>
              <a:ext cx="3095416" cy="290093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590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 t="7486" b="9648"/>
          <a:stretch>
            <a:fillRect/>
          </a:stretch>
        </p:blipFill>
        <p:spPr bwMode="auto">
          <a:xfrm>
            <a:off x="6084168" y="404664"/>
            <a:ext cx="28975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3" cstate="print"/>
          <a:srcRect t="5715" b="8561"/>
          <a:stretch>
            <a:fillRect/>
          </a:stretch>
        </p:blipFill>
        <p:spPr bwMode="auto">
          <a:xfrm>
            <a:off x="3123242" y="404664"/>
            <a:ext cx="28975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 t="5715" b="8561"/>
          <a:stretch>
            <a:fillRect/>
          </a:stretch>
        </p:blipFill>
        <p:spPr bwMode="auto">
          <a:xfrm>
            <a:off x="169717" y="404664"/>
            <a:ext cx="289011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19888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g4 a25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91880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g4 a55</a:t>
            </a:r>
            <a:endParaRPr lang="en-US"/>
          </a:p>
        </p:txBody>
      </p:sp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5" cstate="print"/>
          <a:srcRect t="8561"/>
          <a:stretch>
            <a:fillRect/>
          </a:stretch>
        </p:blipFill>
        <p:spPr bwMode="auto">
          <a:xfrm>
            <a:off x="162316" y="4581128"/>
            <a:ext cx="28975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1"/>
          <p:cNvPicPr>
            <a:picLocks noChangeAspect="1" noChangeArrowheads="1"/>
          </p:cNvPicPr>
          <p:nvPr/>
        </p:nvPicPr>
        <p:blipFill>
          <a:blip r:embed="rId6" cstate="print"/>
          <a:srcRect t="8561"/>
          <a:stretch>
            <a:fillRect/>
          </a:stretch>
        </p:blipFill>
        <p:spPr bwMode="auto">
          <a:xfrm>
            <a:off x="3131840" y="4581128"/>
            <a:ext cx="28975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7" cstate="print"/>
          <a:srcRect t="8561"/>
          <a:stretch>
            <a:fillRect/>
          </a:stretch>
        </p:blipFill>
        <p:spPr bwMode="auto">
          <a:xfrm>
            <a:off x="6084168" y="4581128"/>
            <a:ext cx="28975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8" cstate="print"/>
          <a:srcRect t="5704" b="11430"/>
          <a:stretch>
            <a:fillRect/>
          </a:stretch>
        </p:blipFill>
        <p:spPr bwMode="auto">
          <a:xfrm>
            <a:off x="6084168" y="2492896"/>
            <a:ext cx="28975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9" cstate="print"/>
          <a:srcRect t="5715" b="11419"/>
          <a:stretch>
            <a:fillRect/>
          </a:stretch>
        </p:blipFill>
        <p:spPr bwMode="auto">
          <a:xfrm>
            <a:off x="3114644" y="2492896"/>
            <a:ext cx="28975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10" cstate="print"/>
          <a:srcRect t="5704" b="8572"/>
          <a:stretch>
            <a:fillRect/>
          </a:stretch>
        </p:blipFill>
        <p:spPr bwMode="auto">
          <a:xfrm>
            <a:off x="169717" y="2492896"/>
            <a:ext cx="289011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64"/>
            <a:ext cx="8229600" cy="360000"/>
          </a:xfrm>
        </p:spPr>
        <p:txBody>
          <a:bodyPr>
            <a:noAutofit/>
          </a:bodyPr>
          <a:lstStyle/>
          <a:p>
            <a:r>
              <a:rPr lang="fr-CH" sz="2800" dirty="0" smtClean="0"/>
              <a:t>gap and angle scan – 120 </a:t>
            </a:r>
            <a:r>
              <a:rPr lang="fr-CH" sz="2800" dirty="0" err="1" smtClean="0"/>
              <a:t>deg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40677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g5 a25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5536" y="63720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g6 a25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491880" y="63813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g6 a55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91880" y="413978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g5 a55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372200" y="19168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g4 a75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372200" y="40677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g5 a75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372200" y="63720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mtClean="0"/>
              <a:t>g6 a75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3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Coupling slot optimization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90275"/>
            <a:ext cx="5094352" cy="361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994477" y="1484109"/>
            <a:ext cx="152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213677" y="1476027"/>
            <a:ext cx="1524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10641" y="1381477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P_in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9877" y="144427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P_out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680690"/>
            <a:ext cx="4324350" cy="306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715000" y="1767036"/>
            <a:ext cx="2724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Goal: minimize the S</a:t>
            </a:r>
            <a:r>
              <a:rPr lang="de-CH" baseline="-25000" dirty="0" smtClean="0">
                <a:solidFill>
                  <a:prstClr val="black"/>
                </a:solidFill>
              </a:rPr>
              <a:t>11</a:t>
            </a:r>
            <a:r>
              <a:rPr lang="de-CH" dirty="0" smtClean="0">
                <a:solidFill>
                  <a:prstClr val="black"/>
                </a:solidFill>
              </a:rPr>
              <a:t> parameter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4867687"/>
            <a:ext cx="36375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Optimization of the accelerating cell diameter for different number of cells (n=1:3), with Cl as parameter</a:t>
            </a:r>
          </a:p>
          <a:p>
            <a:r>
              <a:rPr lang="de-CH" dirty="0" smtClean="0">
                <a:solidFill>
                  <a:prstClr val="black"/>
                </a:solidFill>
              </a:rPr>
              <a:t>The max </a:t>
            </a:r>
            <a:r>
              <a:rPr lang="de-CH" dirty="0">
                <a:solidFill>
                  <a:prstClr val="black"/>
                </a:solidFill>
              </a:rPr>
              <a:t>S</a:t>
            </a:r>
            <a:r>
              <a:rPr lang="de-CH" baseline="-25000" dirty="0">
                <a:solidFill>
                  <a:prstClr val="black"/>
                </a:solidFill>
              </a:rPr>
              <a:t>11</a:t>
            </a:r>
            <a:r>
              <a:rPr lang="de-CH" dirty="0">
                <a:solidFill>
                  <a:prstClr val="black"/>
                </a:solidFill>
              </a:rPr>
              <a:t> </a:t>
            </a:r>
            <a:r>
              <a:rPr lang="de-CH" dirty="0" smtClean="0">
                <a:solidFill>
                  <a:prstClr val="black"/>
                </a:solidFill>
              </a:rPr>
              <a:t>among the three computed is considered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81812" y="4662177"/>
            <a:ext cx="39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Cl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272337" y="4493490"/>
            <a:ext cx="0" cy="1907309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06973" y="5105400"/>
            <a:ext cx="591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acD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5580000">
            <a:off x="2914596" y="3801137"/>
            <a:ext cx="182056" cy="8574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5098" y="4263920"/>
            <a:ext cx="35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prstClr val="black"/>
                </a:solidFill>
              </a:rPr>
              <a:t>n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494318" y="4776605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36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design for high gradient </a:t>
            </a:r>
            <a:r>
              <a:rPr lang="en-US" dirty="0" err="1" smtClean="0"/>
              <a:t>bTW</a:t>
            </a:r>
            <a:r>
              <a:rPr lang="en-US" dirty="0" smtClean="0"/>
              <a:t> linac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748299" y="5158181"/>
            <a:ext cx="3932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Independent rotary joints  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-3 dB recirculation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Small RF load compared to TW</a:t>
            </a:r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275923" y="1438463"/>
            <a:ext cx="2955634" cy="3043792"/>
            <a:chOff x="1072727" y="1336865"/>
            <a:chExt cx="2955634" cy="3043792"/>
          </a:xfrm>
        </p:grpSpPr>
        <p:grpSp>
          <p:nvGrpSpPr>
            <p:cNvPr id="55" name="Group 54"/>
            <p:cNvGrpSpPr/>
            <p:nvPr/>
          </p:nvGrpSpPr>
          <p:grpSpPr>
            <a:xfrm>
              <a:off x="1072727" y="1336865"/>
              <a:ext cx="2955634" cy="3043792"/>
              <a:chOff x="6174511" y="1126409"/>
              <a:chExt cx="2955634" cy="3043792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6527451" y="1126409"/>
                <a:ext cx="2196000" cy="3043792"/>
                <a:chOff x="611560" y="3412409"/>
                <a:chExt cx="2196000" cy="3043792"/>
              </a:xfrm>
            </p:grpSpPr>
            <p:grpSp>
              <p:nvGrpSpPr>
                <p:cNvPr id="65" name="Group 34"/>
                <p:cNvGrpSpPr/>
                <p:nvPr/>
              </p:nvGrpSpPr>
              <p:grpSpPr>
                <a:xfrm>
                  <a:off x="611560" y="4872201"/>
                  <a:ext cx="2196000" cy="1584000"/>
                  <a:chOff x="-51026" y="2636912"/>
                  <a:chExt cx="1094634" cy="792088"/>
                </a:xfrm>
              </p:grpSpPr>
              <p:sp>
                <p:nvSpPr>
                  <p:cNvPr id="71" name="Rectangle 70"/>
                  <p:cNvSpPr/>
                  <p:nvPr/>
                </p:nvSpPr>
                <p:spPr>
                  <a:xfrm>
                    <a:off x="611560" y="3212976"/>
                    <a:ext cx="432048" cy="21602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it-IT" dirty="0" smtClean="0"/>
                      <a:t>T2</a:t>
                    </a:r>
                    <a:endParaRPr lang="en-US" dirty="0"/>
                  </a:p>
                </p:txBody>
              </p:sp>
              <p:grpSp>
                <p:nvGrpSpPr>
                  <p:cNvPr id="72" name="Group 33"/>
                  <p:cNvGrpSpPr/>
                  <p:nvPr/>
                </p:nvGrpSpPr>
                <p:grpSpPr>
                  <a:xfrm>
                    <a:off x="-51026" y="2636944"/>
                    <a:ext cx="504056" cy="792056"/>
                    <a:chOff x="-36512" y="2636944"/>
                    <a:chExt cx="504056" cy="792056"/>
                  </a:xfrm>
                </p:grpSpPr>
                <p:sp>
                  <p:nvSpPr>
                    <p:cNvPr id="78" name="Rectangle 77"/>
                    <p:cNvSpPr/>
                    <p:nvPr/>
                  </p:nvSpPr>
                  <p:spPr>
                    <a:xfrm>
                      <a:off x="35496" y="3212976"/>
                      <a:ext cx="432048" cy="21602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it-IT" dirty="0" smtClean="0"/>
                        <a:t>T1</a:t>
                      </a:r>
                      <a:endParaRPr lang="en-US" dirty="0"/>
                    </a:p>
                  </p:txBody>
                </p:sp>
                <p:grpSp>
                  <p:nvGrpSpPr>
                    <p:cNvPr id="79" name="Group 27"/>
                    <p:cNvGrpSpPr/>
                    <p:nvPr/>
                  </p:nvGrpSpPr>
                  <p:grpSpPr>
                    <a:xfrm>
                      <a:off x="-36512" y="2636944"/>
                      <a:ext cx="468008" cy="576032"/>
                      <a:chOff x="-36512" y="2636944"/>
                      <a:chExt cx="468008" cy="576032"/>
                    </a:xfrm>
                  </p:grpSpPr>
                  <p:grpSp>
                    <p:nvGrpSpPr>
                      <p:cNvPr id="80" name="Group 25"/>
                      <p:cNvGrpSpPr/>
                      <p:nvPr/>
                    </p:nvGrpSpPr>
                    <p:grpSpPr>
                      <a:xfrm>
                        <a:off x="35496" y="2888976"/>
                        <a:ext cx="396000" cy="324000"/>
                        <a:chOff x="539552" y="3933056"/>
                        <a:chExt cx="576064" cy="432048"/>
                      </a:xfrm>
                    </p:grpSpPr>
                    <p:sp>
                      <p:nvSpPr>
                        <p:cNvPr id="82" name="Left Brace 81"/>
                        <p:cNvSpPr/>
                        <p:nvPr/>
                      </p:nvSpPr>
                      <p:spPr>
                        <a:xfrm rot="16200000" flipV="1">
                          <a:off x="683568" y="3789040"/>
                          <a:ext cx="288032" cy="576064"/>
                        </a:xfrm>
                        <a:prstGeom prst="leftBrace">
                          <a:avLst/>
                        </a:prstGeom>
                        <a:ln w="381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3" name="Left Brace 82"/>
                        <p:cNvSpPr/>
                        <p:nvPr/>
                      </p:nvSpPr>
                      <p:spPr>
                        <a:xfrm rot="5400000">
                          <a:off x="683568" y="3933056"/>
                          <a:ext cx="288032" cy="576064"/>
                        </a:xfrm>
                        <a:prstGeom prst="leftBrace">
                          <a:avLst/>
                        </a:prstGeom>
                        <a:ln w="381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81" name="Rectangle 80"/>
                      <p:cNvSpPr/>
                      <p:nvPr/>
                    </p:nvSpPr>
                    <p:spPr>
                      <a:xfrm>
                        <a:off x="-36512" y="2636944"/>
                        <a:ext cx="108000" cy="28800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50000"/>
                        </a:schemeClr>
                      </a:solidFill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it-IT" sz="1200" dirty="0" smtClean="0"/>
                          <a:t>load</a:t>
                        </a:r>
                        <a:endParaRPr lang="en-US" sz="1200" dirty="0"/>
                      </a:p>
                    </p:txBody>
                  </p:sp>
                </p:grpSp>
              </p:grpSp>
              <p:grpSp>
                <p:nvGrpSpPr>
                  <p:cNvPr id="73" name="Group 28"/>
                  <p:cNvGrpSpPr/>
                  <p:nvPr/>
                </p:nvGrpSpPr>
                <p:grpSpPr>
                  <a:xfrm>
                    <a:off x="539552" y="2636912"/>
                    <a:ext cx="468008" cy="576032"/>
                    <a:chOff x="-36512" y="2636944"/>
                    <a:chExt cx="468008" cy="576032"/>
                  </a:xfrm>
                </p:grpSpPr>
                <p:grpSp>
                  <p:nvGrpSpPr>
                    <p:cNvPr id="74" name="Group 25"/>
                    <p:cNvGrpSpPr/>
                    <p:nvPr/>
                  </p:nvGrpSpPr>
                  <p:grpSpPr>
                    <a:xfrm>
                      <a:off x="35496" y="2888976"/>
                      <a:ext cx="396000" cy="324000"/>
                      <a:chOff x="539552" y="3933056"/>
                      <a:chExt cx="576064" cy="432048"/>
                    </a:xfrm>
                  </p:grpSpPr>
                  <p:sp>
                    <p:nvSpPr>
                      <p:cNvPr id="76" name="Left Brace 75"/>
                      <p:cNvSpPr/>
                      <p:nvPr/>
                    </p:nvSpPr>
                    <p:spPr>
                      <a:xfrm rot="16200000" flipV="1">
                        <a:off x="683568" y="3789040"/>
                        <a:ext cx="288032" cy="576064"/>
                      </a:xfrm>
                      <a:prstGeom prst="leftBrace">
                        <a:avLst/>
                      </a:prstGeom>
                      <a:ln w="38100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7" name="Left Brace 76"/>
                      <p:cNvSpPr/>
                      <p:nvPr/>
                    </p:nvSpPr>
                    <p:spPr>
                      <a:xfrm rot="5400000">
                        <a:off x="683568" y="3933056"/>
                        <a:ext cx="288032" cy="576064"/>
                      </a:xfrm>
                      <a:prstGeom prst="leftBrace">
                        <a:avLst/>
                      </a:prstGeom>
                      <a:ln w="38100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75" name="Rectangle 74"/>
                    <p:cNvSpPr/>
                    <p:nvPr/>
                  </p:nvSpPr>
                  <p:spPr>
                    <a:xfrm>
                      <a:off x="-36512" y="2636944"/>
                      <a:ext cx="108000" cy="2880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vert270" rtlCol="0" anchor="ctr"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prstClr val="white"/>
                          </a:solidFill>
                        </a:rPr>
                        <a:t>load</a:t>
                      </a:r>
                      <a:endParaRPr lang="en-US" dirty="0"/>
                    </a:p>
                  </p:txBody>
                </p:sp>
              </p:grpSp>
            </p:grpSp>
            <p:sp>
              <p:nvSpPr>
                <p:cNvPr id="66" name="Rounded Rectangle 65"/>
                <p:cNvSpPr/>
                <p:nvPr/>
              </p:nvSpPr>
              <p:spPr>
                <a:xfrm>
                  <a:off x="1614382" y="3412409"/>
                  <a:ext cx="1117600" cy="696685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400" dirty="0" smtClean="0"/>
                    <a:t>MKs</a:t>
                  </a:r>
                  <a:endParaRPr lang="en-US" sz="1400" dirty="0"/>
                </a:p>
              </p:txBody>
            </p:sp>
            <p:cxnSp>
              <p:nvCxnSpPr>
                <p:cNvPr id="67" name="Elbow Connector 66"/>
                <p:cNvCxnSpPr/>
                <p:nvPr/>
              </p:nvCxnSpPr>
              <p:spPr>
                <a:xfrm rot="5400000" flipH="1" flipV="1">
                  <a:off x="896232" y="4545218"/>
                  <a:ext cx="1584000" cy="281136"/>
                </a:xfrm>
                <a:prstGeom prst="bentConnector3">
                  <a:avLst>
                    <a:gd name="adj1" fmla="val 55143"/>
                  </a:avLst>
                </a:prstGeom>
                <a:ln w="381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Elbow Connector 67"/>
                <p:cNvCxnSpPr>
                  <a:endCxn id="69" idx="4"/>
                </p:cNvCxnSpPr>
                <p:nvPr/>
              </p:nvCxnSpPr>
              <p:spPr>
                <a:xfrm rot="16200000" flipV="1">
                  <a:off x="1505568" y="4223288"/>
                  <a:ext cx="1552101" cy="891779"/>
                </a:xfrm>
                <a:prstGeom prst="bentConnector3">
                  <a:avLst>
                    <a:gd name="adj1" fmla="val 54676"/>
                  </a:avLst>
                </a:prstGeom>
                <a:ln w="381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Oval 68"/>
                <p:cNvSpPr/>
                <p:nvPr/>
              </p:nvSpPr>
              <p:spPr>
                <a:xfrm>
                  <a:off x="1717964" y="3657600"/>
                  <a:ext cx="235527" cy="2355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6174511" y="1135481"/>
                <a:ext cx="2955634" cy="2660664"/>
                <a:chOff x="6174511" y="1135481"/>
                <a:chExt cx="2955634" cy="2660664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7744691" y="3228109"/>
                  <a:ext cx="1122218" cy="568036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7647709" y="2507672"/>
                  <a:ext cx="332509" cy="734291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6174511" y="1135481"/>
                  <a:ext cx="149431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/>
                    <a:t>~15-16 MW</a:t>
                  </a:r>
                </a:p>
                <a:p>
                  <a:pPr algn="ctr"/>
                  <a:r>
                    <a:rPr lang="en-US" b="1" dirty="0" smtClean="0"/>
                    <a:t>klystron</a:t>
                  </a:r>
                  <a:endParaRPr lang="en-US" b="1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8742218" y="3089565"/>
                  <a:ext cx="3879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2</a:t>
                  </a:r>
                  <a:endParaRPr lang="en-US" b="1" dirty="0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938658" y="2632364"/>
                  <a:ext cx="3879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3</a:t>
                  </a:r>
                  <a:endParaRPr lang="en-US" b="1" dirty="0"/>
                </a:p>
              </p:txBody>
            </p:sp>
          </p:grpSp>
        </p:grpSp>
        <p:grpSp>
          <p:nvGrpSpPr>
            <p:cNvPr id="32" name="Group 31"/>
            <p:cNvGrpSpPr/>
            <p:nvPr/>
          </p:nvGrpSpPr>
          <p:grpSpPr>
            <a:xfrm>
              <a:off x="1326755" y="4120411"/>
              <a:ext cx="2502522" cy="79260"/>
              <a:chOff x="1326755" y="4120411"/>
              <a:chExt cx="2502522" cy="7926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531411" y="4127665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3685277" y="4120411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326755" y="4127671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828020" y="1472443"/>
            <a:ext cx="3010347" cy="3043792"/>
            <a:chOff x="4813506" y="1341817"/>
            <a:chExt cx="3010347" cy="3043792"/>
          </a:xfrm>
        </p:grpSpPr>
        <p:grpSp>
          <p:nvGrpSpPr>
            <p:cNvPr id="23" name="Group 22"/>
            <p:cNvGrpSpPr/>
            <p:nvPr/>
          </p:nvGrpSpPr>
          <p:grpSpPr>
            <a:xfrm>
              <a:off x="5221159" y="1341817"/>
              <a:ext cx="2602694" cy="3043792"/>
              <a:chOff x="6527451" y="1126409"/>
              <a:chExt cx="2602694" cy="304379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527451" y="1126409"/>
                <a:ext cx="2196000" cy="3043792"/>
                <a:chOff x="611560" y="3412409"/>
                <a:chExt cx="2196000" cy="3043792"/>
              </a:xfrm>
            </p:grpSpPr>
            <p:grpSp>
              <p:nvGrpSpPr>
                <p:cNvPr id="7" name="Group 34"/>
                <p:cNvGrpSpPr/>
                <p:nvPr/>
              </p:nvGrpSpPr>
              <p:grpSpPr>
                <a:xfrm>
                  <a:off x="611560" y="4872201"/>
                  <a:ext cx="2196000" cy="1584000"/>
                  <a:chOff x="-51026" y="2636912"/>
                  <a:chExt cx="1094634" cy="792088"/>
                </a:xfrm>
              </p:grpSpPr>
              <p:sp>
                <p:nvSpPr>
                  <p:cNvPr id="9" name="Rectangle 8"/>
                  <p:cNvSpPr/>
                  <p:nvPr/>
                </p:nvSpPr>
                <p:spPr>
                  <a:xfrm>
                    <a:off x="611560" y="3212976"/>
                    <a:ext cx="432048" cy="21602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it-IT" dirty="0" smtClean="0"/>
                      <a:t>T2</a:t>
                    </a:r>
                    <a:endParaRPr lang="en-US" dirty="0"/>
                  </a:p>
                </p:txBody>
              </p:sp>
              <p:grpSp>
                <p:nvGrpSpPr>
                  <p:cNvPr id="11" name="Group 33"/>
                  <p:cNvGrpSpPr/>
                  <p:nvPr/>
                </p:nvGrpSpPr>
                <p:grpSpPr>
                  <a:xfrm>
                    <a:off x="-51026" y="2636944"/>
                    <a:ext cx="504056" cy="792056"/>
                    <a:chOff x="-36512" y="2636944"/>
                    <a:chExt cx="504056" cy="792056"/>
                  </a:xfrm>
                </p:grpSpPr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35496" y="3212976"/>
                      <a:ext cx="432048" cy="216024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it-IT" dirty="0" smtClean="0"/>
                        <a:t>T1</a:t>
                      </a:r>
                      <a:endParaRPr lang="en-US" dirty="0"/>
                    </a:p>
                  </p:txBody>
                </p:sp>
                <p:grpSp>
                  <p:nvGrpSpPr>
                    <p:cNvPr id="18" name="Group 27"/>
                    <p:cNvGrpSpPr/>
                    <p:nvPr/>
                  </p:nvGrpSpPr>
                  <p:grpSpPr>
                    <a:xfrm>
                      <a:off x="-36512" y="2636944"/>
                      <a:ext cx="468008" cy="576032"/>
                      <a:chOff x="-36512" y="2636944"/>
                      <a:chExt cx="468008" cy="576032"/>
                    </a:xfrm>
                  </p:grpSpPr>
                  <p:grpSp>
                    <p:nvGrpSpPr>
                      <p:cNvPr id="19" name="Group 25"/>
                      <p:cNvGrpSpPr/>
                      <p:nvPr/>
                    </p:nvGrpSpPr>
                    <p:grpSpPr>
                      <a:xfrm>
                        <a:off x="35496" y="2888976"/>
                        <a:ext cx="396000" cy="324000"/>
                        <a:chOff x="539552" y="3933056"/>
                        <a:chExt cx="576064" cy="432048"/>
                      </a:xfrm>
                    </p:grpSpPr>
                    <p:sp>
                      <p:nvSpPr>
                        <p:cNvPr id="21" name="Left Brace 20"/>
                        <p:cNvSpPr/>
                        <p:nvPr/>
                      </p:nvSpPr>
                      <p:spPr>
                        <a:xfrm rot="16200000" flipV="1">
                          <a:off x="683568" y="3789040"/>
                          <a:ext cx="288032" cy="576064"/>
                        </a:xfrm>
                        <a:prstGeom prst="leftBrace">
                          <a:avLst/>
                        </a:prstGeom>
                        <a:ln w="381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2" name="Left Brace 21"/>
                        <p:cNvSpPr/>
                        <p:nvPr/>
                      </p:nvSpPr>
                      <p:spPr>
                        <a:xfrm rot="5400000">
                          <a:off x="683568" y="3933056"/>
                          <a:ext cx="288032" cy="576064"/>
                        </a:xfrm>
                        <a:prstGeom prst="leftBrace">
                          <a:avLst/>
                        </a:prstGeom>
                        <a:ln w="38100">
                          <a:solidFill>
                            <a:schemeClr val="bg2">
                              <a:lumMod val="25000"/>
                            </a:schemeClr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20" name="Rectangle 19"/>
                      <p:cNvSpPr/>
                      <p:nvPr/>
                    </p:nvSpPr>
                    <p:spPr>
                      <a:xfrm>
                        <a:off x="-36512" y="2636944"/>
                        <a:ext cx="108000" cy="288000"/>
                      </a:xfrm>
                      <a:prstGeom prst="rect">
                        <a:avLst/>
                      </a:prstGeom>
                      <a:solidFill>
                        <a:schemeClr val="bg2">
                          <a:lumMod val="50000"/>
                        </a:schemeClr>
                      </a:solidFill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vert="vert270" rtlCol="0" anchor="ctr"/>
                      <a:lstStyle/>
                      <a:p>
                        <a:pPr algn="ctr"/>
                        <a:r>
                          <a:rPr lang="it-IT" sz="1200" dirty="0" smtClean="0"/>
                          <a:t>load</a:t>
                        </a:r>
                        <a:endParaRPr lang="en-US" sz="1200" dirty="0"/>
                      </a:p>
                    </p:txBody>
                  </p:sp>
                </p:grpSp>
              </p:grpSp>
              <p:grpSp>
                <p:nvGrpSpPr>
                  <p:cNvPr id="12" name="Group 28"/>
                  <p:cNvGrpSpPr/>
                  <p:nvPr/>
                </p:nvGrpSpPr>
                <p:grpSpPr>
                  <a:xfrm>
                    <a:off x="539552" y="2636912"/>
                    <a:ext cx="468008" cy="576032"/>
                    <a:chOff x="-36512" y="2636944"/>
                    <a:chExt cx="468008" cy="576032"/>
                  </a:xfrm>
                </p:grpSpPr>
                <p:grpSp>
                  <p:nvGrpSpPr>
                    <p:cNvPr id="13" name="Group 25"/>
                    <p:cNvGrpSpPr/>
                    <p:nvPr/>
                  </p:nvGrpSpPr>
                  <p:grpSpPr>
                    <a:xfrm>
                      <a:off x="35496" y="2888976"/>
                      <a:ext cx="396000" cy="324000"/>
                      <a:chOff x="539552" y="3933056"/>
                      <a:chExt cx="576064" cy="432048"/>
                    </a:xfrm>
                  </p:grpSpPr>
                  <p:sp>
                    <p:nvSpPr>
                      <p:cNvPr id="15" name="Left Brace 14"/>
                      <p:cNvSpPr/>
                      <p:nvPr/>
                    </p:nvSpPr>
                    <p:spPr>
                      <a:xfrm rot="16200000" flipV="1">
                        <a:off x="683568" y="3789040"/>
                        <a:ext cx="288032" cy="576064"/>
                      </a:xfrm>
                      <a:prstGeom prst="leftBrace">
                        <a:avLst/>
                      </a:prstGeom>
                      <a:ln w="38100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6" name="Left Brace 15"/>
                      <p:cNvSpPr/>
                      <p:nvPr/>
                    </p:nvSpPr>
                    <p:spPr>
                      <a:xfrm rot="5400000">
                        <a:off x="683568" y="3933056"/>
                        <a:ext cx="288032" cy="576064"/>
                      </a:xfrm>
                      <a:prstGeom prst="leftBrace">
                        <a:avLst/>
                      </a:prstGeom>
                      <a:ln w="38100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-36512" y="2636944"/>
                      <a:ext cx="108000" cy="2880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vert270" rtlCol="0" anchor="ctr"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prstClr val="white"/>
                          </a:solidFill>
                        </a:rPr>
                        <a:t>load</a:t>
                      </a:r>
                      <a:endParaRPr lang="en-US" dirty="0"/>
                    </a:p>
                  </p:txBody>
                </p:sp>
              </p:grpSp>
            </p:grpSp>
            <p:sp>
              <p:nvSpPr>
                <p:cNvPr id="8" name="Rounded Rectangle 7"/>
                <p:cNvSpPr/>
                <p:nvPr/>
              </p:nvSpPr>
              <p:spPr>
                <a:xfrm>
                  <a:off x="1614382" y="3412409"/>
                  <a:ext cx="1117600" cy="696685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it-IT" sz="1400" dirty="0" smtClean="0"/>
                    <a:t>MKs</a:t>
                  </a:r>
                  <a:endParaRPr lang="en-US" sz="1400" dirty="0"/>
                </a:p>
              </p:txBody>
            </p:sp>
            <p:cxnSp>
              <p:nvCxnSpPr>
                <p:cNvPr id="26" name="Elbow Connector 25"/>
                <p:cNvCxnSpPr/>
                <p:nvPr/>
              </p:nvCxnSpPr>
              <p:spPr>
                <a:xfrm rot="5400000" flipH="1" flipV="1">
                  <a:off x="896232" y="4530704"/>
                  <a:ext cx="1584000" cy="281136"/>
                </a:xfrm>
                <a:prstGeom prst="bentConnector3">
                  <a:avLst>
                    <a:gd name="adj1" fmla="val 63390"/>
                  </a:avLst>
                </a:prstGeom>
                <a:ln w="381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Elbow Connector 26"/>
                <p:cNvCxnSpPr/>
                <p:nvPr/>
              </p:nvCxnSpPr>
              <p:spPr>
                <a:xfrm rot="16200000" flipV="1">
                  <a:off x="1790952" y="4508673"/>
                  <a:ext cx="1584000" cy="289109"/>
                </a:xfrm>
                <a:prstGeom prst="bentConnector3">
                  <a:avLst>
                    <a:gd name="adj1" fmla="val 63510"/>
                  </a:avLst>
                </a:prstGeom>
                <a:ln w="3810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Oval 41"/>
                <p:cNvSpPr/>
                <p:nvPr/>
              </p:nvSpPr>
              <p:spPr>
                <a:xfrm>
                  <a:off x="1717964" y="3657600"/>
                  <a:ext cx="235527" cy="2355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2341434" y="3657595"/>
                  <a:ext cx="235527" cy="23552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7412182" y="1898073"/>
                <a:ext cx="1717963" cy="1898072"/>
                <a:chOff x="7412182" y="1898073"/>
                <a:chExt cx="1717963" cy="1898072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7412182" y="2008909"/>
                  <a:ext cx="415636" cy="304800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8298897" y="2022759"/>
                  <a:ext cx="415636" cy="304800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7744691" y="3228109"/>
                  <a:ext cx="1122218" cy="568036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7647709" y="2507672"/>
                  <a:ext cx="332509" cy="734291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8659094" y="1898073"/>
                  <a:ext cx="3879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1</a:t>
                  </a:r>
                  <a:endParaRPr lang="en-US" b="1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8742218" y="3089565"/>
                  <a:ext cx="3879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2</a:t>
                  </a:r>
                  <a:endParaRPr lang="en-US" b="1" dirty="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7938658" y="2632364"/>
                  <a:ext cx="38792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3</a:t>
                  </a:r>
                  <a:endParaRPr lang="en-US" b="1" dirty="0"/>
                </a:p>
              </p:txBody>
            </p:sp>
          </p:grpSp>
        </p:grpSp>
        <p:grpSp>
          <p:nvGrpSpPr>
            <p:cNvPr id="87" name="Group 86"/>
            <p:cNvGrpSpPr/>
            <p:nvPr/>
          </p:nvGrpSpPr>
          <p:grpSpPr>
            <a:xfrm>
              <a:off x="5127367" y="4113151"/>
              <a:ext cx="2502522" cy="79260"/>
              <a:chOff x="1326755" y="4120411"/>
              <a:chExt cx="2502522" cy="7926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2531411" y="4127665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685277" y="4120411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326755" y="4127671"/>
                <a:ext cx="144000" cy="7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4813506" y="1381605"/>
              <a:ext cx="1494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2 x 7.5 MW klystrons</a:t>
              </a:r>
              <a:endParaRPr lang="en-US" b="1" dirty="0"/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4714493" y="1175657"/>
            <a:ext cx="3355450" cy="3773714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Date Placeholder 9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30/05/2013</a:t>
            </a:r>
            <a:endParaRPr lang="en-US"/>
          </a:p>
        </p:txBody>
      </p:sp>
      <p:sp>
        <p:nvSpPr>
          <p:cNvPr id="93" name="Footer Placeholder 9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Degiovanni</a:t>
            </a:r>
            <a:endParaRPr lang="en-US"/>
          </a:p>
        </p:txBody>
      </p:sp>
      <p:sp>
        <p:nvSpPr>
          <p:cNvPr id="94" name="Slide Number Placeholder 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0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60651"/>
            <a:ext cx="6074642" cy="523111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</a:rPr>
              <a:t>CLIC accelerating structure development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352928" cy="2246660"/>
          </a:xfrm>
          <a:prstGeom prst="rect">
            <a:avLst/>
          </a:prstGeom>
          <a:noFill/>
        </p:spPr>
        <p:txBody>
          <a:bodyPr wrap="square" lIns="91328" tIns="45666" rIns="91328" bIns="45666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In the context of the study of a </a:t>
            </a:r>
            <a:r>
              <a:rPr lang="en-GB" sz="2000" dirty="0" err="1" smtClean="0">
                <a:solidFill>
                  <a:prstClr val="black"/>
                </a:solidFill>
              </a:rPr>
              <a:t>TeV</a:t>
            </a:r>
            <a:r>
              <a:rPr lang="en-GB" sz="2000" dirty="0" smtClean="0">
                <a:solidFill>
                  <a:prstClr val="black"/>
                </a:solidFill>
              </a:rPr>
              <a:t>-range linear colliders – NLC/JLC and CLIC - we have developed the science and technology for achieving high gradients, 100 MV/m, using short pulse, normal conducting rf.</a:t>
            </a:r>
          </a:p>
          <a:p>
            <a:endParaRPr lang="en-GB" sz="2000" dirty="0">
              <a:solidFill>
                <a:prstClr val="black"/>
              </a:solidFill>
            </a:endParaRPr>
          </a:p>
          <a:p>
            <a:r>
              <a:rPr lang="en-GB" sz="2000" dirty="0" smtClean="0">
                <a:solidFill>
                  <a:prstClr val="black"/>
                </a:solidFill>
              </a:rPr>
              <a:t>We are now actively seeking to expand the technological and industrial base for CLIC by promoting the use of high-gradient technology in other applications such as medical linacs, FELs, </a:t>
            </a:r>
            <a:r>
              <a:rPr lang="en-GB" sz="2000" dirty="0">
                <a:solidFill>
                  <a:prstClr val="black"/>
                </a:solidFill>
              </a:rPr>
              <a:t>C</a:t>
            </a:r>
            <a:r>
              <a:rPr lang="en-GB" sz="2000" dirty="0" smtClean="0">
                <a:solidFill>
                  <a:prstClr val="black"/>
                </a:solidFill>
              </a:rPr>
              <a:t>ompton sources etc. </a:t>
            </a:r>
            <a:endParaRPr lang="en-GB" sz="2000" dirty="0">
              <a:solidFill>
                <a:prstClr val="black"/>
              </a:solidFill>
            </a:endParaRPr>
          </a:p>
        </p:txBody>
      </p:sp>
      <p:pic>
        <p:nvPicPr>
          <p:cNvPr id="4" name="Picture 3" descr="TD18#2 before installation to Nextef IMG_0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990" y="4005064"/>
            <a:ext cx="3992005" cy="228628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66" y="3981442"/>
            <a:ext cx="2486235" cy="230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2751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0064326"/>
              </p:ext>
            </p:extLst>
          </p:nvPr>
        </p:nvGraphicFramePr>
        <p:xfrm>
          <a:off x="0" y="0"/>
          <a:ext cx="9169944" cy="6981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90"/>
                <a:gridCol w="756694"/>
                <a:gridCol w="691894"/>
                <a:gridCol w="774210"/>
                <a:gridCol w="720080"/>
                <a:gridCol w="1356404"/>
                <a:gridCol w="1199372"/>
              </a:tblGrid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SUMMARY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120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deg</a:t>
                      </a:r>
                      <a:endParaRPr lang="fr-CH" sz="16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150 </a:t>
                      </a:r>
                      <a:r>
                        <a:rPr lang="fr-CH" sz="1600" dirty="0" err="1" smtClean="0"/>
                        <a:t>deg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SCL base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SCL – HG</a:t>
                      </a:r>
                      <a:endParaRPr lang="en-US" sz="1600" dirty="0"/>
                    </a:p>
                  </a:txBody>
                  <a:tcPr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wall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err="1" smtClean="0"/>
                        <a:t>thickness</a:t>
                      </a:r>
                      <a:r>
                        <a:rPr lang="fr-CH" sz="1600" b="1" baseline="0" dirty="0" smtClean="0"/>
                        <a:t> (mm)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1.5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1.5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3.0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3.0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/>
                        <a:t>gap (mm)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5.5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7.0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5.1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9.5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nose</a:t>
                      </a:r>
                      <a:r>
                        <a:rPr lang="fr-CH" sz="1600" b="1" dirty="0" smtClean="0"/>
                        <a:t> </a:t>
                      </a:r>
                      <a:r>
                        <a:rPr lang="fr-CH" sz="1600" b="1" dirty="0" err="1" smtClean="0"/>
                        <a:t>cone</a:t>
                      </a:r>
                      <a:r>
                        <a:rPr lang="fr-CH" sz="1600" b="1" dirty="0" smtClean="0"/>
                        <a:t> angle</a:t>
                      </a:r>
                      <a:r>
                        <a:rPr lang="fr-CH" sz="1600" b="1" baseline="0" dirty="0" smtClean="0"/>
                        <a:t> (</a:t>
                      </a:r>
                      <a:r>
                        <a:rPr lang="fr-CH" sz="1600" b="1" baseline="0" dirty="0" err="1" smtClean="0"/>
                        <a:t>deg</a:t>
                      </a:r>
                      <a:r>
                        <a:rPr lang="fr-CH" sz="1600" b="1" baseline="0" dirty="0" smtClean="0"/>
                        <a:t>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65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55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55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length</a:t>
                      </a:r>
                      <a:r>
                        <a:rPr lang="fr-CH" sz="1600" b="1" dirty="0" smtClean="0"/>
                        <a:t>  (mm)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189.9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189.9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189.9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189.9</a:t>
                      </a:r>
                      <a:endParaRPr lang="en-US" sz="1600" dirty="0" smtClean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ncell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15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12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10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Ea_avg</a:t>
                      </a:r>
                      <a:r>
                        <a:rPr lang="fr-CH" sz="1600" b="1" dirty="0" smtClean="0"/>
                        <a:t> (MV/m)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Sc</a:t>
                      </a:r>
                      <a:r>
                        <a:rPr lang="fr-CH" sz="1600" b="1" baseline="0" dirty="0" err="1" smtClean="0"/>
                        <a:t>_nose</a:t>
                      </a:r>
                      <a:r>
                        <a:rPr lang="fr-CH" sz="1600" b="1" baseline="0" dirty="0" smtClean="0"/>
                        <a:t> (MW/mm2)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0.149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0.185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0.486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0.188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t_pulse</a:t>
                      </a:r>
                      <a:r>
                        <a:rPr lang="fr-CH" sz="1600" b="1" dirty="0" smtClean="0"/>
                        <a:t> (ns) flat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2500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2500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2500</a:t>
                      </a:r>
                      <a:endParaRPr lang="en-US" sz="1600" dirty="0"/>
                    </a:p>
                  </a:txBody>
                  <a:tcPr anchor="ctr"/>
                </a:tc>
              </a:tr>
              <a:tr h="347464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expected</a:t>
                      </a:r>
                      <a:r>
                        <a:rPr lang="fr-CH" sz="1600" b="1" dirty="0" smtClean="0"/>
                        <a:t> BDR (</a:t>
                      </a:r>
                      <a:r>
                        <a:rPr lang="fr-CH" sz="1600" b="1" dirty="0" err="1" smtClean="0"/>
                        <a:t>at</a:t>
                      </a:r>
                      <a:r>
                        <a:rPr lang="fr-CH" sz="1600" b="1" dirty="0" smtClean="0"/>
                        <a:t> </a:t>
                      </a:r>
                      <a:r>
                        <a:rPr lang="fr-CH" sz="1600" b="1" dirty="0" err="1" smtClean="0"/>
                        <a:t>given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err="1" smtClean="0"/>
                        <a:t>Ea</a:t>
                      </a:r>
                      <a:r>
                        <a:rPr lang="fr-CH" sz="1600" b="1" baseline="0" dirty="0" smtClean="0"/>
                        <a:t> and </a:t>
                      </a:r>
                      <a:r>
                        <a:rPr lang="fr-CH" sz="1600" b="1" baseline="0" dirty="0" err="1" smtClean="0"/>
                        <a:t>t_pulse</a:t>
                      </a:r>
                      <a:r>
                        <a:rPr lang="fr-CH" sz="1600" b="1" baseline="0" dirty="0" smtClean="0"/>
                        <a:t>) (</a:t>
                      </a:r>
                      <a:r>
                        <a:rPr lang="fr-CH" sz="1600" b="1" baseline="0" dirty="0" err="1" smtClean="0"/>
                        <a:t>bpp</a:t>
                      </a:r>
                      <a:r>
                        <a:rPr lang="fr-CH" sz="1600" b="1" baseline="0" dirty="0" smtClean="0"/>
                        <a:t>/m) </a:t>
                      </a:r>
                      <a:r>
                        <a:rPr lang="fr-CH" sz="1600" b="1" baseline="0" dirty="0" err="1" smtClean="0"/>
                        <a:t>based</a:t>
                      </a:r>
                      <a:r>
                        <a:rPr lang="fr-CH" sz="1600" b="1" baseline="0" dirty="0" smtClean="0"/>
                        <a:t> on </a:t>
                      </a:r>
                      <a:r>
                        <a:rPr lang="fr-CH" sz="1600" b="1" baseline="0" dirty="0" err="1" smtClean="0"/>
                        <a:t>Sc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err="1" smtClean="0"/>
                        <a:t>limit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smtClean="0"/>
                        <a:t>1.1 E-22</a:t>
                      </a:r>
                      <a:endParaRPr lang="en-US" sz="160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2.9 E-21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5.7 E-15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3.7 E-21</a:t>
                      </a:r>
                      <a:endParaRPr lang="en-US" sz="1600" dirty="0" smtClean="0"/>
                    </a:p>
                  </a:txBody>
                  <a:tcPr anchor="ctr"/>
                </a:tc>
              </a:tr>
              <a:tr h="355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/>
                        <a:t>max </a:t>
                      </a:r>
                      <a:r>
                        <a:rPr lang="fr-CH" sz="1600" b="1" dirty="0" err="1" smtClean="0"/>
                        <a:t>Ea</a:t>
                      </a:r>
                      <a:r>
                        <a:rPr lang="fr-CH" sz="1600" b="1" dirty="0" smtClean="0"/>
                        <a:t> (for BDR</a:t>
                      </a:r>
                      <a:r>
                        <a:rPr lang="fr-CH" sz="1600" b="1" baseline="0" dirty="0" smtClean="0"/>
                        <a:t> of 10</a:t>
                      </a:r>
                      <a:r>
                        <a:rPr lang="fr-CH" sz="1600" b="1" baseline="30000" dirty="0" smtClean="0"/>
                        <a:t>-6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baseline="0" dirty="0" err="1" smtClean="0"/>
                        <a:t>bpp</a:t>
                      </a:r>
                      <a:r>
                        <a:rPr lang="fr-CH" sz="1600" b="1" baseline="0" dirty="0" smtClean="0"/>
                        <a:t>/m) (MV/m)</a:t>
                      </a:r>
                      <a:endParaRPr lang="en-US" sz="1600" b="1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85.2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76.3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47.1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75.7</a:t>
                      </a:r>
                      <a:endParaRPr lang="en-US" sz="1600" dirty="0"/>
                    </a:p>
                  </a:txBody>
                  <a:tcPr anchor="ctr"/>
                </a:tc>
              </a:tr>
              <a:tr h="355456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Pin (MW) (w/o</a:t>
                      </a:r>
                      <a:r>
                        <a:rPr lang="fr-CH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recirculation)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2.70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5.19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2.49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5.10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1.75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2.26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smtClean="0"/>
                        <a:t>Pout (MW) (w/o</a:t>
                      </a:r>
                      <a:r>
                        <a:rPr lang="fr-CH" sz="1600" b="1" baseline="0" dirty="0" smtClean="0"/>
                        <a:t> </a:t>
                      </a:r>
                      <a:r>
                        <a:rPr lang="fr-CH" sz="1600" b="1" dirty="0" smtClean="0"/>
                        <a:t>recirculation)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2.90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3.02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/>
                        <a:t>Q0 (first/last)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6482/6721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7088/7545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8291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8250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/>
                        <a:t>vg</a:t>
                      </a:r>
                      <a:r>
                        <a:rPr lang="fr-CH" sz="1600" b="1" dirty="0" smtClean="0"/>
                        <a:t> (first/last) [%c]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0.421/0.226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0.404/0.236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</a:t>
                      </a:r>
                      <a:endParaRPr lang="en-US" sz="1600" dirty="0"/>
                    </a:p>
                  </a:txBody>
                  <a:tcPr anchor="ctr"/>
                </a:tc>
              </a:tr>
              <a:tr h="359169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/>
                        <a:t>R’/Q (first/last) [Ohm/m]</a:t>
                      </a:r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7872/7847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7835/7794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8406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6355</a:t>
                      </a:r>
                      <a:endParaRPr lang="en-US" sz="1600" dirty="0"/>
                    </a:p>
                  </a:txBody>
                  <a:tcPr anchor="ctr"/>
                </a:tc>
              </a:tr>
              <a:tr h="293715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smtClean="0"/>
                        <a:t>time constant (ns)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320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chemeClr val="tx1"/>
                          </a:solidFill>
                        </a:rPr>
                        <a:t>340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440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440</a:t>
                      </a:r>
                      <a:endParaRPr lang="en-US" sz="1600" dirty="0"/>
                    </a:p>
                  </a:txBody>
                  <a:tcPr anchor="ctr"/>
                </a:tc>
              </a:tr>
              <a:tr h="619935">
                <a:tc>
                  <a:txBody>
                    <a:bodyPr/>
                    <a:lstStyle/>
                    <a:p>
                      <a:pPr algn="ctr"/>
                      <a:r>
                        <a:rPr lang="fr-CH" sz="1600" b="1" dirty="0" err="1" smtClean="0">
                          <a:solidFill>
                            <a:srgbClr val="FF0000"/>
                          </a:solidFill>
                        </a:rPr>
                        <a:t>field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600" b="1" dirty="0" err="1" smtClean="0">
                          <a:solidFill>
                            <a:srgbClr val="FF0000"/>
                          </a:solidFill>
                        </a:rPr>
                        <a:t>rise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 time (time to </a:t>
                      </a:r>
                      <a:r>
                        <a:rPr lang="fr-CH" sz="1600" b="1" dirty="0" err="1" smtClean="0">
                          <a:solidFill>
                            <a:srgbClr val="FF0000"/>
                          </a:solidFill>
                        </a:rPr>
                        <a:t>reach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 99% </a:t>
                      </a:r>
                      <a:r>
                        <a:rPr lang="fr-CH" sz="1600" b="1" dirty="0" err="1" smtClean="0">
                          <a:solidFill>
                            <a:srgbClr val="FF0000"/>
                          </a:solidFill>
                        </a:rPr>
                        <a:t>field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) (ns) (w/o</a:t>
                      </a:r>
                      <a:r>
                        <a:rPr lang="fr-CH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recirculation)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750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204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204</a:t>
                      </a:r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30/05/2013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Degiovanni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174F6-B884-462B-BC8D-5F312E7CB75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\\cern.ch\dfs\Workspaces\t\TeraCYC\Paolo\TW\Presentations\kick-off\3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5" b="10677"/>
          <a:stretch/>
        </p:blipFill>
        <p:spPr bwMode="auto">
          <a:xfrm>
            <a:off x="2697857" y="908720"/>
            <a:ext cx="333294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616" y="116632"/>
            <a:ext cx="8229600" cy="1143000"/>
          </a:xfrm>
        </p:spPr>
        <p:txBody>
          <a:bodyPr/>
          <a:lstStyle/>
          <a:p>
            <a:r>
              <a:rPr lang="de-CH" dirty="0" smtClean="0"/>
              <a:t>Accelerating elements</a:t>
            </a:r>
            <a:endParaRPr lang="fr-FR" dirty="0"/>
          </a:p>
        </p:txBody>
      </p:sp>
      <p:pic>
        <p:nvPicPr>
          <p:cNvPr id="5" name="Picture 10" descr="\\cern.ch\dfs\Workspaces\t\TeraCYC\Paolo\TW\Presentations\kick-off\12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32684" r="45597" b="32155"/>
          <a:stretch/>
        </p:blipFill>
        <p:spPr bwMode="auto">
          <a:xfrm>
            <a:off x="611559" y="3835734"/>
            <a:ext cx="2407329" cy="263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\\cern.ch\dfs\Workspaces\t\TeraCYC\Paolo\TW\Presentations\kick-off\15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9" t="25281" r="36321" b="26454"/>
          <a:stretch/>
        </p:blipFill>
        <p:spPr bwMode="auto">
          <a:xfrm>
            <a:off x="6228184" y="3693662"/>
            <a:ext cx="2496711" cy="277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3239398"/>
            <a:ext cx="2792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rgbClr val="1F497D"/>
                </a:solidFill>
              </a:rPr>
              <a:t>120° </a:t>
            </a:r>
            <a:r>
              <a:rPr lang="de-CH" sz="2000" b="1" dirty="0" smtClean="0">
                <a:solidFill>
                  <a:srgbClr val="1F497D"/>
                </a:solidFill>
              </a:rPr>
              <a:t>of </a:t>
            </a:r>
            <a:r>
              <a:rPr lang="de-CH" sz="2000" b="1" dirty="0">
                <a:solidFill>
                  <a:srgbClr val="1F497D"/>
                </a:solidFill>
              </a:rPr>
              <a:t>phase advance</a:t>
            </a:r>
            <a:endParaRPr lang="fr-FR" sz="2000" b="1" dirty="0">
              <a:solidFill>
                <a:srgbClr val="1F497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3161403"/>
            <a:ext cx="2792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>
                <a:solidFill>
                  <a:srgbClr val="1F497D"/>
                </a:solidFill>
              </a:rPr>
              <a:t>150</a:t>
            </a:r>
            <a:r>
              <a:rPr lang="de-CH" sz="2800" b="1" dirty="0">
                <a:solidFill>
                  <a:srgbClr val="1F497D"/>
                </a:solidFill>
              </a:rPr>
              <a:t>° </a:t>
            </a:r>
            <a:r>
              <a:rPr lang="de-CH" sz="2000" b="1" dirty="0" smtClean="0">
                <a:solidFill>
                  <a:srgbClr val="1F497D"/>
                </a:solidFill>
              </a:rPr>
              <a:t>of </a:t>
            </a:r>
            <a:r>
              <a:rPr lang="de-CH" sz="2000" b="1" dirty="0">
                <a:solidFill>
                  <a:srgbClr val="1F497D"/>
                </a:solidFill>
              </a:rPr>
              <a:t>phase advance</a:t>
            </a:r>
            <a:endParaRPr lang="fr-FR" sz="2000" b="1" dirty="0">
              <a:solidFill>
                <a:srgbClr val="1F497D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652120" y="4653136"/>
            <a:ext cx="792088" cy="72008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5896" y="4237637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000" b="1" dirty="0" smtClean="0">
                <a:solidFill>
                  <a:srgbClr val="1F497D"/>
                </a:solidFill>
              </a:rPr>
              <a:t>4 holes for dimpler tuners</a:t>
            </a:r>
            <a:endParaRPr lang="fr-FR" sz="2000" b="1" dirty="0">
              <a:solidFill>
                <a:srgbClr val="1F497D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483768" y="1844824"/>
            <a:ext cx="3744416" cy="1008112"/>
          </a:xfrm>
          <a:prstGeom prst="line">
            <a:avLst/>
          </a:prstGeom>
          <a:ln w="19050">
            <a:solidFill>
              <a:srgbClr val="00B05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KT kick-off meeting, 30 May 2013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CH" dirty="0"/>
              <a:t>Evaluation of different cells structural performance</a:t>
            </a:r>
            <a:endParaRPr lang="fr-FR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60" t="13195" r="16221" b="50000"/>
          <a:stretch/>
        </p:blipFill>
        <p:spPr bwMode="auto">
          <a:xfrm>
            <a:off x="323527" y="2273506"/>
            <a:ext cx="3245512" cy="177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8" t="13547" r="12672" b="48632"/>
          <a:stretch/>
        </p:blipFill>
        <p:spPr bwMode="auto">
          <a:xfrm>
            <a:off x="5274915" y="2234019"/>
            <a:ext cx="3408581" cy="1796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2757" y="4083126"/>
                <a:ext cx="2550827" cy="649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𝑚𝑎𝑥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=0.077 [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𝑀𝑃𝑎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]</m:t>
                      </m:r>
                    </m:oMath>
                  </m:oMathPara>
                </a14:m>
                <a:endParaRPr lang="de-CH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𝑚𝑎𝑥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=8.9∙</m:t>
                      </m:r>
                      <m:sSup>
                        <m:sSupPr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−5</m:t>
                          </m:r>
                        </m:sup>
                      </m:sSup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 [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𝑚𝑚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]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57" y="4083126"/>
                <a:ext cx="2550827" cy="649730"/>
              </a:xfrm>
              <a:prstGeom prst="rect">
                <a:avLst/>
              </a:prstGeom>
              <a:blipFill rotWithShape="1">
                <a:blip r:embed="rId4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795744" y="4083626"/>
                <a:ext cx="2550827" cy="649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𝑚𝑎𝑥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=0.090 [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𝑀𝑃𝑎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]</m:t>
                      </m:r>
                    </m:oMath>
                  </m:oMathPara>
                </a14:m>
                <a:endParaRPr lang="de-CH" b="0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𝑚𝑎𝑥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=9.1∙</m:t>
                      </m:r>
                      <m:sSup>
                        <m:sSupPr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−5</m:t>
                          </m:r>
                        </m:sup>
                      </m:sSup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 [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𝑚𝑚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]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744" y="4083626"/>
                <a:ext cx="2550827" cy="649730"/>
              </a:xfrm>
              <a:prstGeom prst="rect">
                <a:avLst/>
              </a:prstGeom>
              <a:blipFill rotWithShape="1">
                <a:blip r:embed="rId5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635896" y="2474685"/>
            <a:ext cx="1555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0070C0"/>
                </a:solidFill>
              </a:rPr>
              <a:t>Load: gravitational force</a:t>
            </a:r>
            <a:endParaRPr lang="it-IT" sz="2000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47864" y="2463493"/>
            <a:ext cx="0" cy="64807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54194" y="2529699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g</a:t>
            </a:r>
            <a:endParaRPr lang="it-IT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604448" y="2413033"/>
            <a:ext cx="0" cy="64807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10778" y="2479239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g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854" y="1619878"/>
            <a:ext cx="2792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chemeClr val="tx2"/>
                </a:solidFill>
              </a:rPr>
              <a:t>120° </a:t>
            </a:r>
            <a:r>
              <a:rPr lang="de-CH" sz="2000" b="1" dirty="0" smtClean="0">
                <a:solidFill>
                  <a:schemeClr val="tx2"/>
                </a:solidFill>
              </a:rPr>
              <a:t>of </a:t>
            </a:r>
            <a:r>
              <a:rPr lang="de-CH" sz="2000" b="1" dirty="0">
                <a:solidFill>
                  <a:schemeClr val="tx2"/>
                </a:solidFill>
              </a:rPr>
              <a:t>phase advance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39910" y="1588644"/>
            <a:ext cx="2792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>
                <a:solidFill>
                  <a:schemeClr val="tx2"/>
                </a:solidFill>
              </a:rPr>
              <a:t>150</a:t>
            </a:r>
            <a:r>
              <a:rPr lang="de-CH" sz="2800" b="1" dirty="0">
                <a:solidFill>
                  <a:schemeClr val="tx2"/>
                </a:solidFill>
              </a:rPr>
              <a:t>° </a:t>
            </a:r>
            <a:r>
              <a:rPr lang="de-CH" sz="2000" b="1" dirty="0" smtClean="0">
                <a:solidFill>
                  <a:schemeClr val="tx2"/>
                </a:solidFill>
              </a:rPr>
              <a:t>of </a:t>
            </a:r>
            <a:r>
              <a:rPr lang="de-CH" sz="2000" b="1" dirty="0">
                <a:solidFill>
                  <a:schemeClr val="tx2"/>
                </a:solidFill>
              </a:rPr>
              <a:t>phase advance</a:t>
            </a: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KT kick-off meeting, 30 May 2013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18529-C33E-43CC-B683-C2503B91287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120°</a:t>
            </a:r>
            <a:endParaRPr lang="it-IT" dirty="0"/>
          </a:p>
        </p:txBody>
      </p:sp>
      <p:pic>
        <p:nvPicPr>
          <p:cNvPr id="3074" name="Picture 2" descr="G:\Workspaces\t\TERAmechanical\images\Temperature_100MV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56" b="7221"/>
          <a:stretch/>
        </p:blipFill>
        <p:spPr bwMode="auto">
          <a:xfrm>
            <a:off x="1331640" y="3068960"/>
            <a:ext cx="3024337" cy="294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408086"/>
              </p:ext>
            </p:extLst>
          </p:nvPr>
        </p:nvGraphicFramePr>
        <p:xfrm>
          <a:off x="1331640" y="126876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848"/>
                <a:gridCol w="2384152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Field</a:t>
                      </a:r>
                      <a:r>
                        <a:rPr lang="de-CH" baseline="0" dirty="0" smtClean="0"/>
                        <a:t> [MV/m]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Espected</a:t>
                      </a:r>
                      <a:r>
                        <a:rPr lang="de-CH" baseline="0" dirty="0" smtClean="0"/>
                        <a:t> max T [°C]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Power per cell [W]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102.8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573.9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50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43.7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143.5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28.9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35.9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6444208" y="2852936"/>
            <a:ext cx="0" cy="72008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08104" y="3573016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rgbClr val="00B050"/>
                </a:solidFill>
              </a:rPr>
              <a:t>Coherent with theoretical values</a:t>
            </a:r>
          </a:p>
        </p:txBody>
      </p:sp>
    </p:spTree>
    <p:extLst>
      <p:ext uri="{BB962C8B-B14F-4D97-AF65-F5344CB8AC3E}">
        <p14:creationId xmlns:p14="http://schemas.microsoft.com/office/powerpoint/2010/main" val="30523284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\\cern.ch\dfs\Workspaces\t\TeraCYC\Alberto\TULIP-CLIC_TWstudy\pictures\IMG_0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974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6" y="19731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Accelerating gradients achieved in tests. </a:t>
            </a:r>
          </a:p>
          <a:p>
            <a:pPr algn="ctr"/>
            <a:r>
              <a:rPr lang="en-GB" sz="2400" dirty="0">
                <a:solidFill>
                  <a:prstClr val="black"/>
                </a:solidFill>
              </a:rPr>
              <a:t>Status: 4-9-2012</a:t>
            </a:r>
          </a:p>
        </p:txBody>
      </p:sp>
      <p:pic>
        <p:nvPicPr>
          <p:cNvPr id="1026" name="Picture 2" descr="\\CERN\dfs\Workspaces\w\Wuensch\Calculations and experiments\gradient summary\BDR_Graph_30_08_201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8" r="8141"/>
          <a:stretch/>
        </p:blipFill>
        <p:spPr bwMode="auto">
          <a:xfrm>
            <a:off x="172214" y="980728"/>
            <a:ext cx="8539688" cy="533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22500" y="4797152"/>
            <a:ext cx="1527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HOM damped</a:t>
            </a:r>
          </a:p>
        </p:txBody>
      </p:sp>
    </p:spTree>
    <p:extLst>
      <p:ext uri="{BB962C8B-B14F-4D97-AF65-F5344CB8AC3E}">
        <p14:creationId xmlns:p14="http://schemas.microsoft.com/office/powerpoint/2010/main" val="378059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2191" y="250586"/>
            <a:ext cx="768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</a:rPr>
              <a:t>How we got there: High-power design laws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2" y="119675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The functions which, along with surface electric and magnetic field (pulsed surface heating), give the high-gradient performance of the structures are: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840744"/>
              </p:ext>
            </p:extLst>
          </p:nvPr>
        </p:nvGraphicFramePr>
        <p:xfrm>
          <a:off x="472658" y="2276872"/>
          <a:ext cx="13708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Equation" r:id="rId3" imgW="749160" imgH="393480" progId="Equation.3">
                  <p:embed/>
                </p:oleObj>
              </mc:Choice>
              <mc:Fallback>
                <p:oleObj name="Equation" r:id="rId3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658" y="2276872"/>
                        <a:ext cx="1370866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8843373"/>
              </p:ext>
            </p:extLst>
          </p:nvPr>
        </p:nvGraphicFramePr>
        <p:xfrm>
          <a:off x="2843808" y="2222678"/>
          <a:ext cx="2520280" cy="774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222678"/>
                        <a:ext cx="2520280" cy="7742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3156908"/>
            <a:ext cx="1870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global power flow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15817" y="3160540"/>
            <a:ext cx="257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local complex power flow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2159" y="3970543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New local field quantity describing the high gradient limit of accelerating structures.</a:t>
            </a:r>
          </a:p>
          <a:p>
            <a:r>
              <a:rPr lang="en-GB" sz="2000" dirty="0">
                <a:solidFill>
                  <a:prstClr val="black"/>
                </a:solidFill>
              </a:rPr>
              <a:t>A. </a:t>
            </a:r>
            <a:r>
              <a:rPr lang="en-GB" sz="2000" dirty="0" err="1">
                <a:solidFill>
                  <a:prstClr val="black"/>
                </a:solidFill>
              </a:rPr>
              <a:t>Grudiev</a:t>
            </a:r>
            <a:r>
              <a:rPr lang="en-GB" sz="2000" dirty="0">
                <a:solidFill>
                  <a:prstClr val="black"/>
                </a:solidFill>
              </a:rPr>
              <a:t>, S. </a:t>
            </a:r>
            <a:r>
              <a:rPr lang="en-GB" sz="2000" dirty="0" err="1">
                <a:solidFill>
                  <a:prstClr val="black"/>
                </a:solidFill>
              </a:rPr>
              <a:t>Calatroni</a:t>
            </a:r>
            <a:r>
              <a:rPr lang="en-GB" sz="2000" dirty="0">
                <a:solidFill>
                  <a:prstClr val="black"/>
                </a:solidFill>
              </a:rPr>
              <a:t>, W. Wuensch (CERN). 2009. 9 pp.</a:t>
            </a:r>
          </a:p>
          <a:p>
            <a:r>
              <a:rPr lang="en-GB" sz="2000" dirty="0">
                <a:solidFill>
                  <a:prstClr val="black"/>
                </a:solidFill>
              </a:rPr>
              <a:t>Published in Phys.Rev.ST </a:t>
            </a:r>
            <a:r>
              <a:rPr lang="en-GB" sz="2000" dirty="0" err="1">
                <a:solidFill>
                  <a:prstClr val="black"/>
                </a:solidFill>
              </a:rPr>
              <a:t>Accel.Beams</a:t>
            </a:r>
            <a:r>
              <a:rPr lang="en-GB" sz="2000" dirty="0">
                <a:solidFill>
                  <a:prstClr val="black"/>
                </a:solidFill>
              </a:rPr>
              <a:t> 12 (2009) 102001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26056" y="2021296"/>
            <a:ext cx="1666441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873" y="3654032"/>
            <a:ext cx="1666442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98046" y="5234857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086070" y="3990289"/>
            <a:ext cx="819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62662" y="2420922"/>
            <a:ext cx="777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12160" y="5589274"/>
            <a:ext cx="878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baseline="-25000" dirty="0">
                <a:solidFill>
                  <a:prstClr val="black"/>
                </a:solidFill>
              </a:rPr>
              <a:t>c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0764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01634" y="1634164"/>
            <a:ext cx="1766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TD18#3 at SLAC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3693791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  <a:latin typeface="Arial" charset="0"/>
              </a:rPr>
              <a:t>TD18#2 at KEK</a:t>
            </a:r>
          </a:p>
        </p:txBody>
      </p:sp>
      <p:pic>
        <p:nvPicPr>
          <p:cNvPr id="7" name="Picture 6" descr="DSC0428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3" y="1665412"/>
            <a:ext cx="1568319" cy="36901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5462" y="578297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87725" y="3151188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5625852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Stacking disks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79518" y="5871789"/>
            <a:ext cx="4132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Temperature treatment for high-gradient developed by NLC/JLC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7584" y="116666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black"/>
                </a:solidFill>
              </a:rPr>
              <a:t>How we got there: heat treatment and material structure</a:t>
            </a:r>
          </a:p>
        </p:txBody>
      </p:sp>
      <p:pic>
        <p:nvPicPr>
          <p:cNvPr id="14" name="Picture 3" descr="C:\Documents and Settings\djurabek.KL-SMB2\My Documents\My Work\publications\Avaz\avaz_EMRS11\pic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03698" y="1124778"/>
            <a:ext cx="2983912" cy="2057401"/>
          </a:xfrm>
          <a:prstGeom prst="rect">
            <a:avLst/>
          </a:prstGeom>
          <a:noFill/>
        </p:spPr>
      </p:pic>
      <p:pic>
        <p:nvPicPr>
          <p:cNvPr id="15" name="Picture 4" descr="SatFieldBars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0033" y="3340288"/>
            <a:ext cx="3487066" cy="21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041208" y="5568711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Attempting to </a:t>
            </a:r>
            <a:r>
              <a:rPr lang="en-GB" i="1" dirty="0">
                <a:solidFill>
                  <a:prstClr val="black"/>
                </a:solidFill>
              </a:rPr>
              <a:t>understand </a:t>
            </a:r>
            <a:r>
              <a:rPr lang="en-GB" dirty="0">
                <a:solidFill>
                  <a:prstClr val="black"/>
                </a:solidFill>
              </a:rPr>
              <a:t>why it works.</a:t>
            </a:r>
          </a:p>
        </p:txBody>
      </p:sp>
    </p:spTree>
    <p:extLst>
      <p:ext uri="{BB962C8B-B14F-4D97-AF65-F5344CB8AC3E}">
        <p14:creationId xmlns:p14="http://schemas.microsoft.com/office/powerpoint/2010/main" val="317558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2346" y="260648"/>
            <a:ext cx="4699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Micron precision turning and milling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8" y="980728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Accelerating structure tolerances drive transverse wakefields and off-axis rf induced kicks which in turn leads to emittance growth – micron tolerances required.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Multi-bunch trains require higher-order-mode wakefield suppression – cells require milled features.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High-speed diamond machining also seems to be beneficial for high-gradient performance through minimizing induced surface stresses.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348771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6" y="4838590"/>
            <a:ext cx="2664296" cy="199822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924944"/>
            <a:ext cx="305011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1920" y="5166384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prstClr val="black"/>
                </a:solidFill>
              </a:rPr>
              <a:t>Development done “in industry”</a:t>
            </a:r>
          </a:p>
        </p:txBody>
      </p:sp>
    </p:spTree>
    <p:extLst>
      <p:ext uri="{BB962C8B-B14F-4D97-AF65-F5344CB8AC3E}">
        <p14:creationId xmlns:p14="http://schemas.microsoft.com/office/powerpoint/2010/main" val="279596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4866" y="406228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Evolution of machining capability</a:t>
            </a:r>
          </a:p>
        </p:txBody>
      </p:sp>
      <p:sp>
        <p:nvSpPr>
          <p:cNvPr id="6" name="Chevron 5"/>
          <p:cNvSpPr/>
          <p:nvPr/>
        </p:nvSpPr>
        <p:spPr>
          <a:xfrm>
            <a:off x="251520" y="1288982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Up to the 1980’s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8376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1980’s - 1990’s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64400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2000’s - 2010’s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88024" y="1527179"/>
            <a:ext cx="204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Larger machines</a:t>
            </a:r>
          </a:p>
          <a:p>
            <a:pPr marL="88900" indent="-88900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Multiple axis ( X/Y/Z and C)</a:t>
            </a:r>
          </a:p>
        </p:txBody>
      </p:sp>
      <p:sp>
        <p:nvSpPr>
          <p:cNvPr id="23" name="Chevron 22"/>
          <p:cNvSpPr/>
          <p:nvPr/>
        </p:nvSpPr>
        <p:spPr>
          <a:xfrm>
            <a:off x="6804248" y="1288982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48264" y="1527179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Intelligent machines 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140295" name="Picture 7" descr="S:\ctc_upm\prebew\Foto's\DigitalFotoHenkPepers\DivOpBew\MVC-21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837724"/>
            <a:ext cx="1620000" cy="1215000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6876256" y="414918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Pallet machining?</a:t>
            </a:r>
          </a:p>
          <a:p>
            <a:pPr marL="0" lvl="1" indent="84138"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Robotisation ?</a:t>
            </a:r>
          </a:p>
        </p:txBody>
      </p:sp>
      <p:pic>
        <p:nvPicPr>
          <p:cNvPr id="38" name="Picture 4" descr="C:\_Cern\test\Meervoudig\DSCF3086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37724"/>
            <a:ext cx="1620000" cy="12150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988940"/>
            <a:ext cx="1800000" cy="153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TextBox 38"/>
          <p:cNvSpPr txBox="1"/>
          <p:nvPr/>
        </p:nvSpPr>
        <p:spPr>
          <a:xfrm>
            <a:off x="539554" y="1527179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</a:rPr>
              <a:t>First machines at research institutes and universities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99793" y="1527179"/>
            <a:ext cx="1679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Start of industrialization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i="1" dirty="0">
                <a:solidFill>
                  <a:prstClr val="black"/>
                </a:solidFill>
              </a:rPr>
              <a:t>Optical recording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 contact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251522" y="1000950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4F81BD"/>
                </a:solidFill>
              </a:rPr>
              <a:t>Single point diamond turning</a:t>
            </a:r>
            <a:endParaRPr lang="nl-NL" sz="1400" b="1" dirty="0">
              <a:solidFill>
                <a:srgbClr val="4F81BD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51520" y="3903439"/>
            <a:ext cx="2160000" cy="216024"/>
          </a:xfrm>
          <a:prstGeom prst="chevron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Up to the 1990’s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248376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1990’s - 2000’s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64400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2010’s</a:t>
            </a:r>
            <a:endParaRPr lang="nl-NL" sz="1600" b="1" dirty="0">
              <a:solidFill>
                <a:prstClr val="white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6804248" y="3903439"/>
            <a:ext cx="2160000" cy="216024"/>
          </a:xfrm>
          <a:prstGeom prst="chevron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prstClr val="white"/>
                </a:solidFill>
              </a:rPr>
              <a:t>Future ?</a:t>
            </a:r>
            <a:endParaRPr lang="nl-NL" sz="1400" b="1" dirty="0">
              <a:solidFill>
                <a:prstClr val="white"/>
              </a:solidFill>
            </a:endParaRPr>
          </a:p>
        </p:txBody>
      </p:sp>
      <p:sp>
        <p:nvSpPr>
          <p:cNvPr id="57" name="Chevron 56"/>
          <p:cNvSpPr/>
          <p:nvPr/>
        </p:nvSpPr>
        <p:spPr>
          <a:xfrm>
            <a:off x="251522" y="3615407"/>
            <a:ext cx="8712968" cy="216024"/>
          </a:xfrm>
          <a:prstGeom prst="chevron">
            <a:avLst/>
          </a:prstGeom>
          <a:noFill/>
          <a:ln w="127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4F81BD"/>
                </a:solidFill>
              </a:rPr>
              <a:t>Ultra precision diamond milling </a:t>
            </a:r>
            <a:r>
              <a:rPr lang="en-US" sz="1200" b="1" i="1" dirty="0">
                <a:solidFill>
                  <a:srgbClr val="4F81BD"/>
                </a:solidFill>
              </a:rPr>
              <a:t>(lagging more than a decade behind on turning)</a:t>
            </a:r>
            <a:endParaRPr lang="nl-NL" sz="1400" b="1" i="1" dirty="0">
              <a:solidFill>
                <a:srgbClr val="4F81BD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9552" y="4149180"/>
            <a:ext cx="1611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Limited to fly cutting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i="1" dirty="0">
                <a:solidFill>
                  <a:prstClr val="black"/>
                </a:solidFill>
              </a:rPr>
              <a:t>mirror optics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 Laser scanner mirrors</a:t>
            </a:r>
          </a:p>
          <a:p>
            <a:pPr>
              <a:buFont typeface="Arial" pitchFamily="34" charset="0"/>
              <a:buChar char="•"/>
            </a:pPr>
            <a:endParaRPr lang="nl-NL" sz="12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88076" y="4149180"/>
            <a:ext cx="1774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First proto type machines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i="1" dirty="0">
                <a:solidFill>
                  <a:prstClr val="black"/>
                </a:solidFill>
              </a:rPr>
              <a:t>Micro fluidics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 Accelerator parts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101333"/>
            <a:ext cx="1800000" cy="130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 descr="C:\backup pc werk\VDL ETG intranet\CTC\CTC_Departments\UPT&amp;Metrology\submicron\equipment\images\esdo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2148508"/>
            <a:ext cx="1620000" cy="1215000"/>
          </a:xfrm>
          <a:prstGeom prst="rect">
            <a:avLst/>
          </a:prstGeom>
          <a:noFill/>
        </p:spPr>
      </p:pic>
      <p:pic>
        <p:nvPicPr>
          <p:cNvPr id="141317" name="Picture 5" descr="http://www.dac-intl.com/wp-content/uploads/2X-ALM.06-09.small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58" y="4581128"/>
            <a:ext cx="1381995" cy="1728192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2699792" y="4141732"/>
            <a:ext cx="1866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Milling as add-on on lathes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i="1" dirty="0">
                <a:solidFill>
                  <a:prstClr val="black"/>
                </a:solidFill>
              </a:rPr>
              <a:t>Lens arrays</a:t>
            </a:r>
          </a:p>
          <a:p>
            <a:pPr>
              <a:buFont typeface="Arial" pitchFamily="34" charset="0"/>
              <a:buChar char="•"/>
            </a:pPr>
            <a:r>
              <a:rPr lang="en-US" sz="1200" i="1" dirty="0">
                <a:solidFill>
                  <a:prstClr val="black"/>
                </a:solidFill>
              </a:rPr>
              <a:t> Intra ocular lenses</a:t>
            </a:r>
            <a:endParaRPr lang="nl-NL" sz="1200" i="1" dirty="0">
              <a:solidFill>
                <a:prstClr val="black"/>
              </a:solidFill>
            </a:endParaRPr>
          </a:p>
        </p:txBody>
      </p:sp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216" y="4959013"/>
            <a:ext cx="1800000" cy="10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Picture 6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232" y="2010113"/>
            <a:ext cx="1800000" cy="1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8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igo\2010\Reports_Papers_Conferences_Talks\100707 for Yoshida KEK大学院勧誘ポスター\Cover page Nextef inside shiel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28" y="909512"/>
            <a:ext cx="5469934" cy="255206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713" y="188766"/>
            <a:ext cx="6652061" cy="461665"/>
          </a:xfrm>
          <a:prstGeom prst="rect">
            <a:avLst/>
          </a:prstGeom>
          <a:noFill/>
        </p:spPr>
        <p:txBody>
          <a:bodyPr wrap="square" lIns="91328" tIns="45666" rIns="91328" bIns="45666" rtlCol="0">
            <a:spAutoFit/>
          </a:bodyPr>
          <a:lstStyle/>
          <a:p>
            <a:pPr algn="ctr" defTabSz="913306"/>
            <a:r>
              <a:rPr lang="en-GB" sz="2400" dirty="0">
                <a:solidFill>
                  <a:prstClr val="black"/>
                </a:solidFill>
              </a:rPr>
              <a:t>Klystron-based test stands for CLIC</a:t>
            </a:r>
          </a:p>
        </p:txBody>
      </p:sp>
      <p:sp>
        <p:nvSpPr>
          <p:cNvPr id="4" name="Rectangle 3"/>
          <p:cNvSpPr/>
          <p:nvPr/>
        </p:nvSpPr>
        <p:spPr>
          <a:xfrm>
            <a:off x="5841554" y="909382"/>
            <a:ext cx="1992948" cy="461556"/>
          </a:xfrm>
          <a:prstGeom prst="rect">
            <a:avLst/>
          </a:prstGeom>
        </p:spPr>
        <p:txBody>
          <a:bodyPr wrap="none" lIns="91328" tIns="45666" rIns="91328" bIns="45666">
            <a:spAutoFit/>
          </a:bodyPr>
          <a:lstStyle/>
          <a:p>
            <a:pPr algn="ctr" defTabSz="913306"/>
            <a:r>
              <a:rPr lang="en-GB" sz="2400" dirty="0">
                <a:solidFill>
                  <a:prstClr val="black"/>
                </a:solidFill>
              </a:rPr>
              <a:t>NEXTEF at KEK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66903"/>
            <a:ext cx="3100102" cy="250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410137" y="3673312"/>
            <a:ext cx="2389531" cy="830888"/>
          </a:xfrm>
          <a:prstGeom prst="rect">
            <a:avLst/>
          </a:prstGeom>
        </p:spPr>
        <p:txBody>
          <a:bodyPr wrap="none" lIns="91328" tIns="45666" rIns="91328" bIns="45666">
            <a:spAutoFit/>
          </a:bodyPr>
          <a:lstStyle/>
          <a:p>
            <a:pPr defTabSz="913306"/>
            <a:r>
              <a:rPr lang="en-GB" sz="2400" dirty="0" smtClean="0">
                <a:solidFill>
                  <a:prstClr val="black"/>
                </a:solidFill>
              </a:rPr>
              <a:t>Xbox-1 </a:t>
            </a:r>
            <a:r>
              <a:rPr lang="en-GB" sz="2400" dirty="0">
                <a:solidFill>
                  <a:prstClr val="black"/>
                </a:solidFill>
              </a:rPr>
              <a:t>at </a:t>
            </a:r>
            <a:r>
              <a:rPr lang="en-GB" sz="2400" dirty="0" smtClean="0">
                <a:solidFill>
                  <a:prstClr val="black"/>
                </a:solidFill>
              </a:rPr>
              <a:t>CERN</a:t>
            </a:r>
          </a:p>
          <a:p>
            <a:pPr algn="ctr" defTabSz="913306"/>
            <a:r>
              <a:rPr lang="en-GB" sz="2400" dirty="0" smtClean="0">
                <a:solidFill>
                  <a:prstClr val="black"/>
                </a:solidFill>
              </a:rPr>
              <a:t>SLAC XL-5 50 MW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75339" y="4605819"/>
            <a:ext cx="3525708" cy="1938883"/>
          </a:xfrm>
          <a:prstGeom prst="rect">
            <a:avLst/>
          </a:prstGeom>
          <a:noFill/>
        </p:spPr>
        <p:txBody>
          <a:bodyPr wrap="square" lIns="91328" tIns="45666" rIns="91328" bIns="45666" rtlCol="0">
            <a:spAutoFit/>
          </a:bodyPr>
          <a:lstStyle/>
          <a:p>
            <a:pPr defTabSz="913306"/>
            <a:r>
              <a:rPr lang="en-GB" sz="2400" dirty="0" smtClean="0">
                <a:solidFill>
                  <a:prstClr val="black"/>
                </a:solidFill>
              </a:rPr>
              <a:t>Xbox-2 at CERN based on CPI VKX-8311A 50 MW tube</a:t>
            </a:r>
          </a:p>
          <a:p>
            <a:pPr defTabSz="913306"/>
            <a:r>
              <a:rPr lang="en-GB" sz="2400" dirty="0" smtClean="0">
                <a:solidFill>
                  <a:prstClr val="black"/>
                </a:solidFill>
              </a:rPr>
              <a:t>Xbox-3 at CERN based on Toshiba 6 MW tube</a:t>
            </a: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062" y="2093426"/>
            <a:ext cx="3137827" cy="234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4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2550"/>
            <a:ext cx="7772400" cy="831850"/>
          </a:xfrm>
        </p:spPr>
        <p:txBody>
          <a:bodyPr/>
          <a:lstStyle/>
          <a:p>
            <a:r>
              <a:rPr lang="fr-FR" smtClean="0">
                <a:ea typeface="ＭＳ Ｐゴシック" pitchFamily="34" charset="-128"/>
              </a:rPr>
              <a:t>TERA program: development and construction of  « cyclinacs »</a:t>
            </a:r>
          </a:p>
        </p:txBody>
      </p:sp>
      <p:sp>
        <p:nvSpPr>
          <p:cNvPr id="2765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9400" y="6475413"/>
            <a:ext cx="2438400" cy="247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4C352F4A-BBD1-4F21-A791-BE7FD9AA7C11}" type="slidenum">
              <a:rPr lang="en-GB" sz="1000" b="0">
                <a:solidFill>
                  <a:srgbClr val="FFFFFF"/>
                </a:solidFill>
                <a:latin typeface="Arial Unicode MS" pitchFamily="34" charset="-128"/>
              </a:rPr>
              <a:pPr eaLnBrk="1" hangingPunct="1"/>
              <a:t>9</a:t>
            </a:fld>
            <a:endParaRPr lang="en-GB" sz="1000" b="0">
              <a:solidFill>
                <a:srgbClr val="FFFFFF"/>
              </a:solidFill>
              <a:latin typeface="Arial Unicode MS" pitchFamily="34" charset="-128"/>
            </a:endParaRPr>
          </a:p>
        </p:txBody>
      </p:sp>
      <p:sp>
        <p:nvSpPr>
          <p:cNvPr id="27651" name="Picture 2"/>
          <p:cNvSpPr>
            <a:spLocks noChangeAspect="1" noChangeArrowheads="1"/>
          </p:cNvSpPr>
          <p:nvPr/>
        </p:nvSpPr>
        <p:spPr bwMode="auto">
          <a:xfrm>
            <a:off x="65088" y="990600"/>
            <a:ext cx="9069387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b="1" smtClean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pic>
        <p:nvPicPr>
          <p:cNvPr id="27652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" y="1065213"/>
            <a:ext cx="8791575" cy="5170487"/>
          </a:xfrm>
          <a:solidFill>
            <a:schemeClr val="tx1"/>
          </a:solidFill>
        </p:spPr>
      </p:pic>
      <p:sp>
        <p:nvSpPr>
          <p:cNvPr id="27653" name="TextBox 13"/>
          <p:cNvSpPr txBox="1">
            <a:spLocks noChangeArrowheads="1"/>
          </p:cNvSpPr>
          <p:nvPr/>
        </p:nvSpPr>
        <p:spPr bwMode="auto">
          <a:xfrm>
            <a:off x="762000" y="4354513"/>
            <a:ext cx="1787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pulsed source</a:t>
            </a:r>
            <a:endParaRPr lang="en-GB" sz="1800" smtClean="0">
              <a:solidFill>
                <a:srgbClr val="FFFFFF"/>
              </a:solidFill>
            </a:endParaRPr>
          </a:p>
        </p:txBody>
      </p:sp>
      <p:sp>
        <p:nvSpPr>
          <p:cNvPr id="27654" name="TextBox 14"/>
          <p:cNvSpPr txBox="1">
            <a:spLocks noChangeArrowheads="1"/>
          </p:cNvSpPr>
          <p:nvPr/>
        </p:nvSpPr>
        <p:spPr bwMode="auto">
          <a:xfrm>
            <a:off x="762000" y="5268913"/>
            <a:ext cx="2052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0000FF"/>
                </a:solidFill>
              </a:rPr>
              <a:t> CYCLOTRON</a:t>
            </a:r>
            <a:endParaRPr lang="en-GB" sz="1800" smtClean="0">
              <a:solidFill>
                <a:srgbClr val="0000FF"/>
              </a:solidFill>
            </a:endParaRPr>
          </a:p>
        </p:txBody>
      </p:sp>
      <p:sp>
        <p:nvSpPr>
          <p:cNvPr id="27655" name="TextBox 15"/>
          <p:cNvSpPr txBox="1">
            <a:spLocks noChangeArrowheads="1"/>
          </p:cNvSpPr>
          <p:nvPr/>
        </p:nvSpPr>
        <p:spPr bwMode="auto">
          <a:xfrm>
            <a:off x="4876800" y="4930775"/>
            <a:ext cx="2032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100-300 Hz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4 microseconds</a:t>
            </a:r>
            <a:endParaRPr lang="en-GB" sz="1800" smtClean="0">
              <a:solidFill>
                <a:srgbClr val="FFFFFF"/>
              </a:solidFill>
            </a:endParaRPr>
          </a:p>
        </p:txBody>
      </p:sp>
      <p:sp>
        <p:nvSpPr>
          <p:cNvPr id="27656" name="TextBox 16"/>
          <p:cNvSpPr txBox="1">
            <a:spLocks noChangeArrowheads="1"/>
          </p:cNvSpPr>
          <p:nvPr/>
        </p:nvSpPr>
        <p:spPr bwMode="auto">
          <a:xfrm>
            <a:off x="5889625" y="1695450"/>
            <a:ext cx="216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many indipendent 3 GHz RF power sources</a:t>
            </a:r>
            <a:endParaRPr lang="en-GB" sz="1800" smtClean="0">
              <a:solidFill>
                <a:srgbClr val="FFFFFF"/>
              </a:solidFill>
            </a:endParaRPr>
          </a:p>
        </p:txBody>
      </p: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4648200" y="4191000"/>
            <a:ext cx="21701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9-12 Units</a:t>
            </a:r>
            <a:endParaRPr lang="en-GB" sz="1800" smtClean="0">
              <a:solidFill>
                <a:srgbClr val="FFFFFF"/>
              </a:solidFill>
            </a:endParaRPr>
          </a:p>
        </p:txBody>
      </p:sp>
      <p:sp>
        <p:nvSpPr>
          <p:cNvPr id="27658" name="TextBox 18"/>
          <p:cNvSpPr txBox="1">
            <a:spLocks noChangeArrowheads="1"/>
          </p:cNvSpPr>
          <p:nvPr/>
        </p:nvSpPr>
        <p:spPr bwMode="auto">
          <a:xfrm>
            <a:off x="2403475" y="2895600"/>
            <a:ext cx="2168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it-IT" sz="1800" smtClean="0">
                <a:solidFill>
                  <a:srgbClr val="FFFFFF"/>
                </a:solidFill>
              </a:rPr>
              <a:t>to the patient</a:t>
            </a:r>
            <a:endParaRPr lang="en-GB" sz="1800" smtClean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0" y="609600"/>
            <a:ext cx="3886200" cy="1200150"/>
          </a:xfrm>
          <a:prstGeom prst="rect">
            <a:avLst/>
          </a:prstGeom>
          <a:solidFill>
            <a:schemeClr val="bg2"/>
          </a:solidFill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0"/>
                <a:cs typeface="ＭＳ Ｐゴシック" charset="0"/>
              </a:rPr>
              <a:t>HIGH REP RATE PULSED SPOT WITH FAST                      INTENSITY AND ENERGY MODULATION  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0"/>
              <a:cs typeface="ＭＳ Ｐゴシック" charset="0"/>
            </a:endParaRPr>
          </a:p>
        </p:txBody>
      </p:sp>
      <p:sp>
        <p:nvSpPr>
          <p:cNvPr id="27660" name="Can 20"/>
          <p:cNvSpPr>
            <a:spLocks noChangeArrowheads="1"/>
          </p:cNvSpPr>
          <p:nvPr/>
        </p:nvSpPr>
        <p:spPr bwMode="auto">
          <a:xfrm>
            <a:off x="1220788" y="3962400"/>
            <a:ext cx="836612" cy="411163"/>
          </a:xfrm>
          <a:prstGeom prst="can">
            <a:avLst>
              <a:gd name="adj" fmla="val 25000"/>
            </a:avLst>
          </a:prstGeom>
          <a:solidFill>
            <a:srgbClr val="53AD7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n-US" b="1" smtClean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cxnSp>
        <p:nvCxnSpPr>
          <p:cNvPr id="27661" name="Straight Arrow Connector 21"/>
          <p:cNvCxnSpPr>
            <a:cxnSpLocks noChangeShapeType="1"/>
          </p:cNvCxnSpPr>
          <p:nvPr/>
        </p:nvCxnSpPr>
        <p:spPr bwMode="auto">
          <a:xfrm flipH="1" flipV="1">
            <a:off x="2452688" y="3265488"/>
            <a:ext cx="1981200" cy="23971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662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467597">
            <a:off x="657225" y="2563813"/>
            <a:ext cx="17780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3" name="Text Box 9"/>
          <p:cNvSpPr txBox="1">
            <a:spLocks noChangeArrowheads="1"/>
          </p:cNvSpPr>
          <p:nvPr/>
        </p:nvSpPr>
        <p:spPr bwMode="auto">
          <a:xfrm>
            <a:off x="381000" y="2590800"/>
            <a:ext cx="2286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folHlink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FFFFFF"/>
                </a:solidFill>
              </a:rPr>
              <a:t>tumour target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>
                <a:solidFill>
                  <a:srgbClr val="FFFFFF"/>
                </a:solidFill>
              </a:rPr>
              <a:t>TULIP - UA - 30.5.13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8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D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1205</Words>
  <Application>Microsoft Office PowerPoint</Application>
  <PresentationFormat>On-screen Show (4:3)</PresentationFormat>
  <Paragraphs>302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1_Office Theme</vt:lpstr>
      <vt:lpstr>8_Office Theme</vt:lpstr>
      <vt:lpstr>Soaring</vt:lpstr>
      <vt:lpstr>AD_Theme1</vt:lpstr>
      <vt:lpstr>Office Theme</vt:lpstr>
      <vt:lpstr>4_Office Theme</vt:lpstr>
      <vt:lpstr>6_Office Theme</vt:lpstr>
      <vt:lpstr>2_Office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TERA program: development and construction of  « cyclinacs »</vt:lpstr>
      <vt:lpstr>TULIP at 3 GHz and high gradients (E0 = 30 MV/m)</vt:lpstr>
      <vt:lpstr>TULIP at 3 GHz and high gradients (E0 = 30 MV/m)</vt:lpstr>
      <vt:lpstr>TULIP at 3 GHz and high gradients (E0 = 30 MV/m)</vt:lpstr>
      <vt:lpstr>TULIP at 3 GHz and high gradients (E0 = 30 MV/m)</vt:lpstr>
      <vt:lpstr>TULIP at 3 GHz and high gradients (E0 = 30 MV/m)</vt:lpstr>
      <vt:lpstr>PowerPoint Presentation</vt:lpstr>
      <vt:lpstr>Backward wave high-gradient accelerating structure for proton acceleration based on CLIC technology</vt:lpstr>
      <vt:lpstr>gap and angle scan – 120 deg</vt:lpstr>
      <vt:lpstr>Coupling slot optimization</vt:lpstr>
      <vt:lpstr>Preliminary design for high gradient bTW linac</vt:lpstr>
      <vt:lpstr>PowerPoint Presentation</vt:lpstr>
      <vt:lpstr>Accelerating elements</vt:lpstr>
      <vt:lpstr>Evaluation of different cells structural performance</vt:lpstr>
      <vt:lpstr>120°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21</cp:revision>
  <dcterms:created xsi:type="dcterms:W3CDTF">2013-05-27T11:03:58Z</dcterms:created>
  <dcterms:modified xsi:type="dcterms:W3CDTF">2013-08-29T07:15:53Z</dcterms:modified>
</cp:coreProperties>
</file>