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1"/>
  </p:notesMasterIdLst>
  <p:sldIdLst>
    <p:sldId id="257" r:id="rId2"/>
    <p:sldId id="510" r:id="rId3"/>
    <p:sldId id="588" r:id="rId4"/>
    <p:sldId id="472" r:id="rId5"/>
    <p:sldId id="511" r:id="rId6"/>
    <p:sldId id="512" r:id="rId7"/>
    <p:sldId id="513" r:id="rId8"/>
    <p:sldId id="514" r:id="rId9"/>
    <p:sldId id="515" r:id="rId10"/>
    <p:sldId id="517" r:id="rId11"/>
    <p:sldId id="519" r:id="rId12"/>
    <p:sldId id="518" r:id="rId13"/>
    <p:sldId id="520" r:id="rId14"/>
    <p:sldId id="521" r:id="rId15"/>
    <p:sldId id="516" r:id="rId16"/>
    <p:sldId id="526" r:id="rId17"/>
    <p:sldId id="525" r:id="rId18"/>
    <p:sldId id="529" r:id="rId19"/>
    <p:sldId id="527" r:id="rId20"/>
    <p:sldId id="524" r:id="rId21"/>
    <p:sldId id="528" r:id="rId22"/>
    <p:sldId id="530" r:id="rId23"/>
    <p:sldId id="531" r:id="rId24"/>
    <p:sldId id="532" r:id="rId25"/>
    <p:sldId id="535" r:id="rId26"/>
    <p:sldId id="536" r:id="rId27"/>
    <p:sldId id="533" r:id="rId28"/>
    <p:sldId id="534" r:id="rId29"/>
    <p:sldId id="589" r:id="rId30"/>
    <p:sldId id="598" r:id="rId31"/>
    <p:sldId id="597" r:id="rId32"/>
    <p:sldId id="596" r:id="rId33"/>
    <p:sldId id="595" r:id="rId34"/>
    <p:sldId id="537" r:id="rId35"/>
    <p:sldId id="587" r:id="rId36"/>
    <p:sldId id="538" r:id="rId37"/>
    <p:sldId id="539" r:id="rId38"/>
    <p:sldId id="540" r:id="rId39"/>
    <p:sldId id="541" r:id="rId40"/>
    <p:sldId id="542" r:id="rId41"/>
    <p:sldId id="544" r:id="rId42"/>
    <p:sldId id="543" r:id="rId43"/>
    <p:sldId id="546" r:id="rId44"/>
    <p:sldId id="545" r:id="rId45"/>
    <p:sldId id="547" r:id="rId46"/>
    <p:sldId id="590" r:id="rId47"/>
    <p:sldId id="549" r:id="rId48"/>
    <p:sldId id="548" r:id="rId49"/>
    <p:sldId id="551" r:id="rId50"/>
    <p:sldId id="550" r:id="rId51"/>
    <p:sldId id="552" r:id="rId52"/>
    <p:sldId id="554" r:id="rId53"/>
    <p:sldId id="557" r:id="rId54"/>
    <p:sldId id="556" r:id="rId55"/>
    <p:sldId id="558" r:id="rId56"/>
    <p:sldId id="559" r:id="rId57"/>
    <p:sldId id="560" r:id="rId58"/>
    <p:sldId id="565" r:id="rId59"/>
    <p:sldId id="566" r:id="rId60"/>
    <p:sldId id="567" r:id="rId61"/>
    <p:sldId id="568" r:id="rId62"/>
    <p:sldId id="569" r:id="rId63"/>
    <p:sldId id="570" r:id="rId64"/>
    <p:sldId id="571" r:id="rId65"/>
    <p:sldId id="591" r:id="rId66"/>
    <p:sldId id="572" r:id="rId67"/>
    <p:sldId id="573" r:id="rId68"/>
    <p:sldId id="574" r:id="rId69"/>
    <p:sldId id="579" r:id="rId70"/>
    <p:sldId id="580" r:id="rId71"/>
    <p:sldId id="577" r:id="rId72"/>
    <p:sldId id="581" r:id="rId73"/>
    <p:sldId id="578" r:id="rId74"/>
    <p:sldId id="582" r:id="rId75"/>
    <p:sldId id="374" r:id="rId76"/>
    <p:sldId id="584" r:id="rId77"/>
    <p:sldId id="583" r:id="rId78"/>
    <p:sldId id="594" r:id="rId79"/>
    <p:sldId id="563" r:id="rId80"/>
    <p:sldId id="561" r:id="rId81"/>
    <p:sldId id="562" r:id="rId82"/>
    <p:sldId id="585" r:id="rId83"/>
    <p:sldId id="586" r:id="rId84"/>
    <p:sldId id="593" r:id="rId85"/>
    <p:sldId id="553" r:id="rId86"/>
    <p:sldId id="343" r:id="rId87"/>
    <p:sldId id="600" r:id="rId88"/>
    <p:sldId id="601" r:id="rId89"/>
    <p:sldId id="602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E8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9" autoAdjust="0"/>
    <p:restoredTop sz="92115" autoAdjust="0"/>
  </p:normalViewPr>
  <p:slideViewPr>
    <p:cSldViewPr>
      <p:cViewPr>
        <p:scale>
          <a:sx n="66" d="100"/>
          <a:sy n="66" d="100"/>
        </p:scale>
        <p:origin x="-1987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02415-3F5C-4316-A2C3-8234D7EF557F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FEB2-6338-4267-A227-D335C78B08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5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83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8475-FBA5-4C44-8EB2-F206BCC03598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D795-01CE-468D-B23E-B07448311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11.png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12.png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13.png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0.emf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19.png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image" Target="../media/image1.gif"/><Relationship Id="rId4" Type="http://schemas.openxmlformats.org/officeDocument/2006/relationships/image" Target="../media/image34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5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5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1.gi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emf"/><Relationship Id="rId4" Type="http://schemas.openxmlformats.org/officeDocument/2006/relationships/image" Target="../media/image1.gi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emf"/><Relationship Id="rId5" Type="http://schemas.openxmlformats.org/officeDocument/2006/relationships/image" Target="../media/image35.emf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emf"/><Relationship Id="rId5" Type="http://schemas.openxmlformats.org/officeDocument/2006/relationships/image" Target="../media/image35.emf"/><Relationship Id="rId4" Type="http://schemas.openxmlformats.org/officeDocument/2006/relationships/image" Target="../media/image1.gi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5" Type="http://schemas.openxmlformats.org/officeDocument/2006/relationships/image" Target="../media/image35.emf"/><Relationship Id="rId4" Type="http://schemas.openxmlformats.org/officeDocument/2006/relationships/image" Target="../media/image1.gi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emf"/><Relationship Id="rId5" Type="http://schemas.openxmlformats.org/officeDocument/2006/relationships/image" Target="../media/image35.emf"/><Relationship Id="rId4" Type="http://schemas.openxmlformats.org/officeDocument/2006/relationships/image" Target="../media/image1.gi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52.emf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5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5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5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6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.gif"/><Relationship Id="rId4" Type="http://schemas.openxmlformats.org/officeDocument/2006/relationships/image" Target="../media/image5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8.png"/><Relationship Id="rId4" Type="http://schemas.openxmlformats.org/officeDocument/2006/relationships/image" Target="../media/image68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.gif"/><Relationship Id="rId4" Type="http://schemas.openxmlformats.org/officeDocument/2006/relationships/image" Target="../media/image7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0" y="2590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Electron cloud build-up in the inner triplets (IP1-5)</a:t>
            </a:r>
            <a:endParaRPr lang="en-US" sz="2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0" y="3200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Iadarola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0" y="62600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Electron cloud meeting – 10/09/2013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tangolo 11"/>
          <p:cNvSpPr/>
          <p:nvPr/>
        </p:nvSpPr>
        <p:spPr>
          <a:xfrm>
            <a:off x="381000" y="4390072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/>
                </a:solidFill>
              </a:rPr>
              <a:t>Many thanks to: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H. </a:t>
            </a:r>
            <a:r>
              <a:rPr lang="en-US" dirty="0" err="1" smtClean="0">
                <a:solidFill>
                  <a:schemeClr val="tx2"/>
                </a:solidFill>
              </a:rPr>
              <a:t>Bartosik</a:t>
            </a:r>
            <a:r>
              <a:rPr lang="en-US" dirty="0" smtClean="0">
                <a:solidFill>
                  <a:schemeClr val="tx2"/>
                </a:solidFill>
              </a:rPr>
              <a:t>, N. </a:t>
            </a:r>
            <a:r>
              <a:rPr lang="en-US" dirty="0" err="1" smtClean="0">
                <a:solidFill>
                  <a:schemeClr val="tx2"/>
                </a:solidFill>
              </a:rPr>
              <a:t>Mounet</a:t>
            </a:r>
            <a:r>
              <a:rPr lang="en-US" dirty="0" smtClean="0">
                <a:solidFill>
                  <a:schemeClr val="tx2"/>
                </a:solidFill>
              </a:rPr>
              <a:t>, B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Salvant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L.Tavian</a:t>
            </a:r>
            <a:r>
              <a:rPr lang="en-US" dirty="0" smtClean="0">
                <a:solidFill>
                  <a:schemeClr val="tx2"/>
                </a:solidFill>
              </a:rPr>
              <a:t>, R. Tomas, C. </a:t>
            </a:r>
            <a:r>
              <a:rPr lang="en-US" dirty="0" err="1" smtClean="0">
                <a:solidFill>
                  <a:schemeClr val="tx2"/>
                </a:solidFill>
              </a:rPr>
              <a:t>Zannini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8"/>
          <a:stretch/>
        </p:blipFill>
        <p:spPr>
          <a:xfrm>
            <a:off x="1653925" y="990600"/>
            <a:ext cx="7872984" cy="55626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6973399" y="5611776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28240" y="857819"/>
            <a:ext cx="402674" cy="551881"/>
            <a:chOff x="4459059" y="857819"/>
            <a:chExt cx="402674" cy="551881"/>
          </a:xfrm>
        </p:grpSpPr>
        <p:cxnSp>
          <p:nvCxnSpPr>
            <p:cNvPr id="39" name="Connettore 2 35"/>
            <p:cNvCxnSpPr/>
            <p:nvPr/>
          </p:nvCxnSpPr>
          <p:spPr>
            <a:xfrm flipV="1">
              <a:off x="4665980" y="1219200"/>
              <a:ext cx="0" cy="1905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459059" y="857819"/>
              <a:ext cx="402674" cy="3613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>
                <a:lnSpc>
                  <a:spcPct val="150000"/>
                </a:lnSpc>
              </a:pPr>
              <a:r>
                <a:rPr lang="en-US" sz="1300" b="1" dirty="0" smtClean="0">
                  <a:solidFill>
                    <a:schemeClr val="tx2"/>
                  </a:solidFill>
                  <a:latin typeface="Calibri" pitchFamily="34" charset="0"/>
                </a:rPr>
                <a:t>IP1</a:t>
              </a:r>
              <a:endParaRPr lang="en-US" sz="13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17293" y="1007476"/>
            <a:ext cx="2056033" cy="821324"/>
            <a:chOff x="5328774" y="1007476"/>
            <a:chExt cx="1042842" cy="821324"/>
          </a:xfrm>
        </p:grpSpPr>
        <p:sp>
          <p:nvSpPr>
            <p:cNvPr id="20" name="Rectangle 19"/>
            <p:cNvSpPr/>
            <p:nvPr/>
          </p:nvSpPr>
          <p:spPr>
            <a:xfrm>
              <a:off x="5344235" y="1007476"/>
              <a:ext cx="1027381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28774" y="1039996"/>
              <a:ext cx="3091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99321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67063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7222" y="1041400"/>
              <a:ext cx="2253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Rettangolo 20"/>
          <p:cNvSpPr/>
          <p:nvPr/>
        </p:nvSpPr>
        <p:spPr>
          <a:xfrm>
            <a:off x="345234" y="956676"/>
            <a:ext cx="3388566" cy="33867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7" y="990595"/>
            <a:ext cx="4470407" cy="3352805"/>
          </a:xfrm>
          <a:prstGeom prst="rect">
            <a:avLst/>
          </a:prstGeom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5511400" y="1273358"/>
            <a:ext cx="365144" cy="49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47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8"/>
          <a:stretch/>
        </p:blipFill>
        <p:spPr>
          <a:xfrm>
            <a:off x="1653925" y="990600"/>
            <a:ext cx="7872984" cy="55626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6973399" y="5611776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28240" y="857819"/>
            <a:ext cx="402674" cy="551881"/>
            <a:chOff x="4459059" y="857819"/>
            <a:chExt cx="402674" cy="551881"/>
          </a:xfrm>
        </p:grpSpPr>
        <p:cxnSp>
          <p:nvCxnSpPr>
            <p:cNvPr id="39" name="Connettore 2 35"/>
            <p:cNvCxnSpPr/>
            <p:nvPr/>
          </p:nvCxnSpPr>
          <p:spPr>
            <a:xfrm flipV="1">
              <a:off x="4665980" y="1219200"/>
              <a:ext cx="0" cy="1905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459059" y="857819"/>
              <a:ext cx="402674" cy="3613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>
                <a:lnSpc>
                  <a:spcPct val="150000"/>
                </a:lnSpc>
              </a:pPr>
              <a:r>
                <a:rPr lang="en-US" sz="1300" b="1" dirty="0" smtClean="0">
                  <a:solidFill>
                    <a:schemeClr val="tx2"/>
                  </a:solidFill>
                  <a:latin typeface="Calibri" pitchFamily="34" charset="0"/>
                </a:rPr>
                <a:t>IP1</a:t>
              </a:r>
              <a:endParaRPr lang="en-US" sz="13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17293" y="1007476"/>
            <a:ext cx="2056033" cy="821324"/>
            <a:chOff x="5328774" y="1007476"/>
            <a:chExt cx="1042842" cy="821324"/>
          </a:xfrm>
        </p:grpSpPr>
        <p:sp>
          <p:nvSpPr>
            <p:cNvPr id="20" name="Rectangle 19"/>
            <p:cNvSpPr/>
            <p:nvPr/>
          </p:nvSpPr>
          <p:spPr>
            <a:xfrm>
              <a:off x="5344235" y="1007476"/>
              <a:ext cx="1027381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28774" y="1039996"/>
              <a:ext cx="3091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99321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67063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7222" y="1041400"/>
              <a:ext cx="2253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Rettangolo 20"/>
          <p:cNvSpPr/>
          <p:nvPr/>
        </p:nvSpPr>
        <p:spPr>
          <a:xfrm>
            <a:off x="345234" y="956676"/>
            <a:ext cx="3388566" cy="33867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7" y="990595"/>
            <a:ext cx="4470406" cy="3352805"/>
          </a:xfrm>
          <a:prstGeom prst="rect">
            <a:avLst/>
          </a:prstGeom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4988560" y="1273358"/>
            <a:ext cx="330199" cy="49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4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8"/>
          <a:stretch/>
        </p:blipFill>
        <p:spPr>
          <a:xfrm>
            <a:off x="1653925" y="990600"/>
            <a:ext cx="7872984" cy="55626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6973399" y="5611776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28240" y="857819"/>
            <a:ext cx="402674" cy="551881"/>
            <a:chOff x="4459059" y="857819"/>
            <a:chExt cx="402674" cy="551881"/>
          </a:xfrm>
        </p:grpSpPr>
        <p:cxnSp>
          <p:nvCxnSpPr>
            <p:cNvPr id="39" name="Connettore 2 35"/>
            <p:cNvCxnSpPr/>
            <p:nvPr/>
          </p:nvCxnSpPr>
          <p:spPr>
            <a:xfrm flipV="1">
              <a:off x="4665980" y="1219200"/>
              <a:ext cx="0" cy="1905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459059" y="857819"/>
              <a:ext cx="402674" cy="3613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>
                <a:lnSpc>
                  <a:spcPct val="150000"/>
                </a:lnSpc>
              </a:pPr>
              <a:r>
                <a:rPr lang="en-US" sz="1300" b="1" dirty="0" smtClean="0">
                  <a:solidFill>
                    <a:schemeClr val="tx2"/>
                  </a:solidFill>
                  <a:latin typeface="Calibri" pitchFamily="34" charset="0"/>
                </a:rPr>
                <a:t>IP1</a:t>
              </a:r>
              <a:endParaRPr lang="en-US" sz="13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17293" y="1007476"/>
            <a:ext cx="2056033" cy="821324"/>
            <a:chOff x="5328774" y="1007476"/>
            <a:chExt cx="1042842" cy="821324"/>
          </a:xfrm>
        </p:grpSpPr>
        <p:sp>
          <p:nvSpPr>
            <p:cNvPr id="20" name="Rectangle 19"/>
            <p:cNvSpPr/>
            <p:nvPr/>
          </p:nvSpPr>
          <p:spPr>
            <a:xfrm>
              <a:off x="5344235" y="1007476"/>
              <a:ext cx="1027381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28774" y="1039996"/>
              <a:ext cx="3091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99321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67063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7222" y="1041400"/>
              <a:ext cx="2253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Rettangolo 20"/>
          <p:cNvSpPr/>
          <p:nvPr/>
        </p:nvSpPr>
        <p:spPr>
          <a:xfrm>
            <a:off x="345234" y="956676"/>
            <a:ext cx="3388566" cy="33867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7" y="990595"/>
            <a:ext cx="4470406" cy="3352805"/>
          </a:xfrm>
          <a:prstGeom prst="rect">
            <a:avLst/>
          </a:prstGeom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4592320" y="1273358"/>
            <a:ext cx="330199" cy="49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4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8"/>
          <a:stretch/>
        </p:blipFill>
        <p:spPr>
          <a:xfrm>
            <a:off x="1653925" y="990600"/>
            <a:ext cx="7872984" cy="55626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6973399" y="5611776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28240" y="857819"/>
            <a:ext cx="402674" cy="551881"/>
            <a:chOff x="4459059" y="857819"/>
            <a:chExt cx="402674" cy="551881"/>
          </a:xfrm>
        </p:grpSpPr>
        <p:cxnSp>
          <p:nvCxnSpPr>
            <p:cNvPr id="39" name="Connettore 2 35"/>
            <p:cNvCxnSpPr/>
            <p:nvPr/>
          </p:nvCxnSpPr>
          <p:spPr>
            <a:xfrm flipV="1">
              <a:off x="4665980" y="1219200"/>
              <a:ext cx="0" cy="1905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459059" y="857819"/>
              <a:ext cx="402674" cy="3613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>
                <a:lnSpc>
                  <a:spcPct val="150000"/>
                </a:lnSpc>
              </a:pPr>
              <a:r>
                <a:rPr lang="en-US" sz="1300" b="1" dirty="0" smtClean="0">
                  <a:solidFill>
                    <a:schemeClr val="tx2"/>
                  </a:solidFill>
                  <a:latin typeface="Calibri" pitchFamily="34" charset="0"/>
                </a:rPr>
                <a:t>IP1</a:t>
              </a:r>
              <a:endParaRPr lang="en-US" sz="1300" b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17293" y="1007476"/>
            <a:ext cx="2056033" cy="821324"/>
            <a:chOff x="5328774" y="1007476"/>
            <a:chExt cx="1042842" cy="821324"/>
          </a:xfrm>
        </p:grpSpPr>
        <p:sp>
          <p:nvSpPr>
            <p:cNvPr id="20" name="Rectangle 19"/>
            <p:cNvSpPr/>
            <p:nvPr/>
          </p:nvSpPr>
          <p:spPr>
            <a:xfrm>
              <a:off x="5344235" y="1007476"/>
              <a:ext cx="1027381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28774" y="1039996"/>
              <a:ext cx="3091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99321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67063" y="1567190"/>
              <a:ext cx="2733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7222" y="1041400"/>
              <a:ext cx="2253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Rettangolo 20"/>
          <p:cNvSpPr/>
          <p:nvPr/>
        </p:nvSpPr>
        <p:spPr>
          <a:xfrm>
            <a:off x="345234" y="956676"/>
            <a:ext cx="3388566" cy="33867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7" y="990595"/>
            <a:ext cx="4470406" cy="3352805"/>
          </a:xfrm>
          <a:prstGeom prst="rect">
            <a:avLst/>
          </a:prstGeom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4044296" y="1273358"/>
            <a:ext cx="365144" cy="49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4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IP1 vs. IP5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7" b="29173"/>
          <a:stretch/>
        </p:blipFill>
        <p:spPr>
          <a:xfrm>
            <a:off x="2362200" y="629920"/>
            <a:ext cx="6304676" cy="2970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9" b="29431"/>
          <a:stretch/>
        </p:blipFill>
        <p:spPr>
          <a:xfrm>
            <a:off x="2377440" y="4074990"/>
            <a:ext cx="6304676" cy="2478210"/>
          </a:xfrm>
          <a:prstGeom prst="rect">
            <a:avLst/>
          </a:prstGeom>
        </p:spPr>
      </p:pic>
      <p:sp>
        <p:nvSpPr>
          <p:cNvPr id="18" name="Rettangolo 29"/>
          <p:cNvSpPr/>
          <p:nvPr/>
        </p:nvSpPr>
        <p:spPr>
          <a:xfrm>
            <a:off x="4729876" y="1036320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sp>
        <p:nvSpPr>
          <p:cNvPr id="19" name="Rettangolo 29"/>
          <p:cNvSpPr/>
          <p:nvPr/>
        </p:nvSpPr>
        <p:spPr>
          <a:xfrm>
            <a:off x="4758302" y="3966502"/>
            <a:ext cx="1668294" cy="3924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IP5,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sp>
        <p:nvSpPr>
          <p:cNvPr id="20" name="Rettangolo 29"/>
          <p:cNvSpPr/>
          <p:nvPr/>
        </p:nvSpPr>
        <p:spPr>
          <a:xfrm>
            <a:off x="6685676" y="2057400"/>
            <a:ext cx="2286000" cy="36138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</a:rPr>
              <a:t>Crossing angle in the V plane</a:t>
            </a:r>
            <a:endParaRPr lang="en-US" sz="13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3" name="Rettangolo 29"/>
          <p:cNvSpPr/>
          <p:nvPr/>
        </p:nvSpPr>
        <p:spPr>
          <a:xfrm>
            <a:off x="6685676" y="5023142"/>
            <a:ext cx="2286000" cy="3924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</a:rPr>
              <a:t>Crossing angle in the H plane</a:t>
            </a:r>
            <a:endParaRPr lang="en-US" sz="13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" name="Rettangolo 10"/>
          <p:cNvSpPr/>
          <p:nvPr/>
        </p:nvSpPr>
        <p:spPr>
          <a:xfrm>
            <a:off x="152400" y="1217010"/>
            <a:ext cx="243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Due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symmetry considerations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it is sufficient to study only one of the inner triplets</a:t>
            </a:r>
          </a:p>
        </p:txBody>
      </p:sp>
    </p:spTree>
    <p:extLst>
      <p:ext uri="{BB962C8B-B14F-4D97-AF65-F5344CB8AC3E}">
        <p14:creationId xmlns:p14="http://schemas.microsoft.com/office/powerpoint/2010/main" val="31322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IP1 vs. IP5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ttangolo 10"/>
          <p:cNvSpPr/>
          <p:nvPr/>
        </p:nvSpPr>
        <p:spPr>
          <a:xfrm>
            <a:off x="152400" y="1217010"/>
            <a:ext cx="243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Due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symmetry considerations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it is sufficient to study only one of the inner triplets</a:t>
            </a: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2286000" y="630833"/>
            <a:ext cx="6934200" cy="6135727"/>
            <a:chOff x="-609601" y="152378"/>
            <a:chExt cx="12573001" cy="111252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9601" y="5791189"/>
              <a:ext cx="7315215" cy="548641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09600" y="152378"/>
              <a:ext cx="7315215" cy="548641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185" y="5791189"/>
              <a:ext cx="7315215" cy="548641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185" y="152400"/>
              <a:ext cx="7315215" cy="5486411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3467912" y="5067354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B1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40472" y="2590800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26344" y="1543456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022832" y="2598588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B1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597672" y="5068975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43984" y="1535668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B1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63512" y="5066807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493272" y="5068428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B1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3774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403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90336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6634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2932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23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37899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4750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6419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90495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16793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091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9389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5459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774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144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80893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4404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0719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7034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89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9663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5978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2293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8608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49232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11545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74693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22083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85232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8934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48381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11530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74679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37828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00977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64126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27275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90424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53573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16720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79033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42181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7085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3400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770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7149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029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2344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8659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4974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1289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76043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3919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0234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6548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27801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90949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06837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69986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3688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33135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96284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59433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22582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85731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48880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12028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7517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38326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01474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63787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2693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94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7085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3400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770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7149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029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2344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8659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4974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1289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76043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3919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0234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6548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27801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90949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06837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69986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3688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33135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96284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59433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22582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85731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48880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12028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7517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38326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01474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63787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2693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1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8609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4924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2294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12389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7553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3868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0183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6498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2813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91283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443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1758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8072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43041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1006189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90581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53730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27432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16879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80028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43177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06326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69475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32624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95772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58921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22070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785218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47531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067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84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3774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403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90336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6634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2932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23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37899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4750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6419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90495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16793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091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9389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0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5459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774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144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80893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4404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0719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7034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89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9663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5978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2293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8608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49232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11545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74693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22083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85232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8934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48381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11530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74679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37828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00977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641263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27275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90424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535732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16720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79033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42181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0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7085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3400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770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97149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029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2344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8659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4974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1289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76043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3919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0234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6548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27801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909491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06837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69986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3688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33135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96284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59433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22582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85731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48880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12028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7517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38326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01474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63787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2693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9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8609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49240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2294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12389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75538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38687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01836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64985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28134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91283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54432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8175813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8072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943041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90581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53730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27432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16879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80028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43177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06326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69475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326240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95772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58921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22070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785218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475311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067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3774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403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90336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6634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2932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23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37899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4750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6419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90495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16793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091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9389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0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3774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403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90336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6634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2932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23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37899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4750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6419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90495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16793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091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9389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0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61934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353026" y="190202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7.5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val 35"/>
          <p:cNvSpPr/>
          <p:nvPr/>
        </p:nvSpPr>
        <p:spPr>
          <a:xfrm>
            <a:off x="13774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4038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90336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6634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42932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69230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37899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4750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64197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90495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16793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091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69389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389991" y="2154739"/>
            <a:ext cx="6951730" cy="1244244"/>
            <a:chOff x="5028694" y="3573780"/>
            <a:chExt cx="3557350" cy="129540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6053560" y="1918519"/>
            <a:ext cx="519598" cy="174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4" name="Straight Connector 123"/>
          <p:cNvCxnSpPr/>
          <p:nvPr/>
        </p:nvCxnSpPr>
        <p:spPr>
          <a:xfrm flipH="1">
            <a:off x="1770228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86216" y="3886201"/>
            <a:ext cx="6044106" cy="2819399"/>
            <a:chOff x="186216" y="3852110"/>
            <a:chExt cx="6044106" cy="2819399"/>
          </a:xfrm>
        </p:grpSpPr>
        <p:grpSp>
          <p:nvGrpSpPr>
            <p:cNvPr id="19" name="Group 18"/>
            <p:cNvGrpSpPr/>
            <p:nvPr/>
          </p:nvGrpSpPr>
          <p:grpSpPr>
            <a:xfrm>
              <a:off x="186216" y="3963869"/>
              <a:ext cx="6044106" cy="2707640"/>
              <a:chOff x="1516616" y="3845560"/>
              <a:chExt cx="6044106" cy="270764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516616" y="3845560"/>
                <a:ext cx="6044106" cy="2707640"/>
                <a:chOff x="1516616" y="3655060"/>
                <a:chExt cx="6044106" cy="270764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516616" y="3655060"/>
                  <a:ext cx="6044106" cy="2707640"/>
                  <a:chOff x="1516616" y="3655060"/>
                  <a:chExt cx="6044106" cy="2707640"/>
                </a:xfrm>
              </p:grpSpPr>
              <p:pic>
                <p:nvPicPr>
                  <p:cNvPr id="12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1776"/>
                  <a:stretch/>
                </p:blipFill>
                <p:spPr bwMode="auto">
                  <a:xfrm>
                    <a:off x="1516616" y="3655060"/>
                    <a:ext cx="6044106" cy="26233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1" name="Rectangle 10"/>
                  <p:cNvSpPr/>
                  <p:nvPr/>
                </p:nvSpPr>
                <p:spPr>
                  <a:xfrm>
                    <a:off x="1752600" y="5867400"/>
                    <a:ext cx="1099220" cy="4953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" name="Rectangle 14"/>
                <p:cNvSpPr/>
                <p:nvPr/>
              </p:nvSpPr>
              <p:spPr>
                <a:xfrm>
                  <a:off x="2302210" y="3992880"/>
                  <a:ext cx="4672630" cy="807720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2302210" y="4947920"/>
                  <a:ext cx="4672630" cy="80772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3" name="Rectangle 132"/>
              <p:cNvSpPr/>
              <p:nvPr/>
            </p:nvSpPr>
            <p:spPr>
              <a:xfrm>
                <a:off x="4625734" y="3886200"/>
                <a:ext cx="1165466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0" name="Rettangolo 20"/>
            <p:cNvSpPr/>
            <p:nvPr/>
          </p:nvSpPr>
          <p:spPr>
            <a:xfrm>
              <a:off x="451192" y="3852110"/>
              <a:ext cx="5389849" cy="27351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25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27"/>
          <a:stretch/>
        </p:blipFill>
        <p:spPr bwMode="auto">
          <a:xfrm>
            <a:off x="186216" y="3997960"/>
            <a:ext cx="6049430" cy="262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longitudinal direction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1313564" y="609600"/>
            <a:ext cx="7525635" cy="116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delay between two following bunch passages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changes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along the machine elements 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Locations of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spaced by half the bunch spacing </a:t>
            </a:r>
          </a:p>
        </p:txBody>
      </p:sp>
      <p:cxnSp>
        <p:nvCxnSpPr>
          <p:cNvPr id="166" name="Connettore 2 35"/>
          <p:cNvCxnSpPr/>
          <p:nvPr/>
        </p:nvCxnSpPr>
        <p:spPr>
          <a:xfrm>
            <a:off x="3336718" y="2223319"/>
            <a:ext cx="1270329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713843" y="1902023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15 m</a:t>
            </a:r>
            <a:endParaRPr lang="en-US" sz="1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:\pccern_state\mysims_current\052_LHC_triplets\optics_triplets\optics_IP1_4000.0GeV_collision_75.0m_from_IP_only_R_sid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7643" r="10172" b="82303"/>
          <a:stretch/>
        </p:blipFill>
        <p:spPr bwMode="auto">
          <a:xfrm>
            <a:off x="1193035" y="2416685"/>
            <a:ext cx="7195576" cy="69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/>
          <p:cNvSpPr/>
          <p:nvPr/>
        </p:nvSpPr>
        <p:spPr>
          <a:xfrm>
            <a:off x="200889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59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7187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53485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9783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060818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8323784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946909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9578386" y="2454821"/>
            <a:ext cx="148909" cy="73191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1048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27346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53644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799428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062407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325374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948499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579976" y="3040348"/>
            <a:ext cx="148909" cy="731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714277" y="2154739"/>
            <a:ext cx="6951730" cy="1244244"/>
            <a:chOff x="5028694" y="3573780"/>
            <a:chExt cx="3557350" cy="1295400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502869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51551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5674408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5997265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6320122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6642979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6965836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7288693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761155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>
              <a:off x="7934407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8257264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8580120" y="3573780"/>
              <a:ext cx="5924" cy="12954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2083354" y="2154739"/>
            <a:ext cx="11576" cy="1244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3113" r="14687" b="15188"/>
          <a:stretch/>
        </p:blipFill>
        <p:spPr bwMode="auto">
          <a:xfrm>
            <a:off x="6053560" y="1918519"/>
            <a:ext cx="519598" cy="174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5" name="Straight Connector 124"/>
          <p:cNvCxnSpPr/>
          <p:nvPr/>
        </p:nvCxnSpPr>
        <p:spPr>
          <a:xfrm flipH="1">
            <a:off x="1445942" y="2150103"/>
            <a:ext cx="11577" cy="1244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550483" y="1918519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-457200" y="1752600"/>
            <a:ext cx="1491835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22200" y="3886201"/>
            <a:ext cx="5418841" cy="2819399"/>
            <a:chOff x="422200" y="3852110"/>
            <a:chExt cx="5418841" cy="2819399"/>
          </a:xfrm>
        </p:grpSpPr>
        <p:grpSp>
          <p:nvGrpSpPr>
            <p:cNvPr id="19" name="Group 18"/>
            <p:cNvGrpSpPr/>
            <p:nvPr/>
          </p:nvGrpSpPr>
          <p:grpSpPr>
            <a:xfrm>
              <a:off x="422200" y="4004509"/>
              <a:ext cx="5222240" cy="2667000"/>
              <a:chOff x="1752600" y="3886200"/>
              <a:chExt cx="5222240" cy="266700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752600" y="4183380"/>
                <a:ext cx="5222240" cy="2369820"/>
                <a:chOff x="1752600" y="3992880"/>
                <a:chExt cx="5222240" cy="2369820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752600" y="5867400"/>
                  <a:ext cx="1099220" cy="4953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302210" y="3992880"/>
                  <a:ext cx="4672630" cy="807720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2302210" y="4947920"/>
                  <a:ext cx="4672630" cy="80772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3" name="Rectangle 132"/>
              <p:cNvSpPr/>
              <p:nvPr/>
            </p:nvSpPr>
            <p:spPr>
              <a:xfrm>
                <a:off x="4625734" y="3886200"/>
                <a:ext cx="1165466" cy="247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0" name="Rettangolo 20"/>
            <p:cNvSpPr/>
            <p:nvPr/>
          </p:nvSpPr>
          <p:spPr>
            <a:xfrm>
              <a:off x="451192" y="3852110"/>
              <a:ext cx="5389849" cy="27351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1" name="Connettore 2 35"/>
          <p:cNvCxnSpPr/>
          <p:nvPr/>
        </p:nvCxnSpPr>
        <p:spPr>
          <a:xfrm flipH="1">
            <a:off x="759651" y="3290119"/>
            <a:ext cx="619347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96477" y="3355722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73" name="Connettore 2 35"/>
          <p:cNvCxnSpPr/>
          <p:nvPr/>
        </p:nvCxnSpPr>
        <p:spPr>
          <a:xfrm>
            <a:off x="767455" y="22860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04281" y="19782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1884776" y="1765879"/>
            <a:ext cx="4203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220367" y="2600960"/>
            <a:ext cx="99578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50 ns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spac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7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656781" y="1028694"/>
            <a:ext cx="5515418" cy="253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quite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challenging simulation scenario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Two beams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with: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(off center)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shape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Arbitrarily delayed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each other (no real bunch spacing)</a:t>
            </a:r>
          </a:p>
        </p:txBody>
      </p:sp>
    </p:spTree>
    <p:extLst>
      <p:ext uri="{BB962C8B-B14F-4D97-AF65-F5344CB8AC3E}">
        <p14:creationId xmlns:p14="http://schemas.microsoft.com/office/powerpoint/2010/main" val="17116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656781" y="1028694"/>
            <a:ext cx="5515418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quite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challenging simulation scenario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Two beams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with: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(off center)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shape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Arbitrarily delayed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each other (no real bunch spacing)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Quadrupolar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magnetic field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Non elliptical chamber</a:t>
            </a:r>
          </a:p>
        </p:txBody>
      </p:sp>
    </p:spTree>
    <p:extLst>
      <p:ext uri="{BB962C8B-B14F-4D97-AF65-F5344CB8AC3E}">
        <p14:creationId xmlns:p14="http://schemas.microsoft.com/office/powerpoint/2010/main" val="37262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656781" y="1028694"/>
            <a:ext cx="5515418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quite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challenging simulation scenario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Two beams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with: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(off center)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shape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Arbitrarily delayed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each other (no real bunch spacing)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Quadrupolar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magnetic field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Non elliptical chamber</a:t>
            </a:r>
          </a:p>
        </p:txBody>
      </p:sp>
      <p:sp>
        <p:nvSpPr>
          <p:cNvPr id="3" name="Right Brace 2"/>
          <p:cNvSpPr/>
          <p:nvPr/>
        </p:nvSpPr>
        <p:spPr>
          <a:xfrm>
            <a:off x="6019800" y="1143000"/>
            <a:ext cx="304800" cy="32766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477001" y="2411968"/>
            <a:ext cx="251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Required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introduction of new features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656781" y="1028694"/>
            <a:ext cx="5515418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quite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challenging simulation scenario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Two beams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with: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(off center)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shape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Arbitrarily delayed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each other (no real bunch spacing)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Quadrupolar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magnetic field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Non elliptical chamber</a:t>
            </a:r>
          </a:p>
        </p:txBody>
      </p:sp>
      <p:sp>
        <p:nvSpPr>
          <p:cNvPr id="3" name="Right Brace 2"/>
          <p:cNvSpPr/>
          <p:nvPr/>
        </p:nvSpPr>
        <p:spPr>
          <a:xfrm>
            <a:off x="6019800" y="1143000"/>
            <a:ext cx="304800" cy="32766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477001" y="2411968"/>
            <a:ext cx="251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Required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introduction of new features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3" name="Rettangolo 36"/>
          <p:cNvSpPr/>
          <p:nvPr/>
        </p:nvSpPr>
        <p:spPr>
          <a:xfrm>
            <a:off x="656781" y="4648200"/>
            <a:ext cx="5363019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Beam properties (delay, position, size) changing along the structure: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Simulated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10 slices per magnet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SEY =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1.0, 1.1, … , 2.0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50 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and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25 ns</a:t>
            </a:r>
          </a:p>
        </p:txBody>
      </p:sp>
    </p:spTree>
    <p:extLst>
      <p:ext uri="{BB962C8B-B14F-4D97-AF65-F5344CB8AC3E}">
        <p14:creationId xmlns:p14="http://schemas.microsoft.com/office/powerpoint/2010/main" val="2562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ttangolo 36"/>
          <p:cNvSpPr/>
          <p:nvPr/>
        </p:nvSpPr>
        <p:spPr>
          <a:xfrm>
            <a:off x="656781" y="1028694"/>
            <a:ext cx="5515418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quite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challenging simulation scenario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Two beams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with: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(off center)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Different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transverse shape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1371600" lvl="2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Arbitrarily delayed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each other (no real bunch spacing)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Quadrupolar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magnetic field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Non elliptical chamber</a:t>
            </a:r>
          </a:p>
        </p:txBody>
      </p:sp>
      <p:sp>
        <p:nvSpPr>
          <p:cNvPr id="3" name="Right Brace 2"/>
          <p:cNvSpPr/>
          <p:nvPr/>
        </p:nvSpPr>
        <p:spPr>
          <a:xfrm>
            <a:off x="6019800" y="1143000"/>
            <a:ext cx="304800" cy="32766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477001" y="2411968"/>
            <a:ext cx="251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Required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introduction of new features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3" name="Rettangolo 36"/>
          <p:cNvSpPr/>
          <p:nvPr/>
        </p:nvSpPr>
        <p:spPr>
          <a:xfrm>
            <a:off x="656781" y="4648200"/>
            <a:ext cx="5363019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Beam properties (delay, position, size) changing along the structure: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Simulated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10 slices per magnet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SEY =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1.0, 1.1, … , 2.0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50 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and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25 ns</a:t>
            </a:r>
          </a:p>
        </p:txBody>
      </p:sp>
      <p:sp>
        <p:nvSpPr>
          <p:cNvPr id="64" name="Right Brace 63"/>
          <p:cNvSpPr/>
          <p:nvPr/>
        </p:nvSpPr>
        <p:spPr>
          <a:xfrm>
            <a:off x="6019800" y="4800600"/>
            <a:ext cx="304800" cy="18288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324601" y="5257800"/>
            <a:ext cx="274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~1000 simulations</a:t>
            </a:r>
            <a:r>
              <a:rPr lang="en-US" b="1" dirty="0" smtClean="0">
                <a:solidFill>
                  <a:schemeClr val="tx2"/>
                </a:solidFill>
              </a:rPr>
              <a:t>,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~48 h for two bunch trains,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~120 GB of </a:t>
            </a:r>
            <a:r>
              <a:rPr lang="en-US" dirty="0" err="1" smtClean="0">
                <a:solidFill>
                  <a:schemeClr val="tx2"/>
                </a:solidFill>
              </a:rPr>
              <a:t>sim</a:t>
            </a:r>
            <a:r>
              <a:rPr lang="en-US" dirty="0" smtClean="0">
                <a:solidFill>
                  <a:schemeClr val="tx2"/>
                </a:solidFill>
              </a:rPr>
              <a:t>. data </a:t>
            </a:r>
          </a:p>
        </p:txBody>
      </p:sp>
    </p:spTree>
    <p:extLst>
      <p:ext uri="{BB962C8B-B14F-4D97-AF65-F5344CB8AC3E}">
        <p14:creationId xmlns:p14="http://schemas.microsoft.com/office/powerpoint/2010/main" val="24289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2374392"/>
            <a:ext cx="3124200" cy="2011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0" y="2746248"/>
            <a:ext cx="3919728" cy="2011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SIMULATION PARAMETERS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='beam1.beam'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secondary_beams_file_list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['beam2.beam']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logfile_path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'./logfile.txt'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progress_path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'./progress.txt'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=25e-12          #s (no effect if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. profile is imported from file)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=1e-9;       #s (no effect if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. profile is imported from file)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lam_th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=1.e2        #e-/m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Dx_hist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=1.e-3      #m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r_center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=2.e-3  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Dt_En_hist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25e-9 #s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Nbin_En_hist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100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En_hist_max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1000.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767987" y="6045369"/>
            <a:ext cx="2969083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simulation_parameters.input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577850" lvl="1" indent="-28575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Optional input to specify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secondary beam parameter files</a:t>
            </a:r>
          </a:p>
        </p:txBody>
      </p: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6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2374392"/>
            <a:ext cx="3124200" cy="2011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0" y="2746248"/>
            <a:ext cx="3919728" cy="2011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SIMULATION PARAMETERS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='beam1.beam'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secondary_beams_file_list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['beam2.beam']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logfile_path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'./logfile.txt'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progress_path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'./progress.txt'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=25e-12          #s (no effect if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. profile is imported from file)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=1e-9;       #s (no effect if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. profile is imported from file)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lam_th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=1.e2        #e-/m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Dx_hist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=1.e-3      #m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r_center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=2.e-3  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Dt_En_hist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25e-9 #s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Nbin_En_hist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100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En_hist_max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1000.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767987" y="6045369"/>
            <a:ext cx="2969083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err="1" smtClean="0">
                <a:solidFill>
                  <a:schemeClr val="tx2"/>
                </a:solidFill>
                <a:latin typeface="Calibri" pitchFamily="34" charset="0"/>
              </a:rPr>
              <a:t>simulation_parameters.input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577850" lvl="1" indent="-285750">
              <a:lnSpc>
                <a:spcPct val="11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Optional input to specify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secondary beam parameter files</a:t>
            </a:r>
          </a:p>
        </p:txBody>
      </p:sp>
      <p:cxnSp>
        <p:nvCxnSpPr>
          <p:cNvPr id="19" name="Connettore 2 35"/>
          <p:cNvCxnSpPr/>
          <p:nvPr/>
        </p:nvCxnSpPr>
        <p:spPr>
          <a:xfrm flipH="1" flipV="1">
            <a:off x="3827824" y="2566416"/>
            <a:ext cx="619346" cy="76200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o 19"/>
          <p:cNvGrpSpPr/>
          <p:nvPr/>
        </p:nvGrpSpPr>
        <p:grpSpPr>
          <a:xfrm>
            <a:off x="2778384" y="3310517"/>
            <a:ext cx="4568687" cy="1754326"/>
            <a:chOff x="1679713" y="1066800"/>
            <a:chExt cx="6626087" cy="1754326"/>
          </a:xfrm>
        </p:grpSpPr>
        <p:sp>
          <p:nvSpPr>
            <p:cNvPr id="27" name="Rettangolo 20"/>
            <p:cNvSpPr/>
            <p:nvPr/>
          </p:nvSpPr>
          <p:spPr>
            <a:xfrm>
              <a:off x="1679713" y="1066800"/>
              <a:ext cx="6626087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ttangolo 22"/>
            <p:cNvSpPr/>
            <p:nvPr/>
          </p:nvSpPr>
          <p:spPr>
            <a:xfrm>
              <a:off x="1752599" y="1066800"/>
              <a:ext cx="6553199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lnSpc>
                  <a:spcPct val="120000"/>
                </a:lnSpc>
                <a:spcAft>
                  <a:spcPts val="1200"/>
                </a:spcAft>
              </a:pP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The </a:t>
              </a: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main beam file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is the one that </a:t>
              </a: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gives timings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 during the simulations (steps,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spacings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 for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macroparticle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 cleaning  and regeneration, length of the simulation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  <a:sym typeface="Wingdings" pitchFamily="2" charset="2"/>
                </a:rPr>
                <a:t> add empty buckets if other beam is longer!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) </a:t>
              </a:r>
            </a:p>
          </p:txBody>
        </p:sp>
      </p:grp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5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58686" y="1828800"/>
            <a:ext cx="2498914" cy="1676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Beam size and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can be defined for each bea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m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1656" y="3608962"/>
            <a:ext cx="4009944" cy="658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electric field of the beam can be calculated using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embedded Poisson solver  </a:t>
            </a: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7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1656" y="3608962"/>
            <a:ext cx="4009944" cy="658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electric field of the beam can be calculated using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embedded Poisson solver  </a:t>
            </a:r>
          </a:p>
        </p:txBody>
      </p:sp>
      <p:cxnSp>
        <p:nvCxnSpPr>
          <p:cNvPr id="12" name="Connettore 2 35"/>
          <p:cNvCxnSpPr/>
          <p:nvPr/>
        </p:nvCxnSpPr>
        <p:spPr>
          <a:xfrm flipH="1">
            <a:off x="3352800" y="3505200"/>
            <a:ext cx="1493026" cy="49407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19"/>
          <p:cNvGrpSpPr/>
          <p:nvPr/>
        </p:nvGrpSpPr>
        <p:grpSpPr>
          <a:xfrm>
            <a:off x="4800600" y="1826344"/>
            <a:ext cx="4111487" cy="4345857"/>
            <a:chOff x="1679713" y="1066800"/>
            <a:chExt cx="6626087" cy="1979099"/>
          </a:xfrm>
        </p:grpSpPr>
        <p:sp>
          <p:nvSpPr>
            <p:cNvPr id="14" name="Rettangolo 20"/>
            <p:cNvSpPr/>
            <p:nvPr/>
          </p:nvSpPr>
          <p:spPr>
            <a:xfrm>
              <a:off x="1679713" y="1066800"/>
              <a:ext cx="6626087" cy="19790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22"/>
            <p:cNvSpPr/>
            <p:nvPr/>
          </p:nvSpPr>
          <p:spPr>
            <a:xfrm>
              <a:off x="1752599" y="1066800"/>
              <a:ext cx="6553199" cy="193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lnSpc>
                  <a:spcPct val="120000"/>
                </a:lnSpc>
                <a:spcAft>
                  <a:spcPts val="120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Beam field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can be dumped to file: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55837"/>
            <a:ext cx="5121275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 descr="H:\pccern_state\mysims_current\052_LHC_triplets\optics_triplets\optics_IP1_4000.0GeV_collision_500.0m_from_IP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0"/>
          <a:stretch/>
        </p:blipFill>
        <p:spPr bwMode="auto">
          <a:xfrm>
            <a:off x="637107" y="1117370"/>
            <a:ext cx="7869787" cy="543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Connettore 2 35"/>
          <p:cNvCxnSpPr/>
          <p:nvPr/>
        </p:nvCxnSpPr>
        <p:spPr>
          <a:xfrm>
            <a:off x="3769360" y="1219200"/>
            <a:ext cx="179324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5"/>
          <p:cNvCxnSpPr/>
          <p:nvPr/>
        </p:nvCxnSpPr>
        <p:spPr>
          <a:xfrm>
            <a:off x="5638800" y="1219200"/>
            <a:ext cx="2133600" cy="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5"/>
          <p:cNvCxnSpPr/>
          <p:nvPr/>
        </p:nvCxnSpPr>
        <p:spPr>
          <a:xfrm flipH="1">
            <a:off x="1539240" y="1219200"/>
            <a:ext cx="2133600" cy="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63340" y="826785"/>
            <a:ext cx="158729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</a:rPr>
              <a:t>Common beam pipe</a:t>
            </a:r>
            <a:endParaRPr lang="en-US" sz="13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89598" y="830580"/>
            <a:ext cx="1721112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Separated beam pipes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676400" y="827339"/>
            <a:ext cx="1721112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Separated beam pipes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4" name="Rettangolo 29"/>
          <p:cNvSpPr/>
          <p:nvPr/>
        </p:nvSpPr>
        <p:spPr>
          <a:xfrm>
            <a:off x="1676400" y="5029200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1656" y="3608962"/>
            <a:ext cx="4009944" cy="658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electric field of the beam can be calculated using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embedded Poisson solver  </a:t>
            </a:r>
          </a:p>
        </p:txBody>
      </p:sp>
      <p:cxnSp>
        <p:nvCxnSpPr>
          <p:cNvPr id="12" name="Connettore 2 35"/>
          <p:cNvCxnSpPr/>
          <p:nvPr/>
        </p:nvCxnSpPr>
        <p:spPr>
          <a:xfrm flipH="1">
            <a:off x="3352800" y="3505200"/>
            <a:ext cx="1493026" cy="49407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19"/>
          <p:cNvGrpSpPr/>
          <p:nvPr/>
        </p:nvGrpSpPr>
        <p:grpSpPr>
          <a:xfrm>
            <a:off x="4800600" y="1826344"/>
            <a:ext cx="4111487" cy="4345857"/>
            <a:chOff x="1679713" y="1066800"/>
            <a:chExt cx="6626087" cy="1979099"/>
          </a:xfrm>
        </p:grpSpPr>
        <p:sp>
          <p:nvSpPr>
            <p:cNvPr id="14" name="Rettangolo 20"/>
            <p:cNvSpPr/>
            <p:nvPr/>
          </p:nvSpPr>
          <p:spPr>
            <a:xfrm>
              <a:off x="1679713" y="1066800"/>
              <a:ext cx="6626087" cy="19790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22"/>
            <p:cNvSpPr/>
            <p:nvPr/>
          </p:nvSpPr>
          <p:spPr>
            <a:xfrm>
              <a:off x="1752599" y="1066800"/>
              <a:ext cx="6553199" cy="18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lnSpc>
                  <a:spcPct val="120000"/>
                </a:lnSpc>
                <a:spcAft>
                  <a:spcPts val="1200"/>
                </a:spcAft>
              </a:pP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Crosschecked by </a:t>
              </a: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taking the divergence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2255837"/>
            <a:ext cx="5121275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72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1656" y="3608962"/>
            <a:ext cx="4009944" cy="658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974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electric field of the beam can be calculated using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embedded Poisson solver  </a:t>
            </a:r>
          </a:p>
        </p:txBody>
      </p:sp>
      <p:cxnSp>
        <p:nvCxnSpPr>
          <p:cNvPr id="12" name="Connettore 2 35"/>
          <p:cNvCxnSpPr/>
          <p:nvPr/>
        </p:nvCxnSpPr>
        <p:spPr>
          <a:xfrm flipH="1">
            <a:off x="3352800" y="3505200"/>
            <a:ext cx="1493026" cy="49407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19"/>
          <p:cNvGrpSpPr/>
          <p:nvPr/>
        </p:nvGrpSpPr>
        <p:grpSpPr>
          <a:xfrm>
            <a:off x="4800600" y="1826344"/>
            <a:ext cx="4111487" cy="4345857"/>
            <a:chOff x="1679713" y="1066800"/>
            <a:chExt cx="6626087" cy="1979099"/>
          </a:xfrm>
        </p:grpSpPr>
        <p:sp>
          <p:nvSpPr>
            <p:cNvPr id="14" name="Rettangolo 20"/>
            <p:cNvSpPr/>
            <p:nvPr/>
          </p:nvSpPr>
          <p:spPr>
            <a:xfrm>
              <a:off x="1679713" y="1066800"/>
              <a:ext cx="6626087" cy="19790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22"/>
            <p:cNvSpPr/>
            <p:nvPr/>
          </p:nvSpPr>
          <p:spPr>
            <a:xfrm>
              <a:off x="1752599" y="1066800"/>
              <a:ext cx="6553199" cy="18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>
                <a:lnSpc>
                  <a:spcPct val="120000"/>
                </a:lnSpc>
                <a:spcAft>
                  <a:spcPts val="1200"/>
                </a:spcAft>
              </a:pP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Crosschecked by </a:t>
              </a: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taking the divergence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2255837"/>
            <a:ext cx="5121275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4962" y="1584226"/>
            <a:ext cx="4389572" cy="4066625"/>
            <a:chOff x="4906828" y="1978744"/>
            <a:chExt cx="4389572" cy="4066625"/>
          </a:xfrm>
        </p:grpSpPr>
        <p:grpSp>
          <p:nvGrpSpPr>
            <p:cNvPr id="19" name="Gruppo 19"/>
            <p:cNvGrpSpPr/>
            <p:nvPr/>
          </p:nvGrpSpPr>
          <p:grpSpPr>
            <a:xfrm>
              <a:off x="4953000" y="1978744"/>
              <a:ext cx="4111487" cy="4066625"/>
              <a:chOff x="1679713" y="1066800"/>
              <a:chExt cx="6626087" cy="1979099"/>
            </a:xfrm>
          </p:grpSpPr>
          <p:sp>
            <p:nvSpPr>
              <p:cNvPr id="20" name="Rettangolo 20"/>
              <p:cNvSpPr/>
              <p:nvPr/>
            </p:nvSpPr>
            <p:spPr>
              <a:xfrm>
                <a:off x="1679713" y="1066800"/>
                <a:ext cx="6626087" cy="19790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ttangolo 22"/>
              <p:cNvSpPr/>
              <p:nvPr/>
            </p:nvSpPr>
            <p:spPr>
              <a:xfrm>
                <a:off x="1752599" y="1066800"/>
                <a:ext cx="6553199" cy="344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1">
                  <a:lnSpc>
                    <a:spcPct val="120000"/>
                  </a:lnSpc>
                  <a:spcAft>
                    <a:spcPts val="1200"/>
                  </a:spcAft>
                </a:pPr>
                <a:r>
                  <a:rPr lang="en-US" b="1" dirty="0" smtClean="0">
                    <a:solidFill>
                      <a:srgbClr val="FF0000"/>
                    </a:solidFill>
                    <a:latin typeface="Calibri" pitchFamily="34" charset="0"/>
                  </a:rPr>
                  <a:t>Warning: </a:t>
                </a:r>
                <a:r>
                  <a:rPr lang="en-US" dirty="0" smtClean="0">
                    <a:solidFill>
                      <a:schemeClr val="tx2"/>
                    </a:solidFill>
                    <a:latin typeface="Calibri" pitchFamily="34" charset="0"/>
                  </a:rPr>
                  <a:t>the beam region must be sampled correctly!</a:t>
                </a:r>
                <a:endParaRPr lang="en-US" b="1" dirty="0" smtClean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6828" y="2688167"/>
              <a:ext cx="4389572" cy="3291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22" name="Connettore 2 35"/>
          <p:cNvCxnSpPr/>
          <p:nvPr/>
        </p:nvCxnSpPr>
        <p:spPr>
          <a:xfrm>
            <a:off x="5562620" y="3608962"/>
            <a:ext cx="990580" cy="143274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04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5839969"/>
            <a:ext cx="4191000" cy="205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'beam1field.mat'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 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50e-9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1.65e+11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arbitrary delay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can be added to the beam longitudinal profile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94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43000" y="6022680"/>
            <a:ext cx="4953000" cy="205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# BEAM PARAMETERS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energy_eV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= 4000e9   #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eV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nemittx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2.4e-6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nemitty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2.4e-6   #m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betafx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9.454233e+02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betafy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9.595226e+02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x_beam_pos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5.915084e-11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y_beam_pos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-3.478057e-03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beam_field_file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=-1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Dh_beam_field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=0.5e-4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save_beam_field_file_as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'beam1field.mat'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b_spac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= 50e-9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fact_beam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1.65e+11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flag_bunched_beam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1 # 1: bunched beam 0:load profile from file  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# to be filled in case of bunched beam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sigmaz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0.097 #1.3ns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t_offs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= 2.5e-9 + 2.*2.389798e+01/299792458.</a:t>
            </a:r>
          </a:p>
          <a:p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filling_pattern_file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2*(4*(36*[1.]+4*[0.])+15*[0.])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Compact form for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filling pattern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(usual load from file still available)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7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5317" y="4943272"/>
            <a:ext cx="5530283" cy="609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1102360" y="1600200"/>
            <a:ext cx="7203440" cy="4953000"/>
          </a:xfrm>
          <a:prstGeom prst="foldedCorner">
            <a:avLst>
              <a:gd name="adj" fmla="val 1038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# SIMULATION PARAMETERS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machine_parameters.input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secondary_emission_parameters.input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beam_parameters_file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='beam1.beam' 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secondary_beams_file_list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['beam2.beam']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logfile_path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'./logfile.txt'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progress_path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'./progress.txt'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=25e-12          #s (no effect if long. profile is imported from file)</a:t>
            </a: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t_end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=1e-9;       #s (no effect if long. profile is imported from file)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el_density_probes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[\</a:t>
            </a: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{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'x' : 5.915084e-11, 'y': -3.478057e-03,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r_obs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': 1e-3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},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{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'x' : -1.128269e-10, 'y': 3.452395e-03, '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r_obs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': 1e-3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}]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94046" y="6045369"/>
            <a:ext cx="144302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beam2.beam</a:t>
            </a:r>
            <a:endParaRPr lang="en-US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ttangolo 36"/>
          <p:cNvSpPr/>
          <p:nvPr/>
        </p:nvSpPr>
        <p:spPr>
          <a:xfrm>
            <a:off x="1313564" y="609600"/>
            <a:ext cx="7525635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Features available in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PyECLOUD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3.06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or later:</a:t>
            </a: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Arbitrarily define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electron density probes</a:t>
            </a: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2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73480" y="609600"/>
            <a:ext cx="7525635" cy="427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Moreover:</a:t>
            </a:r>
          </a:p>
          <a:p>
            <a:pPr marL="574675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Synchrotron radiation seeding with uniform distribution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needed to be implemented</a:t>
            </a:r>
          </a:p>
          <a:p>
            <a:pPr marL="574675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Macroparticle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cleaning/regeneration thresholds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had to be optimized in order to cope with very fast buildup</a:t>
            </a:r>
          </a:p>
          <a:p>
            <a:pPr marL="574675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Field lines parallel to the chamber’s wall found to create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some problem to the backtracking algorithm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(code resorting to “fallback” algorithm, less accurate but more robust)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spcAft>
                <a:spcPts val="4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spcAft>
                <a:spcPts val="4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lvl="1">
              <a:spcAft>
                <a:spcPts val="400"/>
              </a:spcAft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635000" lvl="1" indent="-342900"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PyECLOUD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simulations for the inner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11621"/>
            <a:ext cx="4157897" cy="31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uppo 19"/>
          <p:cNvGrpSpPr/>
          <p:nvPr/>
        </p:nvGrpSpPr>
        <p:grpSpPr>
          <a:xfrm>
            <a:off x="4528737" y="3980051"/>
            <a:ext cx="1728192" cy="838914"/>
            <a:chOff x="3815916" y="2654299"/>
            <a:chExt cx="1728192" cy="1854821"/>
          </a:xfrm>
        </p:grpSpPr>
        <p:sp>
          <p:nvSpPr>
            <p:cNvPr id="14" name="Ovale 11"/>
            <p:cNvSpPr/>
            <p:nvPr/>
          </p:nvSpPr>
          <p:spPr>
            <a:xfrm>
              <a:off x="3815916" y="2780928"/>
              <a:ext cx="1728192" cy="1728192"/>
            </a:xfrm>
            <a:prstGeom prst="ellipse">
              <a:avLst/>
            </a:prstGeom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e 14"/>
            <p:cNvSpPr/>
            <p:nvPr/>
          </p:nvSpPr>
          <p:spPr>
            <a:xfrm>
              <a:off x="4974579" y="3072139"/>
              <a:ext cx="54621" cy="54621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4A7DBA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e 15"/>
            <p:cNvSpPr/>
            <p:nvPr/>
          </p:nvSpPr>
          <p:spPr>
            <a:xfrm>
              <a:off x="5203179" y="2654299"/>
              <a:ext cx="54621" cy="54621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4A7DBA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Connettore 1 22"/>
            <p:cNvCxnSpPr>
              <a:stCxn id="19" idx="4"/>
              <a:endCxn id="15" idx="0"/>
            </p:cNvCxnSpPr>
            <p:nvPr/>
          </p:nvCxnSpPr>
          <p:spPr>
            <a:xfrm flipH="1">
              <a:off x="5001890" y="2708920"/>
              <a:ext cx="228600" cy="363219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e 12"/>
            <p:cNvSpPr/>
            <p:nvPr/>
          </p:nvSpPr>
          <p:spPr>
            <a:xfrm>
              <a:off x="5076056" y="2870323"/>
              <a:ext cx="54621" cy="54621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35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Simulated scenarios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tangolo 96"/>
          <p:cNvSpPr/>
          <p:nvPr/>
        </p:nvSpPr>
        <p:spPr>
          <a:xfrm>
            <a:off x="2111244" y="1467173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ttangolo 79"/>
          <p:cNvSpPr/>
          <p:nvPr/>
        </p:nvSpPr>
        <p:spPr>
          <a:xfrm>
            <a:off x="2291404" y="1467173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ttangolo 96"/>
          <p:cNvSpPr/>
          <p:nvPr/>
        </p:nvSpPr>
        <p:spPr>
          <a:xfrm>
            <a:off x="3072097" y="1467173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ttangolo 79"/>
          <p:cNvSpPr/>
          <p:nvPr/>
        </p:nvSpPr>
        <p:spPr>
          <a:xfrm>
            <a:off x="3252256" y="1467173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ttangolo 79"/>
          <p:cNvSpPr/>
          <p:nvPr/>
        </p:nvSpPr>
        <p:spPr>
          <a:xfrm>
            <a:off x="369699" y="1467173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Rettangolo 96"/>
          <p:cNvSpPr/>
          <p:nvPr/>
        </p:nvSpPr>
        <p:spPr>
          <a:xfrm>
            <a:off x="1150392" y="1467173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ttangolo 79"/>
          <p:cNvSpPr/>
          <p:nvPr/>
        </p:nvSpPr>
        <p:spPr>
          <a:xfrm>
            <a:off x="1330551" y="1467173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375349" y="887642"/>
            <a:ext cx="8532657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25 ns beam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– 1.15 x 10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ppb</a:t>
            </a:r>
            <a:endParaRPr lang="en-US" baseline="300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3" name="Rettangolo 96"/>
          <p:cNvSpPr/>
          <p:nvPr/>
        </p:nvSpPr>
        <p:spPr>
          <a:xfrm>
            <a:off x="4032949" y="1466257"/>
            <a:ext cx="605904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Rettangolo 96"/>
          <p:cNvSpPr/>
          <p:nvPr/>
        </p:nvSpPr>
        <p:spPr>
          <a:xfrm>
            <a:off x="6380398" y="1466256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8" name="Rettangolo 79"/>
          <p:cNvSpPr/>
          <p:nvPr/>
        </p:nvSpPr>
        <p:spPr>
          <a:xfrm>
            <a:off x="6560558" y="1466256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Rettangolo 96"/>
          <p:cNvSpPr/>
          <p:nvPr/>
        </p:nvSpPr>
        <p:spPr>
          <a:xfrm>
            <a:off x="7341251" y="1466256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Rettangolo 79"/>
          <p:cNvSpPr/>
          <p:nvPr/>
        </p:nvSpPr>
        <p:spPr>
          <a:xfrm>
            <a:off x="7521410" y="1466256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1" name="Rettangolo 79"/>
          <p:cNvSpPr/>
          <p:nvPr/>
        </p:nvSpPr>
        <p:spPr>
          <a:xfrm>
            <a:off x="4638853" y="1466256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2" name="Rettangolo 96"/>
          <p:cNvSpPr/>
          <p:nvPr/>
        </p:nvSpPr>
        <p:spPr>
          <a:xfrm>
            <a:off x="5419546" y="1466256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3" name="Rettangolo 79"/>
          <p:cNvSpPr/>
          <p:nvPr/>
        </p:nvSpPr>
        <p:spPr>
          <a:xfrm>
            <a:off x="5599705" y="1466256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4" name="Rettangolo 96"/>
          <p:cNvSpPr/>
          <p:nvPr/>
        </p:nvSpPr>
        <p:spPr>
          <a:xfrm>
            <a:off x="8302103" y="1465340"/>
            <a:ext cx="605904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5" name="Rettangolo 96"/>
          <p:cNvSpPr/>
          <p:nvPr/>
        </p:nvSpPr>
        <p:spPr>
          <a:xfrm>
            <a:off x="2122545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6" name="Rettangolo 79"/>
          <p:cNvSpPr/>
          <p:nvPr/>
        </p:nvSpPr>
        <p:spPr>
          <a:xfrm>
            <a:off x="2302705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57" name="Rettangolo 96"/>
          <p:cNvSpPr/>
          <p:nvPr/>
        </p:nvSpPr>
        <p:spPr>
          <a:xfrm>
            <a:off x="3083398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Rettangolo 79"/>
          <p:cNvSpPr/>
          <p:nvPr/>
        </p:nvSpPr>
        <p:spPr>
          <a:xfrm>
            <a:off x="3263557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59" name="Rettangolo 79"/>
          <p:cNvSpPr/>
          <p:nvPr/>
        </p:nvSpPr>
        <p:spPr>
          <a:xfrm>
            <a:off x="381000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36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Rettangolo 96"/>
          <p:cNvSpPr/>
          <p:nvPr/>
        </p:nvSpPr>
        <p:spPr>
          <a:xfrm>
            <a:off x="1161693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Rettangolo 79"/>
          <p:cNvSpPr/>
          <p:nvPr/>
        </p:nvSpPr>
        <p:spPr>
          <a:xfrm>
            <a:off x="1341852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62" name="Rettangolo 40"/>
          <p:cNvSpPr/>
          <p:nvPr/>
        </p:nvSpPr>
        <p:spPr>
          <a:xfrm>
            <a:off x="386650" y="2152056"/>
            <a:ext cx="8532657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50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ns beam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–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1.65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ppb</a:t>
            </a:r>
            <a:endParaRPr lang="en-US" baseline="30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3" name="Rettangolo 96"/>
          <p:cNvSpPr/>
          <p:nvPr/>
        </p:nvSpPr>
        <p:spPr>
          <a:xfrm>
            <a:off x="4044250" y="2731587"/>
            <a:ext cx="605904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ettangolo 96"/>
          <p:cNvSpPr/>
          <p:nvPr/>
        </p:nvSpPr>
        <p:spPr>
          <a:xfrm>
            <a:off x="6391699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5" name="Rettangolo 79"/>
          <p:cNvSpPr/>
          <p:nvPr/>
        </p:nvSpPr>
        <p:spPr>
          <a:xfrm>
            <a:off x="6571859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66" name="Rettangolo 96"/>
          <p:cNvSpPr/>
          <p:nvPr/>
        </p:nvSpPr>
        <p:spPr>
          <a:xfrm>
            <a:off x="7352552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7" name="Rettangolo 79"/>
          <p:cNvSpPr/>
          <p:nvPr/>
        </p:nvSpPr>
        <p:spPr>
          <a:xfrm>
            <a:off x="7532711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68" name="Rettangolo 79"/>
          <p:cNvSpPr/>
          <p:nvPr/>
        </p:nvSpPr>
        <p:spPr>
          <a:xfrm>
            <a:off x="4650154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69" name="Rettangolo 96"/>
          <p:cNvSpPr/>
          <p:nvPr/>
        </p:nvSpPr>
        <p:spPr>
          <a:xfrm>
            <a:off x="5430847" y="2731587"/>
            <a:ext cx="180160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ettangolo 79"/>
          <p:cNvSpPr/>
          <p:nvPr/>
        </p:nvSpPr>
        <p:spPr>
          <a:xfrm>
            <a:off x="5611006" y="2731587"/>
            <a:ext cx="780693" cy="240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71" name="Rettangolo 96"/>
          <p:cNvSpPr/>
          <p:nvPr/>
        </p:nvSpPr>
        <p:spPr>
          <a:xfrm>
            <a:off x="8313404" y="2731587"/>
            <a:ext cx="605904" cy="240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2" name="Rettangolo 36"/>
          <p:cNvSpPr/>
          <p:nvPr/>
        </p:nvSpPr>
        <p:spPr>
          <a:xfrm>
            <a:off x="349378" y="3733800"/>
            <a:ext cx="7423021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Other beam parameters: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Beam energy: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4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TeV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Transverse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emittance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2.4 </a:t>
            </a:r>
            <a:r>
              <a:rPr lang="el-GR" b="1" dirty="0" smtClean="0">
                <a:solidFill>
                  <a:srgbClr val="FF0000"/>
                </a:solidFill>
                <a:latin typeface="Calibri" pitchFamily="34" charset="0"/>
              </a:rPr>
              <a:t>μ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Bunch length: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1.3 ns</a:t>
            </a:r>
          </a:p>
          <a:p>
            <a:pPr marL="914400" lvl="1" indent="-449263">
              <a:lnSpc>
                <a:spcPct val="110000"/>
              </a:lnSpc>
              <a:spcAft>
                <a:spcPts val="12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Optics with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b="1" dirty="0">
                <a:solidFill>
                  <a:srgbClr val="FF0000"/>
                </a:solidFill>
                <a:latin typeface="Calibri" pitchFamily="34" charset="0"/>
              </a:rPr>
              <a:t>β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* = 0.6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26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pccern_state\mysims_current\052_LHC_triplets\movie_density_and_fields\beam2_50ns_pass0_pngs\Pass00014_00180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7" r="65762"/>
          <a:stretch/>
        </p:blipFill>
        <p:spPr bwMode="auto">
          <a:xfrm>
            <a:off x="5784657" y="1290320"/>
            <a:ext cx="3130743" cy="556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73480" y="762000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Few snapshots of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electron distribution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(see also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beam2_50ns_pass0.avi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" name="Picture 2" descr="H:\pccern_state\mysims_current\052_LHC_triplets\movie_density_and_fields\beam2_50ns_pass0_pngs\Pass00014_00170.pn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7" r="65778"/>
          <a:stretch/>
        </p:blipFill>
        <p:spPr bwMode="auto">
          <a:xfrm>
            <a:off x="2813589" y="1290320"/>
            <a:ext cx="3129280" cy="556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pccern_state\mysims_current\052_LHC_triplets\movie_density_and_fields\beam2_50ns_pass0_pngs\Pass00014_00150.pn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7" r="65833"/>
          <a:stretch/>
        </p:blipFill>
        <p:spPr bwMode="auto">
          <a:xfrm>
            <a:off x="-152400" y="1290320"/>
            <a:ext cx="3124200" cy="556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Connettore 2 35"/>
          <p:cNvCxnSpPr/>
          <p:nvPr/>
        </p:nvCxnSpPr>
        <p:spPr>
          <a:xfrm flipH="1">
            <a:off x="2017652" y="4724400"/>
            <a:ext cx="619347" cy="0"/>
          </a:xfrm>
          <a:prstGeom prst="straightConnector1">
            <a:avLst/>
          </a:prstGeom>
          <a:ln w="22225">
            <a:solidFill>
              <a:srgbClr val="0000FF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H="1">
            <a:off x="1956871" y="4416623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8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43000" y="621268"/>
            <a:ext cx="7525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presence of two beams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enhances the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efficiency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especially far enough from the locations of the long range encounters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4" t="40920" r="11287" b="12766"/>
          <a:stretch/>
        </p:blipFill>
        <p:spPr bwMode="auto">
          <a:xfrm>
            <a:off x="568960" y="4881676"/>
            <a:ext cx="1148080" cy="158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02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4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632232" y="1007475"/>
            <a:ext cx="7872984" cy="554572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2948940" y="1000760"/>
            <a:ext cx="1066800" cy="7908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08154" y="1033790"/>
            <a:ext cx="936525" cy="261610"/>
            <a:chOff x="3008154" y="1560474"/>
            <a:chExt cx="936525" cy="261610"/>
          </a:xfrm>
        </p:grpSpPr>
        <p:sp>
          <p:nvSpPr>
            <p:cNvPr id="45" name="TextBox 44"/>
            <p:cNvSpPr txBox="1"/>
            <p:nvPr/>
          </p:nvSpPr>
          <p:spPr>
            <a:xfrm>
              <a:off x="300815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2979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95600" y="1555626"/>
            <a:ext cx="1135440" cy="263014"/>
            <a:chOff x="2895600" y="1033280"/>
            <a:chExt cx="1135440" cy="263014"/>
          </a:xfrm>
        </p:grpSpPr>
        <p:sp>
          <p:nvSpPr>
            <p:cNvPr id="44" name="TextBox 43"/>
            <p:cNvSpPr txBox="1"/>
            <p:nvPr/>
          </p:nvSpPr>
          <p:spPr>
            <a:xfrm>
              <a:off x="2895600" y="103328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0732" y="103468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1693081" y="5599888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1476" y="1007476"/>
            <a:ext cx="1159484" cy="821324"/>
            <a:chOff x="5251476" y="1007476"/>
            <a:chExt cx="1159484" cy="821324"/>
          </a:xfrm>
        </p:grpSpPr>
        <p:sp>
          <p:nvSpPr>
            <p:cNvPr id="20" name="Rectangle 19"/>
            <p:cNvSpPr/>
            <p:nvPr/>
          </p:nvSpPr>
          <p:spPr>
            <a:xfrm>
              <a:off x="5304816" y="1007476"/>
              <a:ext cx="1066800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51476" y="103999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3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567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6608" y="104140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4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43000" y="621268"/>
            <a:ext cx="7525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presence of two beams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enhances the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efficiency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especially far enough from the locations of the long range encounters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4" t="40920" r="11287" b="12766"/>
          <a:stretch/>
        </p:blipFill>
        <p:spPr bwMode="auto">
          <a:xfrm>
            <a:off x="568960" y="4881676"/>
            <a:ext cx="1148080" cy="158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343" y="1267599"/>
            <a:ext cx="3870770" cy="5501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886200" y="1600200"/>
            <a:ext cx="161751" cy="28956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903343" y="1408659"/>
            <a:ext cx="3762818" cy="5144541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19" idx="0"/>
          </p:cNvCxnSpPr>
          <p:nvPr/>
        </p:nvCxnSpPr>
        <p:spPr>
          <a:xfrm flipV="1">
            <a:off x="3967076" y="1408659"/>
            <a:ext cx="938741" cy="1915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67075" y="4495800"/>
            <a:ext cx="936268" cy="2057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4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43000" y="621268"/>
            <a:ext cx="7525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presence of two beams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enhances the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efficiency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especially far enough from the locations of the long range encounters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4" t="40920" r="11287" b="12766"/>
          <a:stretch/>
        </p:blipFill>
        <p:spPr bwMode="auto">
          <a:xfrm>
            <a:off x="568960" y="4881676"/>
            <a:ext cx="1148080" cy="158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02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8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02" y="1413739"/>
            <a:ext cx="4590702" cy="34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tangolo 36"/>
          <p:cNvSpPr/>
          <p:nvPr/>
        </p:nvSpPr>
        <p:spPr>
          <a:xfrm>
            <a:off x="1143000" y="773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Similar behavior for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50 ns spacing</a:t>
            </a: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4" t="40920" r="11287" b="12766"/>
          <a:stretch/>
        </p:blipFill>
        <p:spPr bwMode="auto">
          <a:xfrm>
            <a:off x="568960" y="4881676"/>
            <a:ext cx="1148080" cy="158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43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33402" y="931499"/>
            <a:ext cx="5979162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Connettore 2 35"/>
          <p:cNvCxnSpPr>
            <a:stCxn id="30" idx="1"/>
          </p:cNvCxnSpPr>
          <p:nvPr/>
        </p:nvCxnSpPr>
        <p:spPr>
          <a:xfrm flipH="1" flipV="1">
            <a:off x="843958" y="3124200"/>
            <a:ext cx="2054008" cy="109981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35"/>
          <p:cNvCxnSpPr>
            <a:stCxn id="30" idx="1"/>
          </p:cNvCxnSpPr>
          <p:nvPr/>
        </p:nvCxnSpPr>
        <p:spPr>
          <a:xfrm flipH="1" flipV="1">
            <a:off x="1870962" y="3200400"/>
            <a:ext cx="1027004" cy="102361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36"/>
          <p:cNvSpPr/>
          <p:nvPr/>
        </p:nvSpPr>
        <p:spPr>
          <a:xfrm>
            <a:off x="2897966" y="3962400"/>
            <a:ext cx="167979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1" algn="ctr">
              <a:spcAft>
                <a:spcPts val="400"/>
              </a:spcAft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Locations of long range encounters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</p:spTree>
    <p:extLst>
      <p:ext uri="{BB962C8B-B14F-4D97-AF65-F5344CB8AC3E}">
        <p14:creationId xmlns:p14="http://schemas.microsoft.com/office/powerpoint/2010/main" val="35103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33402" y="931499"/>
            <a:ext cx="5979162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60" y="1617225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20" t="41216" r="11123" b="12971"/>
          <a:stretch/>
        </p:blipFill>
        <p:spPr bwMode="auto">
          <a:xfrm>
            <a:off x="5791200" y="1229519"/>
            <a:ext cx="982980" cy="1318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55849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8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33402" y="931499"/>
            <a:ext cx="5979162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133600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60" y="1617225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49" t="41246" r="10802" b="13221"/>
          <a:stretch/>
        </p:blipFill>
        <p:spPr bwMode="auto">
          <a:xfrm>
            <a:off x="5791200" y="1185446"/>
            <a:ext cx="1005840" cy="13106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3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33402" y="931499"/>
            <a:ext cx="5979162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48000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60" y="1617224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1" t="40710" r="10847" b="12888"/>
          <a:stretch/>
        </p:blipFill>
        <p:spPr bwMode="auto">
          <a:xfrm>
            <a:off x="5791200" y="1185446"/>
            <a:ext cx="1003640" cy="13356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33402" y="931499"/>
            <a:ext cx="5979162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4308649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72" y="1617225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2" t="40995" r="10910" b="12885"/>
          <a:stretch/>
        </p:blipFill>
        <p:spPr bwMode="auto">
          <a:xfrm>
            <a:off x="5838459" y="1185446"/>
            <a:ext cx="985722" cy="1327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91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28320" y="936579"/>
            <a:ext cx="5979160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23" name="Connettore 2 35"/>
          <p:cNvCxnSpPr>
            <a:stCxn id="30" idx="1"/>
          </p:cNvCxnSpPr>
          <p:nvPr/>
        </p:nvCxnSpPr>
        <p:spPr>
          <a:xfrm flipH="1" flipV="1">
            <a:off x="1447800" y="3429000"/>
            <a:ext cx="1450166" cy="79501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35"/>
          <p:cNvCxnSpPr>
            <a:stCxn id="30" idx="1"/>
          </p:cNvCxnSpPr>
          <p:nvPr/>
        </p:nvCxnSpPr>
        <p:spPr>
          <a:xfrm flipH="1" flipV="1">
            <a:off x="1870962" y="3200400"/>
            <a:ext cx="1027004" cy="102361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36"/>
          <p:cNvSpPr/>
          <p:nvPr/>
        </p:nvSpPr>
        <p:spPr>
          <a:xfrm>
            <a:off x="2897966" y="3962400"/>
            <a:ext cx="167979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1" algn="ctr">
              <a:spcAft>
                <a:spcPts val="400"/>
              </a:spcAft>
            </a:pP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Locations of long range encounters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066800" y="821323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33600" y="12192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24200" y="12192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50080" y="12192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</p:spTree>
    <p:extLst>
      <p:ext uri="{BB962C8B-B14F-4D97-AF65-F5344CB8AC3E}">
        <p14:creationId xmlns:p14="http://schemas.microsoft.com/office/powerpoint/2010/main" val="238889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28320" y="936579"/>
            <a:ext cx="5979160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As in the other </a:t>
            </a:r>
            <a:r>
              <a:rPr lang="en-US" sz="1600" dirty="0" err="1" smtClean="0">
                <a:solidFill>
                  <a:schemeClr val="tx2"/>
                </a:solidFill>
                <a:latin typeface="Calibri" pitchFamily="34" charset="0"/>
              </a:rPr>
              <a:t>quardupoles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in the LHC,  the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threshold is already quite low even for a single beam 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with 25 ns spacing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55849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60" y="1610360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20" t="41216" r="11123" b="12971"/>
          <a:stretch/>
        </p:blipFill>
        <p:spPr bwMode="auto">
          <a:xfrm>
            <a:off x="5791200" y="1153160"/>
            <a:ext cx="982980" cy="1318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995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632232" y="1007475"/>
            <a:ext cx="7872984" cy="554572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2948940" y="1000760"/>
            <a:ext cx="1066800" cy="7908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08154" y="1033790"/>
            <a:ext cx="936525" cy="261610"/>
            <a:chOff x="3008154" y="1560474"/>
            <a:chExt cx="936525" cy="261610"/>
          </a:xfrm>
        </p:grpSpPr>
        <p:sp>
          <p:nvSpPr>
            <p:cNvPr id="45" name="TextBox 44"/>
            <p:cNvSpPr txBox="1"/>
            <p:nvPr/>
          </p:nvSpPr>
          <p:spPr>
            <a:xfrm>
              <a:off x="300815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2979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95600" y="1555626"/>
            <a:ext cx="1135440" cy="263014"/>
            <a:chOff x="2895600" y="1033280"/>
            <a:chExt cx="1135440" cy="263014"/>
          </a:xfrm>
        </p:grpSpPr>
        <p:sp>
          <p:nvSpPr>
            <p:cNvPr id="44" name="TextBox 43"/>
            <p:cNvSpPr txBox="1"/>
            <p:nvPr/>
          </p:nvSpPr>
          <p:spPr>
            <a:xfrm>
              <a:off x="2895600" y="103328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0732" y="103468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ttangolo 29"/>
          <p:cNvSpPr/>
          <p:nvPr/>
        </p:nvSpPr>
        <p:spPr>
          <a:xfrm>
            <a:off x="1693081" y="5599888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1476" y="1007476"/>
            <a:ext cx="1159484" cy="821324"/>
            <a:chOff x="5251476" y="1007476"/>
            <a:chExt cx="1159484" cy="821324"/>
          </a:xfrm>
        </p:grpSpPr>
        <p:sp>
          <p:nvSpPr>
            <p:cNvPr id="20" name="Rectangle 19"/>
            <p:cNvSpPr/>
            <p:nvPr/>
          </p:nvSpPr>
          <p:spPr>
            <a:xfrm>
              <a:off x="5304816" y="1007476"/>
              <a:ext cx="1066800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51476" y="103999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3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567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6608" y="104140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38" y="2209799"/>
            <a:ext cx="7797962" cy="337337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863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28320" y="936579"/>
            <a:ext cx="5979160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133600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140" y="1613634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49" t="41246" r="10802" b="13221"/>
          <a:stretch/>
        </p:blipFill>
        <p:spPr bwMode="auto">
          <a:xfrm>
            <a:off x="5791200" y="1185446"/>
            <a:ext cx="1005840" cy="13106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9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28320" y="936579"/>
            <a:ext cx="5979160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48000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60" y="1617174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1" t="40710" r="10847" b="12888"/>
          <a:stretch/>
        </p:blipFill>
        <p:spPr bwMode="auto">
          <a:xfrm>
            <a:off x="5791200" y="1185446"/>
            <a:ext cx="1003640" cy="13356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1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-528320" y="936579"/>
            <a:ext cx="5979160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4308649" y="985520"/>
            <a:ext cx="872951" cy="274828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 density along the triplet - 25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185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33600" y="1295400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24200" y="1295400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19600" y="1295400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  <p:sp>
        <p:nvSpPr>
          <p:cNvPr id="34" name="Rettangolo 36"/>
          <p:cNvSpPr/>
          <p:nvPr/>
        </p:nvSpPr>
        <p:spPr>
          <a:xfrm>
            <a:off x="266700" y="4876800"/>
            <a:ext cx="6743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Remarks:</a:t>
            </a:r>
            <a:endParaRPr lang="en-US" sz="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EC much weaker close to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long range encounters</a:t>
            </a:r>
          </a:p>
          <a:p>
            <a:pPr marL="517525" lvl="1" indent="-284163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Modules with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beam screen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behave very similarly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481320" y="1083826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0"/>
          <p:cNvSpPr/>
          <p:nvPr/>
        </p:nvSpPr>
        <p:spPr>
          <a:xfrm>
            <a:off x="5143500" y="1083826"/>
            <a:ext cx="3758912" cy="47073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36"/>
          <p:cNvSpPr/>
          <p:nvPr/>
        </p:nvSpPr>
        <p:spPr>
          <a:xfrm>
            <a:off x="5330487" y="4485515"/>
            <a:ext cx="3508713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10000"/>
              </a:lnSpc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The presence of the two beams leads to an important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lowering of the </a:t>
            </a:r>
            <a:r>
              <a:rPr lang="en-US" sz="1600" b="1" dirty="0" err="1" smtClean="0">
                <a:solidFill>
                  <a:srgbClr val="FF0000"/>
                </a:solidFill>
                <a:latin typeface="Calibri" pitchFamily="34" charset="0"/>
              </a:rPr>
              <a:t>multipacting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 threshold w.r.t. the single beam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case (dashed)</a:t>
            </a:r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72" y="1618714"/>
            <a:ext cx="3861338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2" t="40995" r="10910" b="12885"/>
          <a:stretch/>
        </p:blipFill>
        <p:spPr bwMode="auto">
          <a:xfrm>
            <a:off x="5838459" y="1185446"/>
            <a:ext cx="985722" cy="1327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9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Average heat load density – 50 ns vs.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066800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ttangolo 10"/>
          <p:cNvSpPr/>
          <p:nvPr/>
        </p:nvSpPr>
        <p:spPr>
          <a:xfrm>
            <a:off x="304800" y="4495800"/>
            <a:ext cx="83820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marL="800100" lvl="2" indent="-34290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Above threshold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values are very similar 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enhancement from hybrid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spacings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much stronger on the 50 ns than on 25 ns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96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799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066800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Average heat load density – 50 ns vs. 25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0" name="Rettangolo 10"/>
          <p:cNvSpPr/>
          <p:nvPr/>
        </p:nvSpPr>
        <p:spPr>
          <a:xfrm>
            <a:off x="304800" y="4495800"/>
            <a:ext cx="83820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Remarks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marL="800100" lvl="2" indent="-34290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Above threshold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values are very similar 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enhancement from hybrid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spacings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much stronger on the 50 ns than on 25 ns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Rettangolo 10"/>
          <p:cNvSpPr/>
          <p:nvPr/>
        </p:nvSpPr>
        <p:spPr>
          <a:xfrm>
            <a:off x="1219200" y="555141"/>
            <a:ext cx="8382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For each triplet we get:</a:t>
            </a:r>
          </a:p>
        </p:txBody>
      </p:sp>
    </p:spTree>
    <p:extLst>
      <p:ext uri="{BB962C8B-B14F-4D97-AF65-F5344CB8AC3E}">
        <p14:creationId xmlns:p14="http://schemas.microsoft.com/office/powerpoint/2010/main" val="83518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4" name="Picture 2" descr="H:\pccern_state\mysims_current\052_LHC_triplets\heat_load\000_heat_load_complete\heat_load_fill2736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3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4557532" y="5226705"/>
            <a:ext cx="209409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Data provided by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L.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Tavian</a:t>
            </a:r>
            <a:endParaRPr lang="en-US" sz="1400" b="1" dirty="0"/>
          </a:p>
        </p:txBody>
      </p:sp>
      <p:sp>
        <p:nvSpPr>
          <p:cNvPr id="10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</p:spTree>
    <p:extLst>
      <p:ext uri="{BB962C8B-B14F-4D97-AF65-F5344CB8AC3E}">
        <p14:creationId xmlns:p14="http://schemas.microsoft.com/office/powerpoint/2010/main" val="102607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pccern_state\mysims_current\052_LHC_triplets\heat_load\000_heat_load_complete\heat_load_fill3000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19600" y="5226705"/>
            <a:ext cx="209409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Data provided by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L.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Tavian</a:t>
            </a:r>
            <a:endParaRPr lang="en-US" sz="1400" b="1" dirty="0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560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:\pccern_state\mysims_current\052_LHC_triplets\heat_load\000_heat_load_complete\heat_load_fill3286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95800" y="5226705"/>
            <a:ext cx="209409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Data provided by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L.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Tavian</a:t>
            </a:r>
            <a:endParaRPr lang="en-US" sz="1400" b="1" dirty="0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93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:\pccern_state\mysims_current\052_LHC_triplets\heat_load\000_heat_load_complete\heat_load_fill3286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  <p:pic>
        <p:nvPicPr>
          <p:cNvPr id="9" name="Picture 2" descr="H:\pccern_state\mysims_current\052_LHC_triplets\heat_load\000_heat_load_complete\heat_load_fill3286_ramp_inner_triplet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8281" r="19409" b="-1"/>
          <a:stretch/>
        </p:blipFill>
        <p:spPr bwMode="auto">
          <a:xfrm>
            <a:off x="3381817" y="762000"/>
            <a:ext cx="5625296" cy="503209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362200" y="990600"/>
            <a:ext cx="550246" cy="49530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10" idx="0"/>
          </p:cNvCxnSpPr>
          <p:nvPr/>
        </p:nvCxnSpPr>
        <p:spPr>
          <a:xfrm flipV="1">
            <a:off x="2637323" y="762000"/>
            <a:ext cx="74202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637323" y="5794094"/>
            <a:ext cx="742020" cy="1495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39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9"/>
          <p:cNvSpPr/>
          <p:nvPr/>
        </p:nvSpPr>
        <p:spPr>
          <a:xfrm>
            <a:off x="1693081" y="5599888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632232" y="1007475"/>
            <a:ext cx="7872984" cy="5545725"/>
          </a:xfrm>
          <a:prstGeom prst="rect">
            <a:avLst/>
          </a:prstGeom>
        </p:spPr>
      </p:pic>
      <p:pic>
        <p:nvPicPr>
          <p:cNvPr id="3075" name="Picture 3" descr="F:\LHC_triplets_at_ecloudMeeting\61_Q1_B1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8" y="1858264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2948940" y="1000760"/>
            <a:ext cx="1066800" cy="7908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08154" y="1033790"/>
            <a:ext cx="936525" cy="261610"/>
            <a:chOff x="3008154" y="1560474"/>
            <a:chExt cx="936525" cy="261610"/>
          </a:xfrm>
        </p:grpSpPr>
        <p:sp>
          <p:nvSpPr>
            <p:cNvPr id="45" name="TextBox 44"/>
            <p:cNvSpPr txBox="1"/>
            <p:nvPr/>
          </p:nvSpPr>
          <p:spPr>
            <a:xfrm>
              <a:off x="300815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2979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95600" y="1555626"/>
            <a:ext cx="1135440" cy="263014"/>
            <a:chOff x="2895600" y="1033280"/>
            <a:chExt cx="1135440" cy="263014"/>
          </a:xfrm>
        </p:grpSpPr>
        <p:sp>
          <p:nvSpPr>
            <p:cNvPr id="44" name="TextBox 43"/>
            <p:cNvSpPr txBox="1"/>
            <p:nvPr/>
          </p:nvSpPr>
          <p:spPr>
            <a:xfrm>
              <a:off x="2895600" y="103328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0732" y="103468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1476" y="1007476"/>
            <a:ext cx="1159484" cy="821324"/>
            <a:chOff x="5251476" y="1007476"/>
            <a:chExt cx="1159484" cy="821324"/>
          </a:xfrm>
        </p:grpSpPr>
        <p:sp>
          <p:nvSpPr>
            <p:cNvPr id="20" name="Rectangle 19"/>
            <p:cNvSpPr/>
            <p:nvPr/>
          </p:nvSpPr>
          <p:spPr>
            <a:xfrm>
              <a:off x="5304816" y="1007476"/>
              <a:ext cx="1066800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51476" y="103999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3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567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6608" y="104140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53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:\pccern_state\mysims_current\052_LHC_triplets\heat_load\000_heat_load_complete\heat_load_fill3286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Heat load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much higher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than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two-aperture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qaudrupoles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5" descr="H:\pccern_state\mysims_current\052_LHC_triplets\heat_load\000_heat_load_complete\heat_load_fill3286_Q5_IP1_IP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59" b="5303"/>
          <a:stretch/>
        </p:blipFill>
        <p:spPr bwMode="auto">
          <a:xfrm>
            <a:off x="896097" y="1143001"/>
            <a:ext cx="7315215" cy="233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495800" y="5226705"/>
            <a:ext cx="209409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Data provided by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L. </a:t>
            </a:r>
            <a:r>
              <a:rPr lang="en-US" sz="1400" b="1" dirty="0" err="1" smtClean="0">
                <a:solidFill>
                  <a:schemeClr val="tx2"/>
                </a:solidFill>
                <a:latin typeface="Calibri" pitchFamily="34" charset="0"/>
              </a:rPr>
              <a:t>Tavian</a:t>
            </a:r>
            <a:endParaRPr lang="en-US" sz="1400" b="1" dirty="0"/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992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pccern_state\mysims_current\052_LHC_triplets\heat_load\000_heat_load_complete\heat_load_fill3405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25 ns (450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GeV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73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pccern_state\mysims_current\052_LHC_triplets\heat_load\000_heat_load_complete\heat_load_fill3405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:\pccern_state\mysims_current\052_LHC_triplets\heat_load\000_heat_load_complete\heat_load_fill3405_Q5_IP1_IP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22" b="5463"/>
          <a:stretch/>
        </p:blipFill>
        <p:spPr bwMode="auto">
          <a:xfrm>
            <a:off x="896112" y="1117600"/>
            <a:ext cx="7315200" cy="23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25 ns (450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GeV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Heat load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very similar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to two-aperture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qaudrupoles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54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pccern_state\mysims_current\052_LHC_triplets\heat_load\000_heat_load_complete\heat_load_fill3429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25 ns (4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</p:spTree>
    <p:extLst>
      <p:ext uri="{BB962C8B-B14F-4D97-AF65-F5344CB8AC3E}">
        <p14:creationId xmlns:p14="http://schemas.microsoft.com/office/powerpoint/2010/main" val="6365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pccern_state\mysims_current\052_LHC_triplets\heat_load\000_heat_load_complete\heat_load_fill3429_inner_tripl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H:\pccern_state\mysims_current\052_LHC_triplets\heat_load\000_heat_load_complete\heat_load_fill3429_ramp_inner_triplet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8333" r="19306"/>
          <a:stretch/>
        </p:blipFill>
        <p:spPr bwMode="auto">
          <a:xfrm>
            <a:off x="3058160" y="762000"/>
            <a:ext cx="5781040" cy="50292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362200" y="990600"/>
            <a:ext cx="550246" cy="49530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0"/>
          </p:cNvCxnSpPr>
          <p:nvPr/>
        </p:nvCxnSpPr>
        <p:spPr>
          <a:xfrm flipV="1">
            <a:off x="2637323" y="762000"/>
            <a:ext cx="420837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637323" y="5791200"/>
            <a:ext cx="420837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observations – 25 ns (4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tangolo 36"/>
          <p:cNvSpPr/>
          <p:nvPr/>
        </p:nvSpPr>
        <p:spPr>
          <a:xfrm>
            <a:off x="1189299" y="61866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No big change during ramp and squeeze</a:t>
            </a:r>
          </a:p>
        </p:txBody>
      </p:sp>
    </p:spTree>
    <p:extLst>
      <p:ext uri="{BB962C8B-B14F-4D97-AF65-F5344CB8AC3E}">
        <p14:creationId xmlns:p14="http://schemas.microsoft.com/office/powerpoint/2010/main" val="291798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Comparison against simulations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52400" y="3507070"/>
            <a:ext cx="3993912" cy="2977329"/>
            <a:chOff x="4572348" y="3454833"/>
            <a:chExt cx="4590702" cy="3422217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348" y="3454833"/>
              <a:ext cx="4590702" cy="3422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5181600" y="5867400"/>
              <a:ext cx="3505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682534" y="5488543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Fill 3429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219200" y="529417"/>
            <a:ext cx="3993912" cy="2977329"/>
            <a:chOff x="0" y="9525"/>
            <a:chExt cx="4590702" cy="342221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525"/>
              <a:ext cx="4590702" cy="3422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609600" y="2305050"/>
              <a:ext cx="3505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065516" y="1922012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Fill 3286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073112" y="529741"/>
            <a:ext cx="3993912" cy="2977329"/>
            <a:chOff x="4552950" y="-1"/>
            <a:chExt cx="4590702" cy="3422217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950" y="-1"/>
              <a:ext cx="4590702" cy="3422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5162457" y="2129909"/>
              <a:ext cx="3505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639272" y="1755929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Fill 3405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78489" y="821323"/>
            <a:ext cx="123610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50 ns, 4 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1600" b="1" dirty="0"/>
          </a:p>
        </p:txBody>
      </p:sp>
      <p:sp>
        <p:nvSpPr>
          <p:cNvPr id="21" name="Rectangle 20"/>
          <p:cNvSpPr/>
          <p:nvPr/>
        </p:nvSpPr>
        <p:spPr>
          <a:xfrm>
            <a:off x="5645550" y="816021"/>
            <a:ext cx="1492717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25 ns, 450 </a:t>
            </a:r>
            <a:r>
              <a:rPr lang="en-US" sz="1600" b="1" dirty="0" err="1">
                <a:solidFill>
                  <a:schemeClr val="tx2"/>
                </a:solidFill>
                <a:latin typeface="Calibri" pitchFamily="34" charset="0"/>
              </a:rPr>
              <a:t>G</a:t>
            </a:r>
            <a:r>
              <a:rPr lang="en-US" sz="1600" b="1" dirty="0" err="1" smtClean="0">
                <a:solidFill>
                  <a:schemeClr val="tx2"/>
                </a:solidFill>
                <a:latin typeface="Calibri" pitchFamily="34" charset="0"/>
              </a:rPr>
              <a:t>eV</a:t>
            </a:r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1600" b="1" dirty="0"/>
          </a:p>
        </p:txBody>
      </p:sp>
      <p:sp>
        <p:nvSpPr>
          <p:cNvPr id="22" name="Rectangle 21"/>
          <p:cNvSpPr/>
          <p:nvPr/>
        </p:nvSpPr>
        <p:spPr>
          <a:xfrm>
            <a:off x="762000" y="3810000"/>
            <a:ext cx="123610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25 ns, </a:t>
            </a: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4 </a:t>
            </a:r>
            <a:r>
              <a:rPr lang="en-US" sz="1600" b="1" dirty="0" err="1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1600" b="1" dirty="0"/>
          </a:p>
        </p:txBody>
      </p:sp>
      <p:sp>
        <p:nvSpPr>
          <p:cNvPr id="24" name="Rettangolo 36"/>
          <p:cNvSpPr/>
          <p:nvPr/>
        </p:nvSpPr>
        <p:spPr>
          <a:xfrm>
            <a:off x="4280563" y="4495799"/>
            <a:ext cx="4634837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1.2 &lt;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SEY</a:t>
            </a:r>
            <a:r>
              <a:rPr lang="en-US" b="1" baseline="-25000" dirty="0" err="1" smtClean="0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&lt; 1.3 </a:t>
            </a:r>
          </a:p>
          <a:p>
            <a:pPr marL="0" lvl="1" algn="ctr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is compatible with the observations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682449" y="0"/>
            <a:ext cx="815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Crosscheck with single beam MDs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ttangolo 36"/>
          <p:cNvSpPr/>
          <p:nvPr/>
        </p:nvSpPr>
        <p:spPr>
          <a:xfrm>
            <a:off x="1192876" y="641786"/>
            <a:ext cx="73415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For the estimated SEY value we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do not expect nor observe EC in the triplets with only one beam with 50 ns spacing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circulating in the LHC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30" y="1985058"/>
            <a:ext cx="4953000" cy="369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114800" y="1981200"/>
            <a:ext cx="0" cy="35437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0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682449" y="0"/>
            <a:ext cx="815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Crosscheck with single beam MDs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5" descr="H:\pccern_state\mysims_current\052_LHC_triplets\heat_load\000_heat_load_complete\heat_load_fill3286_inner_triplet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86"/>
          <a:stretch/>
        </p:blipFill>
        <p:spPr bwMode="auto">
          <a:xfrm>
            <a:off x="-204530" y="1752600"/>
            <a:ext cx="4700330" cy="43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:\pccern_state\mysims_current\052_LHC_triplets\heat_load\000_heat_load_complete\heat_load_fill3145_inner_triplets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38"/>
          <a:stretch/>
        </p:blipFill>
        <p:spPr bwMode="auto">
          <a:xfrm>
            <a:off x="4341469" y="1752600"/>
            <a:ext cx="4726331" cy="43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ttangolo 36"/>
          <p:cNvSpPr/>
          <p:nvPr/>
        </p:nvSpPr>
        <p:spPr>
          <a:xfrm>
            <a:off x="1192876" y="641786"/>
            <a:ext cx="73415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For the estimated SEY value we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do not expect nor observe EC in the triplets with only one beam with 50 ns spacing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circulating in the LHC</a:t>
            </a:r>
          </a:p>
        </p:txBody>
      </p:sp>
    </p:spTree>
    <p:extLst>
      <p:ext uri="{BB962C8B-B14F-4D97-AF65-F5344CB8AC3E}">
        <p14:creationId xmlns:p14="http://schemas.microsoft.com/office/powerpoint/2010/main" val="40672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3" name="Rettangolo 36"/>
          <p:cNvSpPr/>
          <p:nvPr/>
        </p:nvSpPr>
        <p:spPr>
          <a:xfrm>
            <a:off x="914400" y="1338361"/>
            <a:ext cx="75256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We are interested to the electron density “seen” by the beam. Therefore we compute the following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weighted average density: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691" y="2575781"/>
            <a:ext cx="3245052" cy="194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36"/>
          <p:cNvSpPr/>
          <p:nvPr/>
        </p:nvSpPr>
        <p:spPr>
          <a:xfrm>
            <a:off x="457200" y="4834631"/>
            <a:ext cx="8229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12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In the transverse plane, the electron density is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averaged over a circle of 1 mm radius</a:t>
            </a:r>
          </a:p>
        </p:txBody>
      </p:sp>
    </p:spTree>
    <p:extLst>
      <p:ext uri="{BB962C8B-B14F-4D97-AF65-F5344CB8AC3E}">
        <p14:creationId xmlns:p14="http://schemas.microsoft.com/office/powerpoint/2010/main" val="124508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9"/>
          <p:cNvSpPr/>
          <p:nvPr/>
        </p:nvSpPr>
        <p:spPr>
          <a:xfrm>
            <a:off x="1693081" y="5599888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632232" y="1007475"/>
            <a:ext cx="7872984" cy="5545725"/>
          </a:xfrm>
          <a:prstGeom prst="rect">
            <a:avLst/>
          </a:prstGeom>
        </p:spPr>
      </p:pic>
      <p:pic>
        <p:nvPicPr>
          <p:cNvPr id="3075" name="Picture 3" descr="F:\LHC_triplets_at_ecloudMeeting\61_Q1_B1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8" y="1858264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2948940" y="1000760"/>
            <a:ext cx="1066800" cy="7908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08154" y="1033790"/>
            <a:ext cx="936525" cy="261610"/>
            <a:chOff x="3008154" y="1560474"/>
            <a:chExt cx="936525" cy="261610"/>
          </a:xfrm>
        </p:grpSpPr>
        <p:sp>
          <p:nvSpPr>
            <p:cNvPr id="45" name="TextBox 44"/>
            <p:cNvSpPr txBox="1"/>
            <p:nvPr/>
          </p:nvSpPr>
          <p:spPr>
            <a:xfrm>
              <a:off x="300815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2979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95600" y="1555626"/>
            <a:ext cx="1135440" cy="263014"/>
            <a:chOff x="2895600" y="1033280"/>
            <a:chExt cx="1135440" cy="263014"/>
          </a:xfrm>
        </p:grpSpPr>
        <p:sp>
          <p:nvSpPr>
            <p:cNvPr id="44" name="TextBox 43"/>
            <p:cNvSpPr txBox="1"/>
            <p:nvPr/>
          </p:nvSpPr>
          <p:spPr>
            <a:xfrm>
              <a:off x="2895600" y="103328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0732" y="103468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1476" y="1007476"/>
            <a:ext cx="1159484" cy="821324"/>
            <a:chOff x="5251476" y="1007476"/>
            <a:chExt cx="1159484" cy="821324"/>
          </a:xfrm>
        </p:grpSpPr>
        <p:sp>
          <p:nvSpPr>
            <p:cNvPr id="20" name="Rectangle 19"/>
            <p:cNvSpPr/>
            <p:nvPr/>
          </p:nvSpPr>
          <p:spPr>
            <a:xfrm>
              <a:off x="5304816" y="1007476"/>
              <a:ext cx="1066800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51476" y="103999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3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567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6608" y="104140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4" name="Picture 2" descr="F:\LHC_triplets_at_ecloudMeeting\59_Q2_B1R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 – 50 ns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72"/>
          <a:stretch/>
        </p:blipFill>
        <p:spPr bwMode="auto">
          <a:xfrm>
            <a:off x="-228601" y="1236299"/>
            <a:ext cx="6013705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-121150" y="4098029"/>
            <a:ext cx="7872984" cy="970981"/>
            <a:chOff x="-251435" y="4345591"/>
            <a:chExt cx="7872984" cy="970981"/>
          </a:xfrm>
        </p:grpSpPr>
        <p:grpSp>
          <p:nvGrpSpPr>
            <p:cNvPr id="4" name="Group 3"/>
            <p:cNvGrpSpPr/>
            <p:nvPr/>
          </p:nvGrpSpPr>
          <p:grpSpPr>
            <a:xfrm>
              <a:off x="-251435" y="4345591"/>
              <a:ext cx="7872984" cy="840176"/>
              <a:chOff x="349357" y="3505415"/>
              <a:chExt cx="7872984" cy="840176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68" b="82249"/>
              <a:stretch/>
            </p:blipFill>
            <p:spPr>
              <a:xfrm>
                <a:off x="349357" y="3638196"/>
                <a:ext cx="7872984" cy="707395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1123672" y="3505415"/>
                <a:ext cx="402674" cy="551881"/>
                <a:chOff x="4459059" y="857819"/>
                <a:chExt cx="402674" cy="551881"/>
              </a:xfrm>
            </p:grpSpPr>
            <p:cxnSp>
              <p:nvCxnSpPr>
                <p:cNvPr id="26" name="Connettore 2 35"/>
                <p:cNvCxnSpPr/>
                <p:nvPr/>
              </p:nvCxnSpPr>
              <p:spPr>
                <a:xfrm flipV="1">
                  <a:off x="4665980" y="1219200"/>
                  <a:ext cx="0" cy="190500"/>
                </a:xfrm>
                <a:prstGeom prst="straightConnector1">
                  <a:avLst/>
                </a:prstGeom>
                <a:ln w="19050">
                  <a:solidFill>
                    <a:schemeClr val="tx2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/>
                <p:cNvSpPr/>
                <p:nvPr/>
              </p:nvSpPr>
              <p:spPr>
                <a:xfrm>
                  <a:off x="4459059" y="857819"/>
                  <a:ext cx="402674" cy="3613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300" b="1" dirty="0" smtClean="0">
                      <a:solidFill>
                        <a:schemeClr val="tx2"/>
                      </a:solidFill>
                      <a:latin typeface="Calibri" pitchFamily="34" charset="0"/>
                    </a:rPr>
                    <a:t>IP1</a:t>
                  </a:r>
                  <a:endParaRPr lang="en-US" sz="1300" b="1" dirty="0">
                    <a:solidFill>
                      <a:schemeClr val="tx2"/>
                    </a:solidFill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2011933" y="4527768"/>
              <a:ext cx="1998830" cy="788804"/>
              <a:chOff x="5328774" y="1039996"/>
              <a:chExt cx="1013828" cy="788804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5328774" y="1039996"/>
                <a:ext cx="30919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599321" y="1567190"/>
                <a:ext cx="2733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A2R1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867063" y="1567190"/>
                <a:ext cx="2733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2R1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7222" y="1041400"/>
                <a:ext cx="2253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42" b="28869"/>
          <a:stretch/>
        </p:blipFill>
        <p:spPr>
          <a:xfrm>
            <a:off x="-148582" y="5088301"/>
            <a:ext cx="7872984" cy="1504709"/>
          </a:xfrm>
          <a:prstGeom prst="rect">
            <a:avLst/>
          </a:prstGeom>
        </p:spPr>
      </p:pic>
      <p:sp>
        <p:nvSpPr>
          <p:cNvPr id="53" name="Rettangolo 36"/>
          <p:cNvSpPr/>
          <p:nvPr/>
        </p:nvSpPr>
        <p:spPr>
          <a:xfrm>
            <a:off x="1143000" y="6212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Strongly dependent on the beam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the e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stripes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27" name="Picture 3" descr="H:\pccern_state\mysims_current\052_LHC_triplets\movie_density_and_fields\beam1_50ns_pass71_pngs\Pass00072_00189.pn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t="10000" r="65463" b="45000"/>
          <a:stretch/>
        </p:blipFill>
        <p:spPr bwMode="auto">
          <a:xfrm>
            <a:off x="6370308" y="1340953"/>
            <a:ext cx="2621292" cy="251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246624" y="1079339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89" b="-387"/>
          <a:stretch/>
        </p:blipFill>
        <p:spPr>
          <a:xfrm>
            <a:off x="-24384" y="6553200"/>
            <a:ext cx="7872984" cy="300942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 flipH="1">
            <a:off x="4535363" y="1143000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j-lt"/>
                <a:cs typeface="Arial" pitchFamily="34" charset="0"/>
              </a:rPr>
              <a:t>Beam 1</a:t>
            </a:r>
            <a:endParaRPr lang="en-US" sz="1400" b="1" dirty="0">
              <a:solidFill>
                <a:srgbClr val="0000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371600" y="1456492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362200" y="1566446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352800" y="1566446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648200" y="1566446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</p:spTree>
    <p:extLst>
      <p:ext uri="{BB962C8B-B14F-4D97-AF65-F5344CB8AC3E}">
        <p14:creationId xmlns:p14="http://schemas.microsoft.com/office/powerpoint/2010/main" val="18151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5" r="22186"/>
          <a:stretch/>
        </p:blipFill>
        <p:spPr bwMode="auto">
          <a:xfrm>
            <a:off x="400455" y="1236299"/>
            <a:ext cx="5381017" cy="28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:\pccern_state\mysims_current\052_LHC_triplets\movie_density_and_fields\beam2_50ns_pass71_pngs\Pass00071_00001.pn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t="8819" r="65623" b="45590"/>
          <a:stretch/>
        </p:blipFill>
        <p:spPr bwMode="auto">
          <a:xfrm>
            <a:off x="6344056" y="1285672"/>
            <a:ext cx="2620890" cy="253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 – 50 ns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21150" y="4098029"/>
            <a:ext cx="7872984" cy="970981"/>
            <a:chOff x="-251435" y="4345591"/>
            <a:chExt cx="7872984" cy="970981"/>
          </a:xfrm>
        </p:grpSpPr>
        <p:grpSp>
          <p:nvGrpSpPr>
            <p:cNvPr id="4" name="Group 3"/>
            <p:cNvGrpSpPr/>
            <p:nvPr/>
          </p:nvGrpSpPr>
          <p:grpSpPr>
            <a:xfrm>
              <a:off x="-251435" y="4345591"/>
              <a:ext cx="7872984" cy="840176"/>
              <a:chOff x="349357" y="3505415"/>
              <a:chExt cx="7872984" cy="840176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68" b="82249"/>
              <a:stretch/>
            </p:blipFill>
            <p:spPr>
              <a:xfrm>
                <a:off x="349357" y="3638196"/>
                <a:ext cx="7872984" cy="707395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1123672" y="3505415"/>
                <a:ext cx="402674" cy="551881"/>
                <a:chOff x="4459059" y="857819"/>
                <a:chExt cx="402674" cy="551881"/>
              </a:xfrm>
            </p:grpSpPr>
            <p:cxnSp>
              <p:nvCxnSpPr>
                <p:cNvPr id="26" name="Connettore 2 35"/>
                <p:cNvCxnSpPr/>
                <p:nvPr/>
              </p:nvCxnSpPr>
              <p:spPr>
                <a:xfrm flipV="1">
                  <a:off x="4665980" y="1219200"/>
                  <a:ext cx="0" cy="190500"/>
                </a:xfrm>
                <a:prstGeom prst="straightConnector1">
                  <a:avLst/>
                </a:prstGeom>
                <a:ln w="19050">
                  <a:solidFill>
                    <a:schemeClr val="tx2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/>
                <p:cNvSpPr/>
                <p:nvPr/>
              </p:nvSpPr>
              <p:spPr>
                <a:xfrm>
                  <a:off x="4459059" y="857819"/>
                  <a:ext cx="402674" cy="3613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lvl="1" algn="ctr">
                    <a:lnSpc>
                      <a:spcPct val="150000"/>
                    </a:lnSpc>
                  </a:pPr>
                  <a:r>
                    <a:rPr lang="en-US" sz="1300" b="1" dirty="0" smtClean="0">
                      <a:solidFill>
                        <a:schemeClr val="tx2"/>
                      </a:solidFill>
                      <a:latin typeface="Calibri" pitchFamily="34" charset="0"/>
                    </a:rPr>
                    <a:t>IP1</a:t>
                  </a:r>
                  <a:endParaRPr lang="en-US" sz="1300" b="1" dirty="0">
                    <a:solidFill>
                      <a:schemeClr val="tx2"/>
                    </a:solidFill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2011933" y="4527768"/>
              <a:ext cx="1998830" cy="788804"/>
              <a:chOff x="5328774" y="1039996"/>
              <a:chExt cx="1013828" cy="788804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5328774" y="1039996"/>
                <a:ext cx="30919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599321" y="1567190"/>
                <a:ext cx="2733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A2R1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867063" y="1567190"/>
                <a:ext cx="2733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2R1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7222" y="1041400"/>
                <a:ext cx="2253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R1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42" b="28869"/>
          <a:stretch/>
        </p:blipFill>
        <p:spPr>
          <a:xfrm>
            <a:off x="-148582" y="5088301"/>
            <a:ext cx="7872984" cy="1504709"/>
          </a:xfrm>
          <a:prstGeom prst="rect">
            <a:avLst/>
          </a:prstGeom>
        </p:spPr>
      </p:pic>
      <p:sp>
        <p:nvSpPr>
          <p:cNvPr id="53" name="Rettangolo 36"/>
          <p:cNvSpPr/>
          <p:nvPr/>
        </p:nvSpPr>
        <p:spPr>
          <a:xfrm>
            <a:off x="1143000" y="621268"/>
            <a:ext cx="752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Strongly dependent on the beam position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respect to the e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stripes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54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4886" r="9090" b="58944"/>
          <a:stretch/>
        </p:blipFill>
        <p:spPr bwMode="auto">
          <a:xfrm>
            <a:off x="5246624" y="1086710"/>
            <a:ext cx="1076960" cy="104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89" b="-387"/>
          <a:stretch/>
        </p:blipFill>
        <p:spPr>
          <a:xfrm>
            <a:off x="-24384" y="6553200"/>
            <a:ext cx="7872984" cy="30094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 flipH="1">
            <a:off x="4535363" y="1150371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Beam 2</a:t>
            </a:r>
            <a:endParaRPr 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143000" y="1421417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Calibri" pitchFamily="34" charset="0"/>
              </a:rPr>
              <a:t>1R1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362200" y="1421417"/>
            <a:ext cx="63350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A2R1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186111" y="1421417"/>
            <a:ext cx="62388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B2R1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651580" y="1836171"/>
            <a:ext cx="50847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3R1</a:t>
            </a:r>
          </a:p>
        </p:txBody>
      </p:sp>
    </p:spTree>
    <p:extLst>
      <p:ext uri="{BB962C8B-B14F-4D97-AF65-F5344CB8AC3E}">
        <p14:creationId xmlns:p14="http://schemas.microsoft.com/office/powerpoint/2010/main" val="385730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closer look to a particular section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ttangolo 35"/>
          <p:cNvSpPr/>
          <p:nvPr/>
        </p:nvSpPr>
        <p:spPr>
          <a:xfrm>
            <a:off x="1143000" y="642372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field at the beam location is determined by the whole distribution (not only by the local density)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44" y="1752600"/>
            <a:ext cx="6996113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7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864" y="1757362"/>
            <a:ext cx="6994525" cy="466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closer look to a particular section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ttangolo 35"/>
          <p:cNvSpPr/>
          <p:nvPr/>
        </p:nvSpPr>
        <p:spPr>
          <a:xfrm>
            <a:off x="1143000" y="642372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The field at the beam location is determined by the whole distribution (not only by the local density) </a:t>
            </a:r>
          </a:p>
        </p:txBody>
      </p:sp>
    </p:spTree>
    <p:extLst>
      <p:ext uri="{BB962C8B-B14F-4D97-AF65-F5344CB8AC3E}">
        <p14:creationId xmlns:p14="http://schemas.microsoft.com/office/powerpoint/2010/main" val="18325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2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Introduction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Simulating the inner triplets in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PyECLOUD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Simulation results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Machine observations (heat load)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Some considerations on e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 - beam interaction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Endoscopy observations </a:t>
            </a:r>
            <a:endParaRPr lang="en-US" baseline="30000" dirty="0" smtClean="0">
              <a:solidFill>
                <a:schemeClr val="bg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picture from an SPS endoscopy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55" y="1524000"/>
            <a:ext cx="808599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0" name="Rettangolo 35"/>
          <p:cNvSpPr/>
          <p:nvPr/>
        </p:nvSpPr>
        <p:spPr>
          <a:xfrm>
            <a:off x="1143000" y="5334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Dark stripes in SPS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quadrupoles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seem to confirm the e- distribution we get in simulations</a:t>
            </a:r>
          </a:p>
        </p:txBody>
      </p:sp>
      <p:sp>
        <p:nvSpPr>
          <p:cNvPr id="24" name="Rettangolo 35"/>
          <p:cNvSpPr/>
          <p:nvPr/>
        </p:nvSpPr>
        <p:spPr>
          <a:xfrm>
            <a:off x="685800" y="5366772"/>
            <a:ext cx="79248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 recent endoscopy of the LHC triplets does not show this kind of signs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are we sure the graphitization process still works in the LHC temperature/B field/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vaccum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 conditions?!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8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 –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6" y="3610275"/>
            <a:ext cx="4290376" cy="31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624" y="3644999"/>
            <a:ext cx="4290376" cy="31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624" y="480350"/>
            <a:ext cx="4290376" cy="31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6" y="480350"/>
            <a:ext cx="4290376" cy="31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5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 –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20" y="2016718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16718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36"/>
          <p:cNvSpPr/>
          <p:nvPr/>
        </p:nvSpPr>
        <p:spPr>
          <a:xfrm>
            <a:off x="695556" y="1295400"/>
            <a:ext cx="8143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40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Average along the triplet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e- density at the two beam locations –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Rettangolo 36"/>
          <p:cNvSpPr/>
          <p:nvPr/>
        </p:nvSpPr>
        <p:spPr>
          <a:xfrm>
            <a:off x="500178" y="1075177"/>
            <a:ext cx="8143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40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Average between the two beams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1722437"/>
            <a:ext cx="5121275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9"/>
          <p:cNvSpPr/>
          <p:nvPr/>
        </p:nvSpPr>
        <p:spPr>
          <a:xfrm>
            <a:off x="1693081" y="5599888"/>
            <a:ext cx="1668294" cy="3613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3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3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4"/>
          <a:stretch/>
        </p:blipFill>
        <p:spPr>
          <a:xfrm>
            <a:off x="632232" y="1007475"/>
            <a:ext cx="7872984" cy="5545725"/>
          </a:xfrm>
          <a:prstGeom prst="rect">
            <a:avLst/>
          </a:prstGeom>
        </p:spPr>
      </p:pic>
      <p:pic>
        <p:nvPicPr>
          <p:cNvPr id="3075" name="Picture 3" descr="F:\LHC_triplets_at_ecloudMeeting\61_Q1_B1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48" y="1858264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2948940" y="1000760"/>
            <a:ext cx="1066800" cy="7908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08154" y="1033790"/>
            <a:ext cx="936525" cy="261610"/>
            <a:chOff x="3008154" y="1560474"/>
            <a:chExt cx="936525" cy="261610"/>
          </a:xfrm>
        </p:grpSpPr>
        <p:sp>
          <p:nvSpPr>
            <p:cNvPr id="45" name="TextBox 44"/>
            <p:cNvSpPr txBox="1"/>
            <p:nvPr/>
          </p:nvSpPr>
          <p:spPr>
            <a:xfrm>
              <a:off x="300815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29794" y="156047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95600" y="1555626"/>
            <a:ext cx="1135440" cy="263014"/>
            <a:chOff x="2895600" y="1033280"/>
            <a:chExt cx="1135440" cy="263014"/>
          </a:xfrm>
        </p:grpSpPr>
        <p:sp>
          <p:nvSpPr>
            <p:cNvPr id="44" name="TextBox 43"/>
            <p:cNvSpPr txBox="1"/>
            <p:nvPr/>
          </p:nvSpPr>
          <p:spPr>
            <a:xfrm>
              <a:off x="2895600" y="103328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0732" y="103468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L1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Machine layout and optics near IP1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Connettore 2 35"/>
          <p:cNvCxnSpPr/>
          <p:nvPr/>
        </p:nvCxnSpPr>
        <p:spPr>
          <a:xfrm>
            <a:off x="4665980" y="1447800"/>
            <a:ext cx="0" cy="19050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469219" y="1543619"/>
            <a:ext cx="402674" cy="361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</a:rPr>
              <a:t>IP1</a:t>
            </a:r>
            <a:endParaRPr lang="en-US" sz="13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1476" y="1007476"/>
            <a:ext cx="1159484" cy="821324"/>
            <a:chOff x="5251476" y="1007476"/>
            <a:chExt cx="1159484" cy="821324"/>
          </a:xfrm>
        </p:grpSpPr>
        <p:sp>
          <p:nvSpPr>
            <p:cNvPr id="20" name="Rectangle 19"/>
            <p:cNvSpPr/>
            <p:nvPr/>
          </p:nvSpPr>
          <p:spPr>
            <a:xfrm>
              <a:off x="5304816" y="1007476"/>
              <a:ext cx="1066800" cy="79084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51476" y="103999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3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A2R1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5670" y="156719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6608" y="1041400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4" name="Picture 2" descr="F:\LHC_triplets_at_ecloudMeeting\59_Q2_B1R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LHC_triplets_at_ecloudMeeting\55_DFBX_B1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536" y="2514600"/>
            <a:ext cx="5547360" cy="416153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8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6310</TotalTime>
  <Words>4034</Words>
  <Application>Microsoft Office PowerPoint</Application>
  <PresentationFormat>On-screen Show (4:3)</PresentationFormat>
  <Paragraphs>907</Paragraphs>
  <Slides>89</Slides>
  <Notes>74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Giovanni</Manager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Evian presentation</dc:title>
  <dc:subject>Electron cloud and scrubbing</dc:subject>
  <dc:creator>Gianni</dc:creator>
  <cp:lastModifiedBy>Gianni</cp:lastModifiedBy>
  <cp:revision>289</cp:revision>
  <dcterms:created xsi:type="dcterms:W3CDTF">2012-12-18T17:10:40Z</dcterms:created>
  <dcterms:modified xsi:type="dcterms:W3CDTF">2013-09-10T19:33:35Z</dcterms:modified>
</cp:coreProperties>
</file>