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8" r:id="rId2"/>
    <p:sldMasterId id="2147483681" r:id="rId3"/>
  </p:sldMasterIdLst>
  <p:notesMasterIdLst>
    <p:notesMasterId r:id="rId10"/>
  </p:notesMasterIdLst>
  <p:sldIdLst>
    <p:sldId id="257" r:id="rId4"/>
    <p:sldId id="571" r:id="rId5"/>
    <p:sldId id="558" r:id="rId6"/>
    <p:sldId id="480" r:id="rId7"/>
    <p:sldId id="572" r:id="rId8"/>
    <p:sldId id="57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8F"/>
    <a:srgbClr val="C13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7887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757E8-BBA5-4017-A843-EB7DE70001A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7F8AD-33BB-4EDC-B921-541CE899FC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8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17F8AD-33BB-4EDC-B921-541CE899FC3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5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82551"/>
          </a:xfrm>
        </p:spPr>
        <p:txBody>
          <a:bodyPr/>
          <a:lstStyle>
            <a:lvl1pPr>
              <a:defRPr>
                <a:solidFill>
                  <a:srgbClr val="25408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648072"/>
          </a:xfrm>
        </p:spPr>
        <p:txBody>
          <a:bodyPr/>
          <a:lstStyle>
            <a:lvl1pPr marL="0" indent="0" algn="ctr">
              <a:buNone/>
              <a:defRPr>
                <a:solidFill>
                  <a:srgbClr val="C1342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1640" y="6356350"/>
            <a:ext cx="4896544" cy="36512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445224"/>
            <a:ext cx="928688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321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579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6712"/>
            <a:ext cx="2057400" cy="52894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6712"/>
            <a:ext cx="6019800" cy="5289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3871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316523C2-68B7-460A-80CD-4E83A82D3AA2}" type="datetimeFigureOut">
              <a:rPr lang="en-US"/>
              <a:pPr>
                <a:defRPr/>
              </a:pPr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18FEEFC-FC4F-4B0F-8C84-0DD2AE810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8" descr="kansikuv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2" descr="CSClogo.eps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280988"/>
            <a:ext cx="117792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tsikko 1"/>
          <p:cNvSpPr>
            <a:spLocks noGrp="1"/>
          </p:cNvSpPr>
          <p:nvPr>
            <p:ph type="ctrTitle"/>
          </p:nvPr>
        </p:nvSpPr>
        <p:spPr>
          <a:xfrm>
            <a:off x="2382578" y="4947805"/>
            <a:ext cx="7772400" cy="293601"/>
          </a:xfrm>
        </p:spPr>
        <p:txBody>
          <a:bodyPr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506722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64000" y="612000"/>
            <a:ext cx="7308400" cy="993775"/>
          </a:xfrm>
        </p:spPr>
        <p:txBody>
          <a:bodyPr/>
          <a:lstStyle>
            <a:lvl1pPr algn="l">
              <a:defRPr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64000" y="1836000"/>
            <a:ext cx="7308400" cy="4253672"/>
          </a:xfrm>
        </p:spPr>
        <p:txBody>
          <a:bodyPr/>
          <a:lstStyle>
            <a:lvl1pPr>
              <a:buClr>
                <a:schemeClr val="bg2"/>
              </a:buClr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853238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1810375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64000" y="2755900"/>
            <a:ext cx="7308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64000" y="1255713"/>
            <a:ext cx="7308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84371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0631088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64000" y="612000"/>
            <a:ext cx="7308400" cy="9932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64000" y="1620000"/>
            <a:ext cx="399603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60032" y="1620000"/>
            <a:ext cx="39665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8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9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853238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94620146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5" name="Päiväykse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6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Dian numeron paikkamerkki 4"/>
          <p:cNvSpPr>
            <a:spLocks noGrp="1"/>
          </p:cNvSpPr>
          <p:nvPr>
            <p:ph type="sldNum" sz="quarter" idx="12"/>
          </p:nvPr>
        </p:nvSpPr>
        <p:spPr>
          <a:xfrm>
            <a:off x="68119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3425696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11" descr="CSClogo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5" name="Päiväykse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6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Dian numeron paikkamerkki 4"/>
          <p:cNvSpPr>
            <a:spLocks noGrp="1"/>
          </p:cNvSpPr>
          <p:nvPr>
            <p:ph type="sldNum" sz="quarter" idx="12"/>
          </p:nvPr>
        </p:nvSpPr>
        <p:spPr>
          <a:xfrm>
            <a:off x="68119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130829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äiväykse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5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Dian numeron paikkamerkki 3"/>
          <p:cNvSpPr>
            <a:spLocks noGrp="1"/>
          </p:cNvSpPr>
          <p:nvPr>
            <p:ph type="sldNum" sz="quarter" idx="12"/>
          </p:nvPr>
        </p:nvSpPr>
        <p:spPr>
          <a:xfrm>
            <a:off x="6867525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0695888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47664" y="6309320"/>
            <a:ext cx="4608512" cy="432048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8886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1052736"/>
            <a:ext cx="5111750" cy="5073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988840"/>
            <a:ext cx="3008313" cy="41373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8707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3013097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199" y="4800600"/>
            <a:ext cx="641894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457199" y="836711"/>
            <a:ext cx="6418943" cy="389086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i-FI" noProof="0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199" y="5367338"/>
            <a:ext cx="641894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äiväykse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8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9" name="Dian numeron paikkamerkki 6"/>
          <p:cNvSpPr>
            <a:spLocks noGrp="1"/>
          </p:cNvSpPr>
          <p:nvPr>
            <p:ph type="sldNum" sz="quarter" idx="12"/>
          </p:nvPr>
        </p:nvSpPr>
        <p:spPr>
          <a:xfrm>
            <a:off x="68754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1398150"/>
      </p:ext>
    </p:extLst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773419"/>
            <a:ext cx="7063014" cy="993235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872491"/>
            <a:ext cx="7063014" cy="42536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17763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2517825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10" descr="88907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1778000"/>
            <a:ext cx="508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CSClog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ystysuuntainen otsikko 1"/>
          <p:cNvSpPr>
            <a:spLocks noGrp="1"/>
          </p:cNvSpPr>
          <p:nvPr>
            <p:ph type="title" orient="vert"/>
          </p:nvPr>
        </p:nvSpPr>
        <p:spPr>
          <a:xfrm>
            <a:off x="6019800" y="508000"/>
            <a:ext cx="1872343" cy="48441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508000"/>
            <a:ext cx="5562600" cy="48441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0565451"/>
      </p:ext>
    </p:extLst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82551"/>
          </a:xfrm>
        </p:spPr>
        <p:txBody>
          <a:bodyPr/>
          <a:lstStyle>
            <a:lvl1pPr>
              <a:defRPr>
                <a:solidFill>
                  <a:srgbClr val="25408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648072"/>
          </a:xfrm>
        </p:spPr>
        <p:txBody>
          <a:bodyPr/>
          <a:lstStyle>
            <a:lvl1pPr marL="0" indent="0" algn="ctr">
              <a:buNone/>
              <a:defRPr>
                <a:solidFill>
                  <a:srgbClr val="C1342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1640" y="6356350"/>
            <a:ext cx="4896544" cy="36512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5551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4" name="Picture 10" descr="OKM_1a_val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327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83223" y="1268414"/>
            <a:ext cx="8242789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5901104" y="188913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i-FI">
              <a:solidFill>
                <a:srgbClr val="000000"/>
              </a:solidFill>
            </a:endParaRP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11669" y="188913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i-FI">
              <a:solidFill>
                <a:srgbClr val="000000"/>
              </a:solidFill>
            </a:endParaRP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fld id="{FCA71025-A270-4D47-A1C3-AB066DB05845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47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70116-EA62-4868-AD50-E63A7E6198DC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6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3594F-5D82-4FC0-AAB5-7EA79BC48BAC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462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58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2338" y="1981200"/>
            <a:ext cx="38158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730C0-B45D-4FA2-9CA6-5B9E09FB0919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0040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96855-4D34-42AA-B97B-B9B9B2A6C61F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088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75545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C3285-27DA-472A-8F08-FD47D8A3432B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9763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18B08-0A11-488F-A15F-C3C1A2AC671E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6175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40B1C-E981-4698-BA94-5180B154E918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832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C47FC-5CBB-483D-B461-8F547EAFAA87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5424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D3EA0-06B7-4350-A8F1-1D013A7F8D30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0832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8862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5D888-C5FC-4992-BC46-0EE707CBB443}" type="slidenum">
              <a:rPr lang="fi-FI">
                <a:solidFill>
                  <a:srgbClr val="000000"/>
                </a:solidFill>
              </a:rPr>
              <a:pPr/>
              <a:t>‹#›</a:t>
            </a:fld>
            <a:endParaRPr lang="fi-FI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966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077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6864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628775"/>
            <a:ext cx="8207375" cy="460851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50228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4711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3008313" cy="10501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6712"/>
            <a:ext cx="5111750" cy="52894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86855"/>
            <a:ext cx="3008313" cy="42393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A664348-DC2E-4C46-A357-1ED243B754D0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362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6711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739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317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28800"/>
            <a:ext cx="8229600" cy="44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03648" y="6309320"/>
            <a:ext cx="4752528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37312"/>
            <a:ext cx="895023" cy="53854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129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C13424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Kuva 10" descr="8890755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064000" y="1778000"/>
            <a:ext cx="41084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Otsikon paikkamerkki 1"/>
          <p:cNvSpPr>
            <a:spLocks noGrp="1"/>
          </p:cNvSpPr>
          <p:nvPr>
            <p:ph type="title"/>
          </p:nvPr>
        </p:nvSpPr>
        <p:spPr bwMode="auto">
          <a:xfrm>
            <a:off x="864000" y="612000"/>
            <a:ext cx="73084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perustyylejä osoitt.</a:t>
            </a:r>
          </a:p>
        </p:txBody>
      </p:sp>
      <p:sp>
        <p:nvSpPr>
          <p:cNvPr id="1028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864000" y="1836000"/>
            <a:ext cx="8229600" cy="425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tekstin perustyylejä osoittamalla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898989"/>
                </a:solidFill>
              </a:defRPr>
            </a:lvl1pPr>
          </a:lstStyle>
          <a:p>
            <a:fld id="{C971818B-C7EB-410A-9CF9-2258586E1001}" type="datetimeFigureOut">
              <a:rPr lang="en-US" smtClean="0"/>
              <a:pPr/>
              <a:t>11/18/2013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es-ES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86117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898989"/>
                </a:solidFill>
              </a:defRPr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  <p:pic>
        <p:nvPicPr>
          <p:cNvPr id="1032" name="Kuva 11" descr="CSClogo.eps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12088" y="301625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37312"/>
            <a:ext cx="895023" cy="53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20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rgbClr val="939FA8"/>
          </a:solidFill>
          <a:latin typeface="+mj-lt"/>
          <a:ea typeface="ＭＳ Ｐゴシック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939FA8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SzPct val="100000"/>
        <a:buBlip>
          <a:blip r:embed="rId17"/>
        </a:buBlip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SzPct val="100000"/>
        <a:buBlip>
          <a:blip r:embed="rId18"/>
        </a:buBlip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KM_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585" cy="687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0304" y="549275"/>
            <a:ext cx="19050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ea typeface="ＭＳ Ｐゴシック" pitchFamily="1" charset="-128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34454" y="115888"/>
            <a:ext cx="297619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ea typeface="ＭＳ Ｐゴシック" pitchFamily="1" charset="-128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FB4580A-88B7-46C8-9586-994EEB16E8A4}" type="slidenum">
              <a:rPr lang="fi-FI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i-FI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298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kzidenz Grotesk BE" pitchFamily="84" charset="0"/>
          <a:ea typeface="ＭＳ Ｐゴシック" pitchFamily="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kzidenz Grotesk BE" pitchFamily="84" charset="0"/>
          <a:ea typeface="ＭＳ Ｐゴシック" pitchFamily="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kzidenz Grotesk BE" pitchFamily="84" charset="0"/>
          <a:ea typeface="ＭＳ Ｐゴシック" pitchFamily="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kzidenz Grotesk BE" pitchFamily="84" charset="0"/>
          <a:ea typeface="ＭＳ Ｐゴシック" pitchFamily="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kzidenz Grotesk BE" pitchFamily="84" charset="0"/>
          <a:ea typeface="ＭＳ Ｐゴシック" pitchFamily="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kzidenz Grotesk BE" pitchFamily="84" charset="0"/>
          <a:ea typeface="ＭＳ Ｐゴシック" pitchFamily="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kzidenz Grotesk BE" pitchFamily="84" charset="0"/>
          <a:ea typeface="ＭＳ Ｐゴシック" pitchFamily="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kzidenz Grotesk BE" pitchFamily="84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0000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00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0000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00"/>
          </a:solidFill>
          <a:latin typeface="+mj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18" Type="http://schemas.openxmlformats.org/officeDocument/2006/relationships/image" Target="../media/image29.jpeg"/><Relationship Id="rId26" Type="http://schemas.openxmlformats.org/officeDocument/2006/relationships/image" Target="../media/image37.png"/><Relationship Id="rId39" Type="http://schemas.openxmlformats.org/officeDocument/2006/relationships/image" Target="../media/image50.jpeg"/><Relationship Id="rId3" Type="http://schemas.openxmlformats.org/officeDocument/2006/relationships/image" Target="../media/image14.jpeg"/><Relationship Id="rId21" Type="http://schemas.openxmlformats.org/officeDocument/2006/relationships/image" Target="../media/image32.jpeg"/><Relationship Id="rId34" Type="http://schemas.openxmlformats.org/officeDocument/2006/relationships/image" Target="../media/image45.jpeg"/><Relationship Id="rId7" Type="http://schemas.openxmlformats.org/officeDocument/2006/relationships/image" Target="../media/image18.png"/><Relationship Id="rId12" Type="http://schemas.openxmlformats.org/officeDocument/2006/relationships/image" Target="../media/image23.jpeg"/><Relationship Id="rId17" Type="http://schemas.openxmlformats.org/officeDocument/2006/relationships/image" Target="../media/image28.png"/><Relationship Id="rId25" Type="http://schemas.openxmlformats.org/officeDocument/2006/relationships/image" Target="../media/image36.jpeg"/><Relationship Id="rId33" Type="http://schemas.openxmlformats.org/officeDocument/2006/relationships/image" Target="../media/image44.jpeg"/><Relationship Id="rId38" Type="http://schemas.openxmlformats.org/officeDocument/2006/relationships/image" Target="../media/image49.jpeg"/><Relationship Id="rId2" Type="http://schemas.openxmlformats.org/officeDocument/2006/relationships/image" Target="../media/image13.jpe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40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jpeg"/><Relationship Id="rId32" Type="http://schemas.openxmlformats.org/officeDocument/2006/relationships/image" Target="../media/image43.jpeg"/><Relationship Id="rId37" Type="http://schemas.openxmlformats.org/officeDocument/2006/relationships/image" Target="../media/image48.png"/><Relationship Id="rId5" Type="http://schemas.openxmlformats.org/officeDocument/2006/relationships/image" Target="../media/image16.png"/><Relationship Id="rId15" Type="http://schemas.openxmlformats.org/officeDocument/2006/relationships/image" Target="../media/image26.jpeg"/><Relationship Id="rId23" Type="http://schemas.openxmlformats.org/officeDocument/2006/relationships/image" Target="../media/image34.png"/><Relationship Id="rId28" Type="http://schemas.openxmlformats.org/officeDocument/2006/relationships/image" Target="../media/image39.png"/><Relationship Id="rId36" Type="http://schemas.openxmlformats.org/officeDocument/2006/relationships/image" Target="../media/image47.jpeg"/><Relationship Id="rId10" Type="http://schemas.openxmlformats.org/officeDocument/2006/relationships/image" Target="../media/image21.gif"/><Relationship Id="rId19" Type="http://schemas.openxmlformats.org/officeDocument/2006/relationships/image" Target="../media/image30.gif"/><Relationship Id="rId31" Type="http://schemas.openxmlformats.org/officeDocument/2006/relationships/image" Target="../media/image42.gif"/><Relationship Id="rId4" Type="http://schemas.openxmlformats.org/officeDocument/2006/relationships/image" Target="../media/image15.jpeg"/><Relationship Id="rId9" Type="http://schemas.openxmlformats.org/officeDocument/2006/relationships/image" Target="../media/image20.png"/><Relationship Id="rId14" Type="http://schemas.openxmlformats.org/officeDocument/2006/relationships/image" Target="../media/image25.jpeg"/><Relationship Id="rId22" Type="http://schemas.openxmlformats.org/officeDocument/2006/relationships/image" Target="../media/image33.jpeg"/><Relationship Id="rId27" Type="http://schemas.openxmlformats.org/officeDocument/2006/relationships/image" Target="../media/image38.jpeg"/><Relationship Id="rId30" Type="http://schemas.openxmlformats.org/officeDocument/2006/relationships/image" Target="../media/image41.jpeg"/><Relationship Id="rId35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hyperlink" Target="http://www.google.com/url?sa=i&amp;rct=j&amp;q=ag+infra&amp;source=images&amp;cd=&amp;cad=rja&amp;docid=qsxFv8jb_DPamM&amp;tbnid=c8Z4y7kDOXWKeM:&amp;ved=0CAUQjRw&amp;url=http://athens.greenhackathon.com/&amp;ei=spWtUePEHoXStAaAh4HIDg&amp;bvm=bv.47244034,d.Yms&amp;psig=AFQjCNEzv61cOVpBTa3Y7ijepcdEvVwZng&amp;ust=1370416916027225" TargetMode="External"/><Relationship Id="rId18" Type="http://schemas.openxmlformats.org/officeDocument/2006/relationships/image" Target="../media/image62.jpeg"/><Relationship Id="rId26" Type="http://schemas.openxmlformats.org/officeDocument/2006/relationships/image" Target="../media/image67.jpeg"/><Relationship Id="rId39" Type="http://schemas.openxmlformats.org/officeDocument/2006/relationships/image" Target="../media/image77.png"/><Relationship Id="rId3" Type="http://schemas.openxmlformats.org/officeDocument/2006/relationships/image" Target="../media/image51.jpeg"/><Relationship Id="rId21" Type="http://schemas.openxmlformats.org/officeDocument/2006/relationships/hyperlink" Target="http://www.google.com/url?sa=i&amp;rct=j&amp;q=eur+vo&amp;source=images&amp;cd=&amp;cad=rja&amp;docid=oDZ2FF3XB1uNrM&amp;tbnid=zGlfp94O_cexBM:&amp;ved=0CAUQjRw&amp;url=http://www.spacetelescope.org/extras/logos/euro_vo_aida/&amp;ei=65atUZyRN8OVtAbUj4GAAQ&amp;bvm=bv.47244034,d.Yms&amp;psig=AFQjCNFFDWGPa3BLtQNEjUKHCK3yZnXY8g&amp;ust=1370417255439797" TargetMode="External"/><Relationship Id="rId34" Type="http://schemas.openxmlformats.org/officeDocument/2006/relationships/image" Target="../media/image74.jpeg"/><Relationship Id="rId42" Type="http://schemas.openxmlformats.org/officeDocument/2006/relationships/image" Target="../media/image79.jpeg"/><Relationship Id="rId7" Type="http://schemas.openxmlformats.org/officeDocument/2006/relationships/image" Target="../media/image55.jpeg"/><Relationship Id="rId12" Type="http://schemas.openxmlformats.org/officeDocument/2006/relationships/image" Target="../media/image59.jpeg"/><Relationship Id="rId17" Type="http://schemas.openxmlformats.org/officeDocument/2006/relationships/hyperlink" Target="http://www.google.com/url?sa=i&amp;rct=j&amp;q=biovel&amp;source=images&amp;cd=&amp;cad=rja&amp;docid=mwRhNS1bAOzWhM&amp;tbnid=F9mckHSGprRYeM:&amp;ved=0CAUQjRw&amp;url=http://www.slu.se/en/collaborative-centres-and-projects/swedish-lifewatch/news-archive/2011/9/biovel/&amp;ei=XZatUfLZN4mFtAafkYDQDg&amp;bvm=bv.47244034,d.Yms&amp;psig=AFQjCNFizKVeMCu7AQFVf0XIOYYnm1IpQA&amp;ust=1370417110139524" TargetMode="External"/><Relationship Id="rId25" Type="http://schemas.openxmlformats.org/officeDocument/2006/relationships/image" Target="../media/image66.jpeg"/><Relationship Id="rId33" Type="http://schemas.openxmlformats.org/officeDocument/2006/relationships/image" Target="../media/image73.jpeg"/><Relationship Id="rId38" Type="http://schemas.openxmlformats.org/officeDocument/2006/relationships/image" Target="../media/image76.png"/><Relationship Id="rId2" Type="http://schemas.openxmlformats.org/officeDocument/2006/relationships/hyperlink" Target="http://www.bbmri.de/wp3proto/index.html" TargetMode="External"/><Relationship Id="rId16" Type="http://schemas.openxmlformats.org/officeDocument/2006/relationships/image" Target="../media/image61.jpeg"/><Relationship Id="rId20" Type="http://schemas.openxmlformats.org/officeDocument/2006/relationships/image" Target="../media/image63.jpeg"/><Relationship Id="rId29" Type="http://schemas.openxmlformats.org/officeDocument/2006/relationships/image" Target="../media/image69.jpeg"/><Relationship Id="rId41" Type="http://schemas.openxmlformats.org/officeDocument/2006/relationships/hyperlink" Target="http://www.vph-noe.eu/" TargetMode="Externa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4.jpeg"/><Relationship Id="rId11" Type="http://schemas.openxmlformats.org/officeDocument/2006/relationships/image" Target="../media/image58.png"/><Relationship Id="rId24" Type="http://schemas.openxmlformats.org/officeDocument/2006/relationships/image" Target="../media/image65.jpeg"/><Relationship Id="rId32" Type="http://schemas.openxmlformats.org/officeDocument/2006/relationships/image" Target="../media/image72.jpeg"/><Relationship Id="rId37" Type="http://schemas.openxmlformats.org/officeDocument/2006/relationships/image" Target="../media/image19.jpeg"/><Relationship Id="rId40" Type="http://schemas.openxmlformats.org/officeDocument/2006/relationships/image" Target="../media/image78.png"/><Relationship Id="rId5" Type="http://schemas.openxmlformats.org/officeDocument/2006/relationships/image" Target="../media/image53.png"/><Relationship Id="rId15" Type="http://schemas.openxmlformats.org/officeDocument/2006/relationships/hyperlink" Target="http://www.google.com/url?sa=i&amp;rct=j&amp;q=embrc&amp;source=images&amp;cd=&amp;cad=rja&amp;docid=ayfdTutGz1yTcM&amp;tbnid=8B6aumaipkCrRM:&amp;ved=0CAUQjRw&amp;url=http://www.obs-banyuls.fr/fr/la_recherche/collaborations_internationales.html&amp;ei=B5atUfPAHcbOtAaqq4DwDg&amp;bvm=bv.47244034,d.Yms&amp;psig=AFQjCNGqgoTcawJgXNSM3DFdVFJ7GHcYGg&amp;ust=1370417006356337" TargetMode="External"/><Relationship Id="rId23" Type="http://schemas.openxmlformats.org/officeDocument/2006/relationships/hyperlink" Target="http://www.google.com/url?sa=i&amp;rct=j&amp;q=geo+seas&amp;source=images&amp;cd=&amp;cad=rja&amp;docid=mnAh7tVPVaE6cM&amp;tbnid=oNs0zsVP1EeEHM:&amp;ved=0CAUQjRw&amp;url=http://www.geo-seas.eu/content/content.asp?menu=0070000_000000&amp;ei=KJetUZiJCYbTtAbB-oBg&amp;bvm=bv.47244034,d.Yms&amp;psig=AFQjCNGjWB1EROqafnJ6hi-G8smhcoRUrg&amp;ust=1370417317387438" TargetMode="External"/><Relationship Id="rId28" Type="http://schemas.openxmlformats.org/officeDocument/2006/relationships/image" Target="../media/image68.jpeg"/><Relationship Id="rId36" Type="http://schemas.openxmlformats.org/officeDocument/2006/relationships/image" Target="../media/image75.png"/><Relationship Id="rId10" Type="http://schemas.openxmlformats.org/officeDocument/2006/relationships/image" Target="../media/image57.png"/><Relationship Id="rId19" Type="http://schemas.openxmlformats.org/officeDocument/2006/relationships/hyperlink" Target="http://www.google.com/url?sa=i&amp;rct=j&amp;q=drihm&amp;source=images&amp;cd=&amp;cad=rja&amp;docid=Lg496VJVYFgg6M&amp;tbnid=U20CVEye4lL-9M:&amp;ved=0CAUQjRw&amp;url=http://www.nm.ifi.lmu.de/~schiffer/&amp;ei=oJatUfOcMM7bsgburIEw&amp;bvm=bv.47244034,d.Yms&amp;psig=AFQjCNEAQit2fEla0gjqO8fVMfpR38XetQ&amp;ust=1370417178030666" TargetMode="External"/><Relationship Id="rId31" Type="http://schemas.openxmlformats.org/officeDocument/2006/relationships/image" Target="../media/image71.jpeg"/><Relationship Id="rId4" Type="http://schemas.openxmlformats.org/officeDocument/2006/relationships/image" Target="../media/image52.jpeg"/><Relationship Id="rId9" Type="http://schemas.openxmlformats.org/officeDocument/2006/relationships/hyperlink" Target="http://www.dixa-fp7.eu/home" TargetMode="External"/><Relationship Id="rId14" Type="http://schemas.openxmlformats.org/officeDocument/2006/relationships/image" Target="../media/image60.png"/><Relationship Id="rId22" Type="http://schemas.openxmlformats.org/officeDocument/2006/relationships/image" Target="../media/image64.jpeg"/><Relationship Id="rId27" Type="http://schemas.openxmlformats.org/officeDocument/2006/relationships/hyperlink" Target="http://en.wikipedia.org/wiki/File:Icoslogo.jpg" TargetMode="External"/><Relationship Id="rId30" Type="http://schemas.openxmlformats.org/officeDocument/2006/relationships/image" Target="../media/image70.gif"/><Relationship Id="rId35" Type="http://schemas.openxmlformats.org/officeDocument/2006/relationships/hyperlink" Target="http://www.clarin.eu/interna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ctrTitle"/>
          </p:nvPr>
        </p:nvSpPr>
        <p:spPr>
          <a:xfrm>
            <a:off x="827584" y="2708920"/>
            <a:ext cx="7772400" cy="57849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n-US" sz="4800" smtClean="0"/>
              <a:t/>
            </a:r>
            <a:br>
              <a:rPr lang="en-US" sz="4800" smtClean="0"/>
            </a:br>
            <a:r>
              <a:rPr lang="en-GB" sz="4800" b="1" smtClean="0"/>
              <a:t>Increased trust, less confusion, added value</a:t>
            </a:r>
            <a:r>
              <a:rPr lang="en-US" sz="4800" smtClean="0"/>
              <a:t/>
            </a:r>
            <a:br>
              <a:rPr lang="en-US" sz="4800" smtClean="0"/>
            </a:br>
            <a:endParaRPr dirty="0" smtClean="0">
              <a:solidFill>
                <a:srgbClr val="FF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051720" y="5085184"/>
            <a:ext cx="6616824" cy="9302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Kimmo Koski</a:t>
            </a:r>
          </a:p>
          <a:p>
            <a:pPr marL="0" indent="0" algn="r"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CSC – IT Center for Science Ltd</a:t>
            </a:r>
          </a:p>
          <a:p>
            <a:pPr marL="0" indent="0" algn="r">
              <a:buNone/>
            </a:pPr>
            <a:r>
              <a:rPr lang="fi-FI" sz="1800" dirty="0" smtClean="0">
                <a:latin typeface="Arial" pitchFamily="34" charset="0"/>
                <a:cs typeface="Arial" pitchFamily="34" charset="0"/>
              </a:rPr>
              <a:t>Position statement, user forum November 18</a:t>
            </a:r>
            <a:r>
              <a:rPr lang="fi-FI" sz="1800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fi-FI" sz="1800" dirty="0" smtClean="0">
                <a:latin typeface="Arial" pitchFamily="34" charset="0"/>
                <a:cs typeface="Arial" pitchFamily="34" charset="0"/>
              </a:rPr>
              <a:t>, 2013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56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000" y="274985"/>
            <a:ext cx="7308400" cy="993775"/>
          </a:xfrm>
        </p:spPr>
        <p:txBody>
          <a:bodyPr/>
          <a:lstStyle/>
          <a:p>
            <a:r>
              <a:rPr lang="en-US" dirty="0" smtClean="0"/>
              <a:t>Trust in all levels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64000" y="1484784"/>
            <a:ext cx="7308400" cy="4253672"/>
          </a:xfrm>
        </p:spPr>
        <p:txBody>
          <a:bodyPr/>
          <a:lstStyle/>
          <a:p>
            <a:r>
              <a:rPr lang="en-US" dirty="0" smtClean="0"/>
              <a:t>Trust between RI and e-infra</a:t>
            </a:r>
          </a:p>
          <a:p>
            <a:r>
              <a:rPr lang="en-US" dirty="0" smtClean="0"/>
              <a:t>Trust between different </a:t>
            </a:r>
            <a:r>
              <a:rPr lang="en-US" dirty="0" err="1" smtClean="0"/>
              <a:t>Ris</a:t>
            </a:r>
            <a:endParaRPr lang="en-US" dirty="0" smtClean="0"/>
          </a:p>
          <a:p>
            <a:r>
              <a:rPr lang="fi-FI" dirty="0" smtClean="0"/>
              <a:t>Trust between different e-infrastructure initiatives</a:t>
            </a:r>
          </a:p>
          <a:p>
            <a:r>
              <a:rPr lang="fi-FI" dirty="0" smtClean="0"/>
              <a:t>User-driven services, requirement for synergy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2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9" name="Object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005064"/>
            <a:ext cx="5472038" cy="252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520" y="4437112"/>
            <a:ext cx="3392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EVERY RI NEEDS TO DEAL </a:t>
            </a:r>
          </a:p>
          <a:p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WITH e-INFRASTRUCTURE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/>
          <p:nvPr/>
        </p:nvGrpSpPr>
        <p:grpSpPr>
          <a:xfrm>
            <a:off x="895291" y="487508"/>
            <a:ext cx="7353416" cy="3757590"/>
            <a:chOff x="4302023" y="64574"/>
            <a:chExt cx="5360508" cy="3652458"/>
          </a:xfrm>
        </p:grpSpPr>
        <p:pic>
          <p:nvPicPr>
            <p:cNvPr id="22" name="Picture 38" descr="http://www.medicaldevice-network.com/uploads/feature/feature97507/2-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55681" y="2196795"/>
              <a:ext cx="1005144" cy="583643"/>
            </a:xfrm>
            <a:prstGeom prst="rect">
              <a:avLst/>
            </a:prstGeom>
            <a:noFill/>
          </p:spPr>
        </p:pic>
        <p:pic>
          <p:nvPicPr>
            <p:cNvPr id="6" name="Picture 2" descr="http://crdo.up.univ-aix.fr/logo/CLARIN-logo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799877"/>
              <a:ext cx="654633" cy="750400"/>
            </a:xfrm>
            <a:prstGeom prst="rect">
              <a:avLst/>
            </a:prstGeom>
            <a:noFill/>
          </p:spPr>
        </p:pic>
        <p:pic>
          <p:nvPicPr>
            <p:cNvPr id="7" name="Picture 4" descr="http://www.gcdh.de/files/cache/0b281aff3bb4aab864ed2cee38cbab0c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66056" y="994844"/>
              <a:ext cx="1034476" cy="333510"/>
            </a:xfrm>
            <a:prstGeom prst="rect">
              <a:avLst/>
            </a:prstGeom>
            <a:noFill/>
          </p:spPr>
        </p:pic>
        <p:pic>
          <p:nvPicPr>
            <p:cNvPr id="8" name="Picture 6" descr="http://www.eufar.net/images/img/transparent_COPAL_logo_couleur_small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50857" y="559219"/>
              <a:ext cx="1112915" cy="583643"/>
            </a:xfrm>
            <a:prstGeom prst="rect">
              <a:avLst/>
            </a:prstGeom>
            <a:noFill/>
          </p:spPr>
        </p:pic>
        <p:pic>
          <p:nvPicPr>
            <p:cNvPr id="9" name="Picture 8" descr="http://3.bp.blogspot.com/--tMlJmgG9Yc/To2nD_0p2PI/AAAAAAAAACc/DTnNQluhWIg/s1600/e3d_logo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40374" y="956201"/>
              <a:ext cx="902099" cy="480932"/>
            </a:xfrm>
            <a:prstGeom prst="rect">
              <a:avLst/>
            </a:prstGeom>
            <a:noFill/>
          </p:spPr>
        </p:pic>
        <p:pic>
          <p:nvPicPr>
            <p:cNvPr id="10" name="Picture 12" descr="http://www.esonetyellowpages.com/img/emso-logo.pn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216234"/>
              <a:ext cx="1703106" cy="500266"/>
            </a:xfrm>
            <a:prstGeom prst="rect">
              <a:avLst/>
            </a:prstGeom>
            <a:noFill/>
          </p:spPr>
        </p:pic>
        <p:pic>
          <p:nvPicPr>
            <p:cNvPr id="11" name="Picture 2" descr="http://openlandscapes.zalf.de/ImagesWiki/EPOS_Logo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86258" y="2724230"/>
              <a:ext cx="702491" cy="333511"/>
            </a:xfrm>
            <a:prstGeom prst="rect">
              <a:avLst/>
            </a:prstGeom>
            <a:noFill/>
          </p:spPr>
        </p:pic>
        <p:pic>
          <p:nvPicPr>
            <p:cNvPr id="12" name="Picture 14" descr="http://www.iagos.org/lw_resource/datapool/_items/item_224/iagos-eri-logo-blue-on-white.pn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026575" y="2950759"/>
              <a:ext cx="778053" cy="250133"/>
            </a:xfrm>
            <a:prstGeom prst="rect">
              <a:avLst/>
            </a:prstGeom>
            <a:noFill/>
          </p:spPr>
        </p:pic>
        <p:pic>
          <p:nvPicPr>
            <p:cNvPr id="13" name="Picture 16" descr="http://www.europe-fluxdata.eu/images/default-album/logotransparenticos.gif?sfvrsn=0"/>
            <p:cNvPicPr>
              <a:picLocks noChangeAspect="1" noChangeArrowheads="1"/>
            </p:cNvPicPr>
            <p:nvPr/>
          </p:nvPicPr>
          <p:blipFill>
            <a:blip r:embed="rId10" cstate="print"/>
            <a:srcRect t="-2" r="28921"/>
            <a:stretch>
              <a:fillRect/>
            </a:stretch>
          </p:blipFill>
          <p:spPr bwMode="auto">
            <a:xfrm>
              <a:off x="7764839" y="1259261"/>
              <a:ext cx="541342" cy="257828"/>
            </a:xfrm>
            <a:prstGeom prst="rect">
              <a:avLst/>
            </a:prstGeom>
            <a:noFill/>
          </p:spPr>
        </p:pic>
        <p:pic>
          <p:nvPicPr>
            <p:cNvPr id="14" name="Picture 2" descr="C:\Users\rmb\Documents\EPCC\Projects\EUDAT\presentations\img_header.pn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023" y="3174610"/>
              <a:ext cx="903399" cy="416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8" descr="http://www.nersc.no/sites/www.nersc.no/files/imagecache/one_third/SIOS-logo.jp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78287" y="1564203"/>
              <a:ext cx="521311" cy="398383"/>
            </a:xfrm>
            <a:prstGeom prst="rect">
              <a:avLst/>
            </a:prstGeom>
            <a:noFill/>
          </p:spPr>
        </p:pic>
        <p:pic>
          <p:nvPicPr>
            <p:cNvPr id="16" name="Picture 15" descr="http://t1.gstatic.com/images?q=tbn:ANd9GcRIgE6np5yqCwBHOtk5w18Jdhojn7Qw-uGysTXH-uZuTtHNtB8Kkaf4glr9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415492" y="3144613"/>
              <a:ext cx="1247039" cy="500266"/>
            </a:xfrm>
            <a:prstGeom prst="rect">
              <a:avLst/>
            </a:prstGeom>
            <a:noFill/>
          </p:spPr>
        </p:pic>
        <p:pic>
          <p:nvPicPr>
            <p:cNvPr id="17" name="Picture 26" descr="http://www.ctaer.com/sites/default/files/styles/large/public/proyectos/logo.jp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36072" y="465814"/>
              <a:ext cx="860360" cy="416888"/>
            </a:xfrm>
            <a:prstGeom prst="rect">
              <a:avLst/>
            </a:prstGeom>
            <a:noFill/>
          </p:spPr>
        </p:pic>
        <p:pic>
          <p:nvPicPr>
            <p:cNvPr id="18" name="Picture 30" descr="http://www.fzu.cz/sites/default/files/imagecache/obr_clanek_odd_nahled/Hiper-Logo_cmyk.jp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EFFFD"/>
                </a:clrFrom>
                <a:clrTo>
                  <a:srgbClr val="FE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97455" y="2466367"/>
              <a:ext cx="1136636" cy="416888"/>
            </a:xfrm>
            <a:prstGeom prst="rect">
              <a:avLst/>
            </a:prstGeom>
            <a:noFill/>
          </p:spPr>
        </p:pic>
        <p:pic>
          <p:nvPicPr>
            <p:cNvPr id="19" name="Picture 32" descr="http://ung.in.ua/upload/user_files/Infrastructure/Energy/IFMIF.pn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95368" y="2719546"/>
              <a:ext cx="1011122" cy="583643"/>
            </a:xfrm>
            <a:prstGeom prst="rect">
              <a:avLst/>
            </a:prstGeom>
            <a:noFill/>
          </p:spPr>
        </p:pic>
        <p:pic>
          <p:nvPicPr>
            <p:cNvPr id="20" name="Picture 34" descr="http://www.adexcop.com/images/information-center/logomyrrha.png_1.png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70819" y="3041505"/>
              <a:ext cx="550473" cy="528678"/>
            </a:xfrm>
            <a:prstGeom prst="rect">
              <a:avLst/>
            </a:prstGeom>
            <a:noFill/>
          </p:spPr>
        </p:pic>
        <p:pic>
          <p:nvPicPr>
            <p:cNvPr id="21" name="Picture 36" descr="http://www.poitou-charentes.inra.fr/var/poitoucharentes/storage/htmlarea/Actualites/ANAEElogo.jpg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09524" y="3300144"/>
              <a:ext cx="949004" cy="416888"/>
            </a:xfrm>
            <a:prstGeom prst="rect">
              <a:avLst/>
            </a:prstGeom>
            <a:noFill/>
          </p:spPr>
        </p:pic>
        <p:pic>
          <p:nvPicPr>
            <p:cNvPr id="23" name="Picture 42" descr="ECRIN - European Clinical Research Infrastructures Network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08559" y="3199376"/>
              <a:ext cx="698275" cy="291997"/>
            </a:xfrm>
            <a:prstGeom prst="rect">
              <a:avLst/>
            </a:prstGeom>
            <a:noFill/>
          </p:spPr>
        </p:pic>
        <p:pic>
          <p:nvPicPr>
            <p:cNvPr id="24" name="Picture 44" descr="Home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69780" y="64574"/>
              <a:ext cx="919568" cy="520880"/>
            </a:xfrm>
            <a:prstGeom prst="rect">
              <a:avLst/>
            </a:prstGeom>
            <a:noFill/>
          </p:spPr>
        </p:pic>
        <p:pic>
          <p:nvPicPr>
            <p:cNvPr id="25" name="Picture 46" descr="http://193.205.231.137/SZNWeb/site/custResource/cms/EMBRC_horizontal%20110419135309%20.jpg"/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83660" y="1799345"/>
              <a:ext cx="1030631" cy="667021"/>
            </a:xfrm>
            <a:prstGeom prst="rect">
              <a:avLst/>
            </a:prstGeom>
            <a:noFill/>
          </p:spPr>
        </p:pic>
        <p:pic>
          <p:nvPicPr>
            <p:cNvPr id="26" name="Picture 48" descr="http://t0.gstatic.com/images?q=tbn:ANd9GcQHyOTQXkQuO_gfN4Yk0-X9AHeFXWHNHi3NrwCTqZJ-Uw6giEiE&amp;t=1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19532" y="2271114"/>
              <a:ext cx="853447" cy="216385"/>
            </a:xfrm>
            <a:prstGeom prst="rect">
              <a:avLst/>
            </a:prstGeom>
            <a:noFill/>
          </p:spPr>
        </p:pic>
        <p:pic>
          <p:nvPicPr>
            <p:cNvPr id="27" name="Picture 50" descr="http://www.fmp-berlin.info/typo3temp/pics/0abd907ec4.png"/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85201" y="2586751"/>
              <a:ext cx="1098454" cy="416888"/>
            </a:xfrm>
            <a:prstGeom prst="rect">
              <a:avLst/>
            </a:prstGeom>
            <a:noFill/>
          </p:spPr>
        </p:pic>
        <p:pic>
          <p:nvPicPr>
            <p:cNvPr id="28" name="Picture 52" descr="About Euro-BioImaging"/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14693" y="1966101"/>
              <a:ext cx="1339586" cy="333511"/>
            </a:xfrm>
            <a:prstGeom prst="rect">
              <a:avLst/>
            </a:prstGeom>
            <a:noFill/>
          </p:spPr>
        </p:pic>
        <p:pic>
          <p:nvPicPr>
            <p:cNvPr id="29" name="Picture 56" descr="http://www.designweek.co.uk/Pictures/web/o/z/o/Instruct_Logo_Ne_482.jpg"/>
            <p:cNvPicPr>
              <a:picLocks noChangeAspect="1" noChangeArrowheads="1"/>
            </p:cNvPicPr>
            <p:nvPr/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03313" y="1491598"/>
              <a:ext cx="931033" cy="537630"/>
            </a:xfrm>
            <a:prstGeom prst="rect">
              <a:avLst/>
            </a:prstGeom>
            <a:noFill/>
          </p:spPr>
        </p:pic>
        <p:pic>
          <p:nvPicPr>
            <p:cNvPr id="30" name="Picture 58" descr="http://www.hzdr.de/db/Pic?pOid=34721"/>
            <p:cNvPicPr>
              <a:picLocks noChangeAspect="1" noChangeArrowheads="1"/>
            </p:cNvPicPr>
            <p:nvPr/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52627" y="2883255"/>
              <a:ext cx="1070151" cy="333511"/>
            </a:xfrm>
            <a:prstGeom prst="rect">
              <a:avLst/>
            </a:prstGeom>
            <a:noFill/>
          </p:spPr>
        </p:pic>
        <p:pic>
          <p:nvPicPr>
            <p:cNvPr id="31" name="Picture 60" descr="http://www.clf.rl.ac.uk/resources/image/jpg/eurofel-150.jpg"/>
            <p:cNvPicPr>
              <a:picLocks noChangeAspect="1" noChangeArrowheads="1"/>
            </p:cNvPicPr>
            <p:nvPr/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50606" y="1306809"/>
              <a:ext cx="960067" cy="385181"/>
            </a:xfrm>
            <a:prstGeom prst="rect">
              <a:avLst/>
            </a:prstGeom>
            <a:noFill/>
          </p:spPr>
        </p:pic>
        <p:pic>
          <p:nvPicPr>
            <p:cNvPr id="32" name="Picture 64" descr="http://ess-scandinavia.eu/templates/theme285/images/logo.png"/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75088" y="2483283"/>
              <a:ext cx="814106" cy="462839"/>
            </a:xfrm>
            <a:prstGeom prst="rect">
              <a:avLst/>
            </a:prstGeom>
            <a:noFill/>
          </p:spPr>
        </p:pic>
        <p:pic>
          <p:nvPicPr>
            <p:cNvPr id="33" name="Picture 66" descr="http://static.wix.com/media/9aff89_3e375496467eabe65aadc6c536fa56b5.jpg"/>
            <p:cNvPicPr>
              <a:picLocks noChangeAspect="1" noChangeArrowheads="1"/>
            </p:cNvPicPr>
            <p:nvPr/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57796" y="1594731"/>
              <a:ext cx="1008619" cy="712556"/>
            </a:xfrm>
            <a:prstGeom prst="rect">
              <a:avLst/>
            </a:prstGeom>
            <a:noFill/>
          </p:spPr>
        </p:pic>
        <p:pic>
          <p:nvPicPr>
            <p:cNvPr id="34" name="Picture 33" descr="http://www.lasercenter.vu.lt/nuotrauka.php?subject=projektai&amp;id=15"/>
            <p:cNvPicPr>
              <a:picLocks noChangeAspect="1" noChangeArrowheads="1"/>
            </p:cNvPicPr>
            <p:nvPr/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63158" y="3050011"/>
              <a:ext cx="543102" cy="323922"/>
            </a:xfrm>
            <a:prstGeom prst="rect">
              <a:avLst/>
            </a:prstGeom>
            <a:noFill/>
          </p:spPr>
        </p:pic>
        <p:pic>
          <p:nvPicPr>
            <p:cNvPr id="35" name="Picture 72" descr="http://www.km3net.org/logo/oldLogo/KM3NeT_logo_web_no_shade.gif"/>
            <p:cNvPicPr>
              <a:picLocks noChangeAspect="1"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8706083" y="2289542"/>
              <a:ext cx="307254" cy="341747"/>
            </a:xfrm>
            <a:prstGeom prst="rect">
              <a:avLst/>
            </a:prstGeom>
            <a:noFill/>
          </p:spPr>
        </p:pic>
        <p:pic>
          <p:nvPicPr>
            <p:cNvPr id="36" name="Picture 35" descr="http://www.ontwerpstudiospanjaard.com/content_images/logos/eatris.jpg"/>
            <p:cNvPicPr>
              <a:picLocks noChangeAspect="1" noChangeArrowheads="1"/>
            </p:cNvPicPr>
            <p:nvPr/>
          </p:nvPicPr>
          <p:blipFill>
            <a:blip r:embed="rId3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06074" y="1382457"/>
              <a:ext cx="1318146" cy="667021"/>
            </a:xfrm>
            <a:prstGeom prst="rect">
              <a:avLst/>
            </a:prstGeom>
            <a:noFill/>
          </p:spPr>
        </p:pic>
        <p:pic>
          <p:nvPicPr>
            <p:cNvPr id="37" name="Picture 54" descr="http://www.helmholtz-muenchen.de/uploads/pics/Infrafrontier-logo.jpg"/>
            <p:cNvPicPr>
              <a:picLocks noChangeAspect="1" noChangeArrowheads="1"/>
            </p:cNvPicPr>
            <p:nvPr/>
          </p:nvPicPr>
          <p:blipFill>
            <a:blip r:embed="rId3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25204" y="1874995"/>
              <a:ext cx="665023" cy="500266"/>
            </a:xfrm>
            <a:prstGeom prst="rect">
              <a:avLst/>
            </a:prstGeom>
            <a:noFill/>
          </p:spPr>
        </p:pic>
      </p:grpSp>
      <p:pic>
        <p:nvPicPr>
          <p:cNvPr id="1026" name="Picture 2" descr="http://ec.europa.eu/digital-agenda/sites/digital-agenda/files/horizon2020_0.JPG"/>
          <p:cNvPicPr>
            <a:picLocks noChangeAspect="1" noChangeArrowheads="1"/>
          </p:cNvPicPr>
          <p:nvPr/>
        </p:nvPicPr>
        <p:blipFill>
          <a:blip r:embed="rId34" cstate="print"/>
          <a:srcRect t="30302" b="45414"/>
          <a:stretch>
            <a:fillRect/>
          </a:stretch>
        </p:blipFill>
        <p:spPr bwMode="auto">
          <a:xfrm>
            <a:off x="0" y="5613400"/>
            <a:ext cx="9144000" cy="124460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5" cstate="print"/>
          <a:srcRect t="2246"/>
          <a:stretch>
            <a:fillRect/>
          </a:stretch>
        </p:blipFill>
        <p:spPr bwMode="auto">
          <a:xfrm>
            <a:off x="49540" y="4704623"/>
            <a:ext cx="8999456" cy="903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rapezoid 41"/>
          <p:cNvSpPr/>
          <p:nvPr/>
        </p:nvSpPr>
        <p:spPr>
          <a:xfrm>
            <a:off x="0" y="4140558"/>
            <a:ext cx="9143999" cy="553791"/>
          </a:xfrm>
          <a:prstGeom prst="trapezoid">
            <a:avLst>
              <a:gd name="adj" fmla="val 100581"/>
            </a:avLst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" descr="http://dasish.eu/billeder/DASISH.jpg/"/>
          <p:cNvPicPr>
            <a:picLocks noChangeAspect="1" noChangeArrowheads="1"/>
          </p:cNvPicPr>
          <p:nvPr/>
        </p:nvPicPr>
        <p:blipFill>
          <a:blip r:embed="rId3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808" t="18230" r="23559" b="25125"/>
          <a:stretch>
            <a:fillRect/>
          </a:stretch>
        </p:blipFill>
        <p:spPr bwMode="auto">
          <a:xfrm>
            <a:off x="1007104" y="4167473"/>
            <a:ext cx="1478519" cy="500691"/>
          </a:xfrm>
          <a:prstGeom prst="rect">
            <a:avLst/>
          </a:prstGeom>
          <a:noFill/>
        </p:spPr>
      </p:pic>
      <p:pic>
        <p:nvPicPr>
          <p:cNvPr id="44" name="Picture 6" descr="http://www.biomedbridges.eu/sites/biomedbridges.eu/themes/custom/biomedbridges/logo.png"/>
          <p:cNvPicPr>
            <a:picLocks noChangeAspect="1" noChangeArrowheads="1"/>
          </p:cNvPicPr>
          <p:nvPr/>
        </p:nvPicPr>
        <p:blipFill>
          <a:blip r:embed="rId3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784" y="4194165"/>
            <a:ext cx="2159551" cy="465135"/>
          </a:xfrm>
          <a:prstGeom prst="rect">
            <a:avLst/>
          </a:prstGeom>
          <a:noFill/>
        </p:spPr>
      </p:pic>
      <p:pic>
        <p:nvPicPr>
          <p:cNvPr id="45" name="Picture 12" descr="ENVRI meeting Clermont-Ferrand"/>
          <p:cNvPicPr>
            <a:picLocks noChangeAspect="1" noChangeArrowheads="1"/>
          </p:cNvPicPr>
          <p:nvPr/>
        </p:nvPicPr>
        <p:blipFill>
          <a:blip r:embed="rId3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012" t="20937" r="14309" b="15514"/>
          <a:stretch>
            <a:fillRect/>
          </a:stretch>
        </p:blipFill>
        <p:spPr bwMode="auto">
          <a:xfrm>
            <a:off x="5262139" y="4172754"/>
            <a:ext cx="811369" cy="473719"/>
          </a:xfrm>
          <a:prstGeom prst="rect">
            <a:avLst/>
          </a:prstGeom>
          <a:noFill/>
        </p:spPr>
      </p:pic>
      <p:pic>
        <p:nvPicPr>
          <p:cNvPr id="46" name="Picture 16" descr="http://www.xfel.eu/sites/site_xfel-gmbh/content/e63581/e105628/e126563/e126567/crisp_eng.jpg"/>
          <p:cNvPicPr>
            <a:picLocks noChangeAspect="1" noChangeArrowheads="1"/>
          </p:cNvPicPr>
          <p:nvPr/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6713" y="4194195"/>
            <a:ext cx="1448341" cy="43396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3434" y="37567"/>
            <a:ext cx="7308400" cy="993775"/>
          </a:xfrm>
        </p:spPr>
        <p:txBody>
          <a:bodyPr/>
          <a:lstStyle/>
          <a:p>
            <a:r>
              <a:rPr lang="fi-FI" dirty="0" smtClean="0"/>
              <a:t>Any danger for confusion?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48" y="217834"/>
            <a:ext cx="7308400" cy="993775"/>
          </a:xfrm>
        </p:spPr>
        <p:txBody>
          <a:bodyPr/>
          <a:lstStyle/>
          <a:p>
            <a:r>
              <a:rPr lang="en-US" dirty="0" smtClean="0"/>
              <a:t>Addressing users, building bridges (example: EUDAT user forums)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FEEFC-FC4F-4B0F-8C84-0DD2AE81069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24" descr="BBMRI 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284984"/>
            <a:ext cx="1281386" cy="61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89040"/>
            <a:ext cx="648072" cy="661977"/>
          </a:xfrm>
          <a:prstGeom prst="rect">
            <a:avLst/>
          </a:prstGeom>
        </p:spPr>
      </p:pic>
      <p:pic>
        <p:nvPicPr>
          <p:cNvPr id="9" name="Picture 8" descr="http://ung.in.ua/upload/user_files/Infrastructure/Biomedical/ELIXI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5301208"/>
            <a:ext cx="864096" cy="652073"/>
          </a:xfrm>
          <a:prstGeom prst="rect">
            <a:avLst/>
          </a:prstGeom>
          <a:noFill/>
        </p:spPr>
      </p:pic>
      <p:pic>
        <p:nvPicPr>
          <p:cNvPr id="10" name="Picture 16" descr="http://t2.gstatic.com/images?q=tbn:ANd9GcSdSykiNl0Dakf7orGxOe6xlUrbNxDpxhwnKDgbzLeQvv6TnHfZ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4869160"/>
            <a:ext cx="1512168" cy="343342"/>
          </a:xfrm>
          <a:prstGeom prst="rect">
            <a:avLst/>
          </a:prstGeom>
          <a:noFill/>
        </p:spPr>
      </p:pic>
      <p:pic>
        <p:nvPicPr>
          <p:cNvPr id="13" name="Picture 18" descr="emso logo final CMYK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3140968"/>
            <a:ext cx="1402489" cy="40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lcg-archive.web.cern.ch/lcg-archive/logos/WLCG-Logo-Comp2L-W-M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4365104"/>
            <a:ext cx="792088" cy="643733"/>
          </a:xfrm>
          <a:prstGeom prst="rect">
            <a:avLst/>
          </a:prstGeom>
          <a:noFill/>
        </p:spPr>
      </p:pic>
      <p:pic>
        <p:nvPicPr>
          <p:cNvPr id="16" name="Picture 2" descr="logo -- Dixa-fp7">
            <a:hlinkClick r:id="rId9" tooltip="Homepage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60032" y="4221088"/>
            <a:ext cx="576064" cy="462909"/>
          </a:xfrm>
          <a:prstGeom prst="rect">
            <a:avLst/>
          </a:prstGeom>
          <a:noFill/>
        </p:spPr>
      </p:pic>
      <p:pic>
        <p:nvPicPr>
          <p:cNvPr id="17" name="Picture 2" descr="http://www.pan-data.eu/imagesGHD/b/bd/Pandata-europe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47864" y="4653136"/>
            <a:ext cx="1008112" cy="297643"/>
          </a:xfrm>
          <a:prstGeom prst="rect">
            <a:avLst/>
          </a:prstGeom>
          <a:noFill/>
        </p:spPr>
      </p:pic>
      <p:pic>
        <p:nvPicPr>
          <p:cNvPr id="20" name="Picture 2" descr="http://t2.gstatic.com/images?q=tbn:ANd9GcSJO65yuqSQgpR_5G0r9VUZx8mvQ49xmetPL566aqdBzEEWJ7ls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84368" y="4149080"/>
            <a:ext cx="1082972" cy="536177"/>
          </a:xfrm>
          <a:prstGeom prst="rect">
            <a:avLst/>
          </a:prstGeom>
          <a:noFill/>
        </p:spPr>
      </p:pic>
      <p:sp>
        <p:nvSpPr>
          <p:cNvPr id="1030" name="AutoShape 6" descr="data:image/jpeg;base64,/9j/4AAQSkZJRgABAQAAAQABAAD/2wCEAAkGBhQSERUUEhQWFRUVGBoVGBYXFxgbHhoaHBwYGhoaGBocHCYgGhwnHBobIS8gIycpLS0tGB4xNTAqNScrLCkBCQoKDgwOGg8PGCkkHx8sLCwqKikpLCksLCo0KSwsLC0sMC01LCwpLikpKikqNSosLyksKSktLCwqKiw0LC0sLv/AABEIAM0A9QMBIgACEQEDEQH/xAAcAAACAwEBAQEAAAAAAAAAAAAABgQFBwMCAQj/xABQEAACAQIDAwcHBQkPBAMAAAABAgMAEQQSIQUGMQcTIkFRYXEyNHOBkbGyFBdTcqEWIzM1UsHCw9IkQkNUYmOCg5KTlNHh8PEVJaLidLPj/8QAGQEBAAMBAQAAAAAAAAAAAAAAAAEDBAIF/8QAMhEAAgIBAgMFBQgDAAAAAAAAAAECAxEhMQQSQRMyUYHwYXGRodEFFCIjMzRCscHh8f/aAAwDAQACEQMRAD8A3GiiigCiiigCiiigCsbl30xgYjn24nqTt+rWyUmvyX4cknnZtTfin7FAVOz+VBkjVZIjI44uZAubU9QTT/SpScq631w5t3SA/ZlHvplwW7uGgjSMpG1tA0ioWYk3421OtSJt3cM6kNBFY/yFHsIFx6qZQPmw9vxYtM8ROmjKdGU94/ONKsqzLkzNsXKoOnNt/wCLqB7z7a02gCsc302rJLi5Vdjljcoq30AGl7dp43762Os55UdnIrRSqtnkLBiOvKFsSO3qv4VKBUbF37xGHj5sZZFB05zMSo7AQeHdU/50MR9FF7H/AGqdN0NmRw4SLItjIiSMessygm59wq6oDMfnQxH0UXsf9qj50MR9FF7H/arTqKgGQ7Z37xGITJpEOvm8wLdxN727hUbYe9k+FJyNnU/vHLEX7RrofCtB3/2XHJhHkYdOIZkI6rkAjvB7O4VTcmGyoyrzkXkVzGp6gMqk2Hab2v2eu8ghJypTg9KGIjsBYfbc+6nTdveaPGISgKstgyHiL8CD1g2OvdVpPArqVdQynQgi4PqNZtyY6YqUdXNn7HS1AabRRRUAKKKKAKKKKAKKKKAKKKKAxfau9eImlL866C5yqjMoUdQsCLnvpj2RymlIgs6NI40zqVFx1X76qd/9jxwYkc2CBIvOEdQJYg5ewaXtT/g9y8JGgXmUe3751BY95NqkFF86kX0EntWj51IvoJPatMMu7ODUEtBCAOJKqKgfJtm3tzUP91p7ctVyshDvNL3sFb86kX0EntWj51IvoJPatMMe7ODYArh4SDwIRTXv7lMJ/Fov7ArvKYFv51IvoJPatWmxt/8AD4hwnSjdtAHAsT2BgSL+NqsPuUwn8Wi/sCkPlF2JFh3iMKZM4e4XhdctiB1ceruqQOeJhRWmV7B2IaNzqdfJA67Bx1dRFXOFmLorEEEgEg9XdVVigXghZrDOEDNYEjMBYg9XTy1MwLFXeNmLWs6km5Ktx9jA+0Vir/BY10/6/qgIHJv59L6N/jStNrMeTXz2X0b/ABpTdvrvB8lw5ym0kl0Tu7W9Q+0itoGAGkLlW8nD/Wf3LXfk23gzxnDuelGLpfrTs/ok+wjsrhyreTh/rP7loBp2JOFwmHv1xRgAAkk5BwA1NS/lZ+ie39D3Zr1U7NiPyTDta4OHRdBci6ob2sbjTWwPAaV55lfpI/C639nN3rJZbKMsAl7wbZ5rCSzR6sosLjgxIXUHsJvY9lZLHvHiVk5wTyZr3uWJHgVOhHda1bD8kWZZM6/e5QFynrFj0j2E38bKPVl+zdgRvtI4Zi3NrJIvHUhAxAJt121t9laYPKywWW2OUTn8M8JhKs65S2fQHS5tbh66uuS3zaT0p+BKl72bEgTBTMkMSsqaMI1BGo4G16X9zdsnD4N8iZ5JMRzaKTYX5tTdiASAADwBJNh110DSKzLky87l9G3xpTJutve2Ik5qVY8zJziPExKsoEbEEHgcssbCxNw3UQRS3yZedy+jb40qAabRRRQBRRRQBRRRQBRRRQBRRRQGZcqPnMXov0mqy5T9+pcAsccCjnJQxzsLhQthoOBa569Bbgb1XcqQ/dER6ub9zN/nThvRu3FtDD822XWzJJa5S/FksRqR324XBAsZAkbn70SYyC+JlEjRyNnBCiysq82cqra184Btxv3UwZ4v5v2f/nX3YnJXhMLKsqNOWXheSwPaCEC5getTcHrFMcmw4Df72uvZp7LcK82/hZzm5Ra18QQN1lb74R+DJ6PZfW5Gg7uqp+2duQ4WPnJ5Ai3sL3JY9iqLlj3AVNjSwA7BakXewf8AcUz3tzH3rjqcz86EtqGP3gNl6XNl7dda6a+zgo5Bf7G31wuJk5uNyslriORGjYjtUMBm9VLPKxxw/hJ+rpcxplEeGtZpS8ATIrADE865kIuAAObyoQujXvayg0x8rHHD+Ev6urwOmCgD4ZFbg0aj/wARwrvhsAiEkAljxZiST6z7q87K/ARejT4RUquHCLfNjUGY8mvnsvo3+NK68oexpyzYmRk5tSERQWuAT1jKBcnU6+21c+TXz2X0bfGlMvKR5i31099dgSdzNjTyy87h2RWhZSc5YXvfTRToQCD40w8qnkYf6z+5a+clPk4jxj9z195VfIw/1n9y0A2bu+aYf0MfwLU90BFiAQeo1A3d80w/oY/gWrGoB4iiCqFUWA0A7KzXYv47f0s/uetNrMti/jt/Sz+56JYA575j9wz/AFPzilXcjYwxOCkUsyMs+dHW11bm1F7HQggkEHqPUbENW+XmM/1D7xWb7vY/HRxsMIrlC12yxh+lYdZU9VtKkGg7v7pDDvzskplkyc2rZcoVLg2UXJ/erqSdFAFhSnyY+dy+jPxpXmXau1mBUpLZhbSEDj35dPGmPcHdd8KjvKLSSWGXjlUdRI0uSfsFANlFFFQAooooAooooAooooAooooCi3t3YGMjAByyJcox4a8VPcbDwsPApke621IxkR3CjQBZ7D1DMLeytQqDtPbUOHAM0ipfgDck+AFyfZQGf/8AQNrfSS/4j/3rlil2phF513kyjiTIJAPEEnTvtWk7O2pFOueFw68LjqPYRxB8art9PMZ/qfnFSD1upt75XhxIQAwJRwOGYWNx3EEH11K2zsKHFx83iIw63uOIKntVhYqfA1lm72xMZNGzYZyqhrECVk6VgeA46Ea1a/cltP6Vv8Q9AN+xdx8LhZOdjQtJawkkdnYA9SlicvqpZ5WPKw/hJ+rqN9yW0/pW/wAQ/wDnVBvFhsVGVTFlyQCUzPnFja+VrnsGnhQGq4TH5YYwANEQFjewOVTYAAkm1j1DUa1Ih2gSdbEXAzAMLEmwuGHC+lwTUbD7OzRRkWIKISpJGuRRcEcNANLHh1dfSDBEOFyZVNmJDFrlSCoJNiO3hrbjWOTtU/Z68v8AIEbk189l9G3xpTLykeYt9dPfSzya+ey+jf40pm5SPMW+unvrYBY5P94IMMJuefJnKZeixvbNfyQe0Vz373ijxbRJh7uFvrYi7NlACgi/V2ddctzN3IcSkzTlwI8p6JtoQxN9D2U0bI2FBh3DRxZnzFVLszENYkgG2QMBf7Rm41XOyMHqC7+Vpg8IhmawjREPXchQLKOsm1K03KsoPQw5I6i0gB9gU++vPKhiM0WGIPRYs32Lb7GPtpi3d2FhxhoTzMZLRozEopJJUEkki/E12tVkC03Kwf4uP73/ANK5cn+Akmxb4tx0emb9RdzqF7gCfaKZtsxJGyKkUYzA6iJDr4ZeHh9tcoNryqVBIsWCgKFtxtxGnqH2deKzjq4TcGnoME3fLzGf6h94ql5LfNpfSn4Eq6308xn+p+cUubgX+QYnLxzvb+7WtknyxbAzYjbv5AXLe2d3yqSOOXQlvECvsG3OllkCgXAzo+ZQTwDaC1+2oGBmjWbM5AVYU5u/C1he3fe/fxrhhHV4ZUUffJpDlQcVFwbkdQGteV94sznm8dPd9Xt1A2UV8Ffa9YBRRRQBRRRQBRRRQBRRRQBWS8oqOMaxe+UquTsygC9v6Wb21rVJXKmP3PF6X9B6ATN3Nn4uUv8AJC62tnKuUHXYE3Fzx0q3n3X2o6lXZ2U8VM9wfEFrGmjdSVhhcPHGEUtHnLkcTexsotc8OJ66YNn4gvGC3lC6sOxgbH7RXCsTlygzzcfa8mFxBwkyZRI+oPFXIFvEEAD1g1pM06opZ2CqouWYgAAdZJ0ArNds/jtPSQ/ClUXLPtSYYvmeccQGKNjHc5S2Z9SOs3A9gqwGo7sbzpjkkkjVgiStErHhIFA6a6cDfh3UqcrHHD/Vk/V1m0SLKMOFCFnRERSYblgShAzyqTdweIHGw0F60blSUgYYMbkJJc2AufvdzYaCgH7Zn4GP6i/CKk1G2Z+Bj+ovwivWIxscfluq+JArltJZYM23ClEe0JEc5SRJGL/lB1NvHon2Uz8pHmLfXT31A2/uXHi5DLhpUDnV14gn8rTVT6jf3rO3dy58NCZZJEZQQLKXJ1NhxUCpTUtUwXnJhCHjxKng2Qe0PTPNgXQZmYKELvmzAKM18zG63HEnjpfjS5yU+TiPGP3PVjymzFcGADYNKqnvFma3tUeyq51Rm8sCvvzvBDiBCkBJEWYE5SBqFAy316qutmcpGHjhjjMcpKIqEgJa6qAbdPhpXTdLdHDPhElkj5x3BY3LdRIsACBwFe8Fs7Z7I7ywRwpHa7O5C2OguSQAb++pdkIyUOr2ByxXKHg5PLhmPVwUadmknCuMW/GBU3EEw9nu5yps+ycCJY0XDK6yBSHVmIIbgVsekOu96tvuJwf0C+1v86rSpsk3hNrfQCnvPygxz4dooo3BewLPlFgCCbWJudLUxcn2zGhwgzixkYyWPEAgAX9S39dfTsXCwvdII1Km2dlZ+lYHorfsI1uKtMPtK54hluASAVIzGw0JNxfv0rp3Qzyg8tscg3ifKL3ysodQe1b2K+o16j2U2a7yE63sgEYJ/lW1b21Y0VHYQ8Pm8fDYBRRRVwCiiigCiiigCiiigCiiigCkvlT82i9L+g9OlJfKn5tF6X9B6Am7Bj/7fhnzZDGl81idDcMLDuPtAqx2LNYlWDB2uxLWsxWyMVHV+9OvbXHdGMNs+FTwMdj4G9doIJSYgygc0bFy3lDVTYDtFjrbWstkXGxSXrp5aARt45BHtlXfoqHha5/JsoJ8ND7K0uSJXWzAMp6iAQevhwNUe9W6CYwA5skiiwa1wRxysOsX9lzSl82GJ6pYva/7NawaNFgY1tljRbaiygW8LCkLlY44fwk/V1G+bHE/Sxe1/wBmqTeTdiXB5OdZWz5rZSxtly3vcD8oUBrEGIyYVX/JiDexQaq8HhmeXKGswUPJJYFizAEKCQcqi/V2VbbPjD4aNTwaJQfAqKqvkjxtc86DlCF4lDB1GgJHFWtYXrBxSfNFtaev9fNdQcVzFJZi13ieyMABfKQCNOIa/CjlH8xb66e+u2CwRuFRJGQNmAksig9p0zOfsrjykeYt9dPfU8HFpNv09dfb4eQKrkp8nEeMfuep3Kh5onpl+CSqfk12nFCJ+dkSO5S2dgt7Z72udeNd+Ubb0MsMccUiyHPnORgQAFYakd7fYa3Aud3p2TZcbICWykCwvxci/qvekjfbGCLBOkyseddQiklempzF79ygg9pda0fdCApgoA2hyBv7V29xqxxWBjlA5xEcDUZlDW8Lis06Oa2NmdugM23d2hnwuHkgDKkaBANTkZNGBPXc9K54hh4U/Rbw4cqpaaJSQCQZE0uOHGs3xUUmOxjYeLLHGrOFQDKihTYsVUasfz9gq6TkoFtcRr3R/wDvSqjs5ylnvdAMuJx+FY3GIgBPEGRCD1XtmBvbS4PVXKHHwBxfEYfJx6Mir0gejcFjcDx49VUHzUj+MH+7H7dffmpH8YP92P26sdMG8gYtq744aBM+dZdQMsToza31tm4aVAwHKNBLKkaxyguwUEhLXOmtmpd2xyavFHmhdpmuBkChdNbm5b/d6ibA3TxSYqF3gYKsikm66AHU+VVoNYoooqAFFFFAFFFFAFFFFAFFFFAFUO+mxGxWFKpq6EOo7SLgj1gn12q+ooDKNk78z4OMQNEpyXAD5lZdb2Pr7qmnlWl+hj/ttWkNGDxAPiK88wv5I9gqQZx860v0Mf8AaavvzrS/Qx/22q/bbTm5UJpxBUXH+Y7/AG9/bC7VYuquE6TAZQouLm1z2eHHw6/PX2jS3jUnBD2Dyjxzuscqc0zGysGzKSeAOgIv66sN9N3Di4QEtzkZzLfgb6Fb9V9Ne0Ck/lLwqR4iMooUslzlFrkMbHTr761BeAr0CDLsLtLamHQRLHLlTQXhL2HYGANx6zXX7pdq/RSf4dv2aYdsyH5YLSW1XW56HC4Pv9etR4OUhX2k+AETLYuglLDykUsSUtouhsb9mmumaq/tJSWO68Apvul2r9FJ/hm/Zqv27trHSwlcSjLHcEkwlNQdOlbtpz3VcmV7vfo8LnpG46Qv/wA6195SPMW+unvqeHu7aHPjAEvdDdNcaJC0jJkKjQA3vm7fCmzZ/JlAjhpHeUDXKQAD9a2pHdeqDcDeGDCibnny5ymXos17Zr+SD2im75wMF9Kf7uT9mtAEPe/lKOKYYLCho1kcwyyOBmtmyEIATpa/eeAAq73L35keSDCmELGE5tX/AHQW6C9EnNAq3OXUkj81J+P3UwTSmWHaDIS5k6eGdrEtmFrW4Htq72I+CwWIfELLzxs3Nxph2jKlv5bNqMpK69t6Albn/jaXxn+Krr50YHxZwsKM5HODnCQFLRqzEL1tqtr6d16quTjCvJipcQRZQGBPVndg1h4C/tHbU7HckkEmKbELLJBdg6rCQLPe7MGYGxLagCwFu/SJLK0BbuZmObnnHcI9PZf31abGxrSK2fijFc1rXtbW3Ua5DdmCwBUk2sWvYk9pC2W/XoAO6rKGEIoVQABwAFqxU02QnlvT3t5+OwPdFFFbQFFFFAFFFFAFFFFAFFFFAFFFFAFFFFAFFFFAUB3bYeRIF77G58Tf7B9te8Nu+wdWZwxUg3sQdDexN9fXr31eUVjXA0p5x82TkzPlUH3+I/zZ+I1pSG4B7qWt+t12xcStFbnY72B0zA2ut+o6Ai+nHtvSlh9rbWhURiOUhBlF4M2g4DNl19prYQXrbFnZ7ujDMbs2htc6njrWbYDfGZ9o86wbm5iISmXURNZF1tcsoCtfrIPUbU4fdHtb6KT/AAx/Zo+6Ta/0Uv8Ahz+zWWjhIU5xrnfIL7Z+yJ0lRshFmFzcWtex6+Fr1K5SPMW+unvpX+6Pa30Un+GP7NV23ts4+SEriUdY7i5aHIL306WUdddcPw0aE1FvXxBN3F3ZhxYl53N0CtsrW45r39lNPza4T+c/t/6VU8kp6OI8Y/c9SOU7as0Ig5mR483OXym17c3a/tPtq6c+VZIbwsk75tcJ/Of2/wDSvcXJxgwblXbuLm32WrzycY+SbCs0rs7c6wuxubZU0+001VMZcyyFqcsLhUjQJGoVRwVRYCutFFSSFFFFAFU+M3wwkTFXnQMNCBdrHsOUGxqPv3j2hwMrISGOVARxGZgpI77E1lm7G7b42UxowQKMzMRewvYWHWT2acDVFlri1GK1OJSw8I2nAbVinGaGRJB15WBt4jiPXUqlXdHctsDLI3OCRXVVHRKkEEnUXItr201VbFtrVHS9oUUUV0SFFFFAFFFFAFFFFAFFFFAFFeJZQoJY2A4k1SYjejW0aX7z1+AGtUXcRXT32C+opd+6OVfLiFvBl+03q02dtdJtBo35J/N21XVxlNkuVPXwegwTqKKqNo7wrGSqjOw462A9fXV1t0Ko803gFvRS5/1+e1+aGXtyv771Kh3kVkY5bOovlJ0PgazR4+mWmce9E4LmlPlOP7gb68fxVd7I2qZs11y5bdd+N+7uqh5Uz/29vSR/FWquyNsVOOzIKrkgbo4nxj9z084/a0MFuelSPNe2ZgL2te1/Ee2kHkabo4nxj90ldeV3hhv639XU2S5YtkN4Q+YHaMcy5onWRQbXUgi+mmniPbUM7z4XNk+URZr5cucXzXta3bfSqHkq8zb0zfDHWbbQmyYuRuOWd2t22kJt9lVSuain4nLlhG7YnFpGuaRlRRxZiAPaao5d/wDAqbc+D9VXYe0KRSFg9iYzashmkayXNna+UfyY167f8m9MkXJLBl6U0pbtGQD2EH307SctYrT2jLewy7O3pws5yxTIzHgpupPgrAE1YYrFpEheRgirxZjYDq1PjWL71bpSYF1uc8beS4FtRrZh1N19/ts4brYt9pYCbDSuQ6ZV5y1yVJzKTrqeiRfw66RtbfK1qFJ7HTf7eDDy4J0injdiyEKrAnRgToKX+TPakUEsxmkSMFFALEC5ueF6+7z8nwwmHaYTF7FRlKAeUQOOY9tVm6G64xryKZDHkUNcLmvckdoqmTn2ibWpy88xrmG27h5FdkmjZYxd2DAhRqbsergfZXzB7w4aVwkc8bsbkKrAnTjpS1HuiMDgsbaQyc5C3Fctsqv3m/lfZWabN2m8D54jZ8rKD2Zha47+yrZXShjKOnLG5te096cLh2yyzKrfki7EeIUEj1172RvFBis3MSBytrizAi97aMB2VneyOTGeYZ53EObWxBd9ethcWPiSe2rqHZY2NFNOZOdMgVEUrl6d2Iv0jpa5PcDUqye7WEMsdsVjEiXNI6ovaxAHtNUkm/8AgVNufB8EkI9oW1ZtgMDidq4g5nvbVnbyYweAVRw7lHGxv1mnXDclWGC9N5XbrN1UeoAfnNFZOesVp7RlvYv8BvZhJjaOdCTwUnKT4BrE1bVm+3uSzKhfCuzEC/NvYk/VYAa9xHrqJuDvm8cqYeZi0bkKhbijHQC/5JOlurTvqVa08TQ5saM1OiiirzsKKKKAp9v4WWTKqLdeJ1A16uJqTsnZoiQadMjpHrv2X7BXfGY5Ilu58B1nwFUj7wSyG0KfZmP+QrzbZUU3OyTbk+m/w8CRiZQRY6ik/aAEOIJjOikMLdXaP99tT/8ApmJl8t8o7C35l0qr2lguafJe+gN7W43rFx907IKXZtYe73+AQzbcxpjiJGhbojuvxPsqt3c2aGvIwvY2UH7T/vvr1vUdI/6X6NWOwx94TwPvNacdrxuJbQWny+o6E+lvePZoW0iiwJswHb1GmSq/bw+8P6veK1cbVGymWeiygiv3U/hP6P6VVvKwf+3N6SP4qst1P4T+j+lVRywvbZjH+cj+Kufs79vHz/thlTyKtdcV4xe6SpPK7ww39b+rqv5Cpbri/GL3SVYcrvDDf1v6utN/cZxPYsuSrzNvTN8MdZvjYg2MdTwbEMp8DIR+etI5KvM29M3wx1nc3n5/+Sf/ALazT7kTh7I3KCBUUKgCqoCgDgANABXSiitxaJ3KmP3EPSp7nqp5IuOJ/qv1lW3Kn5kPSp7mqp5IuOJ/qv1lZX+siv8AkX3KV+L3+tH8YpZ5JPw0/o1+I0zcpX4vf60fxilnkk/DT+jX4jSX6y9eIfeHvenzLE+hk+E1lW4GFWTHxBhcLme3eqkr7DY+qtV3p8yxPoZPhNZhyb/jCP6r/CaW/qREt0bHVVt/dyLGKqzZrIcwytbW1tdKtaqd495I8HFnk1J0RBxY/mA6z1ewHRLGNdjt+09bB3ciwassOaznMcxueFuPZ/mak43asMP4WVE+swH2E61lOJ3px+Pk5uLMAf4OG4sP5T8bd5IFWOzuSmZ+lPKqX4hQXb1nQX9tUK1vSETnm8EMe0eUzCRg82WmbsVSB62a32XrLUxGfEB7Zc0oew6rvew8L1qeB5MsJHqweU/y209i2+29ZljIwuMdVAAWdgAOAAkIAHqqq7n0cjmWepvNFFFbi0KKKKAUt4JCZyCdAAB3CwPvNM+FwyxqFQWHv7z21B2zsbnekujjTXgR2H/Oq2F8XEMoUkDhcBvYRXjR5uGvnKcW1LZpZ8vXgSM1J228SHmYrqAAL9tuyrA4PFTaSNkXrGg+wcfWa57U3fKheaBaws3bft/47K542VvEV/hg0lrru/IInbx4bNEGH7w39XA/m9led2sYCnNnityPA6+/81fdiiY3EwOXLYBgP+Tp21FxmwHRs8B7wL2I8D1j/etdvn51xVcXqsNdQMVUm82MAQRjixBPcB/r7jUf5ZjOGU37co9/CuUuxXEbyynpWuBe5v2k/mqeI4mV1bjXB7atrGF1BI3U/hP6P6VKPLlvFCmD+Slxz7sjhBqQqtqzfkjTS/Hq4Gm7dT+E/o/pV+auUrFyHa2N52+YTuBf8gaR+rIFtWn7O/bx8/7YZonITvLBFLNBK4SScx80DwYqHut+AbUWB49WtNvK7ww39b+rr81R4xgQVJDA3BHEEagjvvX6W5RsDPNFhCIndwrFwiM1mIjvfKDbW/srTd3GcS2LHkq8zb0zfDHWdzefn/5J/wDtrSeTTBvHhGWRGQ86xs6lTbKmtiOFIcuxMR8tLcxNl+UFr829rc5e97WtbW9Z5p8kTh7I2miiitpaJ3Kn5kPSp7mqp5IuOJ/qv1lXnKVhHkwYWNGducU2RSxtZtbAVV8lmz5YjiOdjeO/N2zoy3tzl7XAvxHtrM1+civ+RbcpX4vf60fxilnkk/DT+jX4jTXyhYZ5MC6xqztmToqpY6ML6DWl3ku2bLFNMZIpEBRQC6Mt+keFwL0kvzkH3hy3p8yxPoZPhNZhyb/jCP6r/Ca1HeSItg8QqgsxikAAFySVNgAOJrOeT/ZE0eORnhlRQr9Jo3UeSesi1LV+ZES3RrFZNyqSMcYoPkiJcvrZ7+77BWs0u75bpDGxjKQsqXyMeBB4q3d39Xtqy6LlHCOpLKOHJvBGMCjJbMxYyHrzBiLHwFrd3jTTWKQtjtnObLJHfj0cyN71PiNas05QNoS9GNFJ7UhZj7yPsqqFyisNHKljQ0zau1o8PEZJWyqPaT1BR1k9lYacTzmJ5y1s8ue3Zme9vtptwW5ONxsgkxrsi/yiC1uxEGieu3gaqN892WwuIbIjCFrFGFyOABBP5VwePbeq7XKSzjQiWXqbRRWORb1bTkUZGlYKLXSIG/1iENzRV33heDOuc2OiiitB2FFRNqbViw0ZlncRoLAs3DU2H21JjkDAFTcEXBHWDwNAeqKi7T2nHh4mlmbJGlszWJtcgDQAniRUq9AR8fn5tubNmGo0Bv3a1T7I28SxWZuPAkAWPYaucPj45GdUdWaM5XAIJU2vZh1G1RcdsOOQ31Vu0dfiKxcRXdzKyp7dG9GST84te4t21Q7f2upXm0N7+URwsOoHrqLDseJ5ZIVnBkiCl0y6qHBK316wKmYjDYbBRmeduilrsQTYkgCyqCSbkdtU2fero8nIop7vOf6BK3fwJjjuwsXN7dg6v8/XSvygckWG2o4lzGCewUyKoYMBwzpcXI4Agg201AFnbBYxZY0kjN0dQ6mxFwRcGx1HrrtW6qtVQUF0IMt3N5BcPg51nnmOJdCGRcgRAw4MRmYsQdRqB3GtSrhjcdHCheV1jQEAsxAFyQBqe0kCu9WgKKK44vGJEjSSMqIouzMQAB2knhQHaivKOGAINwRcEdYNeqAKKKrdtbxwYTJz75OcbInRZrnwUGwHWTpQFlRRRQBRRRQBRUfH4+OCNpZWCRoMzMeAHaa6xShlDKbggEHtB1BoD3RRVdHvDhyxUTJcSnD2Jt99AuYxfi1uoUBY0UUUAUUUUAUUUUBnvKMz4nE4fBRRc/lDYmWMOqXUXjS7nQasT7KtuTTaDPghDLpNhWbDSAkXBTRf/Gwv3GmVcFGJDIEQSMApcKMxA4Ata5HdRBgo0ZmREVnN3ZVALEcCxAux8aAxzefEc/hcbLPi5FxC4loVwvO2XIrqFXmuvo9PP2r4182xvLMJpMRHiJOhisi58QEGVWAMa4QXuoF7uxFwL2vWt4rd7DSuXkw8LuRYs8SMSOwki9eZ92sK7Mz4aBmfy2aJCW+sSLmgMoxE4w8mNEeJnDSYqKFQsygyIyiQkyMwEfC3Pa2Gljemrky2q7S4uB5c4jaNo1M/PlQQc4EpALgHKDpYE28W2bdvCuWLYaBiyhGJiQ3UWsDpqBYWHcOyuuD2JBC2aKGKNsuTMiKpy8ctwOF+qgM23qxUp2hPGk0sQfEbPjvG7KVWRJQ2Wx8D4gVB3owLJHtCAz4h48NJg2jDys2sts+YnyhfUDqIBrWZNkws2dooy5KsWKKTmS+Q3te63Nj1X0om2TC+fNFG3OZS90U58nkZrjpW6r8OqgMvxWeEbSlOLxa/JHSGK0hcdNFQllZgpY5vKJFj0uIqDBtyWJsVCcYYFbDKys2JOKKS84g/CIt1ZlLXCA5Qc3VpsB2ZFaQc1HaXWQZF6elunp0tNNb1Fi3Ywi2y4aAWDKLRING0YcOBHHtoDIdqSZsLiYmmnLRHDyZPlQniOaRULLKOlrmvka1iFOtqnbWSTm9pyx4vFH5IYUhK4hyCGRAWNj0ieNx161qcO7uGSNo1w8Kxv5aCNArW4Zhax9ddMPsaBFZEhiVXAVlVFAYAZQGAFiLaa9VAZvvhvZIszHCT5suALNzb5lVjLGC5AJGcIxNzqONRd44Yhh8VFBtCfEKMKJzGXMgzBgAxlvYBg2sVtdD1CtOwm72Gi1iw8KEgrdY0XQ8RcDgeyvWG2Fh40dI4IkSTy1WNAG+sALHiePbQGcbK22sCbRjOLYhMLDzBknuczQuTzZv5WcgdHW+WoeCxOIdMTiBPiDJhcJhJY0ErFS74cF2dDcPwLEHjretMO6uD6P7lg6Ayr96j6IuTYdHQXJPrNTcNs6KMkxxohIVSVVVuFFlBsNQBoB1CgMu3H2niBjcMvPF0njYyK2L+UZrLmEmUL95OawsT124irzfvZmfaGzjnlBZ5FskhUDIjOCv5LMTlJ610pwwOxYISzQwxRlvKKIqk+JA1rvLhEZlZkVmQkoxUEqSLEqTqDbTSgMn2dth+bwuKGMlfGTYpY5cMZLrlZ2V4+Z/eBVsb9XrFNHJhhGbD/KZJ55HkMiFZJWZAFkYLlU8DZePeaaY9iwLKZlhiEp4yBFDm/G7WvUjC4RIlyxoqKLkKqhRqbnQaanWgMi3229Lz+MeLESKcOyqn7oEIRgBdUgGZsQSf3zZRx6hX3am2TPHjp5MdJDLDlGHiimKKVKKQQqnp5ySLjhWo4nd/DSOZJMPC7kZS7RoWItaxJF7W0pX2xyWRTSlklMUbBVMYijbKoFrQOwvCCOpdNTQCliudlg2hM2JxF8Ph8M0aiZwt3w6Fiy31udfEk8alybRz/KpMRj5sLJhuaWFEc2Cc2hD8zcc8XJNx+atMh2HAqFBFHlZVRwUU51QZVD3HTsotreibYeHd1d4ImdLBGMakqBwyki4t1W4UBmeO3nZdn7TDYllnGKYRAyFXAvFpGpbMgtm6I4dLvqBi8ErTlnlkjB2vJGSsmQKCisXHY4t5XUCa1jE7uYWRy8mHhd20LNEjE+JI1r3PsHDurK8ETKzc4ymNCGfhnItq1uvjQGaYLeVjs/CL8pYztj1VhzpMhTnmuG6WbJltodLEVAkxGITApiFxGILYjFPh5C2IKqkYkawVmuIiSgHOdQYjga1b7m8LnMnyaDOSGL80mbMDcG9r3vrepA2VDzZi5qPm2vePIuU3NzdbWNzrQCHuHtXEh8TFfnkjMZVTOZzGWDZl54KMw0Bt1UU/YHZ0UK5IY0jW98qKFF+2wHGigP/Z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athens.greenhackathon.com/files/2012/12/agINFRA_logo_new_big.pn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11960" y="5805264"/>
            <a:ext cx="936104" cy="784411"/>
          </a:xfrm>
          <a:prstGeom prst="rect">
            <a:avLst/>
          </a:prstGeom>
          <a:noFill/>
        </p:spPr>
      </p:pic>
      <p:sp>
        <p:nvSpPr>
          <p:cNvPr id="1034" name="AutoShape 10" descr="data:image/jpeg;base64,/9j/4AAQSkZJRgABAQAAAQABAAD/2wCEAAkGBhQREBUTEhQUFBIWExQXEhYXFRQQFhQUFBQVFBUXGBgXGygeFxkkGRQUIC8gJCgpOCwsFR4xNTAqNScrLCkBCQoKDgwOGA8PGCkkHiQqLyw0LCo1KSwpLTQsKSwsKSo1LDUpLDEsLCwpKSwpLCo1LC0pLCksLCkpKSwpKSwsKf/AABEIAMAA8QMBIgACEQEDEQH/xAAbAAEAAQUBAAAAAAAAAAAAAAAABQECAwQGB//EAEQQAAICAQIEAwQIAwQHCQAAAAECAAMRBBIFBiExE0FRIjJhcQcUI4GRobHBFTNyQmKC0RYkUpKisvEXNUNTc7PC4fD/xAAbAQEAAgMBAQAAAAAAAAAAAAAABAYBAwUHAv/EAC8RAQABBAADBwIFBQAAAAAAAAABAgMEERIxUQUTITJBcZEzwRUiI2GxFFKBoeH/2gAMAwEAAhEDEQA/APcYiICIiAiIgIiICIiAiIgIiICIiAiIgIiICIiAiIgIiICIiAiIgIiICIiAiIgIlDKQLomlr+K10DNjhR5ep+Q7mc3rPpCUdK6y3xY7B+HUzdbsXLnlpQ7+dYx/qVR93YxPPH5/1B7LWP8ACx/+UV/SBeO61n7mH7yV+HX+kfKD+OYm9bn4ehxOQ0P0hIelqMnxB3j9iJ0ui4ily7q3DD4eXzHlItyxcteeNJ9jMsX/AKdUTPT1+G1EoJWaUsiIgIiICIiAiIgIiICIiAiIgIiICIiAiIgIzEoYAmctzLzcKc11YazzbuE/zMzc38f8CvYh+0fOP7q+Z/b/AKTzon8fM+ZnVwcOLkd5c5K52t2pNme5teb1noyajUNYxZ2LMe5JyZjiVC+ned+I1Go5KdMzVO58ZUxEpKgf/u8zvbGp5GZm0msept1bFW9Qf19R85hxKT5mmKo1LNNU0zumXovLXNa6jCWYW38n+I+PwnSZnjFblSCCQQcgjuCOxE9M5X459Yq9r+amA49fRvkZwM7D7r89HJdOyu1JyP0rs/m9P3/6nIlBKzlrAREQEREBERAREQEREBERAREQEREBERATHa+ASTgDqfkJkkJzdqdmksI7kBR/iIH6Zn3RTx1RT1ar1zu7dVfSJl57xbXm+57D5n2fgo6Afh+s04xMmndQ6lhuUMpYeqggkfhmW6mOCnURyjk8zqqm7XNVU85Y9syabUGt1cYyrAjPUdPX4Tp00/Dbeu5qj5rll/UEfhDU8Nq67ntPkMs37ASNOVFUamirfTToRgVU6qi7RrrtVObdO/8AO0qlvUBW/XBlLObqE/kaZQfUhV/TrOWtYFiQMAkkDp0BPQS2Iw7XPU+25J7Tv+XdPvqN/wALrGLEse5JJ+85ls6mocOuALbqX8x7QB/DKy5tHw2vqbGs/uhmb/lA/WP6uI8OCrfsfh81fm72jXXf25uUIkly7xPwNQj59kna/wDSxx+RwfxmrxC1GtZq12IT7K9sDGJrgSTNPe0amOcIVFc2LsVUzynnD2he0rI7l7VeJpan8ygz8x0P5iW8x8Y+qaay8Lv2AHbnbnLBe+D6yoVU8MzEvS7dfHTFXWNpOJwOl+kXVWoHr4dY6HOGVmYHHQ4IrkrxTnCzT6BNVZpytjMFalmKlclu52+i57ec+X26mJCcr80V66nxE9lh0sQnJQ/uD6yF/wC0lG1yaWqvejWBDbvwMk4JUY6gHzzA7WJxfHuf7NPrDpq9MbmwpXa53NuXdgKFPXEu4H9Igu1I019D6e0nChjkbsZCnIBUkdukDsonH8z89vpNUunTTm5mRWXD7SSzMoXaFPX2Zi4Z9I27ULp9Tp7NM7kBdxz1b3cggEA474xA7WJBcz821aBAbMs7e5WvvNjufgPiZzKfSJrGHiDh7mn1+07fPZ1/CB6HE0OBcWGq09d4UqHGdp7rgkEH7wZvwEREBERAREQE5nn0/wCqj/1UnTSA52p3aR/7pVvwMkY06vUb6oWfEzjXIjpLzSImXT0b3VO25guT5ZIH7y2TMRHi84imZnUMUzaVFLqHJCFhuI8l8zJe7kvUj3VVx6qwH5NiXUcl6lu6qg9WYH8lzI85NqafPCbTg5MVR+nM/wAN3/QlX606hGU9s4P5qZR+TK6xuv1ChfQYUn8SZzFibWYZ6gkZHTODiWE/f8+s1xauzH1fD2hvnIx4n6Hj7zpdYBuO0+zk4PqM9JZJ+3kvUDBQK4IByGAPX4GWVcmaknqgUepdf2yZsjJsxHnj7o9WDkTPhbnx/bw+UHK4mxr9EabGrJBK9yO3bPnNaSKZiqNwhzTNM8M83pnJJ/1JPm//ADtMP0if926j+lf/AHEm9yrp9mjqB81z/vEt+8v5j4P9b01lAbZvAG7G7GGDdsj0lQv+NyrXWXpeHE02LcT0j+HAcp6HibaSs6a+lKcvsVlUsPbYNklD5g+ck/pBrtXhNYvIe4WVeIw6KWAbJAwP0jTfRvqK1CV8QtRBnCqrKoz1PQP6kyV4hyY92gTS2ahmdXDG5lLM2GYjpu9GA7+U1SkuHHKGpWii7RFyNTSiXBWwVLgbiT/5Z758vvheAjRcW0dIO4jwWc+rsXDYHkOg/CeqcG4Z9X09VO7d4daruxjOBjOOuJC8T5L8biFWs8Xb4fh/Z7c7thY+9u6d/SZ9WPRx/MouPHR9W2+Ntr8Pd7ufBOc/dmYbLrtJxSq/iKCxm27GRgFX+wGAAGduex9c9Z1XHvo+fUas6lNSaWwoXamSu1duQ24d/wB5i0f0ZfbrbqdTZqCpBAYYzjqMksemfIYmIZlCc+eJ/F9P4OPF2VeHu93dvsxnPlNWnxL+L1JxJttiFQgVQEYg7kUEf2T3z69Ok7fi/Jnj6+nV+Lt8LZ7GzO7YzN33dPe9PKW828jjW2V2rb4NlfTdt35GQy+Y6g9R84glynNZX+OU/WMeD9jjPu7fa/Lf3+c9QWQfMfJ9euqVbji1BgWKADk+90PdT6TnK/o21QHh/wAQcVeg8QdPTG/8swPQKiMezjGT2xjPn2+MvkfwHg66TTpQhLKmerYySzFiegx3JkhAREQEREBERATX1mmFiMjdmUg/eMTYlIidTtiY3GpeOanTmt2RujKSp+YMxTsueeBnP1hB6C0fkG/Y/dONAltxr0XrcVQ84zcarFvTRPL0b2m45fWMJa4HpnI/OXPxXUXEIbHYscBd23JPaRxl9VpVgynBByD6Edp9zao5xEba4ybmopmude7Nfw+xDh63U/FW/WNPw22zolbsf6SB95MnNPz5eowwSz4kFT/w9PyEt1XPOocYUJX8QMn/AIun5SPx5PLhj32ld1hc+8q9teKK03FLqSVSx1wSCM9AfPp2l93H9Q4w1z4+B2/pNBmyST1JOT8z3lJI7qjnMRtE/qLsRw01zoz/APc2OH6M3WpWO7MAfgO5P3DM153PI/Ayi+O49ph9mPRfX75qyr0Wbcz8N+Bi1ZV6KfTnLraawqgDsBgfdNDmDih02nstVQxQDCk7Qcsq9T5d5IrIfmvQPfo7a613OwXC5ChsOpIyeg6AyqPRYjXhDDq+Maiio2WpSftKUUI7tnxLVrJOVGMbvym9xbihp8HADeJqK6j1xgPuyfn07SCPAzZRbXVpF0jk1OhL1srvU4dQfDJIHs4zjzm1bXqNVZT4lHgV1Wra5NiWlmQNtVQnlls5OOg7Qyx6Dmu1mqNldYquutprKuTYGrawAspHVT4Z6g9MiZ045qLy50tVRqRmTxLXZPEZDhtiqpwoORuPp2kZouVnoRNRVWo1aW2l1yMXVWXMSpPZTsKkHyxibuip1OjDVJR49W92pZbEqZQ7Fylgf0LH2hnI8plgt5tsKVhKlF51P1eyuxiBW+xnzuUHcpABBx1Bljc13fyxVV441Q07faE1ZNRtDBguewwQR0PSa93K1lhRrlR2s1gu1Kg+wlYqatVGcFsDb18zkza5g5fHh0JTp0euvUb7KgUqDL4din3uhOWEwykdRxayjSvbete9fdWtmZWZiFrXJA6liB981rOZz/D21QrHiKuGqLY22q/hvWW8sNkZmiOBvd4Vfgto6EdrWCWVljaABXtK5A6lmP8ASJj1fLVyV6mmotbXequGsdNwvDqHBOB0ZQDnHdT6wJa7mdfqdmoRcmsEPW3sslikBkf0Iz9/Q9jJpTOX5q5cssV302BZYoS9CcLcgIwx9LF8j5jIPlOoTtAuiIgIiICIiAiIgJSViBZYmQQRkEYPmJ57zLyk1JNlQJp7kDqa/wDNf0nohlGXMkWMiqxVxUoOZhUZVHDVz9J6PGDKAT0Xi3JVVpLV/ZOe+B7JPxXy+6ctruT9RX2QOPVCD+R6/rLBazrVz11P7qbk9k5FifLuOsISJsPw20dDVYP8Df5StfDLm6Cqw/4G/wApK7yjrH+nP7m5/bPw1gIIk9ouTNRZ7yiserHJ/wB0TquDcnVUYY/aOPNuw+Q7SHdz7VuPCdz0dHF7JyL87mOGOsoHlnlI2EW3DCDqqHoW+J9F/Wd6q4GIAl04F6/Veq3V8dFyw8O3iUcNH+Z6qCRvMPEzptPZcq72ULhc7dxZ1XGfL3pJyI5p0T3aV66xl2NeBkDtajHqfgDNCajeJ88olCvWhstPvVe61QVwlht/2drHHxOMTc5h5kGlaobS245tx/4VIIV7D6gF1H3n0lvMPAA9GoNNa+Pds3EYUvsZcZJ6dADNW3lp9TdfZdZbUGHhIlbJ7VCju2VPvMWOPlA3+L8WtS2mqlK3a1bWy7sigVhCeoU5zu/KYaeZ99GntCfzr1pIJztJZ1YggYYAp0PmDI0ctWXHTV6lN9dK6itmLj2h7Apf2TkEqOvYggzMnCLxXRSVDLp9XUUcFF3adA21iARhgCARjqeozA3uE8zrdfbQymt0ssWrJ6XLW21ip/2h5r8Qe0wX8z2dq60LnWvpl3OVXCIX3kgEg9O0pTy2bKrlszW51d11FikFqyWzW4P6g9x0MirOA6g0r41C2uNfZdZWjoquhrZQwLMMZJBwYHY8Oe0pm5a1fJ6Vszrjy6sAc9/KbUjOX6AlW0af6sNx9jcj+ntZQkfn5STgIiICIiAiIgIiICIiAiIgIiIFMRtlYgUxGJWIFMRiViAxERASN5g4kdPp7Lgu4oBhSdoOWVe47d5JSG5t0L3aO2utd7sFwuQN2HUkZJx2Bgax5lsRdSLalFmnp8b2LDYjqQ5A3FQVOUIII+Mvs49Y7irT1K9grre1ncpXV4g3KMhSWY9TgDtIZeBWldR4OnOmrs0tqGo2I3jXMMI2FYquBkZz1z26SRp0l+ltNldXjJbXT4qB1SyuyqsV5XeQHUqB0znI84GZeY3Vb1uqCX00taFD70tQA+0j4BxkYIIyMj1khdxda9L9Ys6L4SuwHtHqAQo9SSQB85DX8Mv1Hj3WVitm0tlFFW9Xb2/aZnYHaCSFAAJxjv1lfq12p0v1Z6HoIqTbYz1WKLKyhTojE43KD2HQGBls41q0TxrNKoqA3Mi2lr0TuSV2hSQOpUH5ZmfUceZ7Fq0qLa5rWxmZjXXXW/uFiASS2DhQPLria+o1ussrNX1YV2MpVrTbW1K56F1AO9u5IUgeUtp4VborA1CG+o001WJuVLAaAVR13EKwIPUEiBtarjN1Gney6pAytWBtsLq4d1TIJUFcbuxHlF3G7rLnr0tSOKjttssc1oHwCUXapLEAjPkMyHPBtQ9GpGywCyzTmmu24XOoR1aw5LEL2PTPlJFK79Jbb4dJvpttNq7HRHrd8b1YWEBlyMgg+ZBgSf8AE2r07XahBWUVi6hhYML2wRjOfIfGaOm5mLaGzUmvbZUlni1E+5ZWCSpOPTBz6ETDxPSX6yuqqxDQjWF7ytiWMqV+1WvbBZn2k9CAFPUzV1fLt9f1la2e9dTp7AzO1YZb1XYnYKMMpxny2CB1Wmt3IrdsqDj5jMyyI4LrLWCpZprKQqAbmelwSMDGEYn78SXEBERAREQEREBERAREQEREBERAREQEREBI/jnE/q1D3Fd+wD2chc5YKOpBx1aSEhub9I1uitRFLMwUADuftEJx9wMC3S8fJ8ZbKmrtpQWMu9bAyEMQVYf0Edhiaycz2Cg6i3TmunwhYpFqOzbtuxcADGd3cnp5zBVwdtNZfXWrWVX1OVcnxHS1UI2OzHLIQfZ74O4TU4DpxVSF+p6s2DThbFsYmt8BA6qHsKZODgYGcYgTjceaqp7NTSatpXaFdb/EL9FVdv8AazgYx5+cwNzJbWA+o0rVUkgGwWJaa9xwDYq9VHXqRnHnImjg1zVuKUsrqrtou0lV5wd9ZLWIOpKVnoBnsc+U3eKa27V0tp0011TWqUse4Itdat0cghibDjOAo69+kCa0nExZddUFwavDycghvETf0+UjdTzQQxRKi7/Wvq6jeEBbwvF3ZIOBjpMYD6TU2v4NttVqU7TUA7K1SFCrKSO4x1HrI6zgNtuxrK3UW8QNzqGw1VXgFFLMp6HKrnHbdiBO6fmas6ey6wNX4TslqnDkOpA2gr0YksuMd8y3TcX1DMu7RulbEDd4tbMgPm6Dt5dAT3kSvL9q6e3SKv8ALsS7TWn3bdtgtC2kd33KVJ8wQZL6bj1jsqnSahGLAOWFexBkBjvDYcDywOvwgW8J47bqCGGnxSXdfENqEjY7ITsxnuvrJxZxXLWi8J1Fmn1Yt8W479zeAA1lhU7fExjaw/sztQYFYiICIiAiIgIiICIiAiIgIiICIiAiIgIiICauv1yU1tbYcIgJY/D0+JJxj5zakVzJwxtRp3RCA+UdM+6XrdbFB+BKgQNfS8avZlJ0di1sQNxsqLqrdmavOQPUZJEaTjtttrKmnJrS5qmsNqL7jAM2zGceePOV0/MFjFUOk1CuWAfITw06+0fE3YYAZ7DriQ3DNJ4epsNlGs3NrLHRkLinazjazAPtI6ZPSBOcC5kr1W8KGR0ZgyN3KhmVXX1UkHr5EEeU1b+Z3FDXppy9a+N4n2qIVFLsp6Ee1kLnp8pq6Ll9/q1br9lqqrLzUSO6tfY3hvjvW4I+XQjtK6LQ2nhVyNUyXOur+z6E5sewgA+fvdD8o9BtW8xWpULH0xBd6kqXxa2LG44HUDC4yO/rMn+kwFGosepks0/82slSc7Q64Zcgggg5/KYeO8Ne3S6esK+Rbpd4UlWVVZd5yDlcDPUSO1PBratPrNKlb2LZW9lNg9p2Z+jV2MerODjax7qQPKB0fDNZbYT4tHhDAKnxUs3Z+CjpJECQHLaICwWrV1nauTeXZTjyXc5wc+mJ0AgU2ysRAREQEREBERAREQEREBERAREQEREBERAREQEREBERASkrECmJWIgIiICIiAiIgIiICIiAiIgIiICIiAiIgIiICIiAiIgIiICIiAiIgIiICIiAiIgIiICIiAiIgf/Z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http://www.obs-banyuls.fr/contributor/expert-html/expert-content-illustration/arago/collaborations_internationales/fr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24328" y="5445224"/>
            <a:ext cx="1152128" cy="919414"/>
          </a:xfrm>
          <a:prstGeom prst="rect">
            <a:avLst/>
          </a:prstGeom>
          <a:noFill/>
        </p:spPr>
      </p:pic>
      <p:pic>
        <p:nvPicPr>
          <p:cNvPr id="1038" name="Picture 14" descr="http://www.slu.se/Global/externwebben/centrumbildningar-projekt/sv-lifewatch/nyheter/biovel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020272" y="6110660"/>
            <a:ext cx="591117" cy="747340"/>
          </a:xfrm>
          <a:prstGeom prst="rect">
            <a:avLst/>
          </a:prstGeom>
          <a:noFill/>
        </p:spPr>
      </p:pic>
      <p:pic>
        <p:nvPicPr>
          <p:cNvPr id="1040" name="Picture 16" descr="http://www.nm.ifi.lmu.de/~schiffer/pictures/drihm.jp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835696" y="3429000"/>
            <a:ext cx="1021252" cy="788690"/>
          </a:xfrm>
          <a:prstGeom prst="rect">
            <a:avLst/>
          </a:prstGeom>
          <a:noFill/>
        </p:spPr>
      </p:pic>
      <p:pic>
        <p:nvPicPr>
          <p:cNvPr id="1042" name="Picture 18" descr="http://www.spacetelescope.org/static/archives/logos/screen/euro_vo_aida.jpg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580112" y="6381328"/>
            <a:ext cx="1224136" cy="242070"/>
          </a:xfrm>
          <a:prstGeom prst="rect">
            <a:avLst/>
          </a:prstGeom>
          <a:noFill/>
        </p:spPr>
      </p:pic>
      <p:pic>
        <p:nvPicPr>
          <p:cNvPr id="1044" name="Picture 20" descr="http://www.geo-seas.eu/pictures/geoseas/html_page/Geo-Seas-logo.jpg">
            <a:hlinkClick r:id="rId23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588224" y="4221088"/>
            <a:ext cx="720080" cy="702798"/>
          </a:xfrm>
          <a:prstGeom prst="rect">
            <a:avLst/>
          </a:prstGeom>
          <a:noFill/>
        </p:spPr>
      </p:pic>
      <p:pic>
        <p:nvPicPr>
          <p:cNvPr id="1045" name="Picture 21" descr="C:\Users\lecarpen\AppData\Local\Microsoft\Windows\Temporary Internet Files\Content.IE5\L60NT3FR\image-1st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51520" y="1628800"/>
            <a:ext cx="1720743" cy="1134126"/>
          </a:xfrm>
          <a:prstGeom prst="rect">
            <a:avLst/>
          </a:prstGeom>
          <a:noFill/>
        </p:spPr>
      </p:pic>
      <p:pic>
        <p:nvPicPr>
          <p:cNvPr id="1046" name="Picture 22" descr="C:\Users\lecarpen\AppData\Local\Microsoft\Windows\Temporary Internet Files\Content.IE5\PUNFTBAJ\image-2nd-with-background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236296" y="1628800"/>
            <a:ext cx="1588506" cy="1745311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251520" y="2852936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600" baseline="30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User Forum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7-8 March 2012, Barcelona</a:t>
            </a:r>
          </a:p>
        </p:txBody>
      </p:sp>
      <p:pic>
        <p:nvPicPr>
          <p:cNvPr id="32" name="Picture 28" descr="http://upload.wikimedia.org/wikipedia/commons/thumb/a/aa/Icoslogo.jpg/220px-Icoslogo.jpg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051720" y="4941168"/>
            <a:ext cx="1221731" cy="41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4" descr="http://t2.gstatic.com/images?q=tbn:ANd9GcSHiyoOBsp09yDpvWsA08wmkiWtZT_G5Dm56pgB2eCSv-OkQmzd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347864" y="3957383"/>
            <a:ext cx="1152128" cy="381449"/>
          </a:xfrm>
          <a:prstGeom prst="rect">
            <a:avLst/>
          </a:prstGeom>
          <a:noFill/>
        </p:spPr>
      </p:pic>
      <p:pic>
        <p:nvPicPr>
          <p:cNvPr id="34" name="Picture 10" descr="http://www.esds.ac.uk/images/cessdanew.gif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4572000" y="5085184"/>
            <a:ext cx="1293426" cy="294902"/>
          </a:xfrm>
          <a:prstGeom prst="rect">
            <a:avLst/>
          </a:prstGeom>
          <a:noFill/>
        </p:spPr>
      </p:pic>
      <p:pic>
        <p:nvPicPr>
          <p:cNvPr id="1047" name="Picture 23" descr="https://photos-5.dropbox.com/t/0/AACyYc102rDWr8Q2RuGnMQIpvef7bWJjK-dQLgOHxiSu9g/12/90528992/jpeg/32x32/3/1370340000/0/2/escrin.tif/ciHZ1iU6tmnhbZXR_VnSkQRlT4xv1hx3dLhk6wNHeSc?size=800x600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2267744" y="5805264"/>
            <a:ext cx="1045616" cy="414790"/>
          </a:xfrm>
          <a:prstGeom prst="rect">
            <a:avLst/>
          </a:prstGeom>
          <a:noFill/>
        </p:spPr>
      </p:pic>
      <p:pic>
        <p:nvPicPr>
          <p:cNvPr id="1048" name="Picture 24" descr="https://photos-5.dropbox.com/t/0/AACmtLqgOjSg1ffWxEYK-nrj2Z-xCWLqq6MigLuTvPeShA/12/90528992/jpeg/32x32/3/1370340000/0/2/mapper.tif/A2nshFSKyPkNqfKuXi16CMY0tLOPUtzQb0Vf3l82EpA?size=800x600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5796136" y="5589240"/>
            <a:ext cx="755576" cy="322064"/>
          </a:xfrm>
          <a:prstGeom prst="rect">
            <a:avLst/>
          </a:prstGeom>
          <a:noFill/>
        </p:spPr>
      </p:pic>
      <p:pic>
        <p:nvPicPr>
          <p:cNvPr id="1049" name="Picture 25" descr="https://photos-5.dropbox.com/t/0/AAA0yxBcItUsQ-XqPftywidc3nFTsobPqHXFkSooMRvfZA/12/90528992/jpeg/32x32/3/1370340000/0/2/scidip.tif/GVwUTW62SbgEBN78uO9R3gMKU3kGYWNhSnruAS46mtE?size=800x600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179512" y="4653136"/>
            <a:ext cx="1296144" cy="188680"/>
          </a:xfrm>
          <a:prstGeom prst="rect">
            <a:avLst/>
          </a:prstGeom>
          <a:noFill/>
        </p:spPr>
      </p:pic>
      <p:pic>
        <p:nvPicPr>
          <p:cNvPr id="1050" name="Picture 26" descr="https://photos-6.dropbox.com/t/0/AADEIrrDEv18kqOqaE8N--vTWehFf1UX2gZpz6f5VX5yHw/12/90528992/jpeg/32x32/3/1370340000/0/2/verce.tif/MHxO6KvFoqosUT4no7UTeaPGf8AEe3fSOjTnr0ldifI?size=800x600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2267744" y="2996952"/>
            <a:ext cx="936104" cy="330571"/>
          </a:xfrm>
          <a:prstGeom prst="rect">
            <a:avLst/>
          </a:prstGeom>
          <a:noFill/>
        </p:spPr>
      </p:pic>
      <p:pic>
        <p:nvPicPr>
          <p:cNvPr id="35" name="Picture 6" descr="Home">
            <a:hlinkClick r:id="rId35" tooltip="Clarin home page"/>
          </p:cNvPr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1907704" y="1700808"/>
            <a:ext cx="1512168" cy="33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http://openlandscapes.zalf.de/ImagesWiki/EPOS_Logo.jpg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3635896" y="2348880"/>
            <a:ext cx="936104" cy="413549"/>
          </a:xfrm>
          <a:prstGeom prst="rect">
            <a:avLst/>
          </a:prstGeom>
          <a:noFill/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5220072" y="2348880"/>
            <a:ext cx="1872208" cy="471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5b74e4d6-62c0-4835-a573-69ebd82c4706" descr="B2BEED7C-9737-4827-890F-BAA63FE25030@mpi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3707904" y="1640136"/>
            <a:ext cx="1152128" cy="42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 descr="C:\Users\rmb\Documents\EPCC\Projects\EUDAT\presentations\img_header.png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56792"/>
            <a:ext cx="1368152" cy="58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 descr="VPH-NoE Logo">
            <a:hlinkClick r:id="rId41"/>
          </p:cNvPr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2051720" y="2348880"/>
            <a:ext cx="1008112" cy="526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Potential for conflicts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What is the relation between this forum and others?</a:t>
            </a:r>
          </a:p>
          <a:p>
            <a:pPr lvl="1"/>
            <a:r>
              <a:rPr lang="fi-FI" dirty="0" smtClean="0"/>
              <a:t>Need to build on existing initiatives, not ”yet an another policy group”</a:t>
            </a:r>
          </a:p>
          <a:p>
            <a:r>
              <a:rPr lang="fi-FI" dirty="0" smtClean="0"/>
              <a:t>Where is the point when collaboration potential converts to harmful politics?</a:t>
            </a:r>
          </a:p>
          <a:p>
            <a:pPr lvl="1"/>
            <a:r>
              <a:rPr lang="fi-FI" dirty="0" smtClean="0"/>
              <a:t>For example ”data intensive HPC” is today addressed also by PRACE</a:t>
            </a:r>
          </a:p>
          <a:p>
            <a:r>
              <a:rPr lang="fi-FI" dirty="0" smtClean="0"/>
              <a:t>Networked models (”ecosystem”) instead of monoliths allows better inclusion or people</a:t>
            </a:r>
          </a:p>
          <a:p>
            <a:r>
              <a:rPr lang="fi-FI" dirty="0" smtClean="0"/>
              <a:t>Clear and open criteria for choices</a:t>
            </a:r>
          </a:p>
          <a:p>
            <a:pPr lvl="1"/>
            <a:r>
              <a:rPr lang="fi-FI" dirty="0" smtClean="0"/>
              <a:t>Examples: who will provide each service and how those decisions are made etc.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651E4-DA85-47A1-9944-35D0B5406138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083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Look for merging with other user </a:t>
            </a:r>
            <a:r>
              <a:rPr lang="fi-FI" smtClean="0"/>
              <a:t>forum activities and </a:t>
            </a:r>
            <a:r>
              <a:rPr lang="fi-FI" dirty="0" smtClean="0"/>
              <a:t>utilizing existing work</a:t>
            </a:r>
          </a:p>
          <a:p>
            <a:r>
              <a:rPr lang="fi-FI" dirty="0" smtClean="0"/>
              <a:t>Include wider set of ”e-infrastructure acronyms” and try to make the interface less confusing to users</a:t>
            </a:r>
          </a:p>
          <a:p>
            <a:r>
              <a:rPr lang="fi-FI" dirty="0" smtClean="0"/>
              <a:t>Promote open approach and clear selection criteria</a:t>
            </a:r>
          </a:p>
          <a:p>
            <a:pPr lvl="1"/>
            <a:r>
              <a:rPr lang="fi-FI" dirty="0" smtClean="0"/>
              <a:t>Choices and pilots based on clear criteria, not based on ”since it happens to be there”. Some pilots have a tendency to become permanent.</a:t>
            </a:r>
          </a:p>
          <a:p>
            <a:pPr lvl="1"/>
            <a:r>
              <a:rPr lang="fi-FI" dirty="0" smtClean="0"/>
              <a:t>Example from datacenter selection criteria: energy efficiency, environmental sustainability, running costs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651E4-DA85-47A1-9944-35D0B5406138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407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UDA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>
                <a:lumMod val="75000"/>
                <a:lumOff val="25000"/>
              </a:schemeClr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SC Powerpoint template">
  <a:themeElements>
    <a:clrScheme name="CSC_powerpoint">
      <a:dk1>
        <a:sysClr val="windowText" lastClr="000000"/>
      </a:dk1>
      <a:lt1>
        <a:sysClr val="window" lastClr="FFFFFF"/>
      </a:lt1>
      <a:dk2>
        <a:srgbClr val="007581"/>
      </a:dk2>
      <a:lt2>
        <a:srgbClr val="8C1B54"/>
      </a:lt2>
      <a:accent1>
        <a:srgbClr val="525E66"/>
      </a:accent1>
      <a:accent2>
        <a:srgbClr val="4B247B"/>
      </a:accent2>
      <a:accent3>
        <a:srgbClr val="1F3263"/>
      </a:accent3>
      <a:accent4>
        <a:srgbClr val="A4A7A6"/>
      </a:accent4>
      <a:accent5>
        <a:srgbClr val="6FC5B6"/>
      </a:accent5>
      <a:accent6>
        <a:srgbClr val="F2C8D6"/>
      </a:accent6>
      <a:hlink>
        <a:srgbClr val="7FA4BF"/>
      </a:hlink>
      <a:folHlink>
        <a:srgbClr val="BB597D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KM_A vaalea suomi ruotsi">
  <a:themeElements>
    <a:clrScheme name="OKM_vihreä suomi ruots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KM_vihreä suomi ruotsi">
      <a:majorFont>
        <a:latin typeface="Akzidenz Grotesk BE"/>
        <a:ea typeface="ＭＳ Ｐゴシック"/>
        <a:cs typeface=""/>
      </a:majorFont>
      <a:minorFont>
        <a:latin typeface="Akzidenz Grotesk BE M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OKM_vihreä suomi ruots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KM_vihreä suomi ruots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KM_vihreä suomi ruots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KM_vihreä suomi ruots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KM_vihreä suomi ruots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KM_vihreä suomi ruots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KM_vihreä suomi ruots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KM_vihreä suomi ruots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KM_vihreä suomi ruots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KM_vihreä suomi ruots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KM_vihreä suomi ruots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KM_vihreä suomi ruots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46655</TotalTime>
  <Words>246</Words>
  <Application>Microsoft Office PowerPoint</Application>
  <PresentationFormat>On-screen Show (4:3)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Akzidenz Grotesk BE</vt:lpstr>
      <vt:lpstr>Akzidenz Grotesk BE Md</vt:lpstr>
      <vt:lpstr>Arial</vt:lpstr>
      <vt:lpstr>Berlin Sans FB Demi</vt:lpstr>
      <vt:lpstr>Calibri</vt:lpstr>
      <vt:lpstr>EUDAT_Template</vt:lpstr>
      <vt:lpstr>CSC Powerpoint template</vt:lpstr>
      <vt:lpstr>OKM_A vaalea suomi ruotsi</vt:lpstr>
      <vt:lpstr> Increased trust, less confusion, added value </vt:lpstr>
      <vt:lpstr>Trust in all levels</vt:lpstr>
      <vt:lpstr>Any danger for confusion?</vt:lpstr>
      <vt:lpstr>Addressing users, building bridges (example: EUDAT user forums) </vt:lpstr>
      <vt:lpstr>Potential for conflicts</vt:lpstr>
      <vt:lpstr>Recommendations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 goes the title</dc:title>
  <dc:creator>bscuser</dc:creator>
  <cp:lastModifiedBy>Kimmo Koski</cp:lastModifiedBy>
  <cp:revision>514</cp:revision>
  <dcterms:created xsi:type="dcterms:W3CDTF">2012-01-16T09:02:25Z</dcterms:created>
  <dcterms:modified xsi:type="dcterms:W3CDTF">2013-11-18T12:54:58Z</dcterms:modified>
</cp:coreProperties>
</file>