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2"/>
  </p:handoutMasterIdLst>
  <p:sldIdLst>
    <p:sldId id="256" r:id="rId2"/>
    <p:sldId id="257" r:id="rId3"/>
    <p:sldId id="258" r:id="rId4"/>
    <p:sldId id="264" r:id="rId5"/>
    <p:sldId id="259" r:id="rId6"/>
    <p:sldId id="260" r:id="rId7"/>
    <p:sldId id="261" r:id="rId8"/>
    <p:sldId id="262" r:id="rId9"/>
    <p:sldId id="263" r:id="rId10"/>
    <p:sldId id="265" r:id="rId11"/>
  </p:sldIdLst>
  <p:sldSz cx="9144000" cy="6858000" type="screen4x3"/>
  <p:notesSz cx="9309100" cy="69548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41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78" d="100"/>
          <a:sy n="78" d="100"/>
        </p:scale>
        <p:origin x="-774" y="-96"/>
      </p:cViewPr>
      <p:guideLst>
        <p:guide orient="horz" pos="2191"/>
        <p:guide pos="2932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47742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73003" y="0"/>
            <a:ext cx="4033943" cy="347742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9A8F07C5-8132-4E8E-9BCB-4B2716426D8E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05889"/>
            <a:ext cx="4033943" cy="347742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73003" y="6605889"/>
            <a:ext cx="4033943" cy="347742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99CD910F-D38C-4582-8DA9-57E9650AA91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3163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24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6415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3408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95327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59531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56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975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41447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9789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419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399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FABFF9-26CE-4AFB-AF4C-F748A2D07F8F}" type="datetimeFigureOut">
              <a:rPr lang="en-US" smtClean="0"/>
              <a:t>11/18/2013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370FDB-FA0F-466B-86F5-02D21461F2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14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90500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User Engagement</a:t>
            </a:r>
            <a:br>
              <a:rPr lang="en-US" dirty="0" smtClean="0"/>
            </a:br>
            <a:r>
              <a:rPr lang="en-US" dirty="0" smtClean="0"/>
              <a:t>How to do it?</a:t>
            </a:r>
            <a:br>
              <a:rPr lang="en-US" dirty="0" smtClean="0"/>
            </a:br>
            <a:r>
              <a:rPr lang="en-US" dirty="0" smtClean="0"/>
              <a:t>Where is it for?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2286000"/>
          </a:xfrm>
        </p:spPr>
        <p:txBody>
          <a:bodyPr>
            <a:normAutofit fontScale="70000" lnSpcReduction="20000"/>
          </a:bodyPr>
          <a:lstStyle/>
          <a:p>
            <a:r>
              <a:rPr lang="en-US" sz="2400" dirty="0" smtClean="0"/>
              <a:t>Peter Wittenburg</a:t>
            </a:r>
          </a:p>
          <a:p>
            <a:r>
              <a:rPr lang="en-US" sz="2400" dirty="0" smtClean="0"/>
              <a:t>Max Planck Institute for Psycholinguistics </a:t>
            </a:r>
          </a:p>
          <a:p>
            <a:endParaRPr lang="en-US" sz="2400" dirty="0" smtClean="0"/>
          </a:p>
          <a:p>
            <a:endParaRPr lang="en-US" sz="2400" dirty="0"/>
          </a:p>
          <a:p>
            <a:r>
              <a:rPr lang="en-US" sz="2400" dirty="0" smtClean="0">
                <a:solidFill>
                  <a:schemeClr val="tx1"/>
                </a:solidFill>
              </a:rPr>
              <a:t>Let me add: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participating in EUDAT as member of a scientific community</a:t>
            </a:r>
          </a:p>
          <a:p>
            <a:r>
              <a:rPr lang="en-US" sz="2400" dirty="0" smtClean="0">
                <a:solidFill>
                  <a:schemeClr val="tx1"/>
                </a:solidFill>
              </a:rPr>
              <a:t>my main hat is still science in MPI and infrastructure as bottom-up process as described by Collaborative Data Infrastructure (HLEG) </a:t>
            </a:r>
            <a:endParaRPr lang="en-US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0758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13"/>
            <a:ext cx="7772400" cy="841375"/>
          </a:xfrm>
        </p:spPr>
        <p:txBody>
          <a:bodyPr/>
          <a:lstStyle/>
          <a:p>
            <a:r>
              <a:rPr lang="en-US" dirty="0" smtClean="0"/>
              <a:t>some ideas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143000"/>
            <a:ext cx="8077200" cy="5029200"/>
          </a:xfrm>
        </p:spPr>
        <p:txBody>
          <a:bodyPr>
            <a:normAutofit fontScale="92500" lnSpcReduction="1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trust establishment is crucial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no monolithic forum – let’s reflect diversity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have a balance between stakeholders and don’t ask people from IT departments to drive this (is this realistic since people mostly go where there is a direct gain?)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separate bottom-up opinions from political influences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analyze current mechanisms for user engagement which are in place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one last comment to my excellent CERN colleagues: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the </a:t>
            </a:r>
            <a:r>
              <a:rPr lang="en-US" sz="2000" dirty="0" err="1" smtClean="0">
                <a:solidFill>
                  <a:schemeClr val="tx1"/>
                </a:solidFill>
              </a:rPr>
              <a:t>EIROforum</a:t>
            </a:r>
            <a:r>
              <a:rPr lang="en-US" sz="2000" dirty="0" smtClean="0">
                <a:solidFill>
                  <a:schemeClr val="tx1"/>
                </a:solidFill>
              </a:rPr>
              <a:t> papers look like a ready-made proposal with CERN IT department in the center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is this forum just a bunch of </a:t>
            </a:r>
            <a:r>
              <a:rPr lang="en-US" sz="2000" dirty="0" err="1" smtClean="0">
                <a:solidFill>
                  <a:schemeClr val="tx1"/>
                </a:solidFill>
              </a:rPr>
              <a:t>claqueurs</a:t>
            </a:r>
            <a:r>
              <a:rPr lang="en-US" sz="2000" dirty="0" smtClean="0">
                <a:solidFill>
                  <a:schemeClr val="tx1"/>
                </a:solidFill>
              </a:rPr>
              <a:t> that are needed again with CERN IT department in the center?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EUDAT is based on CDI – not easy with communities in the driving seat </a:t>
            </a:r>
          </a:p>
        </p:txBody>
      </p:sp>
    </p:spTree>
    <p:extLst>
      <p:ext uri="{BB962C8B-B14F-4D97-AF65-F5344CB8AC3E}">
        <p14:creationId xmlns:p14="http://schemas.microsoft.com/office/powerpoint/2010/main" val="319171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13"/>
            <a:ext cx="7772400" cy="841375"/>
          </a:xfrm>
        </p:spPr>
        <p:txBody>
          <a:bodyPr/>
          <a:lstStyle/>
          <a:p>
            <a:r>
              <a:rPr lang="en-US" dirty="0" smtClean="0"/>
              <a:t>Interviews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143000"/>
            <a:ext cx="8458200" cy="5257800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many interviews during the last 2/3 years (time consuming)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u="sng" dirty="0" smtClean="0">
                <a:solidFill>
                  <a:schemeClr val="tx1"/>
                </a:solidFill>
              </a:rPr>
              <a:t>RDA/Europe</a:t>
            </a:r>
            <a:r>
              <a:rPr lang="en-US" sz="2000" dirty="0" smtClean="0">
                <a:solidFill>
                  <a:schemeClr val="tx1"/>
                </a:solidFill>
              </a:rPr>
              <a:t> (22+), </a:t>
            </a:r>
            <a:r>
              <a:rPr lang="en-US" sz="2000" u="sng" dirty="0" err="1" smtClean="0">
                <a:solidFill>
                  <a:schemeClr val="tx1"/>
                </a:solidFill>
              </a:rPr>
              <a:t>Radieschen</a:t>
            </a:r>
            <a:r>
              <a:rPr lang="en-US" sz="2000" dirty="0" smtClean="0">
                <a:solidFill>
                  <a:schemeClr val="tx1"/>
                </a:solidFill>
              </a:rPr>
              <a:t> (12), </a:t>
            </a:r>
            <a:r>
              <a:rPr lang="en-US" sz="2000" u="sng" dirty="0" smtClean="0">
                <a:solidFill>
                  <a:schemeClr val="tx1"/>
                </a:solidFill>
              </a:rPr>
              <a:t>EUDAT</a:t>
            </a:r>
            <a:r>
              <a:rPr lang="en-US" sz="2000" dirty="0" smtClean="0">
                <a:solidFill>
                  <a:schemeClr val="tx1"/>
                </a:solidFill>
              </a:rPr>
              <a:t>, DASISH, MPS</a:t>
            </a:r>
            <a:endParaRPr lang="en-US" sz="2000" dirty="0">
              <a:solidFill>
                <a:schemeClr val="tx1"/>
              </a:solidFill>
            </a:endParaRP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goal: find out about needs </a:t>
            </a:r>
            <a:r>
              <a:rPr lang="en-US" sz="2000" dirty="0" err="1" smtClean="0">
                <a:solidFill>
                  <a:schemeClr val="tx1"/>
                </a:solidFill>
              </a:rPr>
              <a:t>wrt</a:t>
            </a:r>
            <a:r>
              <a:rPr lang="en-US" sz="2000" dirty="0" smtClean="0">
                <a:solidFill>
                  <a:schemeClr val="tx1"/>
                </a:solidFill>
              </a:rPr>
              <a:t> data infrastructures which mostly includes computational aspects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don’t send questionnaires: boring for good people, lack agreed terminology, noisy results, arbitrary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interviewees expect to meet </a:t>
            </a:r>
            <a:r>
              <a:rPr lang="en-US" sz="2000" b="1" dirty="0" smtClean="0">
                <a:solidFill>
                  <a:schemeClr val="tx1"/>
                </a:solidFill>
              </a:rPr>
              <a:t>experts</a:t>
            </a:r>
            <a:r>
              <a:rPr lang="en-US" sz="2000" dirty="0" smtClean="0">
                <a:solidFill>
                  <a:schemeClr val="tx1"/>
                </a:solidFill>
              </a:rPr>
              <a:t> – expensive, not scaling </a:t>
            </a:r>
          </a:p>
          <a:p>
            <a:pPr marL="342900" indent="-342900" algn="l">
              <a:buFont typeface="Arial" pitchFamily="34" charset="0"/>
              <a:buChar char="•"/>
            </a:pPr>
            <a:endParaRPr lang="en-US" sz="1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two questions: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of course: are selected interviews representative?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is data representative?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data = gold of modern science</a:t>
            </a:r>
            <a:r>
              <a:rPr lang="en-US" sz="2000" dirty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-&gt; data has a high value for scientists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ownership/trust are crucial – whom do we trust (DSA disaster)</a:t>
            </a:r>
          </a:p>
        </p:txBody>
      </p:sp>
    </p:spTree>
    <p:extLst>
      <p:ext uri="{BB962C8B-B14F-4D97-AF65-F5344CB8AC3E}">
        <p14:creationId xmlns:p14="http://schemas.microsoft.com/office/powerpoint/2010/main" val="2303906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13"/>
            <a:ext cx="7772400" cy="841375"/>
          </a:xfrm>
        </p:spPr>
        <p:txBody>
          <a:bodyPr/>
          <a:lstStyle/>
          <a:p>
            <a:r>
              <a:rPr lang="en-US" dirty="0" smtClean="0"/>
              <a:t>Some Results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143000"/>
            <a:ext cx="8077200" cy="5029200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only those results relevant for todays forum discussion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eInfrastructures</a:t>
            </a:r>
            <a:r>
              <a:rPr lang="en-US" sz="2000" dirty="0" smtClean="0">
                <a:solidFill>
                  <a:schemeClr val="tx1"/>
                </a:solidFill>
              </a:rPr>
              <a:t> not yet real point of attention </a:t>
            </a:r>
          </a:p>
          <a:p>
            <a:pPr lvl="1" algn="l"/>
            <a:r>
              <a:rPr lang="en-US" sz="2000" dirty="0" smtClean="0">
                <a:solidFill>
                  <a:schemeClr val="tx1"/>
                </a:solidFill>
              </a:rPr>
              <a:t>	(except network services, web, Google)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offers of </a:t>
            </a:r>
            <a:r>
              <a:rPr lang="en-US" sz="2000" dirty="0" err="1" smtClean="0">
                <a:solidFill>
                  <a:schemeClr val="tx1"/>
                </a:solidFill>
              </a:rPr>
              <a:t>eInfrastructures</a:t>
            </a:r>
            <a:r>
              <a:rPr lang="en-US" sz="2000" dirty="0" smtClean="0">
                <a:solidFill>
                  <a:schemeClr val="tx1"/>
                </a:solidFill>
              </a:rPr>
              <a:t> are widely unknown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growing awareness about ESFRI initiatives – close to research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 general people rely on services which are “close to them” (research organization, country) due to trust and convenience issues (culture, legal, language)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 some specific areas European/international services are relevant </a:t>
            </a:r>
          </a:p>
          <a:p>
            <a:pPr lvl="1" algn="l"/>
            <a:r>
              <a:rPr lang="en-US" sz="2000" dirty="0">
                <a:solidFill>
                  <a:schemeClr val="tx1"/>
                </a:solidFill>
              </a:rPr>
              <a:t>	</a:t>
            </a:r>
            <a:r>
              <a:rPr lang="en-US" sz="2000" dirty="0" smtClean="0">
                <a:solidFill>
                  <a:schemeClr val="tx1"/>
                </a:solidFill>
              </a:rPr>
              <a:t>(example: genomics experts know PDB, EMBL, EBI, </a:t>
            </a:r>
            <a:r>
              <a:rPr lang="en-US" sz="2000" dirty="0" err="1" smtClean="0">
                <a:solidFill>
                  <a:schemeClr val="tx1"/>
                </a:solidFill>
              </a:rPr>
              <a:t>etc</a:t>
            </a:r>
            <a:r>
              <a:rPr lang="en-US" sz="2000" dirty="0" smtClean="0">
                <a:solidFill>
                  <a:schemeClr val="tx1"/>
                </a:solidFill>
              </a:rPr>
              <a:t>)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“cloud” discussion not relevant – need to distinguish “</a:t>
            </a:r>
            <a:r>
              <a:rPr lang="en-US" sz="2000" b="1" i="1" dirty="0" smtClean="0">
                <a:solidFill>
                  <a:schemeClr val="tx1"/>
                </a:solidFill>
              </a:rPr>
              <a:t>cloud as a technology</a:t>
            </a:r>
            <a:r>
              <a:rPr lang="en-US" sz="2000" dirty="0" smtClean="0">
                <a:solidFill>
                  <a:schemeClr val="tx1"/>
                </a:solidFill>
              </a:rPr>
              <a:t>” from “</a:t>
            </a:r>
            <a:r>
              <a:rPr lang="en-US" sz="2000" b="1" i="1" dirty="0" smtClean="0">
                <a:solidFill>
                  <a:schemeClr val="tx1"/>
                </a:solidFill>
              </a:rPr>
              <a:t>cloud as another IT-hype to convince politicians</a:t>
            </a:r>
            <a:r>
              <a:rPr lang="en-US" sz="2000" dirty="0" smtClean="0">
                <a:solidFill>
                  <a:schemeClr val="tx1"/>
                </a:solidFill>
              </a:rPr>
              <a:t>”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lots of different solutions to organize and manage data </a:t>
            </a:r>
          </a:p>
        </p:txBody>
      </p:sp>
    </p:spTree>
    <p:extLst>
      <p:ext uri="{BB962C8B-B14F-4D97-AF65-F5344CB8AC3E}">
        <p14:creationId xmlns:p14="http://schemas.microsoft.com/office/powerpoint/2010/main" val="123032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13"/>
            <a:ext cx="7772400" cy="841375"/>
          </a:xfrm>
        </p:spPr>
        <p:txBody>
          <a:bodyPr/>
          <a:lstStyle/>
          <a:p>
            <a:r>
              <a:rPr lang="en-US" dirty="0" smtClean="0"/>
              <a:t>data organization split 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689" y="1534627"/>
            <a:ext cx="5752595" cy="2956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619171" y="1072962"/>
            <a:ext cx="211908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logical layer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5629" y="4491335"/>
            <a:ext cx="220617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physical layer</a:t>
            </a:r>
          </a:p>
        </p:txBody>
      </p:sp>
      <p:sp>
        <p:nvSpPr>
          <p:cNvPr id="7" name="Left-Right Arrow 6"/>
          <p:cNvSpPr/>
          <p:nvPr/>
        </p:nvSpPr>
        <p:spPr>
          <a:xfrm>
            <a:off x="151921" y="2961903"/>
            <a:ext cx="1067279" cy="169118"/>
          </a:xfrm>
          <a:prstGeom prst="leftRightArrow">
            <a:avLst/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" name="Left-Right Arrow 7"/>
          <p:cNvSpPr/>
          <p:nvPr/>
        </p:nvSpPr>
        <p:spPr>
          <a:xfrm>
            <a:off x="6716402" y="3834744"/>
            <a:ext cx="1067279" cy="169118"/>
          </a:xfrm>
          <a:prstGeom prst="leftRightArrow">
            <a:avLst/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9" name="Left-Right Arrow 8"/>
          <p:cNvSpPr/>
          <p:nvPr/>
        </p:nvSpPr>
        <p:spPr>
          <a:xfrm>
            <a:off x="6858000" y="2102448"/>
            <a:ext cx="1067279" cy="169118"/>
          </a:xfrm>
          <a:prstGeom prst="leftRightArrow">
            <a:avLst/>
          </a:prstGeom>
          <a:solidFill>
            <a:srgbClr val="C0504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0" name="Oval 9"/>
          <p:cNvSpPr/>
          <p:nvPr/>
        </p:nvSpPr>
        <p:spPr>
          <a:xfrm>
            <a:off x="685560" y="2477879"/>
            <a:ext cx="206589" cy="111287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1" name="Oval 10"/>
          <p:cNvSpPr/>
          <p:nvPr/>
        </p:nvSpPr>
        <p:spPr>
          <a:xfrm>
            <a:off x="7195851" y="3360808"/>
            <a:ext cx="206589" cy="111287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7288344" y="1625697"/>
            <a:ext cx="206589" cy="111287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494933" y="990600"/>
            <a:ext cx="179066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Interfacing: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complex 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diversity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402439" y="4089737"/>
            <a:ext cx="189396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Interfacing: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simple (S3,</a:t>
            </a:r>
            <a:r>
              <a:rPr kumimoji="0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 </a:t>
            </a:r>
          </a:p>
          <a:p>
            <a:pPr marR="0" lvl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000" kern="0" baseline="0" dirty="0">
                <a:solidFill>
                  <a:srgbClr val="C00000"/>
                </a:solidFill>
              </a:rPr>
              <a:t>	</a:t>
            </a:r>
            <a:r>
              <a:rPr lang="en-US" sz="2000" kern="0" baseline="0" dirty="0" smtClean="0">
                <a:solidFill>
                  <a:srgbClr val="C00000"/>
                </a:solidFill>
              </a:rPr>
              <a:t>   </a:t>
            </a:r>
            <a:r>
              <a:rPr kumimoji="0" lang="en-US" sz="20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OSt</a:t>
            </a: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726" y="1196752"/>
            <a:ext cx="263742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Interfacing: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can be simple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</a:rPr>
              <a:t>can be complex</a:t>
            </a:r>
          </a:p>
        </p:txBody>
      </p:sp>
      <p:sp>
        <p:nvSpPr>
          <p:cNvPr id="17" name="Content Placeholder 1"/>
          <p:cNvSpPr txBox="1">
            <a:spLocks/>
          </p:cNvSpPr>
          <p:nvPr/>
        </p:nvSpPr>
        <p:spPr>
          <a:xfrm>
            <a:off x="228600" y="5273824"/>
            <a:ext cx="8857439" cy="1507976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we had store and organization together (FS naming, paths, </a:t>
            </a:r>
            <a:r>
              <a:rPr lang="en-US" dirty="0" err="1" smtClean="0">
                <a:solidFill>
                  <a:prstClr val="black"/>
                </a:solidFill>
                <a:latin typeface="Calibri"/>
              </a:rPr>
              <a:t>etc</a:t>
            </a:r>
            <a:r>
              <a:rPr lang="en-US" dirty="0" smtClean="0">
                <a:solidFill>
                  <a:prstClr val="black"/>
                </a:solidFill>
                <a:latin typeface="Calibri"/>
              </a:rPr>
              <a:t>)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first a split of logical layer since file system not sufficient anymore 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if all logics are separate, can simplify physical structure towards clouds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much heterogeneity and all complexity in the logical layer</a:t>
            </a:r>
          </a:p>
          <a:p>
            <a:pPr marL="285750" indent="-285750" algn="l"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/>
              </a:rPr>
              <a:t>of course clouds don’t solve logical layer </a:t>
            </a:r>
            <a:endParaRPr lang="en-US" dirty="0">
              <a:solidFill>
                <a:prstClr val="black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73104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13"/>
            <a:ext cx="7772400" cy="841375"/>
          </a:xfrm>
        </p:spPr>
        <p:txBody>
          <a:bodyPr/>
          <a:lstStyle/>
          <a:p>
            <a:r>
              <a:rPr lang="en-US" dirty="0" smtClean="0"/>
              <a:t>expectations and meetings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1143000"/>
            <a:ext cx="8686800" cy="5029200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one example of many interactions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long AAI discussions with good colleagues from GEANT/</a:t>
            </a:r>
            <a:r>
              <a:rPr lang="en-US" sz="2000" dirty="0" err="1" smtClean="0">
                <a:solidFill>
                  <a:schemeClr val="tx1"/>
                </a:solidFill>
              </a:rPr>
              <a:t>eduGain</a:t>
            </a:r>
            <a:r>
              <a:rPr lang="en-US" sz="2000" dirty="0" smtClean="0">
                <a:solidFill>
                  <a:schemeClr val="tx1"/>
                </a:solidFill>
              </a:rPr>
              <a:t>/TERENA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had also the focused FIM group by Bob and others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had a group working in EUDAT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many user meetings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again: not to blame anyone of the very good colleagues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yet no real progress from community perspective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so what is wrong 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do we have wrong expectations – is AAI in Europe too complex?</a:t>
            </a: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do we make unrealistic promises – it’s primarily not a technical problem? </a:t>
            </a:r>
            <a:endParaRPr lang="en-US" sz="1800" dirty="0">
              <a:solidFill>
                <a:schemeClr val="tx1"/>
              </a:solidFill>
            </a:endParaRPr>
          </a:p>
          <a:p>
            <a:pPr marL="1257300" lvl="2" indent="-342900" algn="l">
              <a:buFont typeface="Arial" pitchFamily="34" charset="0"/>
              <a:buChar char="•"/>
            </a:pPr>
            <a:r>
              <a:rPr lang="en-US" sz="1800" dirty="0" smtClean="0">
                <a:solidFill>
                  <a:schemeClr val="tx1"/>
                </a:solidFill>
              </a:rPr>
              <a:t>don’t we understand each other – do we have different goals?</a:t>
            </a:r>
          </a:p>
          <a:p>
            <a:pPr lvl="2" algn="l"/>
            <a:r>
              <a:rPr lang="en-US" sz="1800" dirty="0">
                <a:solidFill>
                  <a:schemeClr val="tx1"/>
                </a:solidFill>
              </a:rPr>
              <a:t> </a:t>
            </a:r>
            <a:r>
              <a:rPr lang="en-US" sz="1800" dirty="0" smtClean="0">
                <a:solidFill>
                  <a:schemeClr val="tx1"/>
                </a:solidFill>
              </a:rPr>
              <a:t>      we want/need a service – some may want to do research projects?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communities </a:t>
            </a:r>
            <a:r>
              <a:rPr lang="en-US" sz="2400" dirty="0">
                <a:solidFill>
                  <a:schemeClr val="tx1"/>
                </a:solidFill>
              </a:rPr>
              <a:t>are implementing good old User DBs again </a:t>
            </a:r>
          </a:p>
        </p:txBody>
      </p:sp>
    </p:spTree>
    <p:extLst>
      <p:ext uri="{BB962C8B-B14F-4D97-AF65-F5344CB8AC3E}">
        <p14:creationId xmlns:p14="http://schemas.microsoft.com/office/powerpoint/2010/main" val="2154870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13"/>
            <a:ext cx="7772400" cy="841375"/>
          </a:xfrm>
        </p:spPr>
        <p:txBody>
          <a:bodyPr/>
          <a:lstStyle/>
          <a:p>
            <a:r>
              <a:rPr lang="en-US" dirty="0" smtClean="0"/>
              <a:t>principle problems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2286000"/>
            <a:ext cx="8229600" cy="3886200"/>
          </a:xfrm>
        </p:spPr>
        <p:txBody>
          <a:bodyPr>
            <a:normAutofit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researchers want useful services but not interested in lengthy discussions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researchers will take interesting solutions or build them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infrastructure building </a:t>
            </a:r>
            <a:r>
              <a:rPr lang="en-US" sz="2000" dirty="0">
                <a:solidFill>
                  <a:schemeClr val="tx1"/>
                </a:solidFill>
              </a:rPr>
              <a:t>&amp;</a:t>
            </a:r>
            <a:r>
              <a:rPr lang="en-US" sz="2000" dirty="0" smtClean="0">
                <a:solidFill>
                  <a:schemeClr val="tx1"/>
                </a:solidFill>
              </a:rPr>
              <a:t> giving service requires altruistic people – do we have them in Europe? Can we only rely on services for money?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infrastructure and tool building requires time to become mature and accepted – there is a time without reliable success indicators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different models of user engagement 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user advisory boards – often alibi function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user forums – interesting but difficult to turn into action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chemeClr val="tx1"/>
                </a:solidFill>
              </a:rPr>
              <a:t>conferences – often platforms to present own work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1600" dirty="0" smtClean="0">
                <a:solidFill>
                  <a:srgbClr val="C00000"/>
                </a:solidFill>
              </a:rPr>
              <a:t>active working groups – very promising but does not scale </a:t>
            </a:r>
          </a:p>
        </p:txBody>
      </p:sp>
      <p:cxnSp>
        <p:nvCxnSpPr>
          <p:cNvPr id="5" name="Straight Connector 4"/>
          <p:cNvCxnSpPr/>
          <p:nvPr/>
        </p:nvCxnSpPr>
        <p:spPr>
          <a:xfrm>
            <a:off x="609600" y="1676400"/>
            <a:ext cx="8001000" cy="0"/>
          </a:xfrm>
          <a:prstGeom prst="line">
            <a:avLst/>
          </a:prstGeom>
          <a:ln>
            <a:solidFill>
              <a:srgbClr val="C0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Subtitle 2"/>
          <p:cNvSpPr txBox="1">
            <a:spLocks/>
          </p:cNvSpPr>
          <p:nvPr/>
        </p:nvSpPr>
        <p:spPr>
          <a:xfrm>
            <a:off x="304800" y="1066800"/>
            <a:ext cx="2133600" cy="914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>
                <a:solidFill>
                  <a:srgbClr val="C00000"/>
                </a:solidFill>
              </a:rPr>
              <a:t>running project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no dynamic adaptation</a:t>
            </a:r>
            <a:endParaRPr lang="en-US" sz="1600" dirty="0">
              <a:solidFill>
                <a:srgbClr val="C00000"/>
              </a:solidFill>
            </a:endParaRPr>
          </a:p>
          <a:p>
            <a:r>
              <a:rPr lang="en-US" sz="1600" dirty="0" smtClean="0">
                <a:solidFill>
                  <a:srgbClr val="C00000"/>
                </a:solidFill>
              </a:rPr>
              <a:t>results not usable</a:t>
            </a:r>
            <a:endParaRPr lang="en-US" sz="1600" dirty="0">
              <a:solidFill>
                <a:srgbClr val="C00000"/>
              </a:solidFill>
            </a:endParaRPr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6324600" y="1143000"/>
            <a:ext cx="2514599" cy="838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 smtClean="0">
                <a:solidFill>
                  <a:srgbClr val="C00000"/>
                </a:solidFill>
              </a:rPr>
              <a:t>running project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just collection of wishes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lack plan for action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9" name="Right Brace 8"/>
          <p:cNvSpPr/>
          <p:nvPr/>
        </p:nvSpPr>
        <p:spPr>
          <a:xfrm>
            <a:off x="6576390" y="4876800"/>
            <a:ext cx="357810" cy="990600"/>
          </a:xfrm>
          <a:prstGeom prst="rightBrac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Subtitle 2"/>
          <p:cNvSpPr txBox="1">
            <a:spLocks/>
          </p:cNvSpPr>
          <p:nvPr/>
        </p:nvSpPr>
        <p:spPr>
          <a:xfrm>
            <a:off x="7162800" y="4876800"/>
            <a:ext cx="1676399" cy="1524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800" dirty="0" err="1" smtClean="0">
                <a:solidFill>
                  <a:srgbClr val="C00000"/>
                </a:solidFill>
              </a:rPr>
              <a:t>DataOne</a:t>
            </a:r>
            <a:endParaRPr lang="en-US" sz="1800" dirty="0" smtClean="0">
              <a:solidFill>
                <a:srgbClr val="C00000"/>
              </a:solidFill>
            </a:endParaRPr>
          </a:p>
          <a:p>
            <a:pPr algn="l"/>
            <a:r>
              <a:rPr lang="en-US" sz="1800" dirty="0" smtClean="0">
                <a:solidFill>
                  <a:srgbClr val="C00000"/>
                </a:solidFill>
              </a:rPr>
              <a:t>CLARIN</a:t>
            </a:r>
          </a:p>
          <a:p>
            <a:pPr algn="l"/>
            <a:r>
              <a:rPr lang="en-US" sz="1800" dirty="0" smtClean="0">
                <a:solidFill>
                  <a:srgbClr val="C00000"/>
                </a:solidFill>
              </a:rPr>
              <a:t>EUDAT</a:t>
            </a:r>
          </a:p>
          <a:p>
            <a:pPr algn="l"/>
            <a:r>
              <a:rPr lang="en-US" sz="1800" dirty="0" smtClean="0">
                <a:solidFill>
                  <a:srgbClr val="C00000"/>
                </a:solidFill>
              </a:rPr>
              <a:t>...</a:t>
            </a:r>
            <a:endParaRPr lang="en-US" sz="18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026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13"/>
            <a:ext cx="7772400" cy="841375"/>
          </a:xfrm>
        </p:spPr>
        <p:txBody>
          <a:bodyPr/>
          <a:lstStyle/>
          <a:p>
            <a:r>
              <a:rPr lang="en-US" dirty="0" smtClean="0"/>
              <a:t>questions to this forum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1143000"/>
            <a:ext cx="8305800" cy="5029200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400" dirty="0">
                <a:solidFill>
                  <a:schemeClr val="tx1"/>
                </a:solidFill>
              </a:rPr>
              <a:t>what is the aim of the forum – supporting, blocking,  commenting, recommending, </a:t>
            </a:r>
            <a:r>
              <a:rPr lang="en-US" sz="2400" dirty="0" err="1" smtClean="0">
                <a:solidFill>
                  <a:srgbClr val="C00000"/>
                </a:solidFill>
              </a:rPr>
              <a:t>claqueuring</a:t>
            </a:r>
            <a:r>
              <a:rPr lang="en-US" sz="2400" dirty="0" smtClean="0">
                <a:solidFill>
                  <a:schemeClr val="tx1"/>
                </a:solidFill>
              </a:rPr>
              <a:t>, etc</a:t>
            </a:r>
            <a:r>
              <a:rPr lang="en-US" sz="2400" dirty="0">
                <a:solidFill>
                  <a:schemeClr val="tx1"/>
                </a:solidFill>
              </a:rPr>
              <a:t>.?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how to make sure we get the people we are looking for?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is it a neutral place or is there a hidden agenda?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whom do we trust – who is in the driving seat (researchers, IT folks, etc.)?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how do we organize the forum – monolithically?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do we understand that there is no golden way of user engagement – partly success depends on trusted persons?  (famous Henry Thompson and XML)</a:t>
            </a:r>
            <a:endParaRPr lang="en-US" sz="2400" dirty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endParaRPr lang="en-US" sz="1200" dirty="0" smtClean="0">
              <a:solidFill>
                <a:schemeClr val="tx1"/>
              </a:solidFill>
            </a:endParaRP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same issues being addressed by RDA (and others such as IETF, W3C, etc.) </a:t>
            </a:r>
          </a:p>
        </p:txBody>
      </p:sp>
    </p:spTree>
    <p:extLst>
      <p:ext uri="{BB962C8B-B14F-4D97-AF65-F5344CB8AC3E}">
        <p14:creationId xmlns:p14="http://schemas.microsoft.com/office/powerpoint/2010/main" val="23389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313"/>
            <a:ext cx="7772400" cy="841375"/>
          </a:xfrm>
        </p:spPr>
        <p:txBody>
          <a:bodyPr/>
          <a:lstStyle/>
          <a:p>
            <a:r>
              <a:rPr lang="en-US" dirty="0" smtClean="0"/>
              <a:t>no free lunch ...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1066800"/>
            <a:ext cx="8610600" cy="5410200"/>
          </a:xfrm>
        </p:spPr>
        <p:txBody>
          <a:bodyPr>
            <a:normAutofit lnSpcReduction="10000"/>
          </a:bodyPr>
          <a:lstStyle/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this forum is part of a comprehensive strategy of CERN IT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err="1" smtClean="0">
                <a:solidFill>
                  <a:schemeClr val="tx1"/>
                </a:solidFill>
              </a:rPr>
              <a:t>EIROforum</a:t>
            </a:r>
            <a:r>
              <a:rPr lang="en-US" sz="2400" dirty="0" smtClean="0">
                <a:solidFill>
                  <a:schemeClr val="tx1"/>
                </a:solidFill>
              </a:rPr>
              <a:t> docs in the center – lot’s of good stuff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 the vision statement no references to Riding the Wave, RDA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concept of “ centers of excellence”, but why not CDI incl. communities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err="1" smtClean="0">
                <a:solidFill>
                  <a:schemeClr val="tx1"/>
                </a:solidFill>
              </a:rPr>
              <a:t>DataNet</a:t>
            </a:r>
            <a:r>
              <a:rPr lang="en-US" sz="2000" dirty="0" smtClean="0">
                <a:solidFill>
                  <a:schemeClr val="tx1"/>
                </a:solidFill>
              </a:rPr>
              <a:t> kicked out IT departments from leading roles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err="1" smtClean="0">
                <a:solidFill>
                  <a:schemeClr val="tx1"/>
                </a:solidFill>
              </a:rPr>
              <a:t>EIROforum</a:t>
            </a:r>
            <a:r>
              <a:rPr lang="en-US" sz="2400" dirty="0" smtClean="0">
                <a:solidFill>
                  <a:schemeClr val="tx1"/>
                </a:solidFill>
              </a:rPr>
              <a:t> puts CERN IT into the center which is wrong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monolithic approach at start – CERN + 1 center in H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in EUDAT we see that communities are emancipated &amp; integrated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don’t want and need a big brother – need true CDI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it’s the interaction process that brings us ahead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not considering importance </a:t>
            </a:r>
            <a:r>
              <a:rPr lang="en-US" sz="2000" dirty="0" smtClean="0">
                <a:solidFill>
                  <a:schemeClr val="tx1"/>
                </a:solidFill>
              </a:rPr>
              <a:t>of trust is naive – data will stay close 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tx1"/>
                </a:solidFill>
              </a:rPr>
              <a:t>the way it is put </a:t>
            </a:r>
            <a:r>
              <a:rPr lang="en-US" sz="2400" dirty="0" err="1" smtClean="0">
                <a:solidFill>
                  <a:schemeClr val="tx1"/>
                </a:solidFill>
              </a:rPr>
              <a:t>EIROforum</a:t>
            </a:r>
            <a:r>
              <a:rPr lang="en-US" sz="2400" dirty="0" smtClean="0">
                <a:solidFill>
                  <a:schemeClr val="tx1"/>
                </a:solidFill>
              </a:rPr>
              <a:t> docs falls behind state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</a:rPr>
              <a:t>need to integrate RO, national and community centers </a:t>
            </a:r>
          </a:p>
          <a:p>
            <a:pPr marL="800100" lvl="1" indent="-342900" algn="l">
              <a:buFont typeface="Arial" pitchFamily="34" charset="0"/>
              <a:buChar char="•"/>
            </a:pPr>
            <a:r>
              <a:rPr lang="en-US" sz="2000" dirty="0" smtClean="0">
                <a:solidFill>
                  <a:srgbClr val="C00000"/>
                </a:solidFill>
              </a:rPr>
              <a:t>or is it about offering a technology and just one other center?</a:t>
            </a:r>
          </a:p>
          <a:p>
            <a:pPr marL="342900" indent="-342900" algn="l">
              <a:buFont typeface="Arial" pitchFamily="34" charset="0"/>
              <a:buChar char="•"/>
            </a:pPr>
            <a:r>
              <a:rPr lang="en-US" sz="2400" dirty="0" smtClean="0">
                <a:solidFill>
                  <a:srgbClr val="C00000"/>
                </a:solidFill>
              </a:rPr>
              <a:t>however, having several trusted providers is good </a:t>
            </a:r>
          </a:p>
        </p:txBody>
      </p:sp>
    </p:spTree>
    <p:extLst>
      <p:ext uri="{BB962C8B-B14F-4D97-AF65-F5344CB8AC3E}">
        <p14:creationId xmlns:p14="http://schemas.microsoft.com/office/powerpoint/2010/main" val="2634480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3048000"/>
            <a:ext cx="7772400" cy="841375"/>
          </a:xfrm>
        </p:spPr>
        <p:txBody>
          <a:bodyPr/>
          <a:lstStyle/>
          <a:p>
            <a:pPr algn="l"/>
            <a:r>
              <a:rPr lang="en-US" dirty="0" smtClean="0"/>
              <a:t>Thanks.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412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1694</TotalTime>
  <Words>892</Words>
  <Application>Microsoft Office PowerPoint</Application>
  <PresentationFormat>On-screen Show (4:3)</PresentationFormat>
  <Paragraphs>118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User Engagement How to do it? Where is it for?</vt:lpstr>
      <vt:lpstr>Interviews</vt:lpstr>
      <vt:lpstr>Some Results</vt:lpstr>
      <vt:lpstr>data organization split </vt:lpstr>
      <vt:lpstr>expectations and meetings</vt:lpstr>
      <vt:lpstr>principle problems</vt:lpstr>
      <vt:lpstr>questions to this forum</vt:lpstr>
      <vt:lpstr>no free lunch ...</vt:lpstr>
      <vt:lpstr>Thanks.</vt:lpstr>
      <vt:lpstr>some ideas</vt:lpstr>
    </vt:vector>
  </TitlesOfParts>
  <Company>MPI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User Engagement How to do?</dc:title>
  <dc:creator>Peter Wittenburg</dc:creator>
  <cp:lastModifiedBy>Peter Wittenburg</cp:lastModifiedBy>
  <cp:revision>25</cp:revision>
  <cp:lastPrinted>2013-11-16T18:57:49Z</cp:lastPrinted>
  <dcterms:created xsi:type="dcterms:W3CDTF">2013-11-16T07:45:00Z</dcterms:created>
  <dcterms:modified xsi:type="dcterms:W3CDTF">2013-11-18T13:04:49Z</dcterms:modified>
</cp:coreProperties>
</file>