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2" r:id="rId1"/>
  </p:sldMasterIdLst>
  <p:notesMasterIdLst>
    <p:notesMasterId r:id="rId25"/>
  </p:notesMasterIdLst>
  <p:handoutMasterIdLst>
    <p:handoutMasterId r:id="rId26"/>
  </p:handoutMasterIdLst>
  <p:sldIdLst>
    <p:sldId id="293" r:id="rId2"/>
    <p:sldId id="309" r:id="rId3"/>
    <p:sldId id="314" r:id="rId4"/>
    <p:sldId id="315" r:id="rId5"/>
    <p:sldId id="316" r:id="rId6"/>
    <p:sldId id="324" r:id="rId7"/>
    <p:sldId id="323" r:id="rId8"/>
    <p:sldId id="317" r:id="rId9"/>
    <p:sldId id="310" r:id="rId10"/>
    <p:sldId id="333" r:id="rId11"/>
    <p:sldId id="334" r:id="rId12"/>
    <p:sldId id="320" r:id="rId13"/>
    <p:sldId id="328" r:id="rId14"/>
    <p:sldId id="322" r:id="rId15"/>
    <p:sldId id="325" r:id="rId16"/>
    <p:sldId id="326" r:id="rId17"/>
    <p:sldId id="318" r:id="rId18"/>
    <p:sldId id="319" r:id="rId19"/>
    <p:sldId id="321" r:id="rId20"/>
    <p:sldId id="329" r:id="rId21"/>
    <p:sldId id="330" r:id="rId22"/>
    <p:sldId id="331" r:id="rId23"/>
    <p:sldId id="332" r:id="rId24"/>
  </p:sldIdLst>
  <p:sldSz cx="9144000" cy="6858000" type="screen4x3"/>
  <p:notesSz cx="6858000" cy="9144000"/>
  <p:defaultTextStyle>
    <a:defPPr>
      <a:defRPr lang="en-GB"/>
    </a:defPPr>
    <a:lvl1pPr algn="l" rtl="0" fontAlgn="base">
      <a:spcBef>
        <a:spcPct val="0"/>
      </a:spcBef>
      <a:spcAft>
        <a:spcPct val="0"/>
      </a:spcAft>
      <a:defRPr sz="2800" b="1" kern="1200">
        <a:solidFill>
          <a:schemeClr val="accent1"/>
        </a:solidFill>
        <a:latin typeface="Trebuchet MS" charset="0"/>
        <a:ea typeface="Arial" charset="0"/>
        <a:cs typeface="Arial" charset="0"/>
      </a:defRPr>
    </a:lvl1pPr>
    <a:lvl2pPr marL="457200" algn="l" rtl="0" fontAlgn="base">
      <a:spcBef>
        <a:spcPct val="0"/>
      </a:spcBef>
      <a:spcAft>
        <a:spcPct val="0"/>
      </a:spcAft>
      <a:defRPr sz="2800" b="1" kern="1200">
        <a:solidFill>
          <a:schemeClr val="accent1"/>
        </a:solidFill>
        <a:latin typeface="Trebuchet MS" charset="0"/>
        <a:ea typeface="Arial" charset="0"/>
        <a:cs typeface="Arial" charset="0"/>
      </a:defRPr>
    </a:lvl2pPr>
    <a:lvl3pPr marL="914400" algn="l" rtl="0" fontAlgn="base">
      <a:spcBef>
        <a:spcPct val="0"/>
      </a:spcBef>
      <a:spcAft>
        <a:spcPct val="0"/>
      </a:spcAft>
      <a:defRPr sz="2800" b="1" kern="1200">
        <a:solidFill>
          <a:schemeClr val="accent1"/>
        </a:solidFill>
        <a:latin typeface="Trebuchet MS" charset="0"/>
        <a:ea typeface="Arial" charset="0"/>
        <a:cs typeface="Arial" charset="0"/>
      </a:defRPr>
    </a:lvl3pPr>
    <a:lvl4pPr marL="1371600" algn="l" rtl="0" fontAlgn="base">
      <a:spcBef>
        <a:spcPct val="0"/>
      </a:spcBef>
      <a:spcAft>
        <a:spcPct val="0"/>
      </a:spcAft>
      <a:defRPr sz="2800" b="1" kern="1200">
        <a:solidFill>
          <a:schemeClr val="accent1"/>
        </a:solidFill>
        <a:latin typeface="Trebuchet MS" charset="0"/>
        <a:ea typeface="Arial" charset="0"/>
        <a:cs typeface="Arial" charset="0"/>
      </a:defRPr>
    </a:lvl4pPr>
    <a:lvl5pPr marL="1828800" algn="l" rtl="0" fontAlgn="base">
      <a:spcBef>
        <a:spcPct val="0"/>
      </a:spcBef>
      <a:spcAft>
        <a:spcPct val="0"/>
      </a:spcAft>
      <a:defRPr sz="2800" b="1" kern="1200">
        <a:solidFill>
          <a:schemeClr val="accent1"/>
        </a:solidFill>
        <a:latin typeface="Trebuchet MS" charset="0"/>
        <a:ea typeface="Arial" charset="0"/>
        <a:cs typeface="Arial" charset="0"/>
      </a:defRPr>
    </a:lvl5pPr>
    <a:lvl6pPr marL="2286000" algn="l" defTabSz="457200" rtl="0" eaLnBrk="1" latinLnBrk="0" hangingPunct="1">
      <a:defRPr sz="2800" b="1" kern="1200">
        <a:solidFill>
          <a:schemeClr val="accent1"/>
        </a:solidFill>
        <a:latin typeface="Trebuchet MS" charset="0"/>
        <a:ea typeface="Arial" charset="0"/>
        <a:cs typeface="Arial" charset="0"/>
      </a:defRPr>
    </a:lvl6pPr>
    <a:lvl7pPr marL="2743200" algn="l" defTabSz="457200" rtl="0" eaLnBrk="1" latinLnBrk="0" hangingPunct="1">
      <a:defRPr sz="2800" b="1" kern="1200">
        <a:solidFill>
          <a:schemeClr val="accent1"/>
        </a:solidFill>
        <a:latin typeface="Trebuchet MS" charset="0"/>
        <a:ea typeface="Arial" charset="0"/>
        <a:cs typeface="Arial" charset="0"/>
      </a:defRPr>
    </a:lvl7pPr>
    <a:lvl8pPr marL="3200400" algn="l" defTabSz="457200" rtl="0" eaLnBrk="1" latinLnBrk="0" hangingPunct="1">
      <a:defRPr sz="2800" b="1" kern="1200">
        <a:solidFill>
          <a:schemeClr val="accent1"/>
        </a:solidFill>
        <a:latin typeface="Trebuchet MS" charset="0"/>
        <a:ea typeface="Arial" charset="0"/>
        <a:cs typeface="Arial" charset="0"/>
      </a:defRPr>
    </a:lvl8pPr>
    <a:lvl9pPr marL="3657600" algn="l" defTabSz="457200" rtl="0" eaLnBrk="1" latinLnBrk="0" hangingPunct="1">
      <a:defRPr sz="2800" b="1" kern="1200">
        <a:solidFill>
          <a:schemeClr val="accent1"/>
        </a:solidFill>
        <a:latin typeface="Trebuchet MS"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clrMru>
    <a:srgbClr val="00C1C3"/>
    <a:srgbClr val="FFE090"/>
    <a:srgbClr val="FFCC66"/>
    <a:srgbClr val="6666FF"/>
    <a:srgbClr val="FFFF66"/>
    <a:srgbClr val="FFFFFF"/>
    <a:srgbClr val="FF0080"/>
    <a:srgbClr val="008080"/>
    <a:srgbClr val="800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336" autoAdjust="0"/>
  </p:normalViewPr>
  <p:slideViewPr>
    <p:cSldViewPr snapToGrid="0">
      <p:cViewPr>
        <p:scale>
          <a:sx n="120" d="100"/>
          <a:sy n="120" d="100"/>
        </p:scale>
        <p:origin x="-1136" y="-120"/>
      </p:cViewPr>
      <p:guideLst>
        <p:guide orient="horz" pos="2198"/>
        <p:guide pos="2716"/>
      </p:guideLst>
    </p:cSldViewPr>
  </p:slideViewPr>
  <p:notesTextViewPr>
    <p:cViewPr>
      <p:scale>
        <a:sx n="100" d="100"/>
        <a:sy n="100" d="100"/>
      </p:scale>
      <p:origin x="0" y="0"/>
    </p:cViewPr>
  </p:notesTextViewPr>
  <p:sorterViewPr>
    <p:cViewPr>
      <p:scale>
        <a:sx n="167" d="100"/>
        <a:sy n="167" d="100"/>
      </p:scale>
      <p:origin x="0" y="4256"/>
    </p:cViewPr>
  </p:sorterViewPr>
  <p:notesViewPr>
    <p:cSldViewPr snapToGrid="0">
      <p:cViewPr varScale="1">
        <p:scale>
          <a:sx n="55" d="100"/>
          <a:sy n="55" d="100"/>
        </p:scale>
        <p:origin x="-178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latin typeface="Times" pitchFamily="-108" charset="0"/>
                <a:ea typeface="Arial" pitchFamily="-108" charset="0"/>
                <a:cs typeface="Arial" pitchFamily="-108" charset="0"/>
              </a:defRPr>
            </a:lvl1pPr>
          </a:lstStyle>
          <a:p>
            <a:pPr>
              <a:defRPr/>
            </a:pPr>
            <a:endParaRPr lang="en-US"/>
          </a:p>
        </p:txBody>
      </p:sp>
      <p:sp>
        <p:nvSpPr>
          <p:cNvPr id="2478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pitchFamily="-108" charset="0"/>
                <a:ea typeface="Arial" pitchFamily="-108" charset="0"/>
                <a:cs typeface="Arial" pitchFamily="-108" charset="0"/>
              </a:defRPr>
            </a:lvl1pPr>
          </a:lstStyle>
          <a:p>
            <a:pPr>
              <a:defRPr/>
            </a:pPr>
            <a:endParaRPr lang="en-US"/>
          </a:p>
        </p:txBody>
      </p:sp>
      <p:sp>
        <p:nvSpPr>
          <p:cNvPr id="2478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latin typeface="Times" pitchFamily="-108" charset="0"/>
                <a:ea typeface="Arial" pitchFamily="-108" charset="0"/>
                <a:cs typeface="Arial" pitchFamily="-108" charset="0"/>
              </a:defRPr>
            </a:lvl1pPr>
          </a:lstStyle>
          <a:p>
            <a:pPr>
              <a:defRPr/>
            </a:pPr>
            <a:endParaRPr lang="en-US"/>
          </a:p>
        </p:txBody>
      </p:sp>
      <p:sp>
        <p:nvSpPr>
          <p:cNvPr id="2478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pitchFamily="-108" charset="0"/>
                <a:ea typeface="Arial" pitchFamily="-108" charset="0"/>
                <a:cs typeface="Arial" pitchFamily="-108" charset="0"/>
              </a:defRPr>
            </a:lvl1pPr>
          </a:lstStyle>
          <a:p>
            <a:pPr>
              <a:defRPr/>
            </a:pPr>
            <a:fld id="{95C8FE92-D6F1-F14A-BEB5-B895D4926C1C}" type="slidenum">
              <a:rPr lang="en-US"/>
              <a:pPr>
                <a:defRPr/>
              </a:pPr>
              <a:t>‹#›</a:t>
            </a:fld>
            <a:endParaRPr lang="en-US"/>
          </a:p>
        </p:txBody>
      </p:sp>
    </p:spTree>
    <p:extLst>
      <p:ext uri="{BB962C8B-B14F-4D97-AF65-F5344CB8AC3E}">
        <p14:creationId xmlns:p14="http://schemas.microsoft.com/office/powerpoint/2010/main" val="35275507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latin typeface="Times" pitchFamily="-108" charset="0"/>
                <a:ea typeface="Arial" pitchFamily="-108" charset="0"/>
                <a:cs typeface="Arial" pitchFamily="-108" charset="0"/>
              </a:defRPr>
            </a:lvl1pPr>
          </a:lstStyle>
          <a:p>
            <a:pPr>
              <a:defRPr/>
            </a:pPr>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pitchFamily="-108" charset="0"/>
                <a:ea typeface="Arial" pitchFamily="-108" charset="0"/>
                <a:cs typeface="Arial" pitchFamily="-108"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latin typeface="Times" pitchFamily="-108" charset="0"/>
                <a:ea typeface="Arial" pitchFamily="-108" charset="0"/>
                <a:cs typeface="Arial" pitchFamily="-108" charset="0"/>
              </a:defRPr>
            </a:lvl1pPr>
          </a:lstStyle>
          <a:p>
            <a:pPr>
              <a:defRPr/>
            </a:pPr>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pitchFamily="-108" charset="0"/>
                <a:ea typeface="Arial" pitchFamily="-108" charset="0"/>
                <a:cs typeface="Arial" pitchFamily="-108" charset="0"/>
              </a:defRPr>
            </a:lvl1pPr>
          </a:lstStyle>
          <a:p>
            <a:pPr>
              <a:defRPr/>
            </a:pPr>
            <a:fld id="{501C4113-2466-DC48-BAFD-35BC4AF17601}" type="slidenum">
              <a:rPr lang="en-GB"/>
              <a:pPr>
                <a:defRPr/>
              </a:pPr>
              <a:t>‹#›</a:t>
            </a:fld>
            <a:endParaRPr lang="en-GB"/>
          </a:p>
        </p:txBody>
      </p:sp>
    </p:spTree>
    <p:extLst>
      <p:ext uri="{BB962C8B-B14F-4D97-AF65-F5344CB8AC3E}">
        <p14:creationId xmlns:p14="http://schemas.microsoft.com/office/powerpoint/2010/main" val="16231271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08" charset="0"/>
        <a:ea typeface="Arial" pitchFamily="-108" charset="0"/>
        <a:cs typeface="Arial" pitchFamily="-108" charset="0"/>
      </a:defRPr>
    </a:lvl1pPr>
    <a:lvl2pPr marL="457200" algn="l" rtl="0" eaLnBrk="0" fontAlgn="base" hangingPunct="0">
      <a:spcBef>
        <a:spcPct val="30000"/>
      </a:spcBef>
      <a:spcAft>
        <a:spcPct val="0"/>
      </a:spcAft>
      <a:defRPr sz="1200" kern="1200">
        <a:solidFill>
          <a:schemeClr val="tx1"/>
        </a:solidFill>
        <a:latin typeface="Times" pitchFamily="-108" charset="0"/>
        <a:ea typeface="Arial" pitchFamily="-108" charset="0"/>
        <a:cs typeface="Arial" pitchFamily="-108" charset="0"/>
      </a:defRPr>
    </a:lvl2pPr>
    <a:lvl3pPr marL="914400" algn="l" rtl="0" eaLnBrk="0" fontAlgn="base" hangingPunct="0">
      <a:spcBef>
        <a:spcPct val="30000"/>
      </a:spcBef>
      <a:spcAft>
        <a:spcPct val="0"/>
      </a:spcAft>
      <a:defRPr sz="1200" kern="1200">
        <a:solidFill>
          <a:schemeClr val="tx1"/>
        </a:solidFill>
        <a:latin typeface="Times" pitchFamily="-108" charset="0"/>
        <a:ea typeface="Arial" pitchFamily="-108" charset="0"/>
        <a:cs typeface="Arial" pitchFamily="-108" charset="0"/>
      </a:defRPr>
    </a:lvl3pPr>
    <a:lvl4pPr marL="1371600" algn="l" rtl="0" eaLnBrk="0" fontAlgn="base" hangingPunct="0">
      <a:spcBef>
        <a:spcPct val="30000"/>
      </a:spcBef>
      <a:spcAft>
        <a:spcPct val="0"/>
      </a:spcAft>
      <a:defRPr sz="1200" kern="1200">
        <a:solidFill>
          <a:schemeClr val="tx1"/>
        </a:solidFill>
        <a:latin typeface="Times" pitchFamily="-108" charset="0"/>
        <a:ea typeface="Arial" pitchFamily="-108" charset="0"/>
        <a:cs typeface="Arial" pitchFamily="-108" charset="0"/>
      </a:defRPr>
    </a:lvl4pPr>
    <a:lvl5pPr marL="1828800" algn="l" rtl="0" eaLnBrk="0" fontAlgn="base" hangingPunct="0">
      <a:spcBef>
        <a:spcPct val="30000"/>
      </a:spcBef>
      <a:spcAft>
        <a:spcPct val="0"/>
      </a:spcAft>
      <a:defRPr sz="1200" kern="1200">
        <a:solidFill>
          <a:schemeClr val="tx1"/>
        </a:solidFill>
        <a:latin typeface="Times" pitchFamily="-108" charset="0"/>
        <a:ea typeface="Arial" pitchFamily="-108" charset="0"/>
        <a:cs typeface="Arial" pitchFamily="-108"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B4F52C9B-CB35-E842-A61D-4B6E8920D33F}" type="slidenum">
              <a:rPr lang="en-GB">
                <a:latin typeface="Times" charset="0"/>
                <a:ea typeface="Arial" charset="0"/>
                <a:cs typeface="Arial" charset="0"/>
              </a:rPr>
              <a:pPr/>
              <a:t>1</a:t>
            </a:fld>
            <a:endParaRPr lang="en-GB">
              <a:latin typeface="Times" charset="0"/>
              <a:ea typeface="Arial" charset="0"/>
              <a:cs typeface="Arial" charset="0"/>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a:latin typeface="Times" charset="0"/>
              <a:ea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cs typeface="+mn-cs"/>
            </a:endParaRPr>
          </a:p>
        </p:txBody>
      </p:sp>
      <p:sp>
        <p:nvSpPr>
          <p:cNvPr id="2765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1200" b="1">
                <a:solidFill>
                  <a:srgbClr val="333399"/>
                </a:solidFill>
                <a:latin typeface="Arial Black" charset="0"/>
                <a:ea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eaLnBrk="1" hangingPunct="1">
              <a:defRPr/>
            </a:pPr>
            <a:fld id="{648E8B60-B4A2-864E-AC39-866C8F2E8DF0}" type="slidenum">
              <a:rPr lang="en-GB" b="0" smtClean="0">
                <a:solidFill>
                  <a:schemeClr val="tx1"/>
                </a:solidFill>
                <a:latin typeface="Arial" charset="0"/>
              </a:rPr>
              <a:pPr eaLnBrk="1" hangingPunct="1">
                <a:defRPr/>
              </a:pPr>
              <a:t>7</a:t>
            </a:fld>
            <a:endParaRPr lang="en-GB" b="0" smtClean="0">
              <a:solidFill>
                <a:schemeClr val="tx1"/>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Bursting  resources was the predominant cloud use case cited by researchers and educators in our survey, with 43% saying their project involved bursting. This was followed by computing and data analysis support for scientific workflows, collaboration, data sharing, and data management and analysis.  Education, outreach, and training (EOT) and Computer Science research are also important use cases. </a:t>
            </a:r>
          </a:p>
          <a:p>
            <a:endParaRPr lang="en-US">
              <a:latin typeface="Calibri" charset="0"/>
              <a:ea typeface="ＭＳ Ｐゴシック" charset="0"/>
              <a:cs typeface="ＭＳ Ｐゴシック" charset="0"/>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charset="0"/>
                <a:ea typeface="ＭＳ Ｐゴシック" charset="0"/>
                <a:cs typeface="ＭＳ Ｐゴシック" charset="0"/>
              </a:defRPr>
            </a:lvl1pPr>
            <a:lvl2pPr marL="729057" indent="-280406">
              <a:defRPr sz="1200">
                <a:solidFill>
                  <a:schemeClr val="tx1"/>
                </a:solidFill>
                <a:latin typeface="Calibri" charset="0"/>
                <a:ea typeface="ＭＳ Ｐゴシック" charset="0"/>
              </a:defRPr>
            </a:lvl2pPr>
            <a:lvl3pPr marL="1121626" indent="-224325">
              <a:defRPr sz="1200">
                <a:solidFill>
                  <a:schemeClr val="tx1"/>
                </a:solidFill>
                <a:latin typeface="Calibri" charset="0"/>
                <a:ea typeface="ＭＳ Ｐゴシック" charset="0"/>
              </a:defRPr>
            </a:lvl3pPr>
            <a:lvl4pPr marL="1570276" indent="-224325">
              <a:defRPr sz="1200">
                <a:solidFill>
                  <a:schemeClr val="tx1"/>
                </a:solidFill>
                <a:latin typeface="Calibri" charset="0"/>
                <a:ea typeface="ＭＳ Ｐゴシック" charset="0"/>
              </a:defRPr>
            </a:lvl4pPr>
            <a:lvl5pPr marL="2018927" indent="-224325">
              <a:defRPr sz="1200">
                <a:solidFill>
                  <a:schemeClr val="tx1"/>
                </a:solidFill>
                <a:latin typeface="Calibri" charset="0"/>
                <a:ea typeface="ＭＳ Ｐゴシック" charset="0"/>
              </a:defRPr>
            </a:lvl5pPr>
            <a:lvl6pPr marL="2467577" indent="-224325" eaLnBrk="0" fontAlgn="base" hangingPunct="0">
              <a:spcBef>
                <a:spcPct val="30000"/>
              </a:spcBef>
              <a:spcAft>
                <a:spcPct val="0"/>
              </a:spcAft>
              <a:defRPr sz="1200">
                <a:solidFill>
                  <a:schemeClr val="tx1"/>
                </a:solidFill>
                <a:latin typeface="Calibri" charset="0"/>
                <a:ea typeface="ＭＳ Ｐゴシック" charset="0"/>
              </a:defRPr>
            </a:lvl6pPr>
            <a:lvl7pPr marL="2916227" indent="-224325" eaLnBrk="0" fontAlgn="base" hangingPunct="0">
              <a:spcBef>
                <a:spcPct val="30000"/>
              </a:spcBef>
              <a:spcAft>
                <a:spcPct val="0"/>
              </a:spcAft>
              <a:defRPr sz="1200">
                <a:solidFill>
                  <a:schemeClr val="tx1"/>
                </a:solidFill>
                <a:latin typeface="Calibri" charset="0"/>
                <a:ea typeface="ＭＳ Ｐゴシック" charset="0"/>
              </a:defRPr>
            </a:lvl7pPr>
            <a:lvl8pPr marL="3364878" indent="-224325" eaLnBrk="0" fontAlgn="base" hangingPunct="0">
              <a:spcBef>
                <a:spcPct val="30000"/>
              </a:spcBef>
              <a:spcAft>
                <a:spcPct val="0"/>
              </a:spcAft>
              <a:defRPr sz="1200">
                <a:solidFill>
                  <a:schemeClr val="tx1"/>
                </a:solidFill>
                <a:latin typeface="Calibri" charset="0"/>
                <a:ea typeface="ＭＳ Ｐゴシック" charset="0"/>
              </a:defRPr>
            </a:lvl8pPr>
            <a:lvl9pPr marL="3813528" indent="-224325" eaLnBrk="0" fontAlgn="base" hangingPunct="0">
              <a:spcBef>
                <a:spcPct val="30000"/>
              </a:spcBef>
              <a:spcAft>
                <a:spcPct val="0"/>
              </a:spcAft>
              <a:defRPr sz="1200">
                <a:solidFill>
                  <a:schemeClr val="tx1"/>
                </a:solidFill>
                <a:latin typeface="Calibri" charset="0"/>
                <a:ea typeface="ＭＳ Ｐゴシック" charset="0"/>
              </a:defRPr>
            </a:lvl9pPr>
          </a:lstStyle>
          <a:p>
            <a:fld id="{1222379F-BD91-4F44-B764-6F7D33BA9A78}" type="slidenum">
              <a:rPr lang="en-US"/>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43789" y="3858388"/>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5" name="Rectangle 4"/>
          <p:cNvSpPr>
            <a:spLocks noGrp="1" noChangeArrowheads="1"/>
          </p:cNvSpPr>
          <p:nvPr>
            <p:ph type="dt" sz="half" idx="10"/>
          </p:nvPr>
        </p:nvSpPr>
        <p:spPr/>
        <p:txBody>
          <a:bodyPr/>
          <a:lstStyle>
            <a:lvl1pPr eaLnBrk="0" hangingPunct="0">
              <a:defRPr sz="1100" b="0">
                <a:solidFill>
                  <a:schemeClr val="accent2"/>
                </a:solidFill>
              </a:defRPr>
            </a:lvl1pPr>
          </a:lstStyle>
          <a:p>
            <a:pPr>
              <a:defRPr/>
            </a:pPr>
            <a:endParaRPr lang="en-US"/>
          </a:p>
        </p:txBody>
      </p:sp>
      <p:sp>
        <p:nvSpPr>
          <p:cNvPr id="6" name="Rectangle 5"/>
          <p:cNvSpPr>
            <a:spLocks noGrp="1" noChangeArrowheads="1"/>
          </p:cNvSpPr>
          <p:nvPr>
            <p:ph type="ftr" sz="quarter" idx="11"/>
          </p:nvPr>
        </p:nvSpPr>
        <p:spPr/>
        <p:txBody>
          <a:bodyPr/>
          <a:lstStyle>
            <a:lvl1pPr algn="ctr" eaLnBrk="0" hangingPunct="0">
              <a:defRPr sz="1100" b="0">
                <a:solidFill>
                  <a:schemeClr val="accent2"/>
                </a:solidFill>
              </a:defRPr>
            </a:lvl1pPr>
          </a:lstStyle>
          <a:p>
            <a:pPr>
              <a:defRPr/>
            </a:pPr>
            <a:endParaRPr lang="en-US"/>
          </a:p>
        </p:txBody>
      </p:sp>
      <p:sp>
        <p:nvSpPr>
          <p:cNvPr id="7" name="Slide Number Placeholder 7"/>
          <p:cNvSpPr>
            <a:spLocks noGrp="1" noChangeArrowheads="1"/>
          </p:cNvSpPr>
          <p:nvPr>
            <p:ph type="sldNum" sz="quarter" idx="12"/>
          </p:nvPr>
        </p:nvSpPr>
        <p:spPr/>
        <p:txBody>
          <a:bodyPr/>
          <a:lstStyle>
            <a:lvl1pPr algn="r" eaLnBrk="0" hangingPunct="0">
              <a:defRPr sz="1400" b="0">
                <a:solidFill>
                  <a:srgbClr val="000090"/>
                </a:solidFill>
                <a:latin typeface="Times" pitchFamily="-108" charset="0"/>
                <a:ea typeface="Arial" pitchFamily="-108" charset="0"/>
                <a:cs typeface="Arial" pitchFamily="-108" charset="0"/>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p:txBody>
          <a:bodyPr/>
          <a:lstStyle>
            <a:lvl1pPr eaLnBrk="0" hangingPunct="0">
              <a:defRPr sz="1100" b="0">
                <a:solidFill>
                  <a:schemeClr val="accent2"/>
                </a:solidFill>
              </a:defRPr>
            </a:lvl1pPr>
          </a:lstStyle>
          <a:p>
            <a:pPr>
              <a:defRPr/>
            </a:pPr>
            <a:r>
              <a:rPr lang="en-GB"/>
              <a:t>David Britton, University of Glasgow</a:t>
            </a:r>
            <a:endParaRPr lang="en-US"/>
          </a:p>
        </p:txBody>
      </p:sp>
      <p:sp>
        <p:nvSpPr>
          <p:cNvPr id="6" name="Rectangle 5"/>
          <p:cNvSpPr>
            <a:spLocks noGrp="1" noChangeArrowheads="1"/>
          </p:cNvSpPr>
          <p:nvPr>
            <p:ph type="ftr" sz="quarter" idx="11"/>
          </p:nvPr>
        </p:nvSpPr>
        <p:spPr/>
        <p:txBody>
          <a:bodyPr/>
          <a:lstStyle>
            <a:lvl1pPr algn="ctr" eaLnBrk="0" hangingPunct="0">
              <a:defRPr sz="1100" b="0" dirty="0" smtClean="0">
                <a:solidFill>
                  <a:schemeClr val="accent2"/>
                </a:solidFill>
              </a:defRPr>
            </a:lvl1pPr>
          </a:lstStyle>
          <a:p>
            <a:pPr>
              <a:defRPr/>
            </a:pPr>
            <a:r>
              <a:rPr lang="en-US" dirty="0" smtClean="0"/>
              <a:t>GridPP31</a:t>
            </a:r>
            <a:endParaRPr lang="en-US" dirty="0"/>
          </a:p>
        </p:txBody>
      </p:sp>
      <p:sp>
        <p:nvSpPr>
          <p:cNvPr id="7" name="Rectangle 7"/>
          <p:cNvSpPr>
            <a:spLocks noGrp="1" noChangeArrowheads="1"/>
          </p:cNvSpPr>
          <p:nvPr>
            <p:ph type="sldNum" sz="quarter" idx="12"/>
          </p:nvPr>
        </p:nvSpPr>
        <p:spPr/>
        <p:txBody>
          <a:bodyPr/>
          <a:lstStyle>
            <a:lvl1pPr algn="r" eaLnBrk="0" hangingPunct="0">
              <a:defRPr sz="1400" b="0">
                <a:solidFill>
                  <a:srgbClr val="0000FF"/>
                </a:solidFill>
                <a:latin typeface="Times" pitchFamily="-108" charset="0"/>
                <a:ea typeface="Arial" pitchFamily="-108" charset="0"/>
                <a:cs typeface="Arial" pitchFamily="-108" charset="0"/>
              </a:defRPr>
            </a:lvl1pPr>
          </a:lstStyle>
          <a:p>
            <a:pPr>
              <a:defRPr/>
            </a:pPr>
            <a:fld id="{732063B0-4899-BF45-843F-9D307B5E1AB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5" name="Rectangle 4"/>
          <p:cNvSpPr>
            <a:spLocks noGrp="1" noChangeArrowheads="1"/>
          </p:cNvSpPr>
          <p:nvPr>
            <p:ph type="dt" sz="half" idx="10"/>
          </p:nvPr>
        </p:nvSpPr>
        <p:spPr/>
        <p:txBody>
          <a:bodyPr/>
          <a:lstStyle>
            <a:lvl1pPr eaLnBrk="0" hangingPunct="0">
              <a:defRPr sz="1100" b="0">
                <a:solidFill>
                  <a:schemeClr val="accent2"/>
                </a:solidFill>
              </a:defRPr>
            </a:lvl1pPr>
          </a:lstStyle>
          <a:p>
            <a:pPr>
              <a:defRPr/>
            </a:pPr>
            <a:r>
              <a:rPr lang="en-GB"/>
              <a:t>David Britton, University of Glasgow</a:t>
            </a:r>
            <a:endParaRPr lang="en-US"/>
          </a:p>
        </p:txBody>
      </p:sp>
      <p:sp>
        <p:nvSpPr>
          <p:cNvPr id="6" name="Rectangle 5"/>
          <p:cNvSpPr>
            <a:spLocks noGrp="1" noChangeArrowheads="1"/>
          </p:cNvSpPr>
          <p:nvPr>
            <p:ph type="ftr" sz="quarter" idx="11"/>
          </p:nvPr>
        </p:nvSpPr>
        <p:spPr/>
        <p:txBody>
          <a:bodyPr/>
          <a:lstStyle>
            <a:lvl1pPr algn="ctr" eaLnBrk="0" hangingPunct="0">
              <a:defRPr sz="1100" b="0">
                <a:solidFill>
                  <a:schemeClr val="accent2"/>
                </a:solidFill>
              </a:defRPr>
            </a:lvl1pPr>
          </a:lstStyle>
          <a:p>
            <a:pPr>
              <a:defRPr/>
            </a:pPr>
            <a:r>
              <a:rPr lang="en-US" dirty="0" smtClean="0"/>
              <a:t>GridPP31</a:t>
            </a:r>
            <a:endParaRPr lang="en-US" dirty="0"/>
          </a:p>
        </p:txBody>
      </p:sp>
      <p:sp>
        <p:nvSpPr>
          <p:cNvPr id="7" name="Rectangle 7"/>
          <p:cNvSpPr>
            <a:spLocks noGrp="1" noChangeArrowheads="1"/>
          </p:cNvSpPr>
          <p:nvPr>
            <p:ph type="sldNum" sz="quarter" idx="12"/>
          </p:nvPr>
        </p:nvSpPr>
        <p:spPr/>
        <p:txBody>
          <a:bodyPr/>
          <a:lstStyle>
            <a:lvl1pPr algn="r" eaLnBrk="0" hangingPunct="0">
              <a:defRPr sz="1400" b="0">
                <a:solidFill>
                  <a:srgbClr val="0000FF"/>
                </a:solidFill>
                <a:latin typeface="Times" pitchFamily="-108" charset="0"/>
                <a:ea typeface="Arial" pitchFamily="-108" charset="0"/>
                <a:cs typeface="Arial" pitchFamily="-108" charset="0"/>
              </a:defRPr>
            </a:lvl1pPr>
          </a:lstStyle>
          <a:p>
            <a:pPr>
              <a:defRPr/>
            </a:pPr>
            <a:fld id="{1DF4654F-BC7D-4747-8D80-B3602EF24D7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 Box 6"/>
          <p:cNvSpPr txBox="1">
            <a:spLocks noChangeArrowheads="1"/>
          </p:cNvSpPr>
          <p:nvPr userDrawn="1"/>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title"/>
          </p:nvPr>
        </p:nvSpPr>
        <p:spPr/>
        <p:txBody>
          <a:bodyPr/>
          <a:lstStyle/>
          <a:p>
            <a:r>
              <a:rPr lang="en-GB" smtClean="0"/>
              <a:t>Click to edit Master title style</a:t>
            </a:r>
            <a:endParaRPr lang="en-US"/>
          </a:p>
        </p:txBody>
      </p:sp>
      <p:sp>
        <p:nvSpPr>
          <p:cNvPr id="4" name="Rectangle 4"/>
          <p:cNvSpPr>
            <a:spLocks noGrp="1" noChangeArrowheads="1"/>
          </p:cNvSpPr>
          <p:nvPr>
            <p:ph type="dt" sz="half" idx="10"/>
          </p:nvPr>
        </p:nvSpPr>
        <p:spPr/>
        <p:txBody>
          <a:bodyPr/>
          <a:lstStyle>
            <a:lvl1pPr eaLnBrk="0" hangingPunct="0">
              <a:defRPr sz="1100" b="0">
                <a:solidFill>
                  <a:schemeClr val="accent2"/>
                </a:solidFill>
              </a:defRPr>
            </a:lvl1pPr>
          </a:lstStyle>
          <a:p>
            <a:pPr>
              <a:defRPr/>
            </a:pPr>
            <a:r>
              <a:rPr lang="en-GB"/>
              <a:t>David Britton, University of Glasgow</a:t>
            </a:r>
            <a:endParaRPr lang="en-US"/>
          </a:p>
        </p:txBody>
      </p:sp>
      <p:sp>
        <p:nvSpPr>
          <p:cNvPr id="5" name="Rectangle 5"/>
          <p:cNvSpPr>
            <a:spLocks noGrp="1" noChangeArrowheads="1"/>
          </p:cNvSpPr>
          <p:nvPr>
            <p:ph type="ftr" sz="quarter" idx="11"/>
          </p:nvPr>
        </p:nvSpPr>
        <p:spPr/>
        <p:txBody>
          <a:bodyPr/>
          <a:lstStyle>
            <a:lvl1pPr algn="ctr" eaLnBrk="0" hangingPunct="0">
              <a:defRPr sz="1100" b="0" dirty="0" smtClean="0">
                <a:solidFill>
                  <a:schemeClr val="accent2"/>
                </a:solidFill>
              </a:defRPr>
            </a:lvl1pPr>
          </a:lstStyle>
          <a:p>
            <a:pPr>
              <a:defRPr/>
            </a:pPr>
            <a:r>
              <a:rPr lang="en-US" dirty="0" smtClean="0"/>
              <a:t>GridPP31</a:t>
            </a:r>
            <a:endParaRPr lang="en-US" dirty="0"/>
          </a:p>
        </p:txBody>
      </p:sp>
      <p:sp>
        <p:nvSpPr>
          <p:cNvPr id="6" name="Rectangle 7"/>
          <p:cNvSpPr>
            <a:spLocks noGrp="1" noChangeArrowheads="1"/>
          </p:cNvSpPr>
          <p:nvPr>
            <p:ph type="sldNum" sz="quarter" idx="12"/>
          </p:nvPr>
        </p:nvSpPr>
        <p:spPr/>
        <p:txBody>
          <a:bodyPr/>
          <a:lstStyle>
            <a:lvl1pPr algn="r" eaLnBrk="0" hangingPunct="0">
              <a:defRPr sz="1400" b="0">
                <a:solidFill>
                  <a:srgbClr val="0000FF"/>
                </a:solidFill>
                <a:latin typeface="Times" pitchFamily="-108" charset="0"/>
                <a:ea typeface="Arial" pitchFamily="-108" charset="0"/>
                <a:cs typeface="Arial" pitchFamily="-108" charset="0"/>
              </a:defRPr>
            </a:lvl1pPr>
          </a:lstStyle>
          <a:p>
            <a:pPr>
              <a:defRPr/>
            </a:pPr>
            <a:fld id="{1514123E-C692-6045-8E8F-F355CDB20A3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6"/>
          <p:cNvSpPr txBox="1">
            <a:spLocks noChangeArrowheads="1"/>
          </p:cNvSpPr>
          <p:nvPr userDrawn="1"/>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3" name="Rectangle 2"/>
          <p:cNvSpPr>
            <a:spLocks noGrp="1" noChangeArrowheads="1"/>
          </p:cNvSpPr>
          <p:nvPr>
            <p:ph type="dt" sz="half" idx="10"/>
          </p:nvPr>
        </p:nvSpPr>
        <p:spPr/>
        <p:txBody>
          <a:bodyPr/>
          <a:lstStyle>
            <a:lvl1pPr eaLnBrk="0" hangingPunct="0">
              <a:defRPr sz="1100" b="0">
                <a:solidFill>
                  <a:schemeClr val="accent2"/>
                </a:solidFill>
              </a:defRPr>
            </a:lvl1pPr>
          </a:lstStyle>
          <a:p>
            <a:pPr>
              <a:defRPr/>
            </a:pPr>
            <a:r>
              <a:rPr lang="en-GB"/>
              <a:t>David Britton, University of Glasgow</a:t>
            </a:r>
            <a:endParaRPr lang="en-US"/>
          </a:p>
        </p:txBody>
      </p:sp>
      <p:sp>
        <p:nvSpPr>
          <p:cNvPr id="4" name="Rectangle 3"/>
          <p:cNvSpPr>
            <a:spLocks noGrp="1" noChangeArrowheads="1"/>
          </p:cNvSpPr>
          <p:nvPr>
            <p:ph type="ftr" sz="quarter" idx="11"/>
          </p:nvPr>
        </p:nvSpPr>
        <p:spPr/>
        <p:txBody>
          <a:bodyPr/>
          <a:lstStyle>
            <a:lvl1pPr algn="ctr" eaLnBrk="0" hangingPunct="0">
              <a:defRPr sz="1100" b="0" dirty="0" smtClean="0">
                <a:solidFill>
                  <a:schemeClr val="accent2"/>
                </a:solidFill>
              </a:defRPr>
            </a:lvl1pPr>
          </a:lstStyle>
          <a:p>
            <a:pPr>
              <a:defRPr/>
            </a:pPr>
            <a:r>
              <a:rPr lang="en-US" dirty="0" smtClean="0"/>
              <a:t>GridPP31</a:t>
            </a:r>
            <a:endParaRPr lang="en-US" dirty="0"/>
          </a:p>
        </p:txBody>
      </p:sp>
      <p:sp>
        <p:nvSpPr>
          <p:cNvPr id="5" name="Rectangle 7"/>
          <p:cNvSpPr>
            <a:spLocks noGrp="1" noChangeArrowheads="1"/>
          </p:cNvSpPr>
          <p:nvPr>
            <p:ph type="sldNum" sz="quarter" idx="12"/>
          </p:nvPr>
        </p:nvSpPr>
        <p:spPr/>
        <p:txBody>
          <a:bodyPr/>
          <a:lstStyle>
            <a:lvl1pPr algn="r" eaLnBrk="0" hangingPunct="0">
              <a:defRPr sz="1400" b="0">
                <a:solidFill>
                  <a:srgbClr val="0000FF"/>
                </a:solidFill>
                <a:latin typeface="Times" pitchFamily="-108" charset="0"/>
                <a:ea typeface="Arial" pitchFamily="-108" charset="0"/>
                <a:cs typeface="Arial" pitchFamily="-108" charset="0"/>
              </a:defRPr>
            </a:lvl1pPr>
          </a:lstStyle>
          <a:p>
            <a:pPr>
              <a:defRPr/>
            </a:pPr>
            <a:fld id="{EBA98133-C267-8147-BF83-5459F467486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252935" name="Rectangle 7"/>
          <p:cNvSpPr>
            <a:spLocks noGrp="1" noChangeArrowheads="1"/>
          </p:cNvSpPr>
          <p:nvPr>
            <p:ph type="sldNum" sz="quarter" idx="4"/>
          </p:nvPr>
        </p:nvSpPr>
        <p:spPr bwMode="auto">
          <a:xfrm>
            <a:off x="6553200" y="65865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0090"/>
                </a:solidFill>
                <a:latin typeface="Times" pitchFamily="-108" charset="0"/>
                <a:ea typeface="Arial" pitchFamily="-108" charset="0"/>
                <a:cs typeface="Arial" pitchFamily="-108" charset="0"/>
              </a:defRPr>
            </a:lvl1pPr>
          </a:lstStyle>
          <a:p>
            <a:pPr>
              <a:defRPr/>
            </a:pPr>
            <a:fld id="{FF8034CE-3090-A84F-A26D-1AC7B3E352F6}" type="slidenum">
              <a:rPr lang="en-US"/>
              <a:pPr>
                <a:defRPr/>
              </a:pPr>
              <a:t>‹#›</a:t>
            </a:fld>
            <a:endParaRPr lang="en-US" dirty="0"/>
          </a:p>
        </p:txBody>
      </p:sp>
      <p:sp>
        <p:nvSpPr>
          <p:cNvPr id="1027" name="Rectangle 2"/>
          <p:cNvSpPr>
            <a:spLocks noGrp="1" noChangeArrowheads="1"/>
          </p:cNvSpPr>
          <p:nvPr>
            <p:ph type="title"/>
          </p:nvPr>
        </p:nvSpPr>
        <p:spPr bwMode="auto">
          <a:xfrm>
            <a:off x="3124200" y="0"/>
            <a:ext cx="5410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304800" y="1524000"/>
            <a:ext cx="8534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2932" name="Rectangle 4"/>
          <p:cNvSpPr>
            <a:spLocks noGrp="1" noChangeArrowheads="1"/>
          </p:cNvSpPr>
          <p:nvPr>
            <p:ph type="dt" sz="half" idx="2"/>
          </p:nvPr>
        </p:nvSpPr>
        <p:spPr bwMode="auto">
          <a:xfrm>
            <a:off x="12700" y="6602413"/>
            <a:ext cx="3390900" cy="314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100" b="0">
                <a:solidFill>
                  <a:schemeClr val="accent2"/>
                </a:solidFill>
                <a:latin typeface="Trebuchet MS" pitchFamily="-108" charset="0"/>
                <a:ea typeface="Arial" pitchFamily="-108" charset="0"/>
                <a:cs typeface="Arial" pitchFamily="-108" charset="0"/>
              </a:defRPr>
            </a:lvl1pPr>
          </a:lstStyle>
          <a:p>
            <a:pPr>
              <a:defRPr/>
            </a:pPr>
            <a:r>
              <a:rPr lang="en-GB"/>
              <a:t>David Britton, University of Glasgow</a:t>
            </a:r>
            <a:endParaRPr lang="en-US"/>
          </a:p>
        </p:txBody>
      </p:sp>
      <p:sp>
        <p:nvSpPr>
          <p:cNvPr id="252933" name="Rectangle 5"/>
          <p:cNvSpPr>
            <a:spLocks noGrp="1" noChangeArrowheads="1"/>
          </p:cNvSpPr>
          <p:nvPr>
            <p:ph type="ftr" sz="quarter" idx="3"/>
          </p:nvPr>
        </p:nvSpPr>
        <p:spPr bwMode="auto">
          <a:xfrm>
            <a:off x="3208338" y="6594475"/>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100" b="0" dirty="0" smtClean="0">
                <a:solidFill>
                  <a:schemeClr val="accent2"/>
                </a:solidFill>
                <a:latin typeface="Trebuchet MS" pitchFamily="-108" charset="0"/>
                <a:ea typeface="Arial" pitchFamily="-108" charset="0"/>
                <a:cs typeface="Arial" pitchFamily="-108" charset="0"/>
              </a:defRPr>
            </a:lvl1pPr>
          </a:lstStyle>
          <a:p>
            <a:pPr>
              <a:defRPr/>
            </a:pPr>
            <a:r>
              <a:rPr lang="en-US" dirty="0" smtClean="0"/>
              <a:t>GridPP31</a:t>
            </a:r>
            <a:endParaRPr lang="en-US" dirty="0"/>
          </a:p>
        </p:txBody>
      </p:sp>
      <p:sp>
        <p:nvSpPr>
          <p:cNvPr id="252934" name="Text Box 6"/>
          <p:cNvSpPr txBox="1">
            <a:spLocks noChangeArrowheads="1"/>
          </p:cNvSpPr>
          <p:nvPr/>
        </p:nvSpPr>
        <p:spPr bwMode="auto">
          <a:xfrm>
            <a:off x="7761288" y="6616700"/>
            <a:ext cx="1154112"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rgbClr val="000090"/>
                </a:solidFill>
                <a:latin typeface="Trebuchet MS" pitchFamily="-108" charset="0"/>
                <a:ea typeface="Arial" pitchFamily="-108" charset="0"/>
                <a:cs typeface="Arial" pitchFamily="-108" charset="0"/>
              </a:rPr>
              <a:t>Slide </a:t>
            </a:r>
            <a:endParaRPr lang="en-GB" sz="1200" b="0" dirty="0">
              <a:solidFill>
                <a:srgbClr val="000090"/>
              </a:solidFill>
              <a:latin typeface="Trebuchet MS" pitchFamily="-108" charset="0"/>
              <a:ea typeface="Arial" pitchFamily="-108" charset="0"/>
              <a:cs typeface="Arial" pitchFamily="-108" charset="0"/>
            </a:endParaRPr>
          </a:p>
        </p:txBody>
      </p:sp>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70" r:id="rId4"/>
    <p:sldLayoutId id="2147484271" r:id="rId5"/>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400" b="1">
          <a:solidFill>
            <a:srgbClr val="FFFF66"/>
          </a:solidFill>
          <a:latin typeface="+mj-lt"/>
          <a:ea typeface="+mj-ea"/>
          <a:cs typeface="+mj-cs"/>
        </a:defRPr>
      </a:lvl1pPr>
      <a:lvl2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2pPr>
      <a:lvl3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3pPr>
      <a:lvl4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4pPr>
      <a:lvl5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5pPr>
      <a:lvl6pPr marL="4572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6pPr>
      <a:lvl7pPr marL="9144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7pPr>
      <a:lvl8pPr marL="13716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8pPr>
      <a:lvl9pPr marL="18288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3333CC"/>
          </a:solidFill>
          <a:latin typeface="+mn-lt"/>
          <a:ea typeface="+mn-ea"/>
          <a:cs typeface="+mn-cs"/>
        </a:defRPr>
      </a:lvl2pPr>
      <a:lvl3pPr marL="1143000" indent="-228600" algn="l" rtl="0" eaLnBrk="0" fontAlgn="base" hangingPunct="0">
        <a:spcBef>
          <a:spcPct val="20000"/>
        </a:spcBef>
        <a:spcAft>
          <a:spcPct val="0"/>
        </a:spcAft>
        <a:buChar char="•"/>
        <a:defRPr sz="2400">
          <a:solidFill>
            <a:srgbClr val="6666FF"/>
          </a:solidFill>
          <a:latin typeface="+mn-lt"/>
          <a:ea typeface="+mn-ea"/>
          <a:cs typeface="+mn-cs"/>
        </a:defRPr>
      </a:lvl3pPr>
      <a:lvl4pPr marL="1562100" indent="-228600" algn="l" rtl="0" eaLnBrk="0" fontAlgn="base" hangingPunct="0">
        <a:spcBef>
          <a:spcPct val="20000"/>
        </a:spcBef>
        <a:spcAft>
          <a:spcPct val="0"/>
        </a:spcAft>
        <a:buChar char="–"/>
        <a:defRPr sz="2000">
          <a:solidFill>
            <a:schemeClr val="accent2"/>
          </a:solidFill>
          <a:latin typeface="+mn-lt"/>
          <a:ea typeface="+mn-ea"/>
          <a:cs typeface="+mn-cs"/>
        </a:defRPr>
      </a:lvl4pPr>
      <a:lvl5pPr marL="1981200" indent="-228600" algn="l" rtl="0" eaLnBrk="0" fontAlgn="base" hangingPunct="0">
        <a:spcBef>
          <a:spcPct val="20000"/>
        </a:spcBef>
        <a:spcAft>
          <a:spcPct val="0"/>
        </a:spcAft>
        <a:buChar char="»"/>
        <a:defRPr sz="2000">
          <a:solidFill>
            <a:schemeClr val="accent2"/>
          </a:solidFill>
          <a:latin typeface="+mn-lt"/>
          <a:ea typeface="+mn-ea"/>
          <a:cs typeface="+mn-cs"/>
        </a:defRPr>
      </a:lvl5pPr>
      <a:lvl6pPr marL="2438400" indent="-228600" algn="l" rtl="0" fontAlgn="base">
        <a:spcBef>
          <a:spcPct val="20000"/>
        </a:spcBef>
        <a:spcAft>
          <a:spcPct val="0"/>
        </a:spcAft>
        <a:buChar char="»"/>
        <a:defRPr sz="2000">
          <a:solidFill>
            <a:schemeClr val="accent2"/>
          </a:solidFill>
          <a:latin typeface="+mn-lt"/>
          <a:ea typeface="+mn-ea"/>
          <a:cs typeface="+mn-cs"/>
        </a:defRPr>
      </a:lvl6pPr>
      <a:lvl7pPr marL="2895600" indent="-228600" algn="l" rtl="0" fontAlgn="base">
        <a:spcBef>
          <a:spcPct val="20000"/>
        </a:spcBef>
        <a:spcAft>
          <a:spcPct val="0"/>
        </a:spcAft>
        <a:buChar char="»"/>
        <a:defRPr sz="2000">
          <a:solidFill>
            <a:schemeClr val="accent2"/>
          </a:solidFill>
          <a:latin typeface="+mn-lt"/>
          <a:ea typeface="+mn-ea"/>
          <a:cs typeface="+mn-cs"/>
        </a:defRPr>
      </a:lvl7pPr>
      <a:lvl8pPr marL="3352800" indent="-228600" algn="l" rtl="0" fontAlgn="base">
        <a:spcBef>
          <a:spcPct val="20000"/>
        </a:spcBef>
        <a:spcAft>
          <a:spcPct val="0"/>
        </a:spcAft>
        <a:buChar char="»"/>
        <a:defRPr sz="2000">
          <a:solidFill>
            <a:schemeClr val="accent2"/>
          </a:solidFill>
          <a:latin typeface="+mn-lt"/>
          <a:ea typeface="+mn-ea"/>
          <a:cs typeface="+mn-cs"/>
        </a:defRPr>
      </a:lvl8pPr>
      <a:lvl9pPr marL="3810000" indent="-228600" algn="l" rtl="0" fontAlgn="base">
        <a:spcBef>
          <a:spcPct val="20000"/>
        </a:spcBef>
        <a:spcAft>
          <a:spcPct val="0"/>
        </a:spcAft>
        <a:buChar char="»"/>
        <a:defRPr sz="2000">
          <a:solidFill>
            <a:schemeClr val="accent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0"/>
          <p:cNvSpPr>
            <a:spLocks noGrp="1"/>
          </p:cNvSpPr>
          <p:nvPr>
            <p:ph type="dt" sz="quarter" idx="10"/>
          </p:nvPr>
        </p:nvSpPr>
        <p:spPr>
          <a:noFill/>
        </p:spPr>
        <p:txBody>
          <a:bodyPr/>
          <a:lstStyle/>
          <a:p>
            <a:r>
              <a:rPr lang="en-GB" dirty="0" smtClean="0">
                <a:latin typeface="Trebuchet MS" charset="0"/>
                <a:ea typeface="Arial" charset="0"/>
                <a:cs typeface="Arial" charset="0"/>
              </a:rPr>
              <a:t>David Britton, University of Glasgow</a:t>
            </a:r>
            <a:endParaRPr lang="en-US" dirty="0" smtClean="0">
              <a:latin typeface="Trebuchet MS" charset="0"/>
              <a:ea typeface="Arial" charset="0"/>
              <a:cs typeface="Arial" charset="0"/>
            </a:endParaRPr>
          </a:p>
        </p:txBody>
      </p:sp>
      <p:sp>
        <p:nvSpPr>
          <p:cNvPr id="10243" name="Footer Placeholder 3"/>
          <p:cNvSpPr>
            <a:spLocks noGrp="1"/>
          </p:cNvSpPr>
          <p:nvPr>
            <p:ph type="ftr" sz="quarter" idx="11"/>
          </p:nvPr>
        </p:nvSpPr>
        <p:spPr>
          <a:noFill/>
        </p:spPr>
        <p:txBody>
          <a:bodyPr/>
          <a:lstStyle/>
          <a:p>
            <a:r>
              <a:rPr lang="en-US" dirty="0" smtClean="0">
                <a:latin typeface="Trebuchet MS" charset="0"/>
                <a:ea typeface="Arial" charset="0"/>
                <a:cs typeface="Arial" charset="0"/>
              </a:rPr>
              <a:t>IET, Oct 09</a:t>
            </a:r>
          </a:p>
        </p:txBody>
      </p:sp>
      <p:sp>
        <p:nvSpPr>
          <p:cNvPr id="10244" name="Slide Number Placeholder 1"/>
          <p:cNvSpPr>
            <a:spLocks noGrp="1"/>
          </p:cNvSpPr>
          <p:nvPr>
            <p:ph type="sldNum" sz="quarter" idx="12"/>
          </p:nvPr>
        </p:nvSpPr>
        <p:spPr>
          <a:noFill/>
        </p:spPr>
        <p:txBody>
          <a:bodyPr/>
          <a:lstStyle/>
          <a:p>
            <a:fld id="{E30EC294-0A79-D24A-A459-A71C1D725E55}" type="slidenum">
              <a:rPr lang="en-US" smtClean="0">
                <a:latin typeface="Times" charset="0"/>
                <a:ea typeface="Arial" charset="0"/>
                <a:cs typeface="Arial" charset="0"/>
              </a:rPr>
              <a:pPr/>
              <a:t>1</a:t>
            </a:fld>
            <a:endParaRPr lang="en-US" dirty="0" smtClean="0">
              <a:latin typeface="Times" charset="0"/>
              <a:ea typeface="Arial" charset="0"/>
              <a:cs typeface="Arial" charset="0"/>
            </a:endParaRPr>
          </a:p>
        </p:txBody>
      </p:sp>
      <p:pic>
        <p:nvPicPr>
          <p:cNvPr id="10245" name="Picture 4" descr="gridpp_background_landscape_lowres"/>
          <p:cNvPicPr>
            <a:picLocks noChangeAspect="1" noChangeArrowheads="1"/>
          </p:cNvPicPr>
          <p:nvPr/>
        </p:nvPicPr>
        <p:blipFill>
          <a:blip r:embed="rId3"/>
          <a:srcRect/>
          <a:stretch>
            <a:fillRect/>
          </a:stretch>
        </p:blipFill>
        <p:spPr bwMode="auto">
          <a:xfrm>
            <a:off x="0" y="0"/>
            <a:ext cx="9144000" cy="6881813"/>
          </a:xfrm>
          <a:prstGeom prst="rect">
            <a:avLst/>
          </a:prstGeom>
          <a:noFill/>
          <a:ln w="9525">
            <a:noFill/>
            <a:miter lim="800000"/>
            <a:headEnd/>
            <a:tailEnd/>
          </a:ln>
        </p:spPr>
      </p:pic>
      <p:pic>
        <p:nvPicPr>
          <p:cNvPr id="10246" name="Picture 7" descr="GridPP_logo_white"/>
          <p:cNvPicPr>
            <a:picLocks noChangeAspect="1" noChangeArrowheads="1"/>
          </p:cNvPicPr>
          <p:nvPr/>
        </p:nvPicPr>
        <p:blipFill>
          <a:blip r:embed="rId4"/>
          <a:srcRect/>
          <a:stretch>
            <a:fillRect/>
          </a:stretch>
        </p:blipFill>
        <p:spPr bwMode="auto">
          <a:xfrm>
            <a:off x="195263" y="147638"/>
            <a:ext cx="3186112" cy="950912"/>
          </a:xfrm>
          <a:prstGeom prst="rect">
            <a:avLst/>
          </a:prstGeom>
          <a:noFill/>
          <a:ln w="9525">
            <a:noFill/>
            <a:miter lim="800000"/>
            <a:headEnd/>
            <a:tailEnd/>
          </a:ln>
        </p:spPr>
      </p:pic>
      <p:sp>
        <p:nvSpPr>
          <p:cNvPr id="10247" name="Rectangle 8"/>
          <p:cNvSpPr>
            <a:spLocks noChangeArrowheads="1"/>
          </p:cNvSpPr>
          <p:nvPr/>
        </p:nvSpPr>
        <p:spPr bwMode="auto">
          <a:xfrm>
            <a:off x="2265363" y="6038850"/>
            <a:ext cx="6823075" cy="768350"/>
          </a:xfrm>
          <a:prstGeom prst="rect">
            <a:avLst/>
          </a:prstGeom>
          <a:noFill/>
          <a:ln w="9525">
            <a:noFill/>
            <a:miter lim="800000"/>
            <a:headEnd/>
            <a:tailEnd/>
          </a:ln>
        </p:spPr>
        <p:txBody>
          <a:bodyPr anchor="ctr">
            <a:prstTxWarp prst="textNoShape">
              <a:avLst/>
            </a:prstTxWarp>
            <a:spAutoFit/>
          </a:bodyPr>
          <a:lstStyle/>
          <a:p>
            <a:pPr algn="r"/>
            <a:r>
              <a:rPr lang="en-GB" sz="1600" dirty="0">
                <a:solidFill>
                  <a:srgbClr val="FFFF66"/>
                </a:solidFill>
              </a:rPr>
              <a:t>Prof. David Britton</a:t>
            </a:r>
            <a:br>
              <a:rPr lang="en-GB" sz="1600" dirty="0">
                <a:solidFill>
                  <a:srgbClr val="FFFF66"/>
                </a:solidFill>
              </a:rPr>
            </a:br>
            <a:r>
              <a:rPr lang="en-GB" sz="1400" dirty="0" err="1">
                <a:solidFill>
                  <a:srgbClr val="FFFF66"/>
                </a:solidFill>
              </a:rPr>
              <a:t>GridPP</a:t>
            </a:r>
            <a:r>
              <a:rPr lang="en-GB" sz="1400">
                <a:solidFill>
                  <a:srgbClr val="FFFF66"/>
                </a:solidFill>
              </a:rPr>
              <a:t> Project leader</a:t>
            </a:r>
          </a:p>
          <a:p>
            <a:pPr algn="r"/>
            <a:r>
              <a:rPr lang="en-GB" sz="1400">
                <a:solidFill>
                  <a:srgbClr val="FFFF66"/>
                </a:solidFill>
              </a:rPr>
              <a:t>University of Glasgow</a:t>
            </a:r>
            <a:endParaRPr lang="en-GB" sz="1600">
              <a:solidFill>
                <a:srgbClr val="FFFF66"/>
              </a:solidFill>
            </a:endParaRPr>
          </a:p>
        </p:txBody>
      </p:sp>
      <p:pic>
        <p:nvPicPr>
          <p:cNvPr id="10248" name="Picture 23" descr="Glasgow"/>
          <p:cNvPicPr>
            <a:picLocks noChangeAspect="1" noChangeArrowheads="1"/>
          </p:cNvPicPr>
          <p:nvPr/>
        </p:nvPicPr>
        <p:blipFill>
          <a:blip r:embed="rId5"/>
          <a:srcRect/>
          <a:stretch>
            <a:fillRect/>
          </a:stretch>
        </p:blipFill>
        <p:spPr bwMode="auto">
          <a:xfrm>
            <a:off x="7232650" y="303213"/>
            <a:ext cx="1443038" cy="746125"/>
          </a:xfrm>
          <a:prstGeom prst="rect">
            <a:avLst/>
          </a:prstGeom>
          <a:noFill/>
          <a:ln w="9525">
            <a:noFill/>
            <a:miter lim="800000"/>
            <a:headEnd/>
            <a:tailEnd/>
          </a:ln>
        </p:spPr>
      </p:pic>
      <p:sp>
        <p:nvSpPr>
          <p:cNvPr id="10249" name="TextBox 10"/>
          <p:cNvSpPr txBox="1">
            <a:spLocks noChangeArrowheads="1"/>
          </p:cNvSpPr>
          <p:nvPr/>
        </p:nvSpPr>
        <p:spPr bwMode="auto">
          <a:xfrm>
            <a:off x="157163" y="6042025"/>
            <a:ext cx="1672641" cy="923330"/>
          </a:xfrm>
          <a:prstGeom prst="rect">
            <a:avLst/>
          </a:prstGeom>
          <a:noFill/>
          <a:ln w="9525">
            <a:noFill/>
            <a:miter lim="800000"/>
            <a:headEnd/>
            <a:tailEnd/>
          </a:ln>
        </p:spPr>
        <p:txBody>
          <a:bodyPr wrap="none">
            <a:prstTxWarp prst="textNoShape">
              <a:avLst/>
            </a:prstTxWarp>
            <a:spAutoFit/>
          </a:bodyPr>
          <a:lstStyle/>
          <a:p>
            <a:r>
              <a:rPr lang="en-GB" sz="1800" dirty="0" smtClean="0">
                <a:solidFill>
                  <a:srgbClr val="FFFF66"/>
                </a:solidFill>
              </a:rPr>
              <a:t>GridPP31 </a:t>
            </a:r>
            <a:endParaRPr lang="en-GB" sz="1800" dirty="0" smtClean="0">
              <a:solidFill>
                <a:srgbClr val="FFFF66"/>
              </a:solidFill>
            </a:endParaRPr>
          </a:p>
          <a:p>
            <a:r>
              <a:rPr lang="en-GB" sz="1800" dirty="0" smtClean="0">
                <a:solidFill>
                  <a:srgbClr val="FFFF66"/>
                </a:solidFill>
              </a:rPr>
              <a:t>24</a:t>
            </a:r>
            <a:r>
              <a:rPr lang="en-GB" sz="1800" baseline="30000" dirty="0" smtClean="0">
                <a:solidFill>
                  <a:srgbClr val="FFFF66"/>
                </a:solidFill>
              </a:rPr>
              <a:t>th</a:t>
            </a:r>
            <a:r>
              <a:rPr lang="en-GB" sz="1800" dirty="0" smtClean="0">
                <a:solidFill>
                  <a:srgbClr val="FFFF66"/>
                </a:solidFill>
              </a:rPr>
              <a:t> Sep </a:t>
            </a:r>
            <a:r>
              <a:rPr lang="en-GB" sz="1800" dirty="0" smtClean="0">
                <a:solidFill>
                  <a:srgbClr val="FFFF66"/>
                </a:solidFill>
              </a:rPr>
              <a:t>2013</a:t>
            </a:r>
            <a:endParaRPr lang="en-GB" sz="2000" dirty="0" smtClean="0">
              <a:solidFill>
                <a:srgbClr val="FFFF66"/>
              </a:solidFill>
            </a:endParaRPr>
          </a:p>
          <a:p>
            <a:endParaRPr lang="en-US" sz="1800" dirty="0"/>
          </a:p>
        </p:txBody>
      </p:sp>
      <p:sp>
        <p:nvSpPr>
          <p:cNvPr id="10250" name="Rectangle 16" descr="Large grid"/>
          <p:cNvSpPr>
            <a:spLocks noChangeArrowheads="1"/>
          </p:cNvSpPr>
          <p:nvPr/>
        </p:nvSpPr>
        <p:spPr bwMode="auto">
          <a:xfrm>
            <a:off x="1546225" y="2468563"/>
            <a:ext cx="6246813" cy="1936750"/>
          </a:xfrm>
          <a:prstGeom prst="rect">
            <a:avLst/>
          </a:prstGeom>
          <a:pattFill prst="lgGrid">
            <a:fgClr>
              <a:schemeClr val="accent1">
                <a:alpha val="20000"/>
              </a:schemeClr>
            </a:fgClr>
            <a:bgClr>
              <a:schemeClr val="accent2">
                <a:alpha val="20000"/>
              </a:schemeClr>
            </a:bgClr>
          </a:pattFill>
          <a:ln w="9525">
            <a:noFill/>
            <a:miter lim="800000"/>
            <a:headEnd/>
            <a:tailEnd/>
          </a:ln>
        </p:spPr>
        <p:txBody>
          <a:bodyPr wrap="none" anchor="ctr">
            <a:prstTxWarp prst="textNoShape">
              <a:avLst/>
            </a:prstTxWarp>
          </a:bodyPr>
          <a:lstStyle/>
          <a:p>
            <a:pPr algn="ctr"/>
            <a:endParaRPr lang="en-US" sz="4400"/>
          </a:p>
        </p:txBody>
      </p:sp>
      <p:sp>
        <p:nvSpPr>
          <p:cNvPr id="10251" name="Text Box 18"/>
          <p:cNvSpPr txBox="1">
            <a:spLocks noChangeArrowheads="1"/>
          </p:cNvSpPr>
          <p:nvPr/>
        </p:nvSpPr>
        <p:spPr bwMode="auto">
          <a:xfrm>
            <a:off x="1808216" y="2690813"/>
            <a:ext cx="5651457" cy="1446550"/>
          </a:xfrm>
          <a:prstGeom prst="rect">
            <a:avLst/>
          </a:prstGeom>
          <a:noFill/>
          <a:ln w="9525">
            <a:noFill/>
            <a:miter lim="800000"/>
            <a:headEnd/>
            <a:tailEnd/>
          </a:ln>
        </p:spPr>
        <p:txBody>
          <a:bodyPr wrap="none">
            <a:prstTxWarp prst="textNoShape">
              <a:avLst/>
            </a:prstTxWarp>
            <a:spAutoFit/>
          </a:bodyPr>
          <a:lstStyle/>
          <a:p>
            <a:pPr algn="ctr"/>
            <a:r>
              <a:rPr lang="en-GB" sz="4400" dirty="0" smtClean="0">
                <a:solidFill>
                  <a:srgbClr val="FFFF66"/>
                </a:solidFill>
              </a:rPr>
              <a:t>GridPP31</a:t>
            </a:r>
            <a:endParaRPr lang="en-GB" sz="4400" dirty="0" smtClean="0">
              <a:solidFill>
                <a:srgbClr val="FFFF66"/>
              </a:solidFill>
            </a:endParaRPr>
          </a:p>
          <a:p>
            <a:pPr algn="ctr"/>
            <a:r>
              <a:rPr lang="en-GB" sz="4400" dirty="0" smtClean="0">
                <a:solidFill>
                  <a:srgbClr val="FFFF66"/>
                </a:solidFill>
              </a:rPr>
              <a:t>Planning for GridPP5</a:t>
            </a:r>
            <a:endParaRPr lang="en-GB" sz="1600" dirty="0">
              <a:solidFill>
                <a:srgbClr val="FFFF66"/>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0"/>
            <a:ext cx="6019800" cy="1066800"/>
          </a:xfrm>
        </p:spPr>
        <p:txBody>
          <a:bodyPr/>
          <a:lstStyle/>
          <a:p>
            <a:r>
              <a:rPr lang="en-US" sz="3200" b="0" dirty="0" smtClean="0"/>
              <a:t>The e</a:t>
            </a:r>
            <a:r>
              <a:rPr lang="en-US" sz="3200" b="0" dirty="0" smtClean="0"/>
              <a:t>-</a:t>
            </a:r>
            <a:r>
              <a:rPr lang="en-US" sz="3200" b="0" dirty="0"/>
              <a:t>I</a:t>
            </a:r>
            <a:r>
              <a:rPr lang="en-US" sz="3200" b="0" dirty="0" smtClean="0"/>
              <a:t>nfrastructure Pipeline</a:t>
            </a:r>
            <a:endParaRPr lang="en-US" sz="3200" b="0" dirty="0"/>
          </a:p>
        </p:txBody>
      </p:sp>
      <p:sp>
        <p:nvSpPr>
          <p:cNvPr id="4" name="Slide Number Placeholder 3"/>
          <p:cNvSpPr>
            <a:spLocks noGrp="1"/>
          </p:cNvSpPr>
          <p:nvPr>
            <p:ph type="sldNum" sz="quarter" idx="10"/>
          </p:nvPr>
        </p:nvSpPr>
        <p:spPr/>
        <p:txBody>
          <a:bodyPr/>
          <a:lstStyle/>
          <a:p>
            <a:pPr>
              <a:defRPr/>
            </a:pPr>
            <a:fld id="{275F20DA-EFFF-426F-BEF6-C28027B569D1}" type="slidenum">
              <a:rPr lang="en-GB" smtClean="0"/>
              <a:pPr>
                <a:defRPr/>
              </a:pPr>
              <a:t>10</a:t>
            </a:fld>
            <a:endParaRPr lang="en-GB"/>
          </a:p>
        </p:txBody>
      </p:sp>
      <p:sp>
        <p:nvSpPr>
          <p:cNvPr id="3" name="TextBox 2"/>
          <p:cNvSpPr txBox="1"/>
          <p:nvPr/>
        </p:nvSpPr>
        <p:spPr>
          <a:xfrm>
            <a:off x="3312571" y="3376083"/>
            <a:ext cx="1751050" cy="523220"/>
          </a:xfrm>
          <a:prstGeom prst="rect">
            <a:avLst/>
          </a:prstGeom>
          <a:noFill/>
        </p:spPr>
        <p:txBody>
          <a:bodyPr wrap="none" rtlCol="0">
            <a:spAutoFit/>
          </a:bodyPr>
          <a:lstStyle/>
          <a:p>
            <a:r>
              <a:rPr lang="en-US" dirty="0" smtClean="0"/>
              <a:t>Redacted</a:t>
            </a:r>
            <a:endParaRPr lang="en-US" dirty="0"/>
          </a:p>
        </p:txBody>
      </p:sp>
    </p:spTree>
    <p:extLst>
      <p:ext uri="{BB962C8B-B14F-4D97-AF65-F5344CB8AC3E}">
        <p14:creationId xmlns:p14="http://schemas.microsoft.com/office/powerpoint/2010/main" val="15927560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Eco-System</a:t>
            </a:r>
            <a:endParaRPr lang="en-US" dirty="0"/>
          </a:p>
        </p:txBody>
      </p:sp>
      <p:sp>
        <p:nvSpPr>
          <p:cNvPr id="3" name="Content Placeholder 2"/>
          <p:cNvSpPr>
            <a:spLocks noGrp="1"/>
          </p:cNvSpPr>
          <p:nvPr>
            <p:ph idx="1"/>
          </p:nvPr>
        </p:nvSpPr>
        <p:spPr/>
        <p:txBody>
          <a:bodyPr/>
          <a:lstStyle/>
          <a:p>
            <a:r>
              <a:rPr lang="en-US" sz="1800" dirty="0" smtClean="0"/>
              <a:t>Figure showing Eco-system….</a:t>
            </a:r>
          </a:p>
          <a:p>
            <a:r>
              <a:rPr lang="en-US" sz="1800" dirty="0" smtClean="0"/>
              <a:t>The </a:t>
            </a:r>
            <a:r>
              <a:rPr lang="en-US" sz="1800" dirty="0"/>
              <a:t>e-Infrastructure Special Interest Group is an industry-led activity sponsored by the Technology Strategy Board to build on UK strengths in the design and exploitation of high performance computing</a:t>
            </a:r>
            <a:r>
              <a:rPr lang="en-US" sz="1800" dirty="0" smtClean="0"/>
              <a:t>.</a:t>
            </a:r>
          </a:p>
          <a:p>
            <a:r>
              <a:rPr lang="en-US" sz="1800" dirty="0" smtClean="0"/>
              <a:t>27-</a:t>
            </a:r>
            <a:r>
              <a:rPr lang="en-US" sz="1800" dirty="0"/>
              <a:t>June: Big Data </a:t>
            </a:r>
            <a:r>
              <a:rPr lang="en-US" sz="1800" dirty="0" smtClean="0"/>
              <a:t>Workshop leading to Big Data SIG: </a:t>
            </a:r>
            <a:r>
              <a:rPr lang="en-GB" sz="1800" dirty="0"/>
              <a:t>To help to form a cross disciplinary research community whose activities are being enhanced through access to volumes of data that were previously impossible to acquire or process. This community will be formed both from researchers and from resource providers</a:t>
            </a:r>
            <a:r>
              <a:rPr lang="en-GB" sz="1800" dirty="0" smtClean="0"/>
              <a:t>.</a:t>
            </a:r>
          </a:p>
          <a:p>
            <a:r>
              <a:rPr lang="en-GB" sz="1800" dirty="0" smtClean="0"/>
              <a:t>23-July: Cloud and Virtualisation Workshop.</a:t>
            </a:r>
          </a:p>
          <a:p>
            <a:r>
              <a:rPr lang="en-GB" sz="1800" dirty="0" smtClean="0"/>
              <a:t>24-July: JANET-led high-throughput networking SIG meeting.</a:t>
            </a:r>
          </a:p>
          <a:p>
            <a:r>
              <a:rPr lang="en-GB" sz="1800" dirty="0" smtClean="0"/>
              <a:t>Formation of the JANET-led AAAI working group encouraged by the </a:t>
            </a:r>
            <a:r>
              <a:rPr lang="en-GB" sz="1800" dirty="0"/>
              <a:t>RCUK e-</a:t>
            </a:r>
            <a:r>
              <a:rPr lang="en-GB" sz="1800" dirty="0" smtClean="0"/>
              <a:t>infrastructure group (</a:t>
            </a:r>
            <a:r>
              <a:rPr lang="en-GB" sz="1800" dirty="0"/>
              <a:t>Cyber Security, Information Assurance  and Access Working </a:t>
            </a:r>
            <a:r>
              <a:rPr lang="en-GB" sz="1800" dirty="0" smtClean="0"/>
              <a:t>Group). This subsumes the UK3A proposal we wrote last year.</a:t>
            </a:r>
          </a:p>
          <a:p>
            <a:r>
              <a:rPr lang="en-GB" sz="1800" dirty="0" smtClean="0"/>
              <a:t>Education and Training strategies.</a:t>
            </a:r>
            <a:endParaRPr lang="en-GB" sz="1800" dirty="0"/>
          </a:p>
          <a:p>
            <a:endParaRPr lang="en-US" sz="18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11</a:t>
            </a:fld>
            <a:endParaRPr lang="en-US" dirty="0"/>
          </a:p>
        </p:txBody>
      </p:sp>
    </p:spTree>
    <p:extLst>
      <p:ext uri="{BB962C8B-B14F-4D97-AF65-F5344CB8AC3E}">
        <p14:creationId xmlns:p14="http://schemas.microsoft.com/office/powerpoint/2010/main" val="38405516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GridPP and Big Data</a:t>
            </a:r>
            <a:endParaRPr lang="en-US" b="0" dirty="0"/>
          </a:p>
        </p:txBody>
      </p:sp>
      <p:sp>
        <p:nvSpPr>
          <p:cNvPr id="3" name="Content Placeholder 2"/>
          <p:cNvSpPr>
            <a:spLocks noGrp="1"/>
          </p:cNvSpPr>
          <p:nvPr>
            <p:ph idx="1"/>
          </p:nvPr>
        </p:nvSpPr>
        <p:spPr>
          <a:xfrm>
            <a:off x="304800" y="1524000"/>
            <a:ext cx="7526867" cy="677333"/>
          </a:xfrm>
        </p:spPr>
        <p:txBody>
          <a:bodyPr/>
          <a:lstStyle/>
          <a:p>
            <a:pPr marL="0" indent="0">
              <a:buNone/>
            </a:pPr>
            <a:r>
              <a:rPr lang="en-US" sz="2000" dirty="0" smtClean="0">
                <a:sym typeface="Wingdings"/>
              </a:rPr>
              <a:t>“Data is the new oil.”</a:t>
            </a:r>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12</a:t>
            </a:fld>
            <a:endParaRPr lang="en-US" dirty="0"/>
          </a:p>
        </p:txBody>
      </p:sp>
      <p:sp>
        <p:nvSpPr>
          <p:cNvPr id="8" name="TextBox 7"/>
          <p:cNvSpPr txBox="1"/>
          <p:nvPr/>
        </p:nvSpPr>
        <p:spPr>
          <a:xfrm>
            <a:off x="304799" y="2137834"/>
            <a:ext cx="8193617" cy="1323439"/>
          </a:xfrm>
          <a:prstGeom prst="rect">
            <a:avLst/>
          </a:prstGeom>
          <a:noFill/>
        </p:spPr>
        <p:txBody>
          <a:bodyPr wrap="square" rtlCol="0">
            <a:spAutoFit/>
          </a:bodyPr>
          <a:lstStyle/>
          <a:p>
            <a:pPr marL="0" lvl="1"/>
            <a:r>
              <a:rPr lang="en-US" sz="2000" b="0" dirty="0">
                <a:solidFill>
                  <a:srgbClr val="800040"/>
                </a:solidFill>
                <a:sym typeface="Wingdings"/>
              </a:rPr>
              <a:t>“D</a:t>
            </a:r>
            <a:r>
              <a:rPr lang="en-US" sz="2000" b="0" dirty="0">
                <a:solidFill>
                  <a:srgbClr val="800040"/>
                </a:solidFill>
              </a:rPr>
              <a:t>ata is the life blood of the knowledge economy and the elixir of innovation. It is magical because if you give me your car you no longer have it and no wealth is created, but if you give me your data then we both have </a:t>
            </a:r>
            <a:r>
              <a:rPr lang="en-US" sz="2000" b="0" dirty="0" smtClean="0">
                <a:solidFill>
                  <a:srgbClr val="800040"/>
                </a:solidFill>
              </a:rPr>
              <a:t>it and can exploit it, </a:t>
            </a:r>
            <a:r>
              <a:rPr lang="en-US" sz="2000" b="0" dirty="0">
                <a:solidFill>
                  <a:srgbClr val="800040"/>
                </a:solidFill>
              </a:rPr>
              <a:t>and wealth is created.</a:t>
            </a:r>
            <a:r>
              <a:rPr lang="en-US" sz="2000" b="0" dirty="0" smtClean="0">
                <a:solidFill>
                  <a:srgbClr val="800040"/>
                </a:solidFill>
              </a:rPr>
              <a:t>”</a:t>
            </a:r>
            <a:endParaRPr lang="en-US" sz="1800" b="0" dirty="0">
              <a:solidFill>
                <a:srgbClr val="800040"/>
              </a:solidFill>
            </a:endParaRPr>
          </a:p>
        </p:txBody>
      </p:sp>
      <p:sp>
        <p:nvSpPr>
          <p:cNvPr id="9" name="TextBox 8"/>
          <p:cNvSpPr txBox="1"/>
          <p:nvPr/>
        </p:nvSpPr>
        <p:spPr>
          <a:xfrm>
            <a:off x="239181" y="3840467"/>
            <a:ext cx="7673896" cy="2323713"/>
          </a:xfrm>
          <a:prstGeom prst="rect">
            <a:avLst/>
          </a:prstGeom>
          <a:noFill/>
        </p:spPr>
        <p:txBody>
          <a:bodyPr wrap="none" rtlCol="0">
            <a:spAutoFit/>
          </a:bodyPr>
          <a:lstStyle/>
          <a:p>
            <a:pPr>
              <a:spcAft>
                <a:spcPts val="600"/>
              </a:spcAft>
            </a:pPr>
            <a:r>
              <a:rPr lang="en-US" sz="2000" b="0" dirty="0" smtClean="0">
                <a:solidFill>
                  <a:srgbClr val="333399"/>
                </a:solidFill>
              </a:rPr>
              <a:t>Big Data characteristics:</a:t>
            </a:r>
          </a:p>
          <a:p>
            <a:pPr marL="285750" indent="-285750">
              <a:spcAft>
                <a:spcPts val="600"/>
              </a:spcAft>
              <a:buFont typeface="Arial"/>
              <a:buChar char="•"/>
            </a:pPr>
            <a:r>
              <a:rPr lang="en-US" sz="2000" b="0" dirty="0" smtClean="0">
                <a:solidFill>
                  <a:srgbClr val="333399"/>
                </a:solidFill>
              </a:rPr>
              <a:t>Volume </a:t>
            </a:r>
            <a:r>
              <a:rPr lang="en-US" sz="1600" b="0" dirty="0" smtClean="0">
                <a:solidFill>
                  <a:srgbClr val="333399"/>
                </a:solidFill>
              </a:rPr>
              <a:t>– talking petabytes, or at least 100s terabytes.</a:t>
            </a:r>
            <a:endParaRPr lang="en-US" sz="2000" b="0" dirty="0" smtClean="0">
              <a:solidFill>
                <a:srgbClr val="333399"/>
              </a:solidFill>
            </a:endParaRPr>
          </a:p>
          <a:p>
            <a:pPr marL="285750" indent="-285750">
              <a:spcAft>
                <a:spcPts val="600"/>
              </a:spcAft>
              <a:buFont typeface="Arial"/>
              <a:buChar char="•"/>
            </a:pPr>
            <a:r>
              <a:rPr lang="en-US" sz="2000" b="0" dirty="0" smtClean="0">
                <a:solidFill>
                  <a:srgbClr val="333399"/>
                </a:solidFill>
              </a:rPr>
              <a:t>Variety – </a:t>
            </a:r>
            <a:r>
              <a:rPr lang="en-US" sz="1600" b="0" dirty="0" smtClean="0">
                <a:solidFill>
                  <a:srgbClr val="333399"/>
                </a:solidFill>
              </a:rPr>
              <a:t>Can be structured or unstructured or a a mixture.</a:t>
            </a:r>
            <a:endParaRPr lang="en-US" sz="2000" b="0" dirty="0" smtClean="0">
              <a:solidFill>
                <a:srgbClr val="333399"/>
              </a:solidFill>
            </a:endParaRPr>
          </a:p>
          <a:p>
            <a:pPr marL="285750" indent="-285750">
              <a:spcAft>
                <a:spcPts val="600"/>
              </a:spcAft>
              <a:buFont typeface="Arial"/>
              <a:buChar char="•"/>
            </a:pPr>
            <a:r>
              <a:rPr lang="en-US" sz="2000" b="0" dirty="0" smtClean="0">
                <a:solidFill>
                  <a:srgbClr val="333399"/>
                </a:solidFill>
              </a:rPr>
              <a:t>Velocity </a:t>
            </a:r>
            <a:r>
              <a:rPr lang="en-US" sz="1600" b="0" dirty="0" smtClean="0">
                <a:solidFill>
                  <a:srgbClr val="333399"/>
                </a:solidFill>
              </a:rPr>
              <a:t>– A big driver: need iterations in O(day).</a:t>
            </a:r>
            <a:endParaRPr lang="en-US" sz="2000" b="0" dirty="0" smtClean="0">
              <a:solidFill>
                <a:srgbClr val="333399"/>
              </a:solidFill>
            </a:endParaRPr>
          </a:p>
          <a:p>
            <a:pPr marL="285750" indent="-285750">
              <a:spcAft>
                <a:spcPts val="600"/>
              </a:spcAft>
              <a:buFont typeface="Arial"/>
              <a:buChar char="•"/>
            </a:pPr>
            <a:r>
              <a:rPr lang="en-US" sz="2000" b="0" dirty="0" smtClean="0">
                <a:solidFill>
                  <a:srgbClr val="333399"/>
                </a:solidFill>
              </a:rPr>
              <a:t>Veracity </a:t>
            </a:r>
            <a:r>
              <a:rPr lang="en-US" sz="1600" b="0" dirty="0" smtClean="0">
                <a:solidFill>
                  <a:srgbClr val="333399"/>
                </a:solidFill>
              </a:rPr>
              <a:t>– Accuracy… “dirty-data” is common but harder to handle.</a:t>
            </a:r>
            <a:endParaRPr lang="en-US" sz="2000" b="0" dirty="0" smtClean="0">
              <a:solidFill>
                <a:srgbClr val="333399"/>
              </a:solidFill>
            </a:endParaRPr>
          </a:p>
          <a:p>
            <a:pPr marL="285750" indent="-285750">
              <a:spcAft>
                <a:spcPts val="600"/>
              </a:spcAft>
              <a:buFont typeface="Arial"/>
              <a:buChar char="•"/>
            </a:pPr>
            <a:r>
              <a:rPr lang="en-US" sz="2000" b="0" dirty="0" smtClean="0">
                <a:solidFill>
                  <a:srgbClr val="333399"/>
                </a:solidFill>
              </a:rPr>
              <a:t>Value </a:t>
            </a:r>
            <a:r>
              <a:rPr lang="en-US" sz="1600" b="0" dirty="0" smtClean="0">
                <a:solidFill>
                  <a:srgbClr val="333399"/>
                </a:solidFill>
              </a:rPr>
              <a:t>– What is the information worth? Very much a driver of the technology.</a:t>
            </a:r>
            <a:endParaRPr lang="en-US" sz="2000" b="0" dirty="0">
              <a:solidFill>
                <a:srgbClr val="333399"/>
              </a:solidFill>
            </a:endParaRPr>
          </a:p>
        </p:txBody>
      </p:sp>
    </p:spTree>
    <p:extLst>
      <p:ext uri="{BB962C8B-B14F-4D97-AF65-F5344CB8AC3E}">
        <p14:creationId xmlns:p14="http://schemas.microsoft.com/office/powerpoint/2010/main" val="186851528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GridPP and Clouds</a:t>
            </a:r>
            <a:endParaRPr lang="en-US" dirty="0"/>
          </a:p>
        </p:txBody>
      </p:sp>
      <p:sp>
        <p:nvSpPr>
          <p:cNvPr id="3" name="Date Placeholder 2"/>
          <p:cNvSpPr>
            <a:spLocks noGrp="1"/>
          </p:cNvSpPr>
          <p:nvPr>
            <p:ph type="dt" sz="half" idx="10"/>
          </p:nvPr>
        </p:nvSpPr>
        <p:spPr/>
        <p:txBody>
          <a:bodyPr/>
          <a:lstStyle/>
          <a:p>
            <a:pPr>
              <a:defRPr/>
            </a:pPr>
            <a:r>
              <a:rPr lang="en-GB" smtClean="0"/>
              <a:t>David Britton, University of Glasgow</a:t>
            </a:r>
            <a:endParaRPr lang="en-US"/>
          </a:p>
        </p:txBody>
      </p:sp>
      <p:sp>
        <p:nvSpPr>
          <p:cNvPr id="4" name="Footer Placeholder 3"/>
          <p:cNvSpPr>
            <a:spLocks noGrp="1"/>
          </p:cNvSpPr>
          <p:nvPr>
            <p:ph type="ftr" sz="quarter" idx="11"/>
          </p:nvPr>
        </p:nvSpPr>
        <p:spPr/>
        <p:txBody>
          <a:bodyPr/>
          <a:lstStyle/>
          <a:p>
            <a:pPr>
              <a:defRPr/>
            </a:pPr>
            <a:r>
              <a:rPr lang="en-US" smtClean="0"/>
              <a:t>GridPP31</a:t>
            </a:r>
            <a:endParaRPr lang="en-US" dirty="0"/>
          </a:p>
        </p:txBody>
      </p:sp>
      <p:sp>
        <p:nvSpPr>
          <p:cNvPr id="5" name="Slide Number Placeholder 4"/>
          <p:cNvSpPr>
            <a:spLocks noGrp="1"/>
          </p:cNvSpPr>
          <p:nvPr>
            <p:ph type="sldNum" sz="quarter" idx="12"/>
          </p:nvPr>
        </p:nvSpPr>
        <p:spPr/>
        <p:txBody>
          <a:bodyPr/>
          <a:lstStyle/>
          <a:p>
            <a:pPr>
              <a:defRPr/>
            </a:pPr>
            <a:fld id="{1514123E-C692-6045-8E8F-F355CDB20A34}" type="slidenum">
              <a:rPr lang="en-US" smtClean="0"/>
              <a:pPr>
                <a:defRPr/>
              </a:pPr>
              <a:t>13</a:t>
            </a:fld>
            <a:endParaRPr lang="en-US" dirty="0"/>
          </a:p>
        </p:txBody>
      </p:sp>
      <p:sp>
        <p:nvSpPr>
          <p:cNvPr id="6" name="TextBox 5"/>
          <p:cNvSpPr txBox="1"/>
          <p:nvPr/>
        </p:nvSpPr>
        <p:spPr>
          <a:xfrm>
            <a:off x="497417" y="1513417"/>
            <a:ext cx="8022166" cy="4339650"/>
          </a:xfrm>
          <a:prstGeom prst="rect">
            <a:avLst/>
          </a:prstGeom>
          <a:noFill/>
        </p:spPr>
        <p:txBody>
          <a:bodyPr wrap="square" rtlCol="0">
            <a:spAutoFit/>
          </a:bodyPr>
          <a:lstStyle/>
          <a:p>
            <a:r>
              <a:rPr lang="en-US" sz="2400" b="0" dirty="0" smtClean="0">
                <a:solidFill>
                  <a:srgbClr val="000090"/>
                </a:solidFill>
              </a:rPr>
              <a:t>No intention of throwing away our (brilliantly) working Grid. But, (in addition) a cloud interface to some of our Grid resources would;</a:t>
            </a:r>
          </a:p>
          <a:p>
            <a:pPr marL="342900" indent="-342900">
              <a:buFont typeface="Arial"/>
              <a:buChar char="•"/>
            </a:pPr>
            <a:r>
              <a:rPr lang="en-US" sz="2400" b="0" dirty="0" smtClean="0">
                <a:solidFill>
                  <a:srgbClr val="000090"/>
                </a:solidFill>
              </a:rPr>
              <a:t> could* allow us to offer a simplified experience to new user groups (academic and/or pre-commercial work with industry); </a:t>
            </a:r>
          </a:p>
          <a:p>
            <a:pPr marL="342900" indent="-342900">
              <a:buFont typeface="Arial"/>
              <a:buChar char="•"/>
            </a:pPr>
            <a:r>
              <a:rPr lang="en-US" sz="2400" b="0" dirty="0" smtClean="0">
                <a:solidFill>
                  <a:srgbClr val="000090"/>
                </a:solidFill>
              </a:rPr>
              <a:t>gain understanding of the cost and performance of commercial clouds; </a:t>
            </a:r>
          </a:p>
          <a:p>
            <a:pPr marL="342900" indent="-342900">
              <a:buFont typeface="Arial"/>
              <a:buChar char="•"/>
            </a:pPr>
            <a:r>
              <a:rPr lang="en-US" sz="2400" b="0" dirty="0" smtClean="0">
                <a:solidFill>
                  <a:srgbClr val="000090"/>
                </a:solidFill>
              </a:rPr>
              <a:t>match aspects of the developing experiment computing models.</a:t>
            </a:r>
          </a:p>
          <a:p>
            <a:pPr marL="342900" indent="-342900">
              <a:buFont typeface="Arial"/>
              <a:buChar char="•"/>
            </a:pPr>
            <a:endParaRPr lang="en-US" sz="2400" b="0" dirty="0">
              <a:solidFill>
                <a:srgbClr val="000090"/>
              </a:solidFill>
            </a:endParaRPr>
          </a:p>
          <a:p>
            <a:r>
              <a:rPr lang="en-US" sz="1200" b="0" dirty="0" smtClean="0">
                <a:solidFill>
                  <a:srgbClr val="000090"/>
                </a:solidFill>
              </a:rPr>
              <a:t>*but not if it’s a clunky home-grown thing!</a:t>
            </a:r>
          </a:p>
        </p:txBody>
      </p:sp>
    </p:spTree>
    <p:extLst>
      <p:ext uri="{BB962C8B-B14F-4D97-AF65-F5344CB8AC3E}">
        <p14:creationId xmlns:p14="http://schemas.microsoft.com/office/powerpoint/2010/main" val="38798636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Clouds</a:t>
            </a:r>
            <a:endParaRPr lang="en-US" dirty="0"/>
          </a:p>
        </p:txBody>
      </p:sp>
      <p:sp>
        <p:nvSpPr>
          <p:cNvPr id="3" name="Content Placeholder 2"/>
          <p:cNvSpPr>
            <a:spLocks noGrp="1"/>
          </p:cNvSpPr>
          <p:nvPr>
            <p:ph idx="1"/>
          </p:nvPr>
        </p:nvSpPr>
        <p:spPr>
          <a:xfrm>
            <a:off x="304800" y="1354672"/>
            <a:ext cx="8534400" cy="4724400"/>
          </a:xfrm>
        </p:spPr>
        <p:txBody>
          <a:bodyPr/>
          <a:lstStyle/>
          <a:p>
            <a:r>
              <a:rPr lang="en-US" sz="2000" dirty="0" smtClean="0"/>
              <a:t>Dave </a:t>
            </a:r>
            <a:r>
              <a:rPr lang="en-US" sz="2000" dirty="0" err="1" smtClean="0"/>
              <a:t>Colling</a:t>
            </a:r>
            <a:r>
              <a:rPr lang="en-US" sz="2000" dirty="0" smtClean="0"/>
              <a:t> has been leading the GridPP cloud investigations; Synergistic with CMS work to use HLT and linked into both the EGI federated cloud and the UK cloud SIG.</a:t>
            </a:r>
          </a:p>
          <a:p>
            <a:r>
              <a:rPr lang="en-US" sz="2000" dirty="0" smtClean="0"/>
              <a:t>Despite the stage on the Hype-cycle (see GridPP30 talk) there is a lot going on around Clouds.</a:t>
            </a:r>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14</a:t>
            </a:fld>
            <a:endParaRPr lang="en-US" dirty="0"/>
          </a:p>
        </p:txBody>
      </p:sp>
      <p:sp>
        <p:nvSpPr>
          <p:cNvPr id="7" name="TextBox 6"/>
          <p:cNvSpPr txBox="1"/>
          <p:nvPr/>
        </p:nvSpPr>
        <p:spPr>
          <a:xfrm>
            <a:off x="1555750" y="5080000"/>
            <a:ext cx="184666" cy="523220"/>
          </a:xfrm>
          <a:prstGeom prst="rect">
            <a:avLst/>
          </a:prstGeom>
          <a:noFill/>
        </p:spPr>
        <p:txBody>
          <a:bodyPr wrap="none" rtlCol="0">
            <a:spAutoFit/>
          </a:bodyPr>
          <a:lstStyle/>
          <a:p>
            <a:endParaRPr lang="en-US" dirty="0"/>
          </a:p>
        </p:txBody>
      </p:sp>
      <p:pic>
        <p:nvPicPr>
          <p:cNvPr id="8" name="Picture 7" descr="Screen Shot 2013-09-23 at 09.48.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22" y="3005667"/>
            <a:ext cx="4369335" cy="3278716"/>
          </a:xfrm>
          <a:prstGeom prst="rect">
            <a:avLst/>
          </a:prstGeom>
        </p:spPr>
      </p:pic>
      <p:pic>
        <p:nvPicPr>
          <p:cNvPr id="9" name="Picture 8" descr="Screen Shot 2013-09-23 at 09.49.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313" y="3111505"/>
            <a:ext cx="4128909" cy="3096682"/>
          </a:xfrm>
          <a:prstGeom prst="rect">
            <a:avLst/>
          </a:prstGeom>
        </p:spPr>
      </p:pic>
      <p:pic>
        <p:nvPicPr>
          <p:cNvPr id="10" name="Picture 9" descr="Screen Shot 2013-09-23 at 09.52.1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776" y="3404006"/>
            <a:ext cx="4787899" cy="3017965"/>
          </a:xfrm>
          <a:prstGeom prst="rect">
            <a:avLst/>
          </a:prstGeom>
        </p:spPr>
      </p:pic>
      <p:pic>
        <p:nvPicPr>
          <p:cNvPr id="11" name="Picture 10" descr="Screen Shot 2013-09-23 at 09.53.5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0151" y="3226059"/>
            <a:ext cx="3975100" cy="2931324"/>
          </a:xfrm>
          <a:prstGeom prst="rect">
            <a:avLst/>
          </a:prstGeom>
        </p:spPr>
      </p:pic>
    </p:spTree>
    <p:extLst>
      <p:ext uri="{BB962C8B-B14F-4D97-AF65-F5344CB8AC3E}">
        <p14:creationId xmlns:p14="http://schemas.microsoft.com/office/powerpoint/2010/main" val="5265408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Use</a:t>
            </a:r>
            <a:endParaRPr lang="en-US" dirty="0"/>
          </a:p>
        </p:txBody>
      </p:sp>
      <p:pic>
        <p:nvPicPr>
          <p:cNvPr id="7" name="Content Placeholder 6" descr="Screen Shot 2013-09-23 at 09.59.18.png"/>
          <p:cNvPicPr>
            <a:picLocks noGrp="1" noChangeAspect="1"/>
          </p:cNvPicPr>
          <p:nvPr>
            <p:ph idx="1"/>
          </p:nvPr>
        </p:nvPicPr>
        <p:blipFill>
          <a:blip r:embed="rId2">
            <a:extLst>
              <a:ext uri="{28A0092B-C50C-407E-A947-70E740481C1C}">
                <a14:useLocalDpi xmlns:a14="http://schemas.microsoft.com/office/drawing/2010/main" val="0"/>
              </a:ext>
            </a:extLst>
          </a:blip>
          <a:srcRect t="13060" b="13060"/>
          <a:stretch>
            <a:fillRect/>
          </a:stretch>
        </p:blipFill>
        <p:spPr>
          <a:xfrm>
            <a:off x="95247" y="1426140"/>
            <a:ext cx="8997949" cy="4981007"/>
          </a:xfrm>
        </p:spPr>
      </p:pic>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15</a:t>
            </a:fld>
            <a:endParaRPr lang="en-US" dirty="0"/>
          </a:p>
        </p:txBody>
      </p:sp>
      <p:pic>
        <p:nvPicPr>
          <p:cNvPr id="8" name="Picture 7" descr="Screen Shot 2013-09-23 at 17.39.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68" y="1349700"/>
            <a:ext cx="9059332" cy="5290284"/>
          </a:xfrm>
          <a:prstGeom prst="rect">
            <a:avLst/>
          </a:prstGeom>
        </p:spPr>
      </p:pic>
    </p:spTree>
    <p:extLst>
      <p:ext uri="{BB962C8B-B14F-4D97-AF65-F5344CB8AC3E}">
        <p14:creationId xmlns:p14="http://schemas.microsoft.com/office/powerpoint/2010/main" val="13684645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324474"/>
            <a:ext cx="8229600" cy="715962"/>
          </a:xfrm>
        </p:spPr>
        <p:txBody>
          <a:bodyPr>
            <a:normAutofit fontScale="90000"/>
          </a:bodyPr>
          <a:lstStyle/>
          <a:p>
            <a:pPr>
              <a:defRPr/>
            </a:pPr>
            <a:r>
              <a:rPr lang="en-US" altLang="en-US" sz="2800" i="1" dirty="0" smtClean="0">
                <a:solidFill>
                  <a:srgbClr val="00C1C3"/>
                </a:solidFill>
              </a:rPr>
              <a:t>What cloud use cases are represented by your research or education project? Check all that apply.</a:t>
            </a:r>
          </a:p>
        </p:txBody>
      </p:sp>
      <p:sp>
        <p:nvSpPr>
          <p:cNvPr id="1536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254061"/>
                </a:solidFill>
                <a:latin typeface="Calibri" charset="0"/>
                <a:ea typeface="ＭＳ Ｐゴシック" charset="0"/>
                <a:cs typeface="ＭＳ Ｐゴシック" charset="0"/>
              </a:defRPr>
            </a:lvl1pPr>
            <a:lvl2pPr>
              <a:defRPr sz="2800">
                <a:solidFill>
                  <a:srgbClr val="254061"/>
                </a:solidFill>
                <a:latin typeface="Calibri" charset="0"/>
                <a:ea typeface="ＭＳ Ｐゴシック" charset="0"/>
              </a:defRPr>
            </a:lvl2pPr>
            <a:lvl3pPr>
              <a:defRPr sz="2400">
                <a:solidFill>
                  <a:srgbClr val="254061"/>
                </a:solidFill>
                <a:latin typeface="Calibri" charset="0"/>
                <a:ea typeface="ＭＳ Ｐゴシック" charset="0"/>
              </a:defRPr>
            </a:lvl3pPr>
            <a:lvl4pPr>
              <a:defRPr sz="2000">
                <a:solidFill>
                  <a:srgbClr val="254061"/>
                </a:solidFill>
                <a:latin typeface="Calibri" charset="0"/>
                <a:ea typeface="ＭＳ Ｐゴシック" charset="0"/>
              </a:defRPr>
            </a:lvl4pPr>
            <a:lvl5pPr>
              <a:defRPr sz="2000">
                <a:solidFill>
                  <a:srgbClr val="254061"/>
                </a:solidFill>
                <a:latin typeface="Calibri" charset="0"/>
                <a:ea typeface="ＭＳ Ｐゴシック" charset="0"/>
              </a:defRPr>
            </a:lvl5pPr>
            <a:lvl6pPr fontAlgn="base">
              <a:spcAft>
                <a:spcPct val="0"/>
              </a:spcAft>
              <a:buFont typeface="Arial" charset="0"/>
              <a:buChar char="»"/>
              <a:defRPr sz="2000">
                <a:solidFill>
                  <a:srgbClr val="254061"/>
                </a:solidFill>
                <a:latin typeface="Calibri" charset="0"/>
                <a:ea typeface="ＭＳ Ｐゴシック" charset="0"/>
              </a:defRPr>
            </a:lvl6pPr>
            <a:lvl7pPr fontAlgn="base">
              <a:spcAft>
                <a:spcPct val="0"/>
              </a:spcAft>
              <a:buFont typeface="Arial" charset="0"/>
              <a:buChar char="»"/>
              <a:defRPr sz="2000">
                <a:solidFill>
                  <a:srgbClr val="254061"/>
                </a:solidFill>
                <a:latin typeface="Calibri" charset="0"/>
                <a:ea typeface="ＭＳ Ｐゴシック" charset="0"/>
              </a:defRPr>
            </a:lvl7pPr>
            <a:lvl8pPr fontAlgn="base">
              <a:spcAft>
                <a:spcPct val="0"/>
              </a:spcAft>
              <a:buFont typeface="Arial" charset="0"/>
              <a:buChar char="»"/>
              <a:defRPr sz="2000">
                <a:solidFill>
                  <a:srgbClr val="254061"/>
                </a:solidFill>
                <a:latin typeface="Calibri" charset="0"/>
                <a:ea typeface="ＭＳ Ｐゴシック" charset="0"/>
              </a:defRPr>
            </a:lvl8pPr>
            <a:lvl9pPr fontAlgn="base">
              <a:spcAft>
                <a:spcPct val="0"/>
              </a:spcAft>
              <a:buFont typeface="Arial" charset="0"/>
              <a:buChar char="»"/>
              <a:defRPr sz="2000">
                <a:solidFill>
                  <a:srgbClr val="254061"/>
                </a:solidFill>
                <a:latin typeface="Calibri" charset="0"/>
                <a:ea typeface="ＭＳ Ｐゴシック" charset="0"/>
              </a:defRPr>
            </a:lvl9pPr>
          </a:lstStyle>
          <a:p>
            <a:pPr eaLnBrk="0" hangingPunct="0"/>
            <a:fld id="{7E8D8558-7087-B342-BDEC-D21A2C835462}" type="slidenum">
              <a:rPr lang="en-US" sz="1200">
                <a:solidFill>
                  <a:schemeClr val="tx1"/>
                </a:solidFill>
                <a:latin typeface="Arial" charset="0"/>
                <a:cs typeface="Arial" charset="0"/>
              </a:rPr>
              <a:pPr eaLnBrk="0" hangingPunct="0"/>
              <a:t>16</a:t>
            </a:fld>
            <a:endParaRPr lang="en-US" sz="1200">
              <a:solidFill>
                <a:schemeClr val="tx1"/>
              </a:solidFill>
              <a:latin typeface="Arial" charset="0"/>
              <a:cs typeface="Arial" charset="0"/>
            </a:endParaRPr>
          </a:p>
        </p:txBody>
      </p:sp>
      <p:pic>
        <p:nvPicPr>
          <p:cNvPr id="15364" name="Picture 2" descr="C:\Users\jtowns\Desktop\tmp2\C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188610"/>
            <a:ext cx="86868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3124200" y="0"/>
            <a:ext cx="54102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rgbClr val="FFFF66"/>
                </a:solidFill>
                <a:latin typeface="+mj-lt"/>
                <a:ea typeface="+mj-ea"/>
                <a:cs typeface="+mj-cs"/>
              </a:defRPr>
            </a:lvl1pPr>
            <a:lvl2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2pPr>
            <a:lvl3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3pPr>
            <a:lvl4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4pPr>
            <a:lvl5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5pPr>
            <a:lvl6pPr marL="4572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6pPr>
            <a:lvl7pPr marL="9144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7pPr>
            <a:lvl8pPr marL="13716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8pPr>
            <a:lvl9pPr marL="18288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9pPr>
          </a:lstStyle>
          <a:p>
            <a:r>
              <a:rPr lang="en-US" smtClean="0"/>
              <a:t>Cloud Use</a:t>
            </a:r>
            <a:endParaRPr lang="en-US" dirty="0"/>
          </a:p>
        </p:txBody>
      </p:sp>
    </p:spTree>
    <p:extLst>
      <p:ext uri="{BB962C8B-B14F-4D97-AF65-F5344CB8AC3E}">
        <p14:creationId xmlns:p14="http://schemas.microsoft.com/office/powerpoint/2010/main" val="13764788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so far…</a:t>
            </a:r>
            <a:endParaRPr lang="en-US" dirty="0"/>
          </a:p>
        </p:txBody>
      </p:sp>
      <p:sp>
        <p:nvSpPr>
          <p:cNvPr id="3" name="Content Placeholder 2"/>
          <p:cNvSpPr>
            <a:spLocks noGrp="1"/>
          </p:cNvSpPr>
          <p:nvPr>
            <p:ph idx="1"/>
          </p:nvPr>
        </p:nvSpPr>
        <p:spPr>
          <a:xfrm>
            <a:off x="304799" y="1523999"/>
            <a:ext cx="8691033" cy="5058833"/>
          </a:xfrm>
        </p:spPr>
        <p:txBody>
          <a:bodyPr/>
          <a:lstStyle/>
          <a:p>
            <a:pPr marL="0" indent="0">
              <a:buNone/>
            </a:pPr>
            <a:r>
              <a:rPr lang="en-US" sz="2400" dirty="0" smtClean="0"/>
              <a:t>So:</a:t>
            </a:r>
          </a:p>
          <a:p>
            <a:r>
              <a:rPr lang="en-US" sz="2400" dirty="0" smtClean="0"/>
              <a:t>We don’t know what CSR-2013 means for STFC.</a:t>
            </a:r>
          </a:p>
          <a:p>
            <a:r>
              <a:rPr lang="en-US" sz="2400" dirty="0" smtClean="0"/>
              <a:t>We don’t know the outcome of the STFC programmatic review or what it means for GridPP.</a:t>
            </a:r>
          </a:p>
          <a:p>
            <a:r>
              <a:rPr lang="en-US" sz="2400" dirty="0" smtClean="0"/>
              <a:t>We see an explosion of SIGs/forums/groups springing up around UK e-infrastructure – context is more complicated.</a:t>
            </a:r>
          </a:p>
          <a:p>
            <a:r>
              <a:rPr lang="en-US" sz="2400" dirty="0" smtClean="0"/>
              <a:t>We don’t know how EGI will evolve or if/how UK involvement in EGI will continue.</a:t>
            </a:r>
          </a:p>
          <a:p>
            <a:r>
              <a:rPr lang="en-US" sz="2400" dirty="0" smtClean="0"/>
              <a:t>We don’t know all the details about where the experimental computing models are going, or how quickly.</a:t>
            </a:r>
          </a:p>
          <a:p>
            <a:r>
              <a:rPr lang="en-US" sz="2400" dirty="0" smtClean="0">
                <a:solidFill>
                  <a:srgbClr val="008080"/>
                </a:solidFill>
              </a:rPr>
              <a:t>We do know we have to write a new GridPP proposal</a:t>
            </a:r>
            <a:r>
              <a:rPr lang="en-US" sz="2400" dirty="0" smtClean="0"/>
              <a:t>.</a:t>
            </a:r>
          </a:p>
          <a:p>
            <a:r>
              <a:rPr lang="en-US" sz="2400" dirty="0" smtClean="0">
                <a:solidFill>
                  <a:srgbClr val="00C1C3"/>
                </a:solidFill>
              </a:rPr>
              <a:t>Good, lets get started…</a:t>
            </a:r>
            <a:endParaRPr lang="en-US" sz="2400" dirty="0">
              <a:solidFill>
                <a:srgbClr val="00C1C3"/>
              </a:solidFill>
            </a:endParaRPr>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17</a:t>
            </a:fld>
            <a:endParaRPr lang="en-US" dirty="0"/>
          </a:p>
        </p:txBody>
      </p:sp>
    </p:spTree>
    <p:extLst>
      <p:ext uri="{BB962C8B-B14F-4D97-AF65-F5344CB8AC3E}">
        <p14:creationId xmlns:p14="http://schemas.microsoft.com/office/powerpoint/2010/main" val="3348647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GridPP31</a:t>
            </a:r>
            <a:endParaRPr lang="en-US" dirty="0"/>
          </a:p>
        </p:txBody>
      </p:sp>
      <p:sp>
        <p:nvSpPr>
          <p:cNvPr id="3" name="Content Placeholder 2"/>
          <p:cNvSpPr>
            <a:spLocks noGrp="1"/>
          </p:cNvSpPr>
          <p:nvPr>
            <p:ph idx="1"/>
          </p:nvPr>
        </p:nvSpPr>
        <p:spPr/>
        <p:txBody>
          <a:bodyPr/>
          <a:lstStyle/>
          <a:p>
            <a:r>
              <a:rPr lang="en-US" sz="2800" dirty="0" smtClean="0"/>
              <a:t>Agenda Day-1</a:t>
            </a:r>
          </a:p>
          <a:p>
            <a:pPr lvl="1"/>
            <a:r>
              <a:rPr lang="en-US" sz="2000" dirty="0" smtClean="0"/>
              <a:t>Requirements (talks from experiments and vision from Ian Bird as to where CERN/</a:t>
            </a:r>
            <a:r>
              <a:rPr lang="en-US" sz="2000" dirty="0" err="1" smtClean="0"/>
              <a:t>wLCG</a:t>
            </a:r>
            <a:r>
              <a:rPr lang="en-US" sz="2000" dirty="0" smtClean="0"/>
              <a:t> are going).</a:t>
            </a:r>
          </a:p>
          <a:p>
            <a:pPr lvl="1"/>
            <a:r>
              <a:rPr lang="en-US" sz="2000" dirty="0" smtClean="0"/>
              <a:t>A discussion on the technology: How are we going to meet these requirements?</a:t>
            </a:r>
          </a:p>
          <a:p>
            <a:pPr lvl="1"/>
            <a:endParaRPr lang="en-US" sz="2000" dirty="0" smtClean="0"/>
          </a:p>
          <a:p>
            <a:r>
              <a:rPr lang="en-US" sz="2800" dirty="0" smtClean="0"/>
              <a:t>Agenda Day-2</a:t>
            </a:r>
          </a:p>
          <a:p>
            <a:pPr lvl="1"/>
            <a:r>
              <a:rPr lang="en-US" sz="2000" dirty="0" smtClean="0"/>
              <a:t>The case for the Tier-1: A look back at what we did and a look forward at what we need to do.</a:t>
            </a:r>
          </a:p>
          <a:p>
            <a:pPr lvl="1"/>
            <a:r>
              <a:rPr lang="en-US" sz="2000" dirty="0" smtClean="0"/>
              <a:t>The case for the Tier-2s: A discussion session on the Tier-2s. What are the strengths and weaknesses of the current arrangement?</a:t>
            </a:r>
          </a:p>
          <a:p>
            <a:pPr lvl="1"/>
            <a:r>
              <a:rPr lang="en-US" sz="2000" dirty="0" smtClean="0"/>
              <a:t>The additional services (security, accounting, CA, etc.).</a:t>
            </a:r>
          </a:p>
          <a:p>
            <a:endParaRPr lang="en-US" sz="2400" dirty="0" smtClean="0"/>
          </a:p>
          <a:p>
            <a:pPr marL="457200" lvl="1" indent="0">
              <a:buNone/>
            </a:pPr>
            <a:endParaRPr lang="en-US" sz="2000" dirty="0" smtClean="0"/>
          </a:p>
          <a:p>
            <a:pPr marL="457200" lvl="1" indent="0">
              <a:buNone/>
            </a:pPr>
            <a:endParaRPr lang="en-US" sz="2000" dirty="0" smtClean="0"/>
          </a:p>
          <a:p>
            <a:pPr lvl="2"/>
            <a:endParaRPr lang="en-US" sz="12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18</a:t>
            </a:fld>
            <a:endParaRPr lang="en-US" dirty="0"/>
          </a:p>
        </p:txBody>
      </p:sp>
    </p:spTree>
    <p:extLst>
      <p:ext uri="{BB962C8B-B14F-4D97-AF65-F5344CB8AC3E}">
        <p14:creationId xmlns:p14="http://schemas.microsoft.com/office/powerpoint/2010/main" val="3272581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Dissemination</a:t>
            </a:r>
            <a:endParaRPr lang="en-US" dirty="0"/>
          </a:p>
        </p:txBody>
      </p:sp>
      <p:sp>
        <p:nvSpPr>
          <p:cNvPr id="3" name="Content Placeholder 2"/>
          <p:cNvSpPr>
            <a:spLocks noGrp="1"/>
          </p:cNvSpPr>
          <p:nvPr>
            <p:ph idx="1"/>
          </p:nvPr>
        </p:nvSpPr>
        <p:spPr>
          <a:xfrm>
            <a:off x="304800" y="1418170"/>
            <a:ext cx="8534400" cy="4724400"/>
          </a:xfrm>
        </p:spPr>
        <p:txBody>
          <a:bodyPr/>
          <a:lstStyle/>
          <a:p>
            <a:r>
              <a:rPr lang="en-US" sz="2400" dirty="0" smtClean="0"/>
              <a:t>Replacement for </a:t>
            </a:r>
            <a:r>
              <a:rPr lang="en-US" sz="2400" dirty="0" err="1" smtClean="0"/>
              <a:t>Neasan</a:t>
            </a:r>
            <a:r>
              <a:rPr lang="en-US" sz="2400" dirty="0" smtClean="0"/>
              <a:t> is underway.</a:t>
            </a:r>
          </a:p>
          <a:p>
            <a:endParaRPr lang="en-US" sz="800" dirty="0"/>
          </a:p>
          <a:p>
            <a:r>
              <a:rPr lang="en-US" sz="2400" dirty="0" smtClean="0"/>
              <a:t>Transition from </a:t>
            </a:r>
            <a:r>
              <a:rPr lang="en-US" sz="2400" i="1" dirty="0" smtClean="0"/>
              <a:t>Dissemination </a:t>
            </a:r>
            <a:r>
              <a:rPr lang="en-US" sz="2400" dirty="0" smtClean="0"/>
              <a:t>to</a:t>
            </a:r>
            <a:r>
              <a:rPr lang="en-US" sz="2400" i="1" dirty="0" smtClean="0"/>
              <a:t> Impact.</a:t>
            </a:r>
          </a:p>
          <a:p>
            <a:endParaRPr lang="en-US" sz="800" i="1" dirty="0"/>
          </a:p>
          <a:p>
            <a:r>
              <a:rPr lang="en-US" sz="2400" dirty="0" smtClean="0"/>
              <a:t>Try to factorize out this part of the funding. </a:t>
            </a:r>
          </a:p>
          <a:p>
            <a:endParaRPr lang="en-US" sz="2400" dirty="0" smtClean="0"/>
          </a:p>
          <a:p>
            <a:endParaRPr lang="en-US" sz="24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19</a:t>
            </a:fld>
            <a:endParaRPr lang="en-US" dirty="0"/>
          </a:p>
        </p:txBody>
      </p:sp>
      <p:pic>
        <p:nvPicPr>
          <p:cNvPr id="7" name="Picture 6"/>
          <p:cNvPicPr>
            <a:picLocks noChangeAspect="1"/>
          </p:cNvPicPr>
          <p:nvPr/>
        </p:nvPicPr>
        <p:blipFill>
          <a:blip r:embed="rId2"/>
          <a:stretch>
            <a:fillRect/>
          </a:stretch>
        </p:blipFill>
        <p:spPr>
          <a:xfrm>
            <a:off x="205572" y="3143251"/>
            <a:ext cx="4885011" cy="3454400"/>
          </a:xfrm>
          <a:prstGeom prst="rect">
            <a:avLst/>
          </a:prstGeom>
        </p:spPr>
      </p:pic>
      <p:pic>
        <p:nvPicPr>
          <p:cNvPr id="9" name="Picture 8" descr="Screen Shot 2013-09-24 at 00.09.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67" y="1153579"/>
            <a:ext cx="6604000" cy="5580009"/>
          </a:xfrm>
          <a:prstGeom prst="rect">
            <a:avLst/>
          </a:prstGeom>
        </p:spPr>
      </p:pic>
      <p:pic>
        <p:nvPicPr>
          <p:cNvPr id="10" name="Picture 9" descr="Screen Shot 2013-09-24 at 00.10.5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382" y="4284132"/>
            <a:ext cx="8828618" cy="2002367"/>
          </a:xfrm>
          <a:prstGeom prst="rect">
            <a:avLst/>
          </a:prstGeom>
        </p:spPr>
      </p:pic>
    </p:spTree>
    <p:extLst>
      <p:ext uri="{BB962C8B-B14F-4D97-AF65-F5344CB8AC3E}">
        <p14:creationId xmlns:p14="http://schemas.microsoft.com/office/powerpoint/2010/main" val="25374452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800" dirty="0" smtClean="0"/>
              <a:t>Spending Review (CSR 2013) outcome.</a:t>
            </a:r>
          </a:p>
          <a:p>
            <a:pPr marL="0" indent="0">
              <a:buNone/>
            </a:pPr>
            <a:endParaRPr lang="en-US" sz="800" dirty="0" smtClean="0"/>
          </a:p>
          <a:p>
            <a:r>
              <a:rPr lang="en-US" sz="2800" dirty="0" smtClean="0"/>
              <a:t>STFC Programmatic Review (2012/13).</a:t>
            </a:r>
          </a:p>
          <a:p>
            <a:pPr marL="0" indent="0">
              <a:buNone/>
            </a:pPr>
            <a:endParaRPr lang="en-US" sz="800" dirty="0" smtClean="0"/>
          </a:p>
          <a:p>
            <a:r>
              <a:rPr lang="en-US" sz="2800" dirty="0" smtClean="0"/>
              <a:t>Evolution in Europe (EMI finished, EGI final year).</a:t>
            </a:r>
          </a:p>
          <a:p>
            <a:endParaRPr lang="en-US" sz="800" dirty="0" smtClean="0"/>
          </a:p>
          <a:p>
            <a:r>
              <a:rPr lang="en-US" sz="2800" dirty="0" smtClean="0"/>
              <a:t>Evolution of the Computing Models.</a:t>
            </a:r>
            <a:r>
              <a:rPr lang="en-US" sz="2800" dirty="0"/>
              <a:t> </a:t>
            </a:r>
            <a:endParaRPr lang="en-US" sz="2800" dirty="0" smtClean="0"/>
          </a:p>
          <a:p>
            <a:endParaRPr lang="en-US" sz="800" dirty="0" smtClean="0"/>
          </a:p>
          <a:p>
            <a:r>
              <a:rPr lang="en-US" sz="2800" dirty="0" smtClean="0"/>
              <a:t>Development </a:t>
            </a:r>
            <a:r>
              <a:rPr lang="en-US" sz="2800" dirty="0"/>
              <a:t>of the UK e-ecosystem (ELC, PDG, SIGs </a:t>
            </a:r>
            <a:r>
              <a:rPr lang="en-US" sz="2800" dirty="0" err="1"/>
              <a:t>etc</a:t>
            </a:r>
            <a:r>
              <a:rPr lang="en-US" sz="2800" dirty="0"/>
              <a:t>)</a:t>
            </a:r>
            <a:r>
              <a:rPr lang="en-US" sz="2800" dirty="0" smtClean="0"/>
              <a:t>.</a:t>
            </a:r>
          </a:p>
          <a:p>
            <a:endParaRPr lang="en-US" sz="800" dirty="0" smtClean="0"/>
          </a:p>
          <a:p>
            <a:r>
              <a:rPr lang="en-US" sz="2800" dirty="0" smtClean="0"/>
              <a:t>Development of GridPP5 proposal.</a:t>
            </a:r>
          </a:p>
          <a:p>
            <a:endParaRPr lang="en-US" sz="28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2</a:t>
            </a:fld>
            <a:endParaRPr lang="en-US" dirty="0"/>
          </a:p>
        </p:txBody>
      </p:sp>
    </p:spTree>
    <p:extLst>
      <p:ext uri="{BB962C8B-B14F-4D97-AF65-F5344CB8AC3E}">
        <p14:creationId xmlns:p14="http://schemas.microsoft.com/office/powerpoint/2010/main" val="9697011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Tier-2 Hardware</a:t>
            </a:r>
            <a:endParaRPr lang="en-US" b="0" dirty="0"/>
          </a:p>
        </p:txBody>
      </p:sp>
      <p:sp>
        <p:nvSpPr>
          <p:cNvPr id="3" name="Content Placeholder 2"/>
          <p:cNvSpPr>
            <a:spLocks noGrp="1"/>
          </p:cNvSpPr>
          <p:nvPr>
            <p:ph idx="1"/>
          </p:nvPr>
        </p:nvSpPr>
        <p:spPr/>
        <p:txBody>
          <a:bodyPr/>
          <a:lstStyle/>
          <a:p>
            <a:r>
              <a:rPr lang="en-US" sz="2400" dirty="0" smtClean="0"/>
              <a:t>Approximately £1.8m to spend on Tier-2 Hardware in the remainder of GridPP4.</a:t>
            </a:r>
          </a:p>
          <a:p>
            <a:r>
              <a:rPr lang="en-US" sz="2400" dirty="0" smtClean="0"/>
              <a:t>Three institutes have asked for the funding this FY – STFC has agreed.</a:t>
            </a:r>
          </a:p>
          <a:p>
            <a:r>
              <a:rPr lang="en-US" sz="2400" dirty="0" smtClean="0"/>
              <a:t>Propose to use accounting at the end of this month to determine the share for those three institutes.</a:t>
            </a:r>
          </a:p>
          <a:p>
            <a:r>
              <a:rPr lang="en-US" sz="2400" dirty="0" smtClean="0"/>
              <a:t>Remainder of funding will be distributed in the new FY according to the accounting at that point (proposal).</a:t>
            </a:r>
          </a:p>
          <a:p>
            <a:endParaRPr lang="en-US" sz="24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20</a:t>
            </a:fld>
            <a:endParaRPr lang="en-US" dirty="0"/>
          </a:p>
        </p:txBody>
      </p:sp>
    </p:spTree>
    <p:extLst>
      <p:ext uri="{BB962C8B-B14F-4D97-AF65-F5344CB8AC3E}">
        <p14:creationId xmlns:p14="http://schemas.microsoft.com/office/powerpoint/2010/main" val="34401458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199" y="0"/>
            <a:ext cx="5659967" cy="1066800"/>
          </a:xfrm>
        </p:spPr>
        <p:txBody>
          <a:bodyPr/>
          <a:lstStyle/>
          <a:p>
            <a:r>
              <a:rPr lang="en-US" b="0" dirty="0" smtClean="0"/>
              <a:t>Oversight Committee</a:t>
            </a:r>
            <a:endParaRPr lang="en-US" b="0" dirty="0"/>
          </a:p>
        </p:txBody>
      </p:sp>
      <p:sp>
        <p:nvSpPr>
          <p:cNvPr id="3" name="Content Placeholder 2"/>
          <p:cNvSpPr>
            <a:spLocks noGrp="1"/>
          </p:cNvSpPr>
          <p:nvPr>
            <p:ph idx="1"/>
          </p:nvPr>
        </p:nvSpPr>
        <p:spPr/>
        <p:txBody>
          <a:bodyPr/>
          <a:lstStyle/>
          <a:p>
            <a:r>
              <a:rPr lang="en-US" sz="2400" dirty="0" smtClean="0"/>
              <a:t>GridPP Oversight Committee reconvenes after a 2.5 year hiatus, on Nov 1</a:t>
            </a:r>
            <a:r>
              <a:rPr lang="en-US" sz="2400" baseline="30000" dirty="0" smtClean="0"/>
              <a:t>st</a:t>
            </a:r>
            <a:r>
              <a:rPr lang="en-US" sz="2400" dirty="0" smtClean="0"/>
              <a:t>.</a:t>
            </a:r>
          </a:p>
          <a:p>
            <a:pPr lvl="1"/>
            <a:r>
              <a:rPr lang="en-US" sz="2000" dirty="0" smtClean="0"/>
              <a:t>Project Status</a:t>
            </a:r>
          </a:p>
          <a:p>
            <a:pPr lvl="1"/>
            <a:r>
              <a:rPr lang="en-US" sz="2000" dirty="0" smtClean="0"/>
              <a:t>Resource Report</a:t>
            </a:r>
          </a:p>
          <a:p>
            <a:pPr lvl="1"/>
            <a:r>
              <a:rPr lang="en-US" sz="2000" dirty="0" smtClean="0"/>
              <a:t>Preliminary discussions on GridPP5 and the timetable.</a:t>
            </a:r>
          </a:p>
          <a:p>
            <a:pPr lvl="1"/>
            <a:endParaRPr lang="en-US" sz="2000" dirty="0" smtClean="0"/>
          </a:p>
          <a:p>
            <a:r>
              <a:rPr lang="en-US" sz="2400" dirty="0" smtClean="0"/>
              <a:t>Possibly another OC around February (?) 2014 to </a:t>
            </a:r>
            <a:r>
              <a:rPr lang="en-US" sz="2400" dirty="0" err="1" smtClean="0"/>
              <a:t>finalise</a:t>
            </a:r>
            <a:r>
              <a:rPr lang="en-US" sz="2400" dirty="0" smtClean="0"/>
              <a:t> GridPP5 project planning.</a:t>
            </a:r>
          </a:p>
          <a:p>
            <a:pPr lvl="1"/>
            <a:r>
              <a:rPr lang="en-US" sz="2000" dirty="0" smtClean="0"/>
              <a:t>STFC are aware of requirement to issue grants 6-months before end of GridPP4.</a:t>
            </a:r>
            <a:endParaRPr lang="en-US" sz="20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21</a:t>
            </a:fld>
            <a:endParaRPr lang="en-US" dirty="0"/>
          </a:p>
        </p:txBody>
      </p:sp>
    </p:spTree>
    <p:extLst>
      <p:ext uri="{BB962C8B-B14F-4D97-AF65-F5344CB8AC3E}">
        <p14:creationId xmlns:p14="http://schemas.microsoft.com/office/powerpoint/2010/main" val="36248696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Pledges</a:t>
            </a:r>
            <a:endParaRPr lang="en-US" dirty="0"/>
          </a:p>
        </p:txBody>
      </p:sp>
      <p:sp>
        <p:nvSpPr>
          <p:cNvPr id="3" name="Content Placeholder 2"/>
          <p:cNvSpPr>
            <a:spLocks noGrp="1"/>
          </p:cNvSpPr>
          <p:nvPr>
            <p:ph idx="1"/>
          </p:nvPr>
        </p:nvSpPr>
        <p:spPr/>
        <p:txBody>
          <a:bodyPr/>
          <a:lstStyle/>
          <a:p>
            <a:r>
              <a:rPr lang="en-US" dirty="0" smtClean="0"/>
              <a:t>Due next week.</a:t>
            </a:r>
            <a:endParaRPr lang="en-US"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22</a:t>
            </a:fld>
            <a:endParaRPr lang="en-US" dirty="0"/>
          </a:p>
        </p:txBody>
      </p:sp>
    </p:spTree>
    <p:extLst>
      <p:ext uri="{BB962C8B-B14F-4D97-AF65-F5344CB8AC3E}">
        <p14:creationId xmlns:p14="http://schemas.microsoft.com/office/powerpoint/2010/main" val="289449863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GridPP32</a:t>
            </a:r>
            <a:endParaRPr lang="en-US" dirty="0"/>
          </a:p>
        </p:txBody>
      </p:sp>
      <p:sp>
        <p:nvSpPr>
          <p:cNvPr id="3" name="Content Placeholder 2"/>
          <p:cNvSpPr>
            <a:spLocks noGrp="1"/>
          </p:cNvSpPr>
          <p:nvPr>
            <p:ph idx="1"/>
          </p:nvPr>
        </p:nvSpPr>
        <p:spPr>
          <a:xfrm>
            <a:off x="696383" y="1449916"/>
            <a:ext cx="8534400" cy="1185334"/>
          </a:xfrm>
        </p:spPr>
        <p:txBody>
          <a:bodyPr/>
          <a:lstStyle/>
          <a:p>
            <a:pPr marL="0" indent="0" algn="ctr">
              <a:buNone/>
            </a:pPr>
            <a:r>
              <a:rPr lang="en-US" dirty="0" smtClean="0"/>
              <a:t>Provisionally 26</a:t>
            </a:r>
            <a:r>
              <a:rPr lang="en-US" baseline="30000" dirty="0" smtClean="0"/>
              <a:t>th</a:t>
            </a:r>
            <a:r>
              <a:rPr lang="en-US" dirty="0" smtClean="0"/>
              <a:t> and 27</a:t>
            </a:r>
            <a:r>
              <a:rPr lang="en-US" baseline="30000" dirty="0" smtClean="0"/>
              <a:t>th</a:t>
            </a:r>
            <a:r>
              <a:rPr lang="en-US" dirty="0" smtClean="0"/>
              <a:t> March 2014 in </a:t>
            </a:r>
            <a:r>
              <a:rPr lang="en-US" dirty="0" err="1" smtClean="0"/>
              <a:t>Pitlochry</a:t>
            </a:r>
            <a:r>
              <a:rPr lang="en-US" dirty="0" smtClean="0"/>
              <a:t> (Scotland)</a:t>
            </a:r>
            <a:endParaRPr lang="en-US"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23</a:t>
            </a:fld>
            <a:endParaRPr lang="en-US" dirty="0"/>
          </a:p>
        </p:txBody>
      </p:sp>
      <p:pic>
        <p:nvPicPr>
          <p:cNvPr id="8" name="Picture 7" descr="Screen Shot 2013-09-23 at 18.23.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22550"/>
            <a:ext cx="9144000" cy="2669928"/>
          </a:xfrm>
          <a:prstGeom prst="rect">
            <a:avLst/>
          </a:prstGeom>
        </p:spPr>
      </p:pic>
      <p:grpSp>
        <p:nvGrpSpPr>
          <p:cNvPr id="11" name="Group 10"/>
          <p:cNvGrpSpPr/>
          <p:nvPr/>
        </p:nvGrpSpPr>
        <p:grpSpPr>
          <a:xfrm>
            <a:off x="2494844" y="2495542"/>
            <a:ext cx="4744156" cy="3558117"/>
            <a:chOff x="2410177" y="2506123"/>
            <a:chExt cx="4744156" cy="3558117"/>
          </a:xfrm>
        </p:grpSpPr>
        <p:pic>
          <p:nvPicPr>
            <p:cNvPr id="9" name="Picture 8"/>
            <p:cNvPicPr>
              <a:picLocks noChangeAspect="1"/>
            </p:cNvPicPr>
            <p:nvPr/>
          </p:nvPicPr>
          <p:blipFill>
            <a:blip r:embed="rId3"/>
            <a:stretch>
              <a:fillRect/>
            </a:stretch>
          </p:blipFill>
          <p:spPr>
            <a:xfrm>
              <a:off x="2410177" y="2506123"/>
              <a:ext cx="4744156" cy="3558117"/>
            </a:xfrm>
            <a:prstGeom prst="rect">
              <a:avLst/>
            </a:prstGeom>
          </p:spPr>
        </p:pic>
        <p:sp>
          <p:nvSpPr>
            <p:cNvPr id="10" name="TextBox 9"/>
            <p:cNvSpPr txBox="1"/>
            <p:nvPr/>
          </p:nvSpPr>
          <p:spPr>
            <a:xfrm>
              <a:off x="4826000" y="2794000"/>
              <a:ext cx="2106084" cy="400110"/>
            </a:xfrm>
            <a:prstGeom prst="rect">
              <a:avLst/>
            </a:prstGeom>
            <a:noFill/>
          </p:spPr>
          <p:txBody>
            <a:bodyPr wrap="square" rtlCol="0">
              <a:spAutoFit/>
            </a:bodyPr>
            <a:lstStyle/>
            <a:p>
              <a:r>
                <a:rPr lang="en-US" sz="2000" dirty="0" smtClean="0">
                  <a:solidFill>
                    <a:srgbClr val="800040"/>
                  </a:solidFill>
                </a:rPr>
                <a:t>24</a:t>
              </a:r>
              <a:r>
                <a:rPr lang="en-US" sz="2000" baseline="30000" dirty="0" smtClean="0">
                  <a:solidFill>
                    <a:srgbClr val="800040"/>
                  </a:solidFill>
                </a:rPr>
                <a:t>th</a:t>
              </a:r>
              <a:r>
                <a:rPr lang="en-US" sz="2000" dirty="0" smtClean="0">
                  <a:solidFill>
                    <a:srgbClr val="800040"/>
                  </a:solidFill>
                </a:rPr>
                <a:t> March 2013</a:t>
              </a:r>
              <a:endParaRPr lang="en-US" sz="2000" dirty="0">
                <a:solidFill>
                  <a:srgbClr val="800040"/>
                </a:solidFill>
              </a:endParaRPr>
            </a:p>
          </p:txBody>
        </p:sp>
      </p:grpSp>
    </p:spTree>
    <p:extLst>
      <p:ext uri="{BB962C8B-B14F-4D97-AF65-F5344CB8AC3E}">
        <p14:creationId xmlns:p14="http://schemas.microsoft.com/office/powerpoint/2010/main" val="115049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CSR-2013</a:t>
            </a:r>
            <a:endParaRPr lang="en-US" dirty="0"/>
          </a:p>
        </p:txBody>
      </p:sp>
      <p:sp>
        <p:nvSpPr>
          <p:cNvPr id="3" name="Content Placeholder 2"/>
          <p:cNvSpPr>
            <a:spLocks noGrp="1"/>
          </p:cNvSpPr>
          <p:nvPr>
            <p:ph idx="1"/>
          </p:nvPr>
        </p:nvSpPr>
        <p:spPr/>
        <p:txBody>
          <a:bodyPr/>
          <a:lstStyle/>
          <a:p>
            <a:r>
              <a:rPr lang="en-US" sz="2400" dirty="0" smtClean="0"/>
              <a:t>Announcement </a:t>
            </a:r>
            <a:r>
              <a:rPr lang="en-US" sz="2400" dirty="0"/>
              <a:t>i</a:t>
            </a:r>
            <a:r>
              <a:rPr lang="en-US" sz="2400" dirty="0" smtClean="0"/>
              <a:t>n June: Ring fenced flat-cash to BIS for operational science budget.</a:t>
            </a:r>
          </a:p>
          <a:p>
            <a:endParaRPr lang="en-US" sz="800" dirty="0" smtClean="0"/>
          </a:p>
          <a:p>
            <a:r>
              <a:rPr lang="en-US" sz="2400" dirty="0" smtClean="0"/>
              <a:t>The art of Tucking (e.g. Talk of MRC funding being moved to Department of Health).</a:t>
            </a:r>
          </a:p>
          <a:p>
            <a:endParaRPr lang="en-US" sz="800" dirty="0"/>
          </a:p>
          <a:p>
            <a:r>
              <a:rPr lang="en-US" sz="2400" dirty="0" smtClean="0"/>
              <a:t>Negotiation/competition with/between Research Councils. </a:t>
            </a:r>
          </a:p>
          <a:p>
            <a:endParaRPr lang="en-US" sz="800" dirty="0"/>
          </a:p>
          <a:p>
            <a:r>
              <a:rPr lang="en-US" sz="2400" dirty="0" smtClean="0"/>
              <a:t>STFC budgets for 14/15 and 15/16 won’t be known until December (?)</a:t>
            </a:r>
          </a:p>
          <a:p>
            <a:endParaRPr lang="en-US" sz="800" dirty="0" smtClean="0"/>
          </a:p>
          <a:p>
            <a:r>
              <a:rPr lang="en-US" sz="2400" dirty="0" smtClean="0"/>
              <a:t>GridPP5 scope can’t be fully defined until that point.</a:t>
            </a:r>
          </a:p>
          <a:p>
            <a:pPr marL="0" indent="0">
              <a:buNone/>
            </a:pPr>
            <a:endParaRPr lang="en-US" sz="2400" dirty="0" smtClean="0"/>
          </a:p>
          <a:p>
            <a:endParaRPr lang="en-US" sz="800" dirty="0"/>
          </a:p>
          <a:p>
            <a:pPr marL="0" indent="0">
              <a:buNone/>
            </a:pPr>
            <a:endParaRPr lang="en-US" sz="2400" dirty="0" smtClean="0"/>
          </a:p>
          <a:p>
            <a:pPr marL="0" indent="0">
              <a:buNone/>
            </a:pPr>
            <a:endParaRPr lang="en-US" sz="800" dirty="0" smtClean="0"/>
          </a:p>
          <a:p>
            <a:endParaRPr lang="en-US" sz="2400" dirty="0" smtClean="0"/>
          </a:p>
          <a:p>
            <a:endParaRPr lang="en-US" sz="2400" dirty="0" smtClean="0"/>
          </a:p>
          <a:p>
            <a:endParaRPr lang="en-US" sz="2400" dirty="0" smtClean="0"/>
          </a:p>
          <a:p>
            <a:endParaRPr lang="en-US" sz="2400" dirty="0" smtClean="0"/>
          </a:p>
          <a:p>
            <a:endParaRPr lang="en-US" sz="24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3</a:t>
            </a:fld>
            <a:endParaRPr lang="en-US" dirty="0"/>
          </a:p>
        </p:txBody>
      </p:sp>
    </p:spTree>
    <p:extLst>
      <p:ext uri="{BB962C8B-B14F-4D97-AF65-F5344CB8AC3E}">
        <p14:creationId xmlns:p14="http://schemas.microsoft.com/office/powerpoint/2010/main" val="8518796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199" y="0"/>
            <a:ext cx="5839883" cy="1066800"/>
          </a:xfrm>
        </p:spPr>
        <p:txBody>
          <a:bodyPr/>
          <a:lstStyle/>
          <a:p>
            <a:r>
              <a:rPr lang="en-US" sz="3200" dirty="0" smtClean="0"/>
              <a:t>STFC Programmatic Review</a:t>
            </a:r>
            <a:endParaRPr lang="en-US" sz="3200" dirty="0"/>
          </a:p>
        </p:txBody>
      </p:sp>
      <p:sp>
        <p:nvSpPr>
          <p:cNvPr id="3" name="Content Placeholder 2"/>
          <p:cNvSpPr>
            <a:spLocks noGrp="1"/>
          </p:cNvSpPr>
          <p:nvPr>
            <p:ph idx="1"/>
          </p:nvPr>
        </p:nvSpPr>
        <p:spPr>
          <a:xfrm>
            <a:off x="304800" y="1524000"/>
            <a:ext cx="8534400" cy="5048250"/>
          </a:xfrm>
        </p:spPr>
        <p:txBody>
          <a:bodyPr/>
          <a:lstStyle/>
          <a:p>
            <a:r>
              <a:rPr lang="en-US" sz="2400" dirty="0" smtClean="0"/>
              <a:t>Review has been performed.</a:t>
            </a:r>
          </a:p>
          <a:p>
            <a:endParaRPr lang="en-US" sz="900" dirty="0" smtClean="0"/>
          </a:p>
          <a:p>
            <a:r>
              <a:rPr lang="en-US" sz="2400" dirty="0" smtClean="0"/>
              <a:t>Science Board met in May and June to review input from sub-groups and agree recommendations to Council.</a:t>
            </a:r>
          </a:p>
          <a:p>
            <a:endParaRPr lang="en-US" sz="900" dirty="0" smtClean="0"/>
          </a:p>
          <a:p>
            <a:r>
              <a:rPr lang="en-US" sz="2400" dirty="0"/>
              <a:t>P</a:t>
            </a:r>
            <a:r>
              <a:rPr lang="en-US" sz="2400" dirty="0" smtClean="0"/>
              <a:t>resented to Council in July (?)</a:t>
            </a:r>
          </a:p>
          <a:p>
            <a:endParaRPr lang="en-US" sz="900" dirty="0" smtClean="0"/>
          </a:p>
          <a:p>
            <a:r>
              <a:rPr lang="en-US" sz="2400" dirty="0"/>
              <a:t>The report is a contextualised report setting out long term </a:t>
            </a:r>
            <a:r>
              <a:rPr lang="en-US" sz="2400" dirty="0" smtClean="0"/>
              <a:t>priorities.</a:t>
            </a:r>
          </a:p>
          <a:p>
            <a:endParaRPr lang="en-US" sz="900" dirty="0" smtClean="0"/>
          </a:p>
          <a:p>
            <a:r>
              <a:rPr lang="en-US" sz="2400" dirty="0" smtClean="0"/>
              <a:t>Meeting on Oct-14</a:t>
            </a:r>
            <a:r>
              <a:rPr lang="en-US" sz="2400" baseline="30000" dirty="0" smtClean="0"/>
              <a:t>th</a:t>
            </a:r>
            <a:r>
              <a:rPr lang="en-US" sz="2400" dirty="0" smtClean="0"/>
              <a:t> has been repurposed.</a:t>
            </a:r>
          </a:p>
          <a:p>
            <a:pPr marL="0" indent="0">
              <a:buNone/>
            </a:pPr>
            <a:endParaRPr lang="en-US" sz="900" dirty="0" smtClean="0">
              <a:solidFill>
                <a:srgbClr val="008080"/>
              </a:solidFill>
            </a:endParaRPr>
          </a:p>
          <a:p>
            <a:pPr marL="400050" lvl="1" indent="0" algn="just">
              <a:buNone/>
            </a:pPr>
            <a:r>
              <a:rPr lang="en-US" sz="2000" i="1" dirty="0" smtClean="0">
                <a:solidFill>
                  <a:srgbClr val="008080"/>
                </a:solidFill>
              </a:rPr>
              <a:t>“We </a:t>
            </a:r>
            <a:r>
              <a:rPr lang="en-US" sz="2000" i="1" dirty="0">
                <a:solidFill>
                  <a:srgbClr val="008080"/>
                </a:solidFill>
              </a:rPr>
              <a:t>plan to publish the </a:t>
            </a:r>
            <a:r>
              <a:rPr lang="en-US" sz="2000" i="1" dirty="0" smtClean="0">
                <a:solidFill>
                  <a:srgbClr val="008080"/>
                </a:solidFill>
              </a:rPr>
              <a:t>final </a:t>
            </a:r>
            <a:r>
              <a:rPr lang="en-US" sz="2000" i="1" dirty="0">
                <a:solidFill>
                  <a:srgbClr val="008080"/>
                </a:solidFill>
              </a:rPr>
              <a:t>Programmatic Review report once the STFC budget allocations arising from the Spending Review are known; we will then be able to understand how to apply these recommendations to the </a:t>
            </a:r>
            <a:r>
              <a:rPr lang="en-US" sz="2000" i="1" dirty="0" err="1">
                <a:solidFill>
                  <a:srgbClr val="008080"/>
                </a:solidFill>
              </a:rPr>
              <a:t>programme</a:t>
            </a:r>
            <a:r>
              <a:rPr lang="en-US" sz="2000" i="1" dirty="0" smtClean="0">
                <a:solidFill>
                  <a:srgbClr val="008080"/>
                </a:solidFill>
              </a:rPr>
              <a:t>.”</a:t>
            </a:r>
          </a:p>
          <a:p>
            <a:pPr marL="400050" lvl="1" indent="0" algn="just">
              <a:buNone/>
            </a:pPr>
            <a:endParaRPr lang="en-US" sz="800" i="1" dirty="0" smtClean="0">
              <a:solidFill>
                <a:srgbClr val="008080"/>
              </a:solidFill>
            </a:endParaRPr>
          </a:p>
          <a:p>
            <a:pPr marL="0" indent="0" algn="just">
              <a:buNone/>
            </a:pPr>
            <a:r>
              <a:rPr lang="en-US" sz="2000" i="1" dirty="0" smtClean="0">
                <a:solidFill>
                  <a:srgbClr val="FF0080"/>
                </a:solidFill>
              </a:rPr>
              <a:t> </a:t>
            </a:r>
            <a:endParaRPr lang="en-US" sz="2000" i="1" dirty="0" smtClean="0">
              <a:solidFill>
                <a:srgbClr val="008080"/>
              </a:solidFill>
            </a:endParaRPr>
          </a:p>
          <a:p>
            <a:endParaRPr lang="en-US" sz="2400" dirty="0" smtClean="0"/>
          </a:p>
          <a:p>
            <a:endParaRPr lang="en-US" sz="24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4</a:t>
            </a:fld>
            <a:endParaRPr lang="en-US" dirty="0"/>
          </a:p>
        </p:txBody>
      </p:sp>
    </p:spTree>
    <p:extLst>
      <p:ext uri="{BB962C8B-B14F-4D97-AF65-F5344CB8AC3E}">
        <p14:creationId xmlns:p14="http://schemas.microsoft.com/office/powerpoint/2010/main" val="1695469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dissolve">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dissolve">
                                      <p:cBhvr>
                                        <p:cTn id="3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EGI</a:t>
            </a:r>
            <a:endParaRPr lang="en-US" dirty="0"/>
          </a:p>
        </p:txBody>
      </p:sp>
      <p:sp>
        <p:nvSpPr>
          <p:cNvPr id="3" name="Content Placeholder 2"/>
          <p:cNvSpPr>
            <a:spLocks noGrp="1"/>
          </p:cNvSpPr>
          <p:nvPr>
            <p:ph idx="1"/>
          </p:nvPr>
        </p:nvSpPr>
        <p:spPr/>
        <p:txBody>
          <a:bodyPr/>
          <a:lstStyle/>
          <a:p>
            <a:r>
              <a:rPr lang="en-US" sz="2400" dirty="0" smtClean="0"/>
              <a:t>EGI ends in April 2014.</a:t>
            </a:r>
          </a:p>
          <a:p>
            <a:r>
              <a:rPr lang="en-US" sz="2400" dirty="0" smtClean="0"/>
              <a:t>Any new funding would not start for at least 6, and possibly 9, months.</a:t>
            </a:r>
          </a:p>
          <a:p>
            <a:r>
              <a:rPr lang="en-US" sz="2400" dirty="0" smtClean="0"/>
              <a:t>Bridging extension being investigated (using underspend and subscriptions).</a:t>
            </a:r>
          </a:p>
          <a:p>
            <a:r>
              <a:rPr lang="en-US" sz="2400" dirty="0" smtClean="0"/>
              <a:t>Vision of what is being bridged-to, is unclear because both EU-funding and subscription levels are unclear.</a:t>
            </a:r>
          </a:p>
          <a:p>
            <a:r>
              <a:rPr lang="en-US" sz="2400" dirty="0" smtClean="0"/>
              <a:t>JISC aren't </a:t>
            </a:r>
            <a:r>
              <a:rPr lang="en-US" sz="2400" dirty="0"/>
              <a:t>going to fund the UK EGI subscription after this </a:t>
            </a:r>
            <a:r>
              <a:rPr lang="en-US" sz="2400" dirty="0" smtClean="0"/>
              <a:t>year (which was partly funded by GridPP anyway).</a:t>
            </a:r>
          </a:p>
          <a:p>
            <a:r>
              <a:rPr lang="en-US" sz="2400" dirty="0" smtClean="0"/>
              <a:t>RCUK are </a:t>
            </a:r>
            <a:r>
              <a:rPr lang="en-US" sz="2400" dirty="0"/>
              <a:t>setting up a review of it in terms of its value for the </a:t>
            </a:r>
            <a:r>
              <a:rPr lang="en-US" sz="2400" dirty="0" smtClean="0"/>
              <a:t>UK.</a:t>
            </a:r>
          </a:p>
          <a:p>
            <a:r>
              <a:rPr lang="en-US" sz="2400" dirty="0" smtClean="0"/>
              <a:t>Tucking ensues.</a:t>
            </a:r>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5</a:t>
            </a:fld>
            <a:endParaRPr lang="en-US" dirty="0"/>
          </a:p>
        </p:txBody>
      </p:sp>
    </p:spTree>
    <p:extLst>
      <p:ext uri="{BB962C8B-B14F-4D97-AF65-F5344CB8AC3E}">
        <p14:creationId xmlns:p14="http://schemas.microsoft.com/office/powerpoint/2010/main" val="6775637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e-infrastructure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2700" y="5157788"/>
            <a:ext cx="3641725"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1"/>
          <p:cNvSpPr>
            <a:spLocks noGrp="1"/>
          </p:cNvSpPr>
          <p:nvPr>
            <p:ph type="title"/>
          </p:nvPr>
        </p:nvSpPr>
        <p:spPr/>
        <p:txBody>
          <a:bodyPr/>
          <a:lstStyle/>
          <a:p>
            <a:pPr>
              <a:defRPr/>
            </a:pPr>
            <a:r>
              <a:rPr lang="es-ES" b="0" dirty="0" smtClean="0">
                <a:latin typeface="Verdana" charset="0"/>
                <a:cs typeface="+mj-cs"/>
              </a:rPr>
              <a:t>EU </a:t>
            </a:r>
            <a:r>
              <a:rPr lang="es-ES" b="0" dirty="0" err="1" smtClean="0">
                <a:latin typeface="Verdana" charset="0"/>
                <a:cs typeface="+mj-cs"/>
              </a:rPr>
              <a:t>Funding</a:t>
            </a:r>
            <a:endParaRPr lang="en-GB" b="0" dirty="0">
              <a:latin typeface="Verdana" charset="0"/>
              <a:cs typeface="+mj-cs"/>
            </a:endParaRPr>
          </a:p>
        </p:txBody>
      </p:sp>
      <p:sp>
        <p:nvSpPr>
          <p:cNvPr id="15364" name="Content Placeholder 2"/>
          <p:cNvSpPr>
            <a:spLocks noGrp="1"/>
          </p:cNvSpPr>
          <p:nvPr>
            <p:ph idx="1"/>
          </p:nvPr>
        </p:nvSpPr>
        <p:spPr>
          <a:xfrm>
            <a:off x="471488" y="2276475"/>
            <a:ext cx="8229600" cy="3529013"/>
          </a:xfrm>
        </p:spPr>
        <p:txBody>
          <a:bodyPr/>
          <a:lstStyle/>
          <a:p>
            <a:pPr>
              <a:defRPr/>
            </a:pPr>
            <a:r>
              <a:rPr lang="es-ES" sz="2000" dirty="0">
                <a:latin typeface="Verdana" charset="0"/>
                <a:cs typeface="+mn-cs"/>
                <a:sym typeface="Wingdings" charset="0"/>
              </a:rPr>
              <a:t> HORIZON 2020</a:t>
            </a:r>
            <a:endParaRPr lang="es-ES" sz="2000" dirty="0">
              <a:latin typeface="Verdana" charset="0"/>
              <a:cs typeface="+mn-cs"/>
            </a:endParaRPr>
          </a:p>
          <a:p>
            <a:pPr>
              <a:defRPr/>
            </a:pPr>
            <a:r>
              <a:rPr lang="es-ES" sz="2000" dirty="0" err="1">
                <a:latin typeface="Verdana" charset="0"/>
                <a:cs typeface="+mn-cs"/>
              </a:rPr>
              <a:t>Main</a:t>
            </a:r>
            <a:r>
              <a:rPr lang="es-ES" sz="2000" dirty="0">
                <a:latin typeface="Verdana" charset="0"/>
                <a:cs typeface="+mn-cs"/>
              </a:rPr>
              <a:t> </a:t>
            </a:r>
            <a:r>
              <a:rPr lang="es-ES" sz="2000" dirty="0" err="1">
                <a:latin typeface="Verdana" charset="0"/>
                <a:cs typeface="+mn-cs"/>
              </a:rPr>
              <a:t>action</a:t>
            </a:r>
            <a:r>
              <a:rPr lang="es-ES" sz="2000" dirty="0">
                <a:latin typeface="Verdana" charset="0"/>
                <a:cs typeface="+mn-cs"/>
              </a:rPr>
              <a:t> </a:t>
            </a:r>
            <a:r>
              <a:rPr lang="es-ES" sz="2000" dirty="0">
                <a:latin typeface="Verdana" charset="0"/>
                <a:cs typeface="+mn-cs"/>
                <a:sym typeface="Wingdings" charset="0"/>
              </a:rPr>
              <a:t> WP 2014-2015 </a:t>
            </a:r>
            <a:r>
              <a:rPr lang="es-ES" sz="2000" dirty="0" err="1">
                <a:latin typeface="Verdana" charset="0"/>
                <a:cs typeface="+mn-cs"/>
                <a:sym typeface="Wingdings" charset="0"/>
              </a:rPr>
              <a:t>on</a:t>
            </a:r>
            <a:r>
              <a:rPr lang="es-ES" sz="2000" dirty="0">
                <a:latin typeface="Verdana" charset="0"/>
                <a:cs typeface="+mn-cs"/>
                <a:sym typeface="Wingdings" charset="0"/>
              </a:rPr>
              <a:t> </a:t>
            </a:r>
            <a:r>
              <a:rPr lang="es-ES" sz="2000" dirty="0" err="1">
                <a:latin typeface="Verdana" charset="0"/>
                <a:cs typeface="+mn-cs"/>
                <a:sym typeface="Wingdings" charset="0"/>
              </a:rPr>
              <a:t>European</a:t>
            </a:r>
            <a:r>
              <a:rPr lang="es-ES" sz="2000" dirty="0">
                <a:latin typeface="Verdana" charset="0"/>
                <a:cs typeface="+mn-cs"/>
                <a:sym typeface="Wingdings" charset="0"/>
              </a:rPr>
              <a:t> </a:t>
            </a:r>
            <a:r>
              <a:rPr lang="es-ES" sz="2000" dirty="0" err="1">
                <a:latin typeface="Verdana" charset="0"/>
                <a:cs typeface="+mn-cs"/>
                <a:sym typeface="Wingdings" charset="0"/>
              </a:rPr>
              <a:t>Research</a:t>
            </a:r>
            <a:r>
              <a:rPr lang="es-ES" sz="2000" dirty="0">
                <a:latin typeface="Verdana" charset="0"/>
                <a:cs typeface="+mn-cs"/>
                <a:sym typeface="Wingdings" charset="0"/>
              </a:rPr>
              <a:t> </a:t>
            </a:r>
            <a:r>
              <a:rPr lang="es-ES" sz="2000" dirty="0" err="1">
                <a:latin typeface="Verdana" charset="0"/>
                <a:cs typeface="+mn-cs"/>
              </a:rPr>
              <a:t>Infrastructures</a:t>
            </a:r>
            <a:endParaRPr lang="es-ES" sz="2000" dirty="0">
              <a:latin typeface="Verdana" charset="0"/>
              <a:cs typeface="+mn-cs"/>
            </a:endParaRPr>
          </a:p>
          <a:p>
            <a:pPr>
              <a:defRPr/>
            </a:pPr>
            <a:endParaRPr lang="es-ES" sz="2000" dirty="0">
              <a:latin typeface="Verdana" charset="0"/>
              <a:cs typeface="+mn-cs"/>
            </a:endParaRPr>
          </a:p>
          <a:p>
            <a:pPr>
              <a:defRPr/>
            </a:pPr>
            <a:r>
              <a:rPr lang="es-ES" sz="2000" dirty="0">
                <a:latin typeface="Verdana" charset="0"/>
                <a:cs typeface="+mn-cs"/>
              </a:rPr>
              <a:t>E-</a:t>
            </a:r>
            <a:r>
              <a:rPr lang="es-ES" sz="2000" dirty="0" err="1">
                <a:latin typeface="Verdana" charset="0"/>
                <a:cs typeface="+mn-cs"/>
              </a:rPr>
              <a:t>infrastructures</a:t>
            </a:r>
            <a:r>
              <a:rPr lang="es-ES" sz="2000" dirty="0">
                <a:latin typeface="Verdana" charset="0"/>
                <a:cs typeface="+mn-cs"/>
              </a:rPr>
              <a:t> </a:t>
            </a:r>
            <a:r>
              <a:rPr lang="es-ES" sz="2000" dirty="0" err="1">
                <a:latin typeface="Verdana" charset="0"/>
                <a:cs typeface="+mn-cs"/>
              </a:rPr>
              <a:t>topics</a:t>
            </a:r>
            <a:r>
              <a:rPr lang="es-ES" sz="2000" dirty="0">
                <a:latin typeface="Verdana" charset="0"/>
                <a:cs typeface="+mn-cs"/>
              </a:rPr>
              <a:t> </a:t>
            </a:r>
            <a:r>
              <a:rPr lang="es-ES" sz="2000" dirty="0">
                <a:latin typeface="Verdana" charset="0"/>
                <a:cs typeface="+mn-cs"/>
                <a:sym typeface="Wingdings" charset="0"/>
              </a:rPr>
              <a:t></a:t>
            </a:r>
            <a:r>
              <a:rPr lang="es-ES" sz="2000" dirty="0" err="1">
                <a:latin typeface="Verdana" charset="0"/>
                <a:cs typeface="+mn-cs"/>
              </a:rPr>
              <a:t>unit</a:t>
            </a:r>
            <a:r>
              <a:rPr lang="es-ES" sz="2000" dirty="0">
                <a:latin typeface="Verdana" charset="0"/>
                <a:cs typeface="+mn-cs"/>
              </a:rPr>
              <a:t> </a:t>
            </a:r>
            <a:r>
              <a:rPr lang="es-ES" sz="2000" dirty="0" err="1">
                <a:latin typeface="Verdana" charset="0"/>
                <a:cs typeface="+mn-cs"/>
              </a:rPr>
              <a:t>mission</a:t>
            </a:r>
            <a:endParaRPr lang="es-ES" sz="2000" dirty="0">
              <a:latin typeface="Verdana" charset="0"/>
              <a:cs typeface="+mn-cs"/>
            </a:endParaRPr>
          </a:p>
          <a:p>
            <a:pPr>
              <a:defRPr/>
            </a:pPr>
            <a:endParaRPr lang="es-ES" sz="2000" dirty="0">
              <a:latin typeface="Verdana" charset="0"/>
              <a:cs typeface="+mn-cs"/>
            </a:endParaRPr>
          </a:p>
          <a:p>
            <a:pPr>
              <a:defRPr/>
            </a:pPr>
            <a:r>
              <a:rPr lang="es-ES" sz="2000" dirty="0" err="1">
                <a:latin typeface="Verdana" charset="0"/>
                <a:cs typeface="+mn-cs"/>
              </a:rPr>
              <a:t>Expected</a:t>
            </a:r>
            <a:r>
              <a:rPr lang="es-ES" sz="2000" dirty="0">
                <a:latin typeface="Verdana" charset="0"/>
                <a:cs typeface="+mn-cs"/>
              </a:rPr>
              <a:t> Budget </a:t>
            </a:r>
            <a:r>
              <a:rPr lang="es-ES" sz="2000" dirty="0" err="1">
                <a:latin typeface="Verdana" charset="0"/>
                <a:cs typeface="+mn-cs"/>
              </a:rPr>
              <a:t>under</a:t>
            </a:r>
            <a:r>
              <a:rPr lang="es-ES" sz="2000" dirty="0">
                <a:latin typeface="Verdana" charset="0"/>
                <a:cs typeface="+mn-cs"/>
              </a:rPr>
              <a:t> </a:t>
            </a:r>
            <a:r>
              <a:rPr lang="es-ES" sz="2000" dirty="0" err="1">
                <a:latin typeface="Verdana" charset="0"/>
                <a:cs typeface="+mn-cs"/>
              </a:rPr>
              <a:t>discussion</a:t>
            </a:r>
            <a:endParaRPr lang="es-ES" sz="2000" dirty="0">
              <a:latin typeface="Verdana" charset="0"/>
              <a:cs typeface="+mn-cs"/>
            </a:endParaRPr>
          </a:p>
          <a:p>
            <a:pPr>
              <a:defRPr/>
            </a:pPr>
            <a:endParaRPr lang="es-ES" sz="2000" dirty="0">
              <a:latin typeface="Verdana" charset="0"/>
              <a:cs typeface="+mn-cs"/>
            </a:endParaRPr>
          </a:p>
          <a:p>
            <a:pPr>
              <a:defRPr/>
            </a:pPr>
            <a:r>
              <a:rPr lang="es-ES" sz="2000" dirty="0">
                <a:latin typeface="Verdana" charset="0"/>
                <a:cs typeface="+mn-cs"/>
              </a:rPr>
              <a:t>Meeting </a:t>
            </a:r>
            <a:r>
              <a:rPr lang="es-ES" sz="2000" dirty="0" err="1">
                <a:latin typeface="Verdana" charset="0"/>
                <a:cs typeface="+mn-cs"/>
              </a:rPr>
              <a:t>with</a:t>
            </a:r>
            <a:r>
              <a:rPr lang="es-ES" sz="2000" dirty="0">
                <a:latin typeface="Verdana" charset="0"/>
                <a:cs typeface="+mn-cs"/>
              </a:rPr>
              <a:t> </a:t>
            </a:r>
            <a:r>
              <a:rPr lang="es-ES" sz="2000" dirty="0" err="1">
                <a:latin typeface="Verdana" charset="0"/>
                <a:cs typeface="+mn-cs"/>
              </a:rPr>
              <a:t>Member</a:t>
            </a:r>
            <a:r>
              <a:rPr lang="es-ES" sz="2000" dirty="0">
                <a:latin typeface="Verdana" charset="0"/>
                <a:cs typeface="+mn-cs"/>
              </a:rPr>
              <a:t> </a:t>
            </a:r>
            <a:r>
              <a:rPr lang="es-ES" sz="2000" dirty="0" err="1">
                <a:latin typeface="Verdana" charset="0"/>
                <a:cs typeface="+mn-cs"/>
              </a:rPr>
              <a:t>States</a:t>
            </a:r>
            <a:r>
              <a:rPr lang="es-ES" sz="2000" dirty="0">
                <a:latin typeface="Verdana" charset="0"/>
                <a:cs typeface="+mn-cs"/>
              </a:rPr>
              <a:t>:</a:t>
            </a:r>
          </a:p>
          <a:p>
            <a:pPr lvl="1">
              <a:defRPr/>
            </a:pPr>
            <a:r>
              <a:rPr lang="es-ES" sz="1800" dirty="0">
                <a:latin typeface="Verdana" charset="0"/>
              </a:rPr>
              <a:t>2 </a:t>
            </a:r>
            <a:r>
              <a:rPr lang="es-ES" sz="1800" dirty="0" err="1">
                <a:latin typeface="Verdana" charset="0"/>
              </a:rPr>
              <a:t>October</a:t>
            </a:r>
            <a:r>
              <a:rPr lang="es-ES" sz="1800" dirty="0">
                <a:latin typeface="Verdana" charset="0"/>
              </a:rPr>
              <a:t> 2013</a:t>
            </a:r>
          </a:p>
          <a:p>
            <a:pPr>
              <a:defRPr/>
            </a:pPr>
            <a:endParaRPr lang="es-ES" sz="2000" dirty="0">
              <a:latin typeface="Verdana" charset="0"/>
              <a:cs typeface="+mn-cs"/>
            </a:endParaRPr>
          </a:p>
          <a:p>
            <a:pPr>
              <a:defRPr/>
            </a:pPr>
            <a:endParaRPr lang="en-GB" sz="2000" dirty="0">
              <a:latin typeface="Verdana" charset="0"/>
              <a:cs typeface="+mn-cs"/>
            </a:endParaRPr>
          </a:p>
        </p:txBody>
      </p:sp>
      <p:sp>
        <p:nvSpPr>
          <p:cNvPr id="2" name="TextBox 1"/>
          <p:cNvSpPr txBox="1"/>
          <p:nvPr/>
        </p:nvSpPr>
        <p:spPr>
          <a:xfrm>
            <a:off x="5217584" y="1608666"/>
            <a:ext cx="2006078" cy="400110"/>
          </a:xfrm>
          <a:prstGeom prst="rect">
            <a:avLst/>
          </a:prstGeom>
          <a:noFill/>
        </p:spPr>
        <p:txBody>
          <a:bodyPr wrap="none" rtlCol="0">
            <a:spAutoFit/>
          </a:bodyPr>
          <a:lstStyle/>
          <a:p>
            <a:r>
              <a:rPr lang="en-US" sz="2000" dirty="0" smtClean="0">
                <a:solidFill>
                  <a:srgbClr val="800040"/>
                </a:solidFill>
              </a:rPr>
              <a:t>(Luis </a:t>
            </a:r>
            <a:r>
              <a:rPr lang="en-US" sz="2000" dirty="0" err="1" smtClean="0">
                <a:solidFill>
                  <a:srgbClr val="800040"/>
                </a:solidFill>
              </a:rPr>
              <a:t>Busquets</a:t>
            </a:r>
            <a:r>
              <a:rPr lang="en-US" sz="2000" dirty="0" smtClean="0">
                <a:solidFill>
                  <a:srgbClr val="800040"/>
                </a:solidFill>
              </a:rPr>
              <a:t>)</a:t>
            </a:r>
            <a:endParaRPr lang="en-US" sz="2000" dirty="0">
              <a:solidFill>
                <a:srgbClr val="800040"/>
              </a:solidFill>
            </a:endParaRPr>
          </a:p>
        </p:txBody>
      </p:sp>
    </p:spTree>
    <p:extLst>
      <p:ext uri="{BB962C8B-B14F-4D97-AF65-F5344CB8AC3E}">
        <p14:creationId xmlns:p14="http://schemas.microsoft.com/office/powerpoint/2010/main" val="140336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36575" y="1317625"/>
            <a:ext cx="7870825" cy="511175"/>
          </a:xfrm>
          <a:custGeom>
            <a:avLst/>
            <a:gdLst>
              <a:gd name="connsiteX0" fmla="*/ 0 w 4408015"/>
              <a:gd name="connsiteY0" fmla="*/ 0 h 623269"/>
              <a:gd name="connsiteX1" fmla="*/ 4408015 w 4408015"/>
              <a:gd name="connsiteY1" fmla="*/ 0 h 623269"/>
              <a:gd name="connsiteX2" fmla="*/ 4408015 w 4408015"/>
              <a:gd name="connsiteY2" fmla="*/ 623269 h 623269"/>
              <a:gd name="connsiteX3" fmla="*/ 0 w 4408015"/>
              <a:gd name="connsiteY3" fmla="*/ 623269 h 623269"/>
              <a:gd name="connsiteX4" fmla="*/ 0 w 4408015"/>
              <a:gd name="connsiteY4" fmla="*/ 0 h 623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015" h="623269">
                <a:moveTo>
                  <a:pt x="0" y="0"/>
                </a:moveTo>
                <a:lnTo>
                  <a:pt x="4408015" y="0"/>
                </a:lnTo>
                <a:lnTo>
                  <a:pt x="4408015" y="623269"/>
                </a:lnTo>
                <a:lnTo>
                  <a:pt x="0" y="623269"/>
                </a:lnTo>
                <a:lnTo>
                  <a:pt x="0" y="0"/>
                </a:lnTo>
                <a:close/>
              </a:path>
            </a:pathLst>
          </a:custGeom>
          <a:solidFill>
            <a:srgbClr val="0066FF"/>
          </a:solidFill>
          <a:ln>
            <a:solidFill>
              <a:srgbClr val="0000FF"/>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889" tIns="8890" rIns="8891" bIns="8890" spcCol="1270" anchor="ctr"/>
          <a:lstStyle/>
          <a:p>
            <a:pPr algn="ctr" defTabSz="622300">
              <a:lnSpc>
                <a:spcPct val="90000"/>
              </a:lnSpc>
              <a:spcBef>
                <a:spcPct val="0"/>
              </a:spcBef>
              <a:spcAft>
                <a:spcPts val="0"/>
              </a:spcAft>
              <a:defRPr/>
            </a:pPr>
            <a:r>
              <a:rPr lang="en-GB" sz="1400" cap="all" dirty="0">
                <a:latin typeface="Arial Narrow" pitchFamily="34" charset="0"/>
                <a:ea typeface="Arial Unicode MS" pitchFamily="34" charset="-128"/>
                <a:cs typeface="Arial Unicode MS" pitchFamily="34" charset="-128"/>
              </a:rPr>
              <a:t>Research </a:t>
            </a:r>
            <a:r>
              <a:rPr lang="en-GB" sz="1400" cap="all" dirty="0">
                <a:latin typeface="Arial Narrow" pitchFamily="34" charset="0"/>
                <a:ea typeface="Arial Unicode MS" pitchFamily="34" charset="-128"/>
                <a:cs typeface="Arial" pitchFamily="34" charset="0"/>
              </a:rPr>
              <a:t>Infrastructure </a:t>
            </a:r>
          </a:p>
          <a:p>
            <a:pPr algn="ctr" defTabSz="622300">
              <a:lnSpc>
                <a:spcPct val="90000"/>
              </a:lnSpc>
              <a:spcBef>
                <a:spcPct val="0"/>
              </a:spcBef>
              <a:spcAft>
                <a:spcPts val="0"/>
              </a:spcAft>
              <a:defRPr/>
            </a:pPr>
            <a:r>
              <a:rPr lang="en-GB" sz="1400" dirty="0">
                <a:latin typeface="Arial Narrow" pitchFamily="34" charset="0"/>
                <a:ea typeface="Arial Unicode MS" pitchFamily="34" charset="-128"/>
                <a:cs typeface="Arial" pitchFamily="34" charset="0"/>
              </a:rPr>
              <a:t>Draft Work Programme 2014-2015</a:t>
            </a:r>
          </a:p>
        </p:txBody>
      </p:sp>
      <p:cxnSp>
        <p:nvCxnSpPr>
          <p:cNvPr id="16387" name="Straight Arrow Connector 2"/>
          <p:cNvCxnSpPr>
            <a:cxnSpLocks noChangeShapeType="1"/>
          </p:cNvCxnSpPr>
          <p:nvPr/>
        </p:nvCxnSpPr>
        <p:spPr bwMode="auto">
          <a:xfrm>
            <a:off x="3683000" y="2684463"/>
            <a:ext cx="430213" cy="0"/>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33795" name="Group 3"/>
          <p:cNvGrpSpPr>
            <a:grpSpLocks/>
          </p:cNvGrpSpPr>
          <p:nvPr/>
        </p:nvGrpSpPr>
        <p:grpSpPr bwMode="auto">
          <a:xfrm>
            <a:off x="568325" y="2054225"/>
            <a:ext cx="2170113" cy="4432300"/>
            <a:chOff x="701302" y="1563702"/>
            <a:chExt cx="2169845" cy="4433726"/>
          </a:xfrm>
        </p:grpSpPr>
        <p:grpSp>
          <p:nvGrpSpPr>
            <p:cNvPr id="33839" name="Group 4"/>
            <p:cNvGrpSpPr>
              <a:grpSpLocks/>
            </p:cNvGrpSpPr>
            <p:nvPr/>
          </p:nvGrpSpPr>
          <p:grpSpPr bwMode="auto">
            <a:xfrm>
              <a:off x="707352" y="1563702"/>
              <a:ext cx="2159697" cy="690422"/>
              <a:chOff x="707352" y="1563702"/>
              <a:chExt cx="2159697" cy="690422"/>
            </a:xfrm>
          </p:grpSpPr>
          <p:sp>
            <p:nvSpPr>
              <p:cNvPr id="18" name="Freeform 17"/>
              <p:cNvSpPr/>
              <p:nvPr/>
            </p:nvSpPr>
            <p:spPr>
              <a:xfrm>
                <a:off x="707651" y="1563702"/>
                <a:ext cx="1812701" cy="690785"/>
              </a:xfrm>
              <a:custGeom>
                <a:avLst/>
                <a:gdLst>
                  <a:gd name="connsiteX0" fmla="*/ 0 w 2160634"/>
                  <a:gd name="connsiteY0" fmla="*/ 0 h 720204"/>
                  <a:gd name="connsiteX1" fmla="*/ 2160634 w 2160634"/>
                  <a:gd name="connsiteY1" fmla="*/ 0 h 720204"/>
                  <a:gd name="connsiteX2" fmla="*/ 2160634 w 2160634"/>
                  <a:gd name="connsiteY2" fmla="*/ 720204 h 720204"/>
                  <a:gd name="connsiteX3" fmla="*/ 0 w 2160634"/>
                  <a:gd name="connsiteY3" fmla="*/ 720204 h 720204"/>
                  <a:gd name="connsiteX4" fmla="*/ 0 w 2160634"/>
                  <a:gd name="connsiteY4" fmla="*/ 0 h 720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634" h="720204">
                    <a:moveTo>
                      <a:pt x="0" y="0"/>
                    </a:moveTo>
                    <a:lnTo>
                      <a:pt x="2160634" y="0"/>
                    </a:lnTo>
                    <a:lnTo>
                      <a:pt x="2160634" y="720204"/>
                    </a:lnTo>
                    <a:lnTo>
                      <a:pt x="0" y="720204"/>
                    </a:lnTo>
                    <a:lnTo>
                      <a:pt x="0" y="0"/>
                    </a:lnTo>
                    <a:close/>
                  </a:path>
                </a:pathLst>
              </a:custGeom>
              <a:solidFill>
                <a:srgbClr val="CCFF99"/>
              </a:solidFill>
              <a:ln>
                <a:solidFill>
                  <a:srgbClr val="008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7620" tIns="7620" rIns="7620" bIns="7620" spcCol="1270" anchor="ctr"/>
              <a:lstStyle/>
              <a:p>
                <a:pPr algn="ctr" defTabSz="533400">
                  <a:spcBef>
                    <a:spcPct val="0"/>
                  </a:spcBef>
                  <a:spcAft>
                    <a:spcPts val="0"/>
                  </a:spcAft>
                  <a:defRPr/>
                </a:pPr>
                <a:r>
                  <a:rPr lang="en-GB" sz="1000" dirty="0">
                    <a:solidFill>
                      <a:schemeClr val="tx2"/>
                    </a:solidFill>
                    <a:latin typeface="Arial Narrow" pitchFamily="34" charset="0"/>
                    <a:cs typeface="Arial" pitchFamily="34" charset="0"/>
                  </a:rPr>
                  <a:t>CALL 1</a:t>
                </a:r>
              </a:p>
              <a:p>
                <a:pPr algn="ctr" defTabSz="533400">
                  <a:spcBef>
                    <a:spcPct val="0"/>
                  </a:spcBef>
                  <a:spcAft>
                    <a:spcPts val="0"/>
                  </a:spcAft>
                  <a:defRPr/>
                </a:pPr>
                <a:r>
                  <a:rPr lang="en-GB" sz="1000" dirty="0">
                    <a:solidFill>
                      <a:schemeClr val="tx2"/>
                    </a:solidFill>
                    <a:latin typeface="Arial Narrow" pitchFamily="34" charset="0"/>
                    <a:cs typeface="Arial" pitchFamily="34" charset="0"/>
                  </a:rPr>
                  <a:t>Developing new </a:t>
                </a:r>
              </a:p>
              <a:p>
                <a:pPr algn="ctr" defTabSz="533400">
                  <a:spcBef>
                    <a:spcPct val="0"/>
                  </a:spcBef>
                  <a:spcAft>
                    <a:spcPts val="0"/>
                  </a:spcAft>
                  <a:defRPr/>
                </a:pPr>
                <a:r>
                  <a:rPr lang="en-GB" sz="1000" dirty="0">
                    <a:solidFill>
                      <a:schemeClr val="tx2"/>
                    </a:solidFill>
                    <a:latin typeface="Arial Narrow" pitchFamily="34" charset="0"/>
                    <a:cs typeface="Arial" pitchFamily="34" charset="0"/>
                  </a:rPr>
                  <a:t>world class infrastructures </a:t>
                </a:r>
              </a:p>
            </p:txBody>
          </p:sp>
          <p:sp>
            <p:nvSpPr>
              <p:cNvPr id="19" name="Down Arrow 18"/>
              <p:cNvSpPr/>
              <p:nvPr/>
            </p:nvSpPr>
            <p:spPr bwMode="auto">
              <a:xfrm rot="16200000">
                <a:off x="2473421" y="1766245"/>
                <a:ext cx="468464" cy="317461"/>
              </a:xfrm>
              <a:prstGeom prst="downArrow">
                <a:avLst/>
              </a:prstGeom>
              <a:ln/>
              <a:extLst/>
            </p:spPr>
            <p:style>
              <a:lnRef idx="2">
                <a:schemeClr val="dk1"/>
              </a:lnRef>
              <a:fillRef idx="1">
                <a:schemeClr val="lt1"/>
              </a:fillRef>
              <a:effectRef idx="0">
                <a:schemeClr val="dk1"/>
              </a:effectRef>
              <a:fontRef idx="minor">
                <a:schemeClr val="dk1"/>
              </a:fontRef>
            </p:style>
            <p:txBody>
              <a:bodyPr anchor="ctr"/>
              <a:lstStyle/>
              <a:p>
                <a:pPr marL="3175">
                  <a:spcBef>
                    <a:spcPct val="0"/>
                  </a:spcBef>
                  <a:defRPr/>
                </a:pPr>
                <a:endParaRPr lang="en-GB" sz="1400" b="0">
                  <a:solidFill>
                    <a:srgbClr val="0F5494"/>
                  </a:solidFill>
                  <a:latin typeface="Arial Narrow" pitchFamily="34" charset="0"/>
                </a:endParaRPr>
              </a:p>
            </p:txBody>
          </p:sp>
        </p:grpSp>
        <p:grpSp>
          <p:nvGrpSpPr>
            <p:cNvPr id="33840" name="Group 5"/>
            <p:cNvGrpSpPr>
              <a:grpSpLocks/>
            </p:cNvGrpSpPr>
            <p:nvPr/>
          </p:nvGrpSpPr>
          <p:grpSpPr bwMode="auto">
            <a:xfrm>
              <a:off x="712342" y="2377440"/>
              <a:ext cx="2154492" cy="722855"/>
              <a:chOff x="712342" y="2377440"/>
              <a:chExt cx="2154492" cy="722855"/>
            </a:xfrm>
          </p:grpSpPr>
          <p:sp>
            <p:nvSpPr>
              <p:cNvPr id="16" name="Freeform 15"/>
              <p:cNvSpPr/>
              <p:nvPr/>
            </p:nvSpPr>
            <p:spPr>
              <a:xfrm>
                <a:off x="712414" y="2376764"/>
                <a:ext cx="1807939" cy="724132"/>
              </a:xfrm>
              <a:custGeom>
                <a:avLst/>
                <a:gdLst>
                  <a:gd name="connsiteX0" fmla="*/ 0 w 2160013"/>
                  <a:gd name="connsiteY0" fmla="*/ 0 h 830683"/>
                  <a:gd name="connsiteX1" fmla="*/ 2160013 w 2160013"/>
                  <a:gd name="connsiteY1" fmla="*/ 0 h 830683"/>
                  <a:gd name="connsiteX2" fmla="*/ 2160013 w 2160013"/>
                  <a:gd name="connsiteY2" fmla="*/ 830683 h 830683"/>
                  <a:gd name="connsiteX3" fmla="*/ 0 w 2160013"/>
                  <a:gd name="connsiteY3" fmla="*/ 830683 h 830683"/>
                  <a:gd name="connsiteX4" fmla="*/ 0 w 2160013"/>
                  <a:gd name="connsiteY4" fmla="*/ 0 h 83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13" h="830683">
                    <a:moveTo>
                      <a:pt x="0" y="0"/>
                    </a:moveTo>
                    <a:lnTo>
                      <a:pt x="2160013" y="0"/>
                    </a:lnTo>
                    <a:lnTo>
                      <a:pt x="2160013" y="830683"/>
                    </a:lnTo>
                    <a:lnTo>
                      <a:pt x="0" y="830683"/>
                    </a:lnTo>
                    <a:lnTo>
                      <a:pt x="0" y="0"/>
                    </a:lnTo>
                    <a:close/>
                  </a:path>
                </a:pathLst>
              </a:custGeom>
              <a:solidFill>
                <a:srgbClr val="CCFF99"/>
              </a:solidFill>
              <a:ln>
                <a:solidFill>
                  <a:srgbClr val="008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7620" tIns="7620" rIns="7620" bIns="7620" spcCol="1270" anchor="ctr"/>
              <a:lstStyle/>
              <a:p>
                <a:pPr algn="ctr" defTabSz="533400">
                  <a:spcBef>
                    <a:spcPct val="0"/>
                  </a:spcBef>
                  <a:spcAft>
                    <a:spcPts val="0"/>
                  </a:spcAft>
                  <a:defRPr/>
                </a:pPr>
                <a:r>
                  <a:rPr lang="fr-BE" sz="1000" dirty="0">
                    <a:solidFill>
                      <a:schemeClr val="tx2"/>
                    </a:solidFill>
                    <a:latin typeface="Arial Narrow" pitchFamily="34" charset="0"/>
                    <a:cs typeface="Arial" pitchFamily="34" charset="0"/>
                  </a:rPr>
                  <a:t>CALL 2</a:t>
                </a:r>
              </a:p>
              <a:p>
                <a:pPr algn="ctr" defTabSz="533400">
                  <a:spcBef>
                    <a:spcPct val="0"/>
                  </a:spcBef>
                  <a:spcAft>
                    <a:spcPts val="0"/>
                  </a:spcAft>
                  <a:defRPr/>
                </a:pPr>
                <a:r>
                  <a:rPr lang="fr-BE" sz="1000" dirty="0" err="1">
                    <a:solidFill>
                      <a:schemeClr val="tx2"/>
                    </a:solidFill>
                    <a:latin typeface="Arial Narrow" pitchFamily="34" charset="0"/>
                    <a:cs typeface="Arial" pitchFamily="34" charset="0"/>
                  </a:rPr>
                  <a:t>Integrating</a:t>
                </a:r>
                <a:r>
                  <a:rPr lang="fr-BE" sz="1000" dirty="0">
                    <a:solidFill>
                      <a:schemeClr val="tx2"/>
                    </a:solidFill>
                    <a:latin typeface="Arial Narrow" pitchFamily="34" charset="0"/>
                    <a:cs typeface="Arial" pitchFamily="34" charset="0"/>
                  </a:rPr>
                  <a:t> and </a:t>
                </a:r>
                <a:r>
                  <a:rPr lang="fr-BE" sz="1000" dirty="0" err="1">
                    <a:solidFill>
                      <a:schemeClr val="tx2"/>
                    </a:solidFill>
                    <a:latin typeface="Arial Narrow" pitchFamily="34" charset="0"/>
                    <a:cs typeface="Arial" pitchFamily="34" charset="0"/>
                  </a:rPr>
                  <a:t>opening</a:t>
                </a:r>
                <a:r>
                  <a:rPr lang="fr-BE" sz="1000" dirty="0">
                    <a:solidFill>
                      <a:schemeClr val="tx2"/>
                    </a:solidFill>
                    <a:latin typeface="Arial Narrow" pitchFamily="34" charset="0"/>
                    <a:cs typeface="Arial" pitchFamily="34" charset="0"/>
                  </a:rPr>
                  <a:t> </a:t>
                </a:r>
              </a:p>
              <a:p>
                <a:pPr algn="ctr" defTabSz="533400">
                  <a:spcBef>
                    <a:spcPct val="0"/>
                  </a:spcBef>
                  <a:spcAft>
                    <a:spcPts val="0"/>
                  </a:spcAft>
                  <a:defRPr/>
                </a:pPr>
                <a:r>
                  <a:rPr lang="fr-BE" sz="1000" dirty="0" err="1">
                    <a:solidFill>
                      <a:schemeClr val="tx2"/>
                    </a:solidFill>
                    <a:latin typeface="Arial Narrow" pitchFamily="34" charset="0"/>
                    <a:cs typeface="Arial" pitchFamily="34" charset="0"/>
                  </a:rPr>
                  <a:t>research</a:t>
                </a:r>
                <a:r>
                  <a:rPr lang="fr-BE" sz="1000" dirty="0">
                    <a:solidFill>
                      <a:schemeClr val="tx2"/>
                    </a:solidFill>
                    <a:latin typeface="Arial Narrow" pitchFamily="34" charset="0"/>
                    <a:cs typeface="Arial" pitchFamily="34" charset="0"/>
                  </a:rPr>
                  <a:t> infrastructures </a:t>
                </a:r>
              </a:p>
              <a:p>
                <a:pPr algn="ctr" defTabSz="533400">
                  <a:spcBef>
                    <a:spcPct val="0"/>
                  </a:spcBef>
                  <a:spcAft>
                    <a:spcPts val="0"/>
                  </a:spcAft>
                  <a:defRPr/>
                </a:pPr>
                <a:r>
                  <a:rPr lang="fr-BE" sz="1000" dirty="0">
                    <a:solidFill>
                      <a:schemeClr val="tx2"/>
                    </a:solidFill>
                    <a:latin typeface="Arial Narrow" pitchFamily="34" charset="0"/>
                    <a:cs typeface="Arial" pitchFamily="34" charset="0"/>
                  </a:rPr>
                  <a:t>of </a:t>
                </a:r>
                <a:r>
                  <a:rPr lang="fr-BE" sz="1000" dirty="0" err="1">
                    <a:solidFill>
                      <a:schemeClr val="tx2"/>
                    </a:solidFill>
                    <a:latin typeface="Arial Narrow" pitchFamily="34" charset="0"/>
                    <a:cs typeface="Arial" pitchFamily="34" charset="0"/>
                  </a:rPr>
                  <a:t>pan-European</a:t>
                </a:r>
                <a:r>
                  <a:rPr lang="fr-BE" sz="1000" dirty="0">
                    <a:solidFill>
                      <a:schemeClr val="tx2"/>
                    </a:solidFill>
                    <a:latin typeface="Arial Narrow" pitchFamily="34" charset="0"/>
                    <a:cs typeface="Arial" pitchFamily="34" charset="0"/>
                  </a:rPr>
                  <a:t> </a:t>
                </a:r>
                <a:r>
                  <a:rPr lang="fr-BE" sz="1000" dirty="0" err="1">
                    <a:solidFill>
                      <a:schemeClr val="tx2"/>
                    </a:solidFill>
                    <a:latin typeface="Arial Narrow" pitchFamily="34" charset="0"/>
                    <a:cs typeface="Arial" pitchFamily="34" charset="0"/>
                  </a:rPr>
                  <a:t>interest</a:t>
                </a:r>
                <a:endParaRPr lang="en-GB" sz="1000" dirty="0">
                  <a:solidFill>
                    <a:schemeClr val="tx2"/>
                  </a:solidFill>
                  <a:latin typeface="Arial Narrow" pitchFamily="34" charset="0"/>
                  <a:cs typeface="Arial" pitchFamily="34" charset="0"/>
                </a:endParaRPr>
              </a:p>
            </p:txBody>
          </p:sp>
          <p:sp>
            <p:nvSpPr>
              <p:cNvPr id="17" name="Down Arrow 16"/>
              <p:cNvSpPr/>
              <p:nvPr/>
            </p:nvSpPr>
            <p:spPr bwMode="auto">
              <a:xfrm rot="16200000">
                <a:off x="2472629" y="2580100"/>
                <a:ext cx="470051" cy="317461"/>
              </a:xfrm>
              <a:prstGeom prst="downArrow">
                <a:avLst/>
              </a:prstGeom>
              <a:ln/>
              <a:extLst/>
            </p:spPr>
            <p:style>
              <a:lnRef idx="2">
                <a:schemeClr val="dk1"/>
              </a:lnRef>
              <a:fillRef idx="1">
                <a:schemeClr val="lt1"/>
              </a:fillRef>
              <a:effectRef idx="0">
                <a:schemeClr val="dk1"/>
              </a:effectRef>
              <a:fontRef idx="minor">
                <a:schemeClr val="dk1"/>
              </a:fontRef>
            </p:style>
            <p:txBody>
              <a:bodyPr anchor="ctr"/>
              <a:lstStyle/>
              <a:p>
                <a:pPr marL="3175">
                  <a:spcBef>
                    <a:spcPct val="0"/>
                  </a:spcBef>
                  <a:defRPr/>
                </a:pPr>
                <a:endParaRPr lang="en-GB" sz="1400" b="0">
                  <a:solidFill>
                    <a:srgbClr val="0F5494"/>
                  </a:solidFill>
                  <a:latin typeface="Arial Narrow" pitchFamily="34" charset="0"/>
                </a:endParaRPr>
              </a:p>
            </p:txBody>
          </p:sp>
        </p:grpSp>
        <p:grpSp>
          <p:nvGrpSpPr>
            <p:cNvPr id="33841" name="Group 6"/>
            <p:cNvGrpSpPr>
              <a:grpSpLocks/>
            </p:cNvGrpSpPr>
            <p:nvPr/>
          </p:nvGrpSpPr>
          <p:grpSpPr bwMode="auto">
            <a:xfrm>
              <a:off x="711480" y="3208815"/>
              <a:ext cx="2155354" cy="908455"/>
              <a:chOff x="711480" y="3208815"/>
              <a:chExt cx="2155354" cy="908455"/>
            </a:xfrm>
          </p:grpSpPr>
          <p:sp>
            <p:nvSpPr>
              <p:cNvPr id="14" name="Freeform 13"/>
              <p:cNvSpPr/>
              <p:nvPr/>
            </p:nvSpPr>
            <p:spPr>
              <a:xfrm>
                <a:off x="710826" y="3208881"/>
                <a:ext cx="1809527" cy="908342"/>
              </a:xfrm>
              <a:custGeom>
                <a:avLst/>
                <a:gdLst>
                  <a:gd name="connsiteX0" fmla="*/ 0 w 2160013"/>
                  <a:gd name="connsiteY0" fmla="*/ 0 h 393792"/>
                  <a:gd name="connsiteX1" fmla="*/ 2160013 w 2160013"/>
                  <a:gd name="connsiteY1" fmla="*/ 0 h 393792"/>
                  <a:gd name="connsiteX2" fmla="*/ 2160013 w 2160013"/>
                  <a:gd name="connsiteY2" fmla="*/ 393792 h 393792"/>
                  <a:gd name="connsiteX3" fmla="*/ 0 w 2160013"/>
                  <a:gd name="connsiteY3" fmla="*/ 393792 h 393792"/>
                  <a:gd name="connsiteX4" fmla="*/ 0 w 2160013"/>
                  <a:gd name="connsiteY4" fmla="*/ 0 h 393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13" h="393792">
                    <a:moveTo>
                      <a:pt x="0" y="0"/>
                    </a:moveTo>
                    <a:lnTo>
                      <a:pt x="2160013" y="0"/>
                    </a:lnTo>
                    <a:lnTo>
                      <a:pt x="2160013" y="393792"/>
                    </a:lnTo>
                    <a:lnTo>
                      <a:pt x="0" y="393792"/>
                    </a:lnTo>
                    <a:lnTo>
                      <a:pt x="0" y="0"/>
                    </a:lnTo>
                    <a:close/>
                  </a:path>
                </a:pathLst>
              </a:custGeom>
              <a:solidFill>
                <a:srgbClr val="CCFF99"/>
              </a:solidFill>
              <a:ln>
                <a:solidFill>
                  <a:srgbClr val="008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7620" tIns="7620" rIns="7620" bIns="7620" spcCol="1270" anchor="ctr"/>
              <a:lstStyle/>
              <a:p>
                <a:pPr algn="ctr" defTabSz="533400">
                  <a:spcBef>
                    <a:spcPct val="0"/>
                  </a:spcBef>
                  <a:spcAft>
                    <a:spcPts val="0"/>
                  </a:spcAft>
                  <a:defRPr/>
                </a:pPr>
                <a:r>
                  <a:rPr lang="fr-BE" sz="1000" dirty="0">
                    <a:solidFill>
                      <a:schemeClr val="tx2"/>
                    </a:solidFill>
                    <a:latin typeface="Arial Narrow" pitchFamily="34" charset="0"/>
                    <a:cs typeface="Arial" pitchFamily="34" charset="0"/>
                  </a:rPr>
                  <a:t>CALL 3</a:t>
                </a:r>
              </a:p>
              <a:p>
                <a:pPr algn="ctr" defTabSz="533400">
                  <a:spcBef>
                    <a:spcPct val="0"/>
                  </a:spcBef>
                  <a:spcAft>
                    <a:spcPts val="0"/>
                  </a:spcAft>
                  <a:defRPr/>
                </a:pPr>
                <a:r>
                  <a:rPr lang="fr-BE" sz="1000" dirty="0">
                    <a:solidFill>
                      <a:schemeClr val="tx2"/>
                    </a:solidFill>
                    <a:latin typeface="Arial Narrow" pitchFamily="34" charset="0"/>
                    <a:cs typeface="Arial" pitchFamily="34" charset="0"/>
                  </a:rPr>
                  <a:t>e-Infrastructures</a:t>
                </a:r>
                <a:endParaRPr lang="en-GB" sz="1000" dirty="0">
                  <a:solidFill>
                    <a:schemeClr val="tx2"/>
                  </a:solidFill>
                  <a:latin typeface="Arial Narrow" pitchFamily="34" charset="0"/>
                  <a:cs typeface="Arial" pitchFamily="34" charset="0"/>
                </a:endParaRPr>
              </a:p>
            </p:txBody>
          </p:sp>
          <p:sp>
            <p:nvSpPr>
              <p:cNvPr id="15" name="Down Arrow 14"/>
              <p:cNvSpPr/>
              <p:nvPr/>
            </p:nvSpPr>
            <p:spPr bwMode="auto">
              <a:xfrm rot="16200000">
                <a:off x="2473422" y="3519408"/>
                <a:ext cx="468464" cy="317461"/>
              </a:xfrm>
              <a:prstGeom prst="downArrow">
                <a:avLst/>
              </a:prstGeom>
              <a:ln/>
              <a:extLst/>
            </p:spPr>
            <p:style>
              <a:lnRef idx="2">
                <a:schemeClr val="dk1"/>
              </a:lnRef>
              <a:fillRef idx="1">
                <a:schemeClr val="lt1"/>
              </a:fillRef>
              <a:effectRef idx="0">
                <a:schemeClr val="dk1"/>
              </a:effectRef>
              <a:fontRef idx="minor">
                <a:schemeClr val="dk1"/>
              </a:fontRef>
            </p:style>
            <p:txBody>
              <a:bodyPr anchor="ctr"/>
              <a:lstStyle/>
              <a:p>
                <a:pPr marL="3175">
                  <a:spcBef>
                    <a:spcPct val="0"/>
                  </a:spcBef>
                  <a:defRPr/>
                </a:pPr>
                <a:endParaRPr lang="en-GB" sz="1400" b="0">
                  <a:solidFill>
                    <a:srgbClr val="0F5494"/>
                  </a:solidFill>
                  <a:latin typeface="Arial Narrow" pitchFamily="34" charset="0"/>
                </a:endParaRPr>
              </a:p>
            </p:txBody>
          </p:sp>
        </p:grpSp>
        <p:grpSp>
          <p:nvGrpSpPr>
            <p:cNvPr id="33842" name="Group 7"/>
            <p:cNvGrpSpPr>
              <a:grpSpLocks/>
            </p:cNvGrpSpPr>
            <p:nvPr/>
          </p:nvGrpSpPr>
          <p:grpSpPr bwMode="auto">
            <a:xfrm>
              <a:off x="701302" y="4248195"/>
              <a:ext cx="2169844" cy="787584"/>
              <a:chOff x="701302" y="4248195"/>
              <a:chExt cx="2169844" cy="787584"/>
            </a:xfrm>
          </p:grpSpPr>
          <p:sp>
            <p:nvSpPr>
              <p:cNvPr id="12" name="Freeform 11"/>
              <p:cNvSpPr/>
              <p:nvPr/>
            </p:nvSpPr>
            <p:spPr>
              <a:xfrm>
                <a:off x="701302" y="4247440"/>
                <a:ext cx="1819050" cy="787653"/>
              </a:xfrm>
              <a:custGeom>
                <a:avLst/>
                <a:gdLst>
                  <a:gd name="connsiteX0" fmla="*/ 0 w 2160013"/>
                  <a:gd name="connsiteY0" fmla="*/ 0 h 787584"/>
                  <a:gd name="connsiteX1" fmla="*/ 2160013 w 2160013"/>
                  <a:gd name="connsiteY1" fmla="*/ 0 h 787584"/>
                  <a:gd name="connsiteX2" fmla="*/ 2160013 w 2160013"/>
                  <a:gd name="connsiteY2" fmla="*/ 787584 h 787584"/>
                  <a:gd name="connsiteX3" fmla="*/ 0 w 2160013"/>
                  <a:gd name="connsiteY3" fmla="*/ 787584 h 787584"/>
                  <a:gd name="connsiteX4" fmla="*/ 0 w 2160013"/>
                  <a:gd name="connsiteY4" fmla="*/ 0 h 78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13" h="787584">
                    <a:moveTo>
                      <a:pt x="0" y="0"/>
                    </a:moveTo>
                    <a:lnTo>
                      <a:pt x="2160013" y="0"/>
                    </a:lnTo>
                    <a:lnTo>
                      <a:pt x="2160013" y="787584"/>
                    </a:lnTo>
                    <a:lnTo>
                      <a:pt x="0" y="787584"/>
                    </a:lnTo>
                    <a:lnTo>
                      <a:pt x="0" y="0"/>
                    </a:lnTo>
                    <a:close/>
                  </a:path>
                </a:pathLst>
              </a:custGeom>
              <a:solidFill>
                <a:srgbClr val="CCFF99"/>
              </a:solidFill>
              <a:ln>
                <a:solidFill>
                  <a:srgbClr val="008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7620" tIns="7620" rIns="7620" bIns="7620" spcCol="1270" anchor="ctr"/>
              <a:lstStyle/>
              <a:p>
                <a:pPr algn="ctr" defTabSz="533400">
                  <a:spcBef>
                    <a:spcPct val="0"/>
                  </a:spcBef>
                  <a:spcAft>
                    <a:spcPts val="0"/>
                  </a:spcAft>
                  <a:defRPr/>
                </a:pPr>
                <a:r>
                  <a:rPr lang="fr-BE" sz="1000" dirty="0">
                    <a:solidFill>
                      <a:schemeClr val="tx2"/>
                    </a:solidFill>
                    <a:latin typeface="Arial Narrow" pitchFamily="34" charset="0"/>
                    <a:cs typeface="Arial" pitchFamily="34" charset="0"/>
                  </a:rPr>
                  <a:t>CALL 4</a:t>
                </a:r>
              </a:p>
              <a:p>
                <a:pPr algn="ctr" defTabSz="533400">
                  <a:spcBef>
                    <a:spcPct val="0"/>
                  </a:spcBef>
                  <a:spcAft>
                    <a:spcPts val="0"/>
                  </a:spcAft>
                  <a:defRPr/>
                </a:pPr>
                <a:r>
                  <a:rPr lang="fr-BE" sz="1000" dirty="0">
                    <a:solidFill>
                      <a:schemeClr val="tx2"/>
                    </a:solidFill>
                    <a:latin typeface="Arial Narrow" pitchFamily="34" charset="0"/>
                    <a:cs typeface="Arial" pitchFamily="34" charset="0"/>
                  </a:rPr>
                  <a:t>Innovation </a:t>
                </a:r>
                <a:r>
                  <a:rPr lang="fr-BE" sz="1000" dirty="0" err="1">
                    <a:solidFill>
                      <a:schemeClr val="tx2"/>
                    </a:solidFill>
                    <a:latin typeface="Arial Narrow" pitchFamily="34" charset="0"/>
                    <a:cs typeface="Arial" pitchFamily="34" charset="0"/>
                  </a:rPr>
                  <a:t>potential</a:t>
                </a:r>
                <a:r>
                  <a:rPr lang="fr-BE" sz="1000" dirty="0">
                    <a:solidFill>
                      <a:schemeClr val="tx2"/>
                    </a:solidFill>
                    <a:latin typeface="Arial Narrow" pitchFamily="34" charset="0"/>
                    <a:cs typeface="Arial" pitchFamily="34" charset="0"/>
                  </a:rPr>
                  <a:t> of </a:t>
                </a:r>
              </a:p>
              <a:p>
                <a:pPr algn="ctr" defTabSz="533400">
                  <a:spcBef>
                    <a:spcPct val="0"/>
                  </a:spcBef>
                  <a:spcAft>
                    <a:spcPts val="0"/>
                  </a:spcAft>
                  <a:defRPr/>
                </a:pPr>
                <a:r>
                  <a:rPr lang="fr-BE" sz="1000" dirty="0" err="1">
                    <a:solidFill>
                      <a:schemeClr val="tx2"/>
                    </a:solidFill>
                    <a:latin typeface="Arial Narrow" pitchFamily="34" charset="0"/>
                    <a:cs typeface="Arial" pitchFamily="34" charset="0"/>
                  </a:rPr>
                  <a:t>research</a:t>
                </a:r>
                <a:r>
                  <a:rPr lang="fr-BE" sz="1000" dirty="0">
                    <a:solidFill>
                      <a:schemeClr val="tx2"/>
                    </a:solidFill>
                    <a:latin typeface="Arial Narrow" pitchFamily="34" charset="0"/>
                    <a:cs typeface="Arial" pitchFamily="34" charset="0"/>
                  </a:rPr>
                  <a:t> infrastructures </a:t>
                </a:r>
              </a:p>
              <a:p>
                <a:pPr algn="ctr" defTabSz="533400">
                  <a:spcBef>
                    <a:spcPct val="0"/>
                  </a:spcBef>
                  <a:spcAft>
                    <a:spcPts val="0"/>
                  </a:spcAft>
                  <a:defRPr/>
                </a:pPr>
                <a:r>
                  <a:rPr lang="fr-BE" sz="1000" dirty="0">
                    <a:solidFill>
                      <a:schemeClr val="tx2"/>
                    </a:solidFill>
                    <a:latin typeface="Arial Narrow" pitchFamily="34" charset="0"/>
                    <a:cs typeface="Arial" pitchFamily="34" charset="0"/>
                  </a:rPr>
                  <a:t>and </a:t>
                </a:r>
                <a:r>
                  <a:rPr lang="fr-BE" sz="1000" dirty="0" err="1">
                    <a:solidFill>
                      <a:schemeClr val="tx2"/>
                    </a:solidFill>
                    <a:latin typeface="Arial Narrow" pitchFamily="34" charset="0"/>
                    <a:cs typeface="Arial" pitchFamily="34" charset="0"/>
                  </a:rPr>
                  <a:t>human</a:t>
                </a:r>
                <a:r>
                  <a:rPr lang="fr-BE" sz="1000" dirty="0">
                    <a:solidFill>
                      <a:schemeClr val="tx2"/>
                    </a:solidFill>
                    <a:latin typeface="Arial Narrow" pitchFamily="34" charset="0"/>
                    <a:cs typeface="Arial" pitchFamily="34" charset="0"/>
                  </a:rPr>
                  <a:t> </a:t>
                </a:r>
                <a:r>
                  <a:rPr lang="fr-BE" sz="1000" dirty="0" err="1">
                    <a:solidFill>
                      <a:schemeClr val="tx2"/>
                    </a:solidFill>
                    <a:latin typeface="Arial Narrow" pitchFamily="34" charset="0"/>
                    <a:cs typeface="Arial" pitchFamily="34" charset="0"/>
                  </a:rPr>
                  <a:t>resources</a:t>
                </a:r>
                <a:endParaRPr lang="en-GB" sz="1000" dirty="0">
                  <a:solidFill>
                    <a:schemeClr val="tx2"/>
                  </a:solidFill>
                  <a:latin typeface="Arial Narrow" pitchFamily="34" charset="0"/>
                  <a:cs typeface="Arial" pitchFamily="34" charset="0"/>
                </a:endParaRPr>
              </a:p>
            </p:txBody>
          </p:sp>
          <p:sp>
            <p:nvSpPr>
              <p:cNvPr id="13" name="Down Arrow 12"/>
              <p:cNvSpPr/>
              <p:nvPr/>
            </p:nvSpPr>
            <p:spPr bwMode="auto">
              <a:xfrm rot="16200000">
                <a:off x="2477391" y="4474596"/>
                <a:ext cx="470051" cy="317461"/>
              </a:xfrm>
              <a:prstGeom prst="downArrow">
                <a:avLst/>
              </a:prstGeom>
              <a:ln/>
              <a:extLst/>
            </p:spPr>
            <p:style>
              <a:lnRef idx="2">
                <a:schemeClr val="dk1"/>
              </a:lnRef>
              <a:fillRef idx="1">
                <a:schemeClr val="lt1"/>
              </a:fillRef>
              <a:effectRef idx="0">
                <a:schemeClr val="dk1"/>
              </a:effectRef>
              <a:fontRef idx="minor">
                <a:schemeClr val="dk1"/>
              </a:fontRef>
            </p:style>
            <p:txBody>
              <a:bodyPr anchor="ctr"/>
              <a:lstStyle/>
              <a:p>
                <a:pPr marL="3175">
                  <a:spcBef>
                    <a:spcPct val="0"/>
                  </a:spcBef>
                  <a:defRPr/>
                </a:pPr>
                <a:endParaRPr lang="en-GB" sz="1400" b="0">
                  <a:solidFill>
                    <a:srgbClr val="0F5494"/>
                  </a:solidFill>
                  <a:latin typeface="Arial Narrow" pitchFamily="34" charset="0"/>
                </a:endParaRPr>
              </a:p>
            </p:txBody>
          </p:sp>
        </p:grpSp>
        <p:grpSp>
          <p:nvGrpSpPr>
            <p:cNvPr id="33843" name="Group 8"/>
            <p:cNvGrpSpPr>
              <a:grpSpLocks/>
            </p:cNvGrpSpPr>
            <p:nvPr/>
          </p:nvGrpSpPr>
          <p:grpSpPr bwMode="auto">
            <a:xfrm>
              <a:off x="703038" y="5174037"/>
              <a:ext cx="2168109" cy="823391"/>
              <a:chOff x="703038" y="5174037"/>
              <a:chExt cx="2168109" cy="823391"/>
            </a:xfrm>
          </p:grpSpPr>
          <p:sp>
            <p:nvSpPr>
              <p:cNvPr id="10" name="Freeform 9"/>
              <p:cNvSpPr/>
              <p:nvPr/>
            </p:nvSpPr>
            <p:spPr>
              <a:xfrm>
                <a:off x="702890" y="5173251"/>
                <a:ext cx="1817462" cy="824177"/>
              </a:xfrm>
              <a:custGeom>
                <a:avLst/>
                <a:gdLst>
                  <a:gd name="connsiteX0" fmla="*/ 0 w 2160013"/>
                  <a:gd name="connsiteY0" fmla="*/ 0 h 823391"/>
                  <a:gd name="connsiteX1" fmla="*/ 2160013 w 2160013"/>
                  <a:gd name="connsiteY1" fmla="*/ 0 h 823391"/>
                  <a:gd name="connsiteX2" fmla="*/ 2160013 w 2160013"/>
                  <a:gd name="connsiteY2" fmla="*/ 823391 h 823391"/>
                  <a:gd name="connsiteX3" fmla="*/ 0 w 2160013"/>
                  <a:gd name="connsiteY3" fmla="*/ 823391 h 823391"/>
                  <a:gd name="connsiteX4" fmla="*/ 0 w 2160013"/>
                  <a:gd name="connsiteY4" fmla="*/ 0 h 82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13" h="823391">
                    <a:moveTo>
                      <a:pt x="0" y="0"/>
                    </a:moveTo>
                    <a:lnTo>
                      <a:pt x="2160013" y="0"/>
                    </a:lnTo>
                    <a:lnTo>
                      <a:pt x="2160013" y="823391"/>
                    </a:lnTo>
                    <a:lnTo>
                      <a:pt x="0" y="823391"/>
                    </a:lnTo>
                    <a:lnTo>
                      <a:pt x="0" y="0"/>
                    </a:lnTo>
                    <a:close/>
                  </a:path>
                </a:pathLst>
              </a:custGeom>
              <a:solidFill>
                <a:srgbClr val="CCFF99"/>
              </a:solidFill>
              <a:ln>
                <a:solidFill>
                  <a:srgbClr val="008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7620" tIns="7620" rIns="7620" bIns="7620" spcCol="1270" anchor="ctr"/>
              <a:lstStyle/>
              <a:p>
                <a:pPr algn="ctr" defTabSz="533400">
                  <a:spcBef>
                    <a:spcPct val="0"/>
                  </a:spcBef>
                  <a:spcAft>
                    <a:spcPts val="0"/>
                  </a:spcAft>
                  <a:defRPr/>
                </a:pPr>
                <a:r>
                  <a:rPr lang="fr-BE" sz="1000" b="0" dirty="0">
                    <a:solidFill>
                      <a:schemeClr val="tx2"/>
                    </a:solidFill>
                    <a:latin typeface="Arial Narrow" pitchFamily="34" charset="0"/>
                    <a:cs typeface="Arial" pitchFamily="34" charset="0"/>
                  </a:rPr>
                  <a:t>CALL 5</a:t>
                </a:r>
              </a:p>
              <a:p>
                <a:pPr algn="ctr" defTabSz="533400">
                  <a:spcBef>
                    <a:spcPct val="0"/>
                  </a:spcBef>
                  <a:spcAft>
                    <a:spcPts val="0"/>
                  </a:spcAft>
                  <a:defRPr/>
                </a:pPr>
                <a:r>
                  <a:rPr lang="fr-BE" sz="1000" b="0" dirty="0">
                    <a:solidFill>
                      <a:schemeClr val="tx2"/>
                    </a:solidFill>
                    <a:latin typeface="Arial Narrow" pitchFamily="34" charset="0"/>
                    <a:cs typeface="Arial" pitchFamily="34" charset="0"/>
                  </a:rPr>
                  <a:t>Policy </a:t>
                </a:r>
                <a:r>
                  <a:rPr lang="fr-BE" sz="1000" b="0" dirty="0" err="1">
                    <a:solidFill>
                      <a:schemeClr val="tx2"/>
                    </a:solidFill>
                    <a:latin typeface="Arial Narrow" pitchFamily="34" charset="0"/>
                    <a:cs typeface="Arial" pitchFamily="34" charset="0"/>
                  </a:rPr>
                  <a:t>measures</a:t>
                </a:r>
                <a:r>
                  <a:rPr lang="fr-BE" sz="1000" b="0" dirty="0">
                    <a:solidFill>
                      <a:schemeClr val="tx2"/>
                    </a:solidFill>
                    <a:latin typeface="Arial Narrow" pitchFamily="34" charset="0"/>
                    <a:cs typeface="Arial" pitchFamily="34" charset="0"/>
                  </a:rPr>
                  <a:t> and </a:t>
                </a:r>
              </a:p>
              <a:p>
                <a:pPr algn="ctr" defTabSz="533400">
                  <a:spcBef>
                    <a:spcPct val="0"/>
                  </a:spcBef>
                  <a:spcAft>
                    <a:spcPts val="0"/>
                  </a:spcAft>
                  <a:defRPr/>
                </a:pPr>
                <a:r>
                  <a:rPr lang="fr-BE" sz="1000" b="0" dirty="0">
                    <a:solidFill>
                      <a:schemeClr val="tx2"/>
                    </a:solidFill>
                    <a:latin typeface="Arial Narrow" pitchFamily="34" charset="0"/>
                    <a:cs typeface="Arial" pitchFamily="34" charset="0"/>
                  </a:rPr>
                  <a:t>international </a:t>
                </a:r>
                <a:r>
                  <a:rPr lang="fr-BE" sz="1000" b="0" dirty="0" err="1">
                    <a:solidFill>
                      <a:schemeClr val="tx2"/>
                    </a:solidFill>
                    <a:latin typeface="Arial Narrow" pitchFamily="34" charset="0"/>
                    <a:cs typeface="Arial" pitchFamily="34" charset="0"/>
                  </a:rPr>
                  <a:t>cooperation</a:t>
                </a:r>
                <a:r>
                  <a:rPr lang="fr-BE" sz="1000" b="0" dirty="0">
                    <a:solidFill>
                      <a:schemeClr val="tx2"/>
                    </a:solidFill>
                    <a:latin typeface="Arial Narrow" pitchFamily="34" charset="0"/>
                    <a:cs typeface="Arial" pitchFamily="34" charset="0"/>
                  </a:rPr>
                  <a:t> </a:t>
                </a:r>
              </a:p>
              <a:p>
                <a:pPr algn="ctr" defTabSz="533400">
                  <a:spcBef>
                    <a:spcPct val="0"/>
                  </a:spcBef>
                  <a:spcAft>
                    <a:spcPts val="0"/>
                  </a:spcAft>
                  <a:defRPr/>
                </a:pPr>
                <a:r>
                  <a:rPr lang="fr-BE" sz="1000" b="0" dirty="0">
                    <a:solidFill>
                      <a:schemeClr val="tx2"/>
                    </a:solidFill>
                    <a:latin typeface="Arial Narrow" pitchFamily="34" charset="0"/>
                    <a:cs typeface="Arial" pitchFamily="34" charset="0"/>
                  </a:rPr>
                  <a:t>for </a:t>
                </a:r>
                <a:r>
                  <a:rPr lang="fr-BE" sz="1000" b="0" dirty="0" err="1">
                    <a:solidFill>
                      <a:schemeClr val="tx2"/>
                    </a:solidFill>
                    <a:latin typeface="Arial Narrow" pitchFamily="34" charset="0"/>
                    <a:cs typeface="Arial" pitchFamily="34" charset="0"/>
                  </a:rPr>
                  <a:t>research</a:t>
                </a:r>
                <a:r>
                  <a:rPr lang="fr-BE" sz="1000" b="0" dirty="0">
                    <a:solidFill>
                      <a:schemeClr val="tx2"/>
                    </a:solidFill>
                    <a:latin typeface="Arial Narrow" pitchFamily="34" charset="0"/>
                    <a:cs typeface="Arial" pitchFamily="34" charset="0"/>
                  </a:rPr>
                  <a:t> </a:t>
                </a:r>
                <a:r>
                  <a:rPr lang="fr-BE" sz="1000" b="0" dirty="0" err="1">
                    <a:solidFill>
                      <a:schemeClr val="tx2"/>
                    </a:solidFill>
                    <a:latin typeface="Arial Narrow" pitchFamily="34" charset="0"/>
                    <a:cs typeface="Arial" pitchFamily="34" charset="0"/>
                  </a:rPr>
                  <a:t>infarstructures</a:t>
                </a:r>
                <a:endParaRPr lang="en-GB" sz="1000" b="0" dirty="0">
                  <a:solidFill>
                    <a:schemeClr val="tx2"/>
                  </a:solidFill>
                  <a:latin typeface="Arial Narrow" pitchFamily="34" charset="0"/>
                  <a:cs typeface="Arial" pitchFamily="34" charset="0"/>
                </a:endParaRPr>
              </a:p>
            </p:txBody>
          </p:sp>
          <p:sp>
            <p:nvSpPr>
              <p:cNvPr id="11" name="Down Arrow 10"/>
              <p:cNvSpPr/>
              <p:nvPr/>
            </p:nvSpPr>
            <p:spPr bwMode="auto">
              <a:xfrm rot="16200000">
                <a:off x="2478184" y="5418669"/>
                <a:ext cx="468464" cy="317461"/>
              </a:xfrm>
              <a:prstGeom prst="downArrow">
                <a:avLst/>
              </a:prstGeom>
              <a:ln/>
              <a:extLst/>
            </p:spPr>
            <p:style>
              <a:lnRef idx="2">
                <a:schemeClr val="dk1"/>
              </a:lnRef>
              <a:fillRef idx="1">
                <a:schemeClr val="lt1"/>
              </a:fillRef>
              <a:effectRef idx="0">
                <a:schemeClr val="dk1"/>
              </a:effectRef>
              <a:fontRef idx="minor">
                <a:schemeClr val="dk1"/>
              </a:fontRef>
            </p:style>
            <p:txBody>
              <a:bodyPr anchor="ctr"/>
              <a:lstStyle/>
              <a:p>
                <a:pPr marL="3175">
                  <a:spcBef>
                    <a:spcPct val="0"/>
                  </a:spcBef>
                  <a:defRPr/>
                </a:pPr>
                <a:endParaRPr lang="en-GB" sz="1400" b="0">
                  <a:solidFill>
                    <a:srgbClr val="0F5494"/>
                  </a:solidFill>
                  <a:latin typeface="Arial Narrow" pitchFamily="34" charset="0"/>
                </a:endParaRPr>
              </a:p>
            </p:txBody>
          </p:sp>
        </p:grpSp>
      </p:grpSp>
      <p:grpSp>
        <p:nvGrpSpPr>
          <p:cNvPr id="33796" name="Group 19"/>
          <p:cNvGrpSpPr>
            <a:grpSpLocks/>
          </p:cNvGrpSpPr>
          <p:nvPr/>
        </p:nvGrpSpPr>
        <p:grpSpPr bwMode="auto">
          <a:xfrm>
            <a:off x="2797175" y="2098675"/>
            <a:ext cx="5359400" cy="622300"/>
            <a:chOff x="3510714" y="1593521"/>
            <a:chExt cx="5358844" cy="621675"/>
          </a:xfrm>
        </p:grpSpPr>
        <p:sp>
          <p:nvSpPr>
            <p:cNvPr id="21" name="Rectangle 20"/>
            <p:cNvSpPr/>
            <p:nvPr/>
          </p:nvSpPr>
          <p:spPr bwMode="auto">
            <a:xfrm>
              <a:off x="3510714" y="1729909"/>
              <a:ext cx="533345" cy="382204"/>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Design </a:t>
              </a:r>
              <a:r>
                <a:rPr lang="fr-BE" sz="800" dirty="0" err="1">
                  <a:solidFill>
                    <a:srgbClr val="0F5494"/>
                  </a:solidFill>
                  <a:latin typeface="Arial Narrow" pitchFamily="34" charset="0"/>
                </a:rPr>
                <a:t>Studies</a:t>
              </a:r>
              <a:endParaRPr lang="en-GB" sz="800" dirty="0">
                <a:solidFill>
                  <a:srgbClr val="0F5494"/>
                </a:solidFill>
                <a:latin typeface="Arial Narrow" pitchFamily="34" charset="0"/>
              </a:endParaRPr>
            </a:p>
          </p:txBody>
        </p:sp>
        <p:sp>
          <p:nvSpPr>
            <p:cNvPr id="22" name="Rectangle 21"/>
            <p:cNvSpPr/>
            <p:nvPr/>
          </p:nvSpPr>
          <p:spPr bwMode="auto">
            <a:xfrm>
              <a:off x="4226603" y="1715636"/>
              <a:ext cx="1015895" cy="382203"/>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Support to </a:t>
              </a:r>
            </a:p>
            <a:p>
              <a:pPr marL="3175" algn="ctr">
                <a:spcBef>
                  <a:spcPct val="0"/>
                </a:spcBef>
                <a:defRPr/>
              </a:pPr>
              <a:r>
                <a:rPr lang="fr-BE" sz="800" dirty="0" err="1">
                  <a:solidFill>
                    <a:srgbClr val="0F5494"/>
                  </a:solidFill>
                  <a:latin typeface="Arial Narrow" pitchFamily="34" charset="0"/>
                </a:rPr>
                <a:t>Preparatory</a:t>
              </a:r>
              <a:r>
                <a:rPr lang="fr-BE" sz="800" dirty="0">
                  <a:solidFill>
                    <a:srgbClr val="0F5494"/>
                  </a:solidFill>
                  <a:latin typeface="Arial Narrow" pitchFamily="34" charset="0"/>
                </a:rPr>
                <a:t> Phase </a:t>
              </a:r>
            </a:p>
            <a:p>
              <a:pPr marL="3175" algn="ctr">
                <a:spcBef>
                  <a:spcPct val="0"/>
                </a:spcBef>
                <a:defRPr/>
              </a:pPr>
              <a:r>
                <a:rPr lang="fr-BE" sz="800" dirty="0">
                  <a:solidFill>
                    <a:srgbClr val="0F5494"/>
                  </a:solidFill>
                  <a:latin typeface="Arial Narrow" pitchFamily="34" charset="0"/>
                </a:rPr>
                <a:t>of ESFRI </a:t>
              </a:r>
              <a:r>
                <a:rPr lang="fr-BE" sz="800" dirty="0" err="1">
                  <a:solidFill>
                    <a:srgbClr val="0F5494"/>
                  </a:solidFill>
                  <a:latin typeface="Arial Narrow" pitchFamily="34" charset="0"/>
                </a:rPr>
                <a:t>projects</a:t>
              </a:r>
              <a:endParaRPr lang="en-GB" sz="800" dirty="0">
                <a:solidFill>
                  <a:srgbClr val="0F5494"/>
                </a:solidFill>
                <a:latin typeface="Arial Narrow" pitchFamily="34" charset="0"/>
              </a:endParaRPr>
            </a:p>
          </p:txBody>
        </p:sp>
        <p:sp>
          <p:nvSpPr>
            <p:cNvPr id="33834" name="TextBox 22"/>
            <p:cNvSpPr txBox="1">
              <a:spLocks noChangeArrowheads="1"/>
            </p:cNvSpPr>
            <p:nvPr/>
          </p:nvSpPr>
          <p:spPr bwMode="auto">
            <a:xfrm>
              <a:off x="4017224" y="1768999"/>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24" name="Rectangle 23"/>
            <p:cNvSpPr/>
            <p:nvPr/>
          </p:nvSpPr>
          <p:spPr bwMode="auto">
            <a:xfrm>
              <a:off x="5421866" y="1717222"/>
              <a:ext cx="1506382" cy="382204"/>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Support to the </a:t>
              </a:r>
              <a:r>
                <a:rPr lang="fr-BE" sz="800" dirty="0" err="1">
                  <a:solidFill>
                    <a:srgbClr val="0F5494"/>
                  </a:solidFill>
                  <a:latin typeface="Arial Narrow" pitchFamily="34" charset="0"/>
                </a:rPr>
                <a:t>individual</a:t>
              </a:r>
              <a:r>
                <a:rPr lang="fr-BE" sz="800" dirty="0">
                  <a:solidFill>
                    <a:srgbClr val="0F5494"/>
                  </a:solidFill>
                  <a:latin typeface="Arial Narrow" pitchFamily="34" charset="0"/>
                </a:rPr>
                <a:t> </a:t>
              </a:r>
            </a:p>
            <a:p>
              <a:pPr marL="3175" algn="ctr">
                <a:spcBef>
                  <a:spcPct val="0"/>
                </a:spcBef>
                <a:defRPr/>
              </a:pPr>
              <a:r>
                <a:rPr lang="fr-BE" sz="800" dirty="0" err="1">
                  <a:solidFill>
                    <a:srgbClr val="0F5494"/>
                  </a:solidFill>
                  <a:latin typeface="Arial Narrow" pitchFamily="34" charset="0"/>
                </a:rPr>
                <a:t>implementation</a:t>
              </a:r>
              <a:r>
                <a:rPr lang="fr-BE" sz="800" dirty="0">
                  <a:solidFill>
                    <a:srgbClr val="0F5494"/>
                  </a:solidFill>
                  <a:latin typeface="Arial Narrow" pitchFamily="34" charset="0"/>
                </a:rPr>
                <a:t> and </a:t>
              </a:r>
              <a:r>
                <a:rPr lang="fr-BE" sz="800" dirty="0" err="1">
                  <a:solidFill>
                    <a:srgbClr val="0F5494"/>
                  </a:solidFill>
                  <a:latin typeface="Arial Narrow" pitchFamily="34" charset="0"/>
                </a:rPr>
                <a:t>operation</a:t>
              </a:r>
              <a:r>
                <a:rPr lang="fr-BE" sz="800" dirty="0">
                  <a:solidFill>
                    <a:srgbClr val="0F5494"/>
                  </a:solidFill>
                  <a:latin typeface="Arial Narrow" pitchFamily="34" charset="0"/>
                </a:rPr>
                <a:t> </a:t>
              </a:r>
            </a:p>
            <a:p>
              <a:pPr marL="3175" algn="ctr">
                <a:spcBef>
                  <a:spcPct val="0"/>
                </a:spcBef>
                <a:defRPr/>
              </a:pPr>
              <a:r>
                <a:rPr lang="fr-BE" sz="800" dirty="0">
                  <a:solidFill>
                    <a:srgbClr val="0F5494"/>
                  </a:solidFill>
                  <a:latin typeface="Arial Narrow" pitchFamily="34" charset="0"/>
                </a:rPr>
                <a:t>of ESFRI </a:t>
              </a:r>
              <a:r>
                <a:rPr lang="fr-BE" sz="800" dirty="0" err="1">
                  <a:solidFill>
                    <a:srgbClr val="0F5494"/>
                  </a:solidFill>
                  <a:latin typeface="Arial Narrow" pitchFamily="34" charset="0"/>
                </a:rPr>
                <a:t>projects</a:t>
              </a:r>
              <a:endParaRPr lang="en-GB" sz="800" dirty="0">
                <a:solidFill>
                  <a:srgbClr val="0F5494"/>
                </a:solidFill>
                <a:latin typeface="Arial Narrow" pitchFamily="34" charset="0"/>
              </a:endParaRPr>
            </a:p>
          </p:txBody>
        </p:sp>
        <p:sp>
          <p:nvSpPr>
            <p:cNvPr id="33836" name="TextBox 24"/>
            <p:cNvSpPr txBox="1">
              <a:spLocks noChangeArrowheads="1"/>
            </p:cNvSpPr>
            <p:nvPr/>
          </p:nvSpPr>
          <p:spPr bwMode="auto">
            <a:xfrm>
              <a:off x="5212631" y="1771271"/>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26" name="Rectangle 25"/>
            <p:cNvSpPr/>
            <p:nvPr/>
          </p:nvSpPr>
          <p:spPr bwMode="auto">
            <a:xfrm>
              <a:off x="7086981" y="1593521"/>
              <a:ext cx="1782577" cy="621675"/>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Support to the </a:t>
              </a:r>
              <a:r>
                <a:rPr lang="fr-BE" sz="800" dirty="0" err="1">
                  <a:solidFill>
                    <a:srgbClr val="0F5494"/>
                  </a:solidFill>
                  <a:latin typeface="Arial Narrow" pitchFamily="34" charset="0"/>
                </a:rPr>
                <a:t>implementation</a:t>
              </a:r>
              <a:r>
                <a:rPr lang="fr-BE" sz="800" dirty="0">
                  <a:solidFill>
                    <a:srgbClr val="0F5494"/>
                  </a:solidFill>
                  <a:latin typeface="Arial Narrow" pitchFamily="34" charset="0"/>
                </a:rPr>
                <a:t> of cross-</a:t>
              </a:r>
              <a:r>
                <a:rPr lang="fr-BE" sz="800" dirty="0" err="1">
                  <a:solidFill>
                    <a:srgbClr val="0F5494"/>
                  </a:solidFill>
                  <a:latin typeface="Arial Narrow" pitchFamily="34" charset="0"/>
                </a:rPr>
                <a:t>cutting</a:t>
              </a:r>
              <a:r>
                <a:rPr lang="fr-BE" sz="800" dirty="0">
                  <a:solidFill>
                    <a:srgbClr val="0F5494"/>
                  </a:solidFill>
                  <a:latin typeface="Arial Narrow" pitchFamily="34" charset="0"/>
                </a:rPr>
                <a:t> infrastructure services and solutions for cluster of ESFRI and </a:t>
              </a:r>
              <a:r>
                <a:rPr lang="fr-BE" sz="800" dirty="0" err="1">
                  <a:solidFill>
                    <a:srgbClr val="0F5494"/>
                  </a:solidFill>
                  <a:latin typeface="Arial Narrow" pitchFamily="34" charset="0"/>
                </a:rPr>
                <a:t>other</a:t>
              </a:r>
              <a:r>
                <a:rPr lang="fr-BE" sz="800" dirty="0">
                  <a:solidFill>
                    <a:srgbClr val="0F5494"/>
                  </a:solidFill>
                  <a:latin typeface="Arial Narrow" pitchFamily="34" charset="0"/>
                </a:rPr>
                <a:t> </a:t>
              </a:r>
              <a:r>
                <a:rPr lang="fr-BE" sz="800" dirty="0" err="1">
                  <a:solidFill>
                    <a:srgbClr val="0F5494"/>
                  </a:solidFill>
                  <a:latin typeface="Arial Narrow" pitchFamily="34" charset="0"/>
                </a:rPr>
                <a:t>rilevant</a:t>
              </a:r>
              <a:r>
                <a:rPr lang="fr-BE" sz="800" dirty="0">
                  <a:solidFill>
                    <a:srgbClr val="0F5494"/>
                  </a:solidFill>
                  <a:latin typeface="Arial Narrow" pitchFamily="34" charset="0"/>
                </a:rPr>
                <a:t> </a:t>
              </a:r>
              <a:r>
                <a:rPr lang="fr-BE" sz="800" dirty="0" err="1">
                  <a:solidFill>
                    <a:srgbClr val="0F5494"/>
                  </a:solidFill>
                  <a:latin typeface="Arial Narrow" pitchFamily="34" charset="0"/>
                </a:rPr>
                <a:t>Reserach</a:t>
              </a:r>
              <a:r>
                <a:rPr lang="fr-BE" sz="800" dirty="0">
                  <a:solidFill>
                    <a:srgbClr val="0F5494"/>
                  </a:solidFill>
                  <a:latin typeface="Arial Narrow" pitchFamily="34" charset="0"/>
                </a:rPr>
                <a:t> Infrastructure initiatives in a </a:t>
              </a:r>
              <a:r>
                <a:rPr lang="fr-BE" sz="800" dirty="0" err="1">
                  <a:solidFill>
                    <a:srgbClr val="0F5494"/>
                  </a:solidFill>
                  <a:latin typeface="Arial Narrow" pitchFamily="34" charset="0"/>
                </a:rPr>
                <a:t>given</a:t>
              </a:r>
              <a:r>
                <a:rPr lang="fr-BE" sz="800" dirty="0">
                  <a:solidFill>
                    <a:srgbClr val="0F5494"/>
                  </a:solidFill>
                  <a:latin typeface="Arial Narrow" pitchFamily="34" charset="0"/>
                </a:rPr>
                <a:t> </a:t>
              </a:r>
              <a:r>
                <a:rPr lang="fr-BE" sz="800" dirty="0" err="1">
                  <a:solidFill>
                    <a:srgbClr val="0F5494"/>
                  </a:solidFill>
                  <a:latin typeface="Arial Narrow" pitchFamily="34" charset="0"/>
                </a:rPr>
                <a:t>thematic</a:t>
              </a:r>
              <a:r>
                <a:rPr lang="fr-BE" sz="800" dirty="0">
                  <a:solidFill>
                    <a:srgbClr val="0F5494"/>
                  </a:solidFill>
                  <a:latin typeface="Arial Narrow" pitchFamily="34" charset="0"/>
                </a:rPr>
                <a:t> area</a:t>
              </a:r>
              <a:endParaRPr lang="en-GB" sz="800" dirty="0">
                <a:solidFill>
                  <a:srgbClr val="0F5494"/>
                </a:solidFill>
                <a:latin typeface="Arial Narrow" pitchFamily="34" charset="0"/>
              </a:endParaRPr>
            </a:p>
          </p:txBody>
        </p:sp>
        <p:sp>
          <p:nvSpPr>
            <p:cNvPr id="33838" name="TextBox 26"/>
            <p:cNvSpPr txBox="1">
              <a:spLocks noChangeArrowheads="1"/>
            </p:cNvSpPr>
            <p:nvPr/>
          </p:nvSpPr>
          <p:spPr bwMode="auto">
            <a:xfrm>
              <a:off x="6893607" y="1766719"/>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grpSp>
      <p:sp>
        <p:nvSpPr>
          <p:cNvPr id="28" name="Rectangle 27"/>
          <p:cNvSpPr/>
          <p:nvPr/>
        </p:nvSpPr>
        <p:spPr bwMode="auto">
          <a:xfrm>
            <a:off x="2797175" y="3033713"/>
            <a:ext cx="2166938" cy="381000"/>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rgbClr val="0F5494"/>
                </a:solidFill>
                <a:latin typeface="Arial Narrow" pitchFamily="34" charset="0"/>
              </a:rPr>
              <a:t>Integrating</a:t>
            </a:r>
            <a:r>
              <a:rPr lang="fr-BE" sz="800" dirty="0">
                <a:solidFill>
                  <a:srgbClr val="0F5494"/>
                </a:solidFill>
                <a:latin typeface="Arial Narrow" pitchFamily="34" charset="0"/>
              </a:rPr>
              <a:t> and </a:t>
            </a:r>
            <a:r>
              <a:rPr lang="fr-BE" sz="800" dirty="0" err="1">
                <a:solidFill>
                  <a:srgbClr val="0F5494"/>
                </a:solidFill>
                <a:latin typeface="Arial Narrow" pitchFamily="34" charset="0"/>
              </a:rPr>
              <a:t>opening</a:t>
            </a:r>
            <a:r>
              <a:rPr lang="fr-BE" sz="800" dirty="0">
                <a:solidFill>
                  <a:srgbClr val="0F5494"/>
                </a:solidFill>
                <a:latin typeface="Arial Narrow" pitchFamily="34" charset="0"/>
              </a:rPr>
              <a:t> </a:t>
            </a:r>
            <a:r>
              <a:rPr lang="fr-BE" sz="800" dirty="0" err="1">
                <a:solidFill>
                  <a:srgbClr val="0F5494"/>
                </a:solidFill>
                <a:latin typeface="Arial Narrow" pitchFamily="34" charset="0"/>
              </a:rPr>
              <a:t>existing</a:t>
            </a:r>
            <a:r>
              <a:rPr lang="fr-BE" sz="800" dirty="0">
                <a:solidFill>
                  <a:srgbClr val="0F5494"/>
                </a:solidFill>
                <a:latin typeface="Arial Narrow" pitchFamily="34" charset="0"/>
              </a:rPr>
              <a:t> national and </a:t>
            </a:r>
            <a:r>
              <a:rPr lang="fr-BE" sz="800" dirty="0" err="1">
                <a:solidFill>
                  <a:srgbClr val="0F5494"/>
                </a:solidFill>
                <a:latin typeface="Arial Narrow" pitchFamily="34" charset="0"/>
              </a:rPr>
              <a:t>reagional</a:t>
            </a:r>
            <a:r>
              <a:rPr lang="fr-BE" sz="800" dirty="0">
                <a:solidFill>
                  <a:srgbClr val="0F5494"/>
                </a:solidFill>
                <a:latin typeface="Arial Narrow" pitchFamily="34" charset="0"/>
              </a:rPr>
              <a:t> </a:t>
            </a:r>
            <a:r>
              <a:rPr lang="fr-BE" sz="800" dirty="0" err="1">
                <a:solidFill>
                  <a:srgbClr val="0F5494"/>
                </a:solidFill>
                <a:latin typeface="Arial Narrow" pitchFamily="34" charset="0"/>
              </a:rPr>
              <a:t>research</a:t>
            </a:r>
            <a:r>
              <a:rPr lang="fr-BE" sz="800" dirty="0">
                <a:solidFill>
                  <a:srgbClr val="0F5494"/>
                </a:solidFill>
                <a:latin typeface="Arial Narrow" pitchFamily="34" charset="0"/>
              </a:rPr>
              <a:t> infrastructures of </a:t>
            </a:r>
          </a:p>
          <a:p>
            <a:pPr marL="3175" algn="ctr">
              <a:spcBef>
                <a:spcPct val="0"/>
              </a:spcBef>
              <a:defRPr/>
            </a:pPr>
            <a:r>
              <a:rPr lang="fr-BE" sz="800" dirty="0">
                <a:solidFill>
                  <a:srgbClr val="0F5494"/>
                </a:solidFill>
                <a:latin typeface="Arial Narrow" pitchFamily="34" charset="0"/>
              </a:rPr>
              <a:t>pan-</a:t>
            </a:r>
            <a:r>
              <a:rPr lang="fr-BE" sz="800" dirty="0" err="1">
                <a:solidFill>
                  <a:srgbClr val="0F5494"/>
                </a:solidFill>
                <a:latin typeface="Arial Narrow" pitchFamily="34" charset="0"/>
              </a:rPr>
              <a:t>Eutropean</a:t>
            </a:r>
            <a:r>
              <a:rPr lang="fr-BE" sz="800" dirty="0">
                <a:solidFill>
                  <a:srgbClr val="0F5494"/>
                </a:solidFill>
                <a:latin typeface="Arial Narrow" pitchFamily="34" charset="0"/>
              </a:rPr>
              <a:t> </a:t>
            </a:r>
            <a:r>
              <a:rPr lang="fr-BE" sz="800" dirty="0" err="1">
                <a:solidFill>
                  <a:srgbClr val="0F5494"/>
                </a:solidFill>
                <a:latin typeface="Arial Narrow" pitchFamily="34" charset="0"/>
              </a:rPr>
              <a:t>interest</a:t>
            </a:r>
            <a:endParaRPr lang="en-GB" sz="800" dirty="0">
              <a:solidFill>
                <a:srgbClr val="0F5494"/>
              </a:solidFill>
              <a:latin typeface="Arial Narrow" pitchFamily="34" charset="0"/>
            </a:endParaRPr>
          </a:p>
        </p:txBody>
      </p:sp>
      <p:grpSp>
        <p:nvGrpSpPr>
          <p:cNvPr id="33798" name="Group 28"/>
          <p:cNvGrpSpPr>
            <a:grpSpLocks/>
          </p:cNvGrpSpPr>
          <p:nvPr/>
        </p:nvGrpSpPr>
        <p:grpSpPr bwMode="auto">
          <a:xfrm>
            <a:off x="2800350" y="3709988"/>
            <a:ext cx="6145213" cy="892175"/>
            <a:chOff x="2949131" y="3220680"/>
            <a:chExt cx="6145415" cy="891637"/>
          </a:xfrm>
        </p:grpSpPr>
        <p:sp>
          <p:nvSpPr>
            <p:cNvPr id="30" name="Rectangle 29"/>
            <p:cNvSpPr/>
            <p:nvPr/>
          </p:nvSpPr>
          <p:spPr bwMode="auto">
            <a:xfrm>
              <a:off x="2949131" y="3225439"/>
              <a:ext cx="1144626" cy="380770"/>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chemeClr val="tx1"/>
                  </a:solidFill>
                  <a:latin typeface="Arial Narrow" pitchFamily="34" charset="0"/>
                </a:rPr>
                <a:t>Managing</a:t>
              </a:r>
              <a:r>
                <a:rPr lang="fr-BE" sz="800" dirty="0">
                  <a:solidFill>
                    <a:schemeClr val="tx1"/>
                  </a:solidFill>
                  <a:latin typeface="Arial Narrow" pitchFamily="34" charset="0"/>
                </a:rPr>
                <a:t>, </a:t>
              </a:r>
              <a:r>
                <a:rPr lang="fr-BE" sz="800" dirty="0" err="1">
                  <a:solidFill>
                    <a:schemeClr val="tx1"/>
                  </a:solidFill>
                  <a:latin typeface="Arial Narrow" pitchFamily="34" charset="0"/>
                </a:rPr>
                <a:t>preserving</a:t>
              </a:r>
              <a:r>
                <a:rPr lang="fr-BE" sz="800" dirty="0">
                  <a:solidFill>
                    <a:schemeClr val="tx1"/>
                  </a:solidFill>
                  <a:latin typeface="Arial Narrow" pitchFamily="34" charset="0"/>
                </a:rPr>
                <a:t> and </a:t>
              </a:r>
              <a:r>
                <a:rPr lang="fr-BE" sz="800" dirty="0" err="1">
                  <a:solidFill>
                    <a:schemeClr val="tx1"/>
                  </a:solidFill>
                  <a:latin typeface="Arial Narrow" pitchFamily="34" charset="0"/>
                </a:rPr>
                <a:t>computing</a:t>
              </a:r>
              <a:r>
                <a:rPr lang="fr-BE" sz="800" dirty="0">
                  <a:solidFill>
                    <a:schemeClr val="tx1"/>
                  </a:solidFill>
                  <a:latin typeface="Arial Narrow" pitchFamily="34" charset="0"/>
                </a:rPr>
                <a:t> </a:t>
              </a:r>
            </a:p>
            <a:p>
              <a:pPr marL="3175" algn="ctr">
                <a:spcBef>
                  <a:spcPct val="0"/>
                </a:spcBef>
                <a:defRPr/>
              </a:pPr>
              <a:r>
                <a:rPr lang="fr-BE" sz="800" dirty="0" err="1">
                  <a:solidFill>
                    <a:schemeClr val="tx1"/>
                  </a:solidFill>
                  <a:latin typeface="Arial Narrow" pitchFamily="34" charset="0"/>
                </a:rPr>
                <a:t>with</a:t>
              </a:r>
              <a:r>
                <a:rPr lang="fr-BE" sz="800" dirty="0">
                  <a:solidFill>
                    <a:schemeClr val="tx1"/>
                  </a:solidFill>
                  <a:latin typeface="Arial Narrow" pitchFamily="34" charset="0"/>
                </a:rPr>
                <a:t> </a:t>
              </a:r>
              <a:r>
                <a:rPr lang="fr-BE" sz="800" dirty="0" err="1">
                  <a:solidFill>
                    <a:schemeClr val="tx1"/>
                  </a:solidFill>
                  <a:latin typeface="Arial Narrow" pitchFamily="34" charset="0"/>
                </a:rPr>
                <a:t>big</a:t>
              </a:r>
              <a:r>
                <a:rPr lang="fr-BE" sz="800" dirty="0">
                  <a:solidFill>
                    <a:schemeClr val="tx1"/>
                  </a:solidFill>
                  <a:latin typeface="Arial Narrow" pitchFamily="34" charset="0"/>
                </a:rPr>
                <a:t> </a:t>
              </a:r>
              <a:r>
                <a:rPr lang="fr-BE" sz="800" dirty="0" err="1">
                  <a:solidFill>
                    <a:schemeClr val="tx1"/>
                  </a:solidFill>
                  <a:latin typeface="Arial Narrow" pitchFamily="34" charset="0"/>
                </a:rPr>
                <a:t>reserach</a:t>
              </a:r>
              <a:r>
                <a:rPr lang="fr-BE" sz="800" dirty="0">
                  <a:solidFill>
                    <a:schemeClr val="tx1"/>
                  </a:solidFill>
                  <a:latin typeface="Arial Narrow" pitchFamily="34" charset="0"/>
                </a:rPr>
                <a:t> data</a:t>
              </a:r>
              <a:endParaRPr lang="en-GB" sz="800" dirty="0">
                <a:solidFill>
                  <a:schemeClr val="tx1"/>
                </a:solidFill>
                <a:latin typeface="Arial Narrow" pitchFamily="34" charset="0"/>
              </a:endParaRPr>
            </a:p>
          </p:txBody>
        </p:sp>
        <p:sp>
          <p:nvSpPr>
            <p:cNvPr id="31" name="Rectangle 30"/>
            <p:cNvSpPr/>
            <p:nvPr/>
          </p:nvSpPr>
          <p:spPr bwMode="auto">
            <a:xfrm>
              <a:off x="4274738" y="3222266"/>
              <a:ext cx="901730" cy="38235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e-Infrastructures for Open Access</a:t>
              </a:r>
              <a:endParaRPr lang="en-GB" sz="800" dirty="0">
                <a:solidFill>
                  <a:schemeClr val="tx1"/>
                </a:solidFill>
                <a:latin typeface="Arial Narrow" pitchFamily="34" charset="0"/>
              </a:endParaRPr>
            </a:p>
          </p:txBody>
        </p:sp>
        <p:sp>
          <p:nvSpPr>
            <p:cNvPr id="33817" name="TextBox 31"/>
            <p:cNvSpPr txBox="1">
              <a:spLocks noChangeArrowheads="1"/>
            </p:cNvSpPr>
            <p:nvPr/>
          </p:nvSpPr>
          <p:spPr bwMode="auto">
            <a:xfrm>
              <a:off x="4072724" y="3275263"/>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33" name="Rectangle 32"/>
            <p:cNvSpPr/>
            <p:nvPr/>
          </p:nvSpPr>
          <p:spPr bwMode="auto">
            <a:xfrm>
              <a:off x="5357448" y="3223853"/>
              <a:ext cx="1179551" cy="380770"/>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chemeClr val="tx1"/>
                  </a:solidFill>
                  <a:latin typeface="Arial Narrow" pitchFamily="34" charset="0"/>
                </a:rPr>
                <a:t>Towards</a:t>
              </a:r>
              <a:r>
                <a:rPr lang="fr-BE" sz="800" dirty="0">
                  <a:solidFill>
                    <a:schemeClr val="tx1"/>
                  </a:solidFill>
                  <a:latin typeface="Arial Narrow" pitchFamily="34" charset="0"/>
                </a:rPr>
                <a:t> global data </a:t>
              </a:r>
            </a:p>
            <a:p>
              <a:pPr marL="3175" algn="ctr">
                <a:spcBef>
                  <a:spcPct val="0"/>
                </a:spcBef>
                <a:defRPr/>
              </a:pPr>
              <a:r>
                <a:rPr lang="fr-BE" sz="800" dirty="0">
                  <a:solidFill>
                    <a:schemeClr val="tx1"/>
                  </a:solidFill>
                  <a:latin typeface="Arial Narrow" pitchFamily="34" charset="0"/>
                </a:rPr>
                <a:t>e-infrastructures</a:t>
              </a:r>
            </a:p>
            <a:p>
              <a:pPr marL="3175" algn="ctr">
                <a:spcBef>
                  <a:spcPct val="0"/>
                </a:spcBef>
                <a:defRPr/>
              </a:pPr>
              <a:r>
                <a:rPr lang="fr-BE" sz="800" dirty="0" err="1">
                  <a:solidFill>
                    <a:schemeClr val="tx1"/>
                  </a:solidFill>
                  <a:latin typeface="Arial Narrow" pitchFamily="34" charset="0"/>
                </a:rPr>
                <a:t>Research</a:t>
              </a:r>
              <a:r>
                <a:rPr lang="fr-BE" sz="800" dirty="0">
                  <a:solidFill>
                    <a:schemeClr val="tx1"/>
                  </a:solidFill>
                  <a:latin typeface="Arial Narrow" pitchFamily="34" charset="0"/>
                </a:rPr>
                <a:t> Data Alliance</a:t>
              </a:r>
              <a:endParaRPr lang="en-GB" sz="800" dirty="0">
                <a:solidFill>
                  <a:schemeClr val="tx1"/>
                </a:solidFill>
                <a:latin typeface="Arial Narrow" pitchFamily="34" charset="0"/>
              </a:endParaRPr>
            </a:p>
          </p:txBody>
        </p:sp>
        <p:sp>
          <p:nvSpPr>
            <p:cNvPr id="33819" name="TextBox 33"/>
            <p:cNvSpPr txBox="1">
              <a:spLocks noChangeArrowheads="1"/>
            </p:cNvSpPr>
            <p:nvPr/>
          </p:nvSpPr>
          <p:spPr bwMode="auto">
            <a:xfrm>
              <a:off x="5147557" y="3276575"/>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35" name="Rectangle 34"/>
            <p:cNvSpPr/>
            <p:nvPr/>
          </p:nvSpPr>
          <p:spPr bwMode="auto">
            <a:xfrm>
              <a:off x="6724330" y="3220680"/>
              <a:ext cx="1533575" cy="382356"/>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chemeClr val="tx1"/>
                  </a:solidFill>
                  <a:latin typeface="Arial Narrow" pitchFamily="34" charset="0"/>
                </a:rPr>
                <a:t>Pan-European</a:t>
              </a:r>
              <a:r>
                <a:rPr lang="fr-BE" sz="800" dirty="0">
                  <a:solidFill>
                    <a:schemeClr val="tx1"/>
                  </a:solidFill>
                  <a:latin typeface="Arial Narrow" pitchFamily="34" charset="0"/>
                </a:rPr>
                <a:t> </a:t>
              </a:r>
            </a:p>
            <a:p>
              <a:pPr marL="3175" algn="ctr">
                <a:spcBef>
                  <a:spcPct val="0"/>
                </a:spcBef>
                <a:defRPr/>
              </a:pPr>
              <a:r>
                <a:rPr lang="fr-BE" sz="800" dirty="0">
                  <a:solidFill>
                    <a:schemeClr val="tx1"/>
                  </a:solidFill>
                  <a:latin typeface="Arial Narrow" pitchFamily="34" charset="0"/>
                </a:rPr>
                <a:t>High Performance </a:t>
              </a:r>
              <a:r>
                <a:rPr lang="fr-BE" sz="800" dirty="0" err="1">
                  <a:solidFill>
                    <a:schemeClr val="tx1"/>
                  </a:solidFill>
                  <a:latin typeface="Arial Narrow" pitchFamily="34" charset="0"/>
                </a:rPr>
                <a:t>Computing</a:t>
              </a:r>
              <a:r>
                <a:rPr lang="fr-BE" sz="800" dirty="0">
                  <a:solidFill>
                    <a:schemeClr val="tx1"/>
                  </a:solidFill>
                  <a:latin typeface="Arial Narrow" pitchFamily="34" charset="0"/>
                </a:rPr>
                <a:t> infrastructure and services</a:t>
              </a:r>
              <a:endParaRPr lang="en-GB" sz="800" dirty="0">
                <a:solidFill>
                  <a:schemeClr val="tx1"/>
                </a:solidFill>
                <a:latin typeface="Arial Narrow" pitchFamily="34" charset="0"/>
              </a:endParaRPr>
            </a:p>
          </p:txBody>
        </p:sp>
        <p:sp>
          <p:nvSpPr>
            <p:cNvPr id="33821" name="TextBox 35"/>
            <p:cNvSpPr txBox="1">
              <a:spLocks noChangeArrowheads="1"/>
            </p:cNvSpPr>
            <p:nvPr/>
          </p:nvSpPr>
          <p:spPr bwMode="auto">
            <a:xfrm>
              <a:off x="6514616" y="3273991"/>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37" name="Rectangle 36"/>
            <p:cNvSpPr/>
            <p:nvPr/>
          </p:nvSpPr>
          <p:spPr bwMode="auto">
            <a:xfrm>
              <a:off x="2949131" y="3710921"/>
              <a:ext cx="1093824" cy="38235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Centres of Excellence for </a:t>
              </a:r>
              <a:r>
                <a:rPr lang="fr-BE" sz="800" dirty="0" err="1">
                  <a:solidFill>
                    <a:schemeClr val="tx1"/>
                  </a:solidFill>
                  <a:latin typeface="Arial Narrow" pitchFamily="34" charset="0"/>
                </a:rPr>
                <a:t>Computing</a:t>
              </a:r>
              <a:r>
                <a:rPr lang="fr-BE" sz="800" dirty="0">
                  <a:solidFill>
                    <a:schemeClr val="tx1"/>
                  </a:solidFill>
                  <a:latin typeface="Arial Narrow" pitchFamily="34" charset="0"/>
                </a:rPr>
                <a:t> applications</a:t>
              </a:r>
              <a:endParaRPr lang="en-GB" sz="800" dirty="0">
                <a:solidFill>
                  <a:schemeClr val="tx1"/>
                </a:solidFill>
                <a:latin typeface="Arial Narrow" pitchFamily="34" charset="0"/>
              </a:endParaRPr>
            </a:p>
          </p:txBody>
        </p:sp>
        <p:sp>
          <p:nvSpPr>
            <p:cNvPr id="38" name="Rectangle 37"/>
            <p:cNvSpPr/>
            <p:nvPr/>
          </p:nvSpPr>
          <p:spPr bwMode="auto">
            <a:xfrm>
              <a:off x="4222348" y="3718854"/>
              <a:ext cx="1101761" cy="380770"/>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Network of HPC</a:t>
              </a:r>
            </a:p>
            <a:p>
              <a:pPr marL="3175" algn="ctr">
                <a:spcBef>
                  <a:spcPct val="0"/>
                </a:spcBef>
                <a:defRPr/>
              </a:pPr>
              <a:r>
                <a:rPr lang="fr-BE" sz="800" dirty="0" err="1">
                  <a:solidFill>
                    <a:schemeClr val="tx1"/>
                  </a:solidFill>
                  <a:latin typeface="Arial Narrow" pitchFamily="34" charset="0"/>
                </a:rPr>
                <a:t>Competence</a:t>
              </a:r>
              <a:r>
                <a:rPr lang="fr-BE" sz="800" dirty="0">
                  <a:solidFill>
                    <a:schemeClr val="tx1"/>
                  </a:solidFill>
                  <a:latin typeface="Arial Narrow" pitchFamily="34" charset="0"/>
                </a:rPr>
                <a:t> Centres </a:t>
              </a:r>
            </a:p>
            <a:p>
              <a:pPr marL="3175" algn="ctr">
                <a:spcBef>
                  <a:spcPct val="0"/>
                </a:spcBef>
                <a:defRPr/>
              </a:pPr>
              <a:r>
                <a:rPr lang="fr-BE" sz="800" dirty="0">
                  <a:solidFill>
                    <a:schemeClr val="tx1"/>
                  </a:solidFill>
                  <a:latin typeface="Arial Narrow" pitchFamily="34" charset="0"/>
                </a:rPr>
                <a:t>for </a:t>
              </a:r>
              <a:r>
                <a:rPr lang="fr-BE" sz="800" dirty="0" err="1">
                  <a:solidFill>
                    <a:schemeClr val="tx1"/>
                  </a:solidFill>
                  <a:latin typeface="Arial Narrow" pitchFamily="34" charset="0"/>
                </a:rPr>
                <a:t>SMEs</a:t>
              </a:r>
              <a:endParaRPr lang="en-GB" sz="800" dirty="0">
                <a:solidFill>
                  <a:schemeClr val="tx1"/>
                </a:solidFill>
                <a:latin typeface="Arial Narrow" pitchFamily="34" charset="0"/>
              </a:endParaRPr>
            </a:p>
          </p:txBody>
        </p:sp>
        <p:sp>
          <p:nvSpPr>
            <p:cNvPr id="33824" name="TextBox 38"/>
            <p:cNvSpPr txBox="1">
              <a:spLocks noChangeArrowheads="1"/>
            </p:cNvSpPr>
            <p:nvPr/>
          </p:nvSpPr>
          <p:spPr bwMode="auto">
            <a:xfrm>
              <a:off x="4012377" y="3771410"/>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40" name="Rectangle 39"/>
            <p:cNvSpPr/>
            <p:nvPr/>
          </p:nvSpPr>
          <p:spPr bwMode="auto">
            <a:xfrm>
              <a:off x="5503503" y="3718854"/>
              <a:ext cx="1076360" cy="382356"/>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Provision of </a:t>
              </a:r>
            </a:p>
            <a:p>
              <a:pPr marL="3175" algn="ctr">
                <a:spcBef>
                  <a:spcPct val="0"/>
                </a:spcBef>
                <a:defRPr/>
              </a:pPr>
              <a:r>
                <a:rPr lang="fr-BE" sz="800" dirty="0" err="1">
                  <a:solidFill>
                    <a:schemeClr val="tx1"/>
                  </a:solidFill>
                  <a:latin typeface="Arial Narrow" pitchFamily="34" charset="0"/>
                </a:rPr>
                <a:t>core</a:t>
              </a:r>
              <a:r>
                <a:rPr lang="fr-BE" sz="800" dirty="0">
                  <a:solidFill>
                    <a:schemeClr val="tx1"/>
                  </a:solidFill>
                  <a:latin typeface="Arial Narrow" pitchFamily="34" charset="0"/>
                </a:rPr>
                <a:t> services </a:t>
              </a:r>
              <a:r>
                <a:rPr lang="fr-BE" sz="800" dirty="0" err="1">
                  <a:solidFill>
                    <a:schemeClr val="tx1"/>
                  </a:solidFill>
                  <a:latin typeface="Arial Narrow" pitchFamily="34" charset="0"/>
                </a:rPr>
                <a:t>across</a:t>
              </a:r>
              <a:r>
                <a:rPr lang="fr-BE" sz="800" dirty="0">
                  <a:solidFill>
                    <a:schemeClr val="tx1"/>
                  </a:solidFill>
                  <a:latin typeface="Arial Narrow" pitchFamily="34" charset="0"/>
                </a:rPr>
                <a:t> </a:t>
              </a:r>
            </a:p>
            <a:p>
              <a:pPr marL="3175" algn="ctr">
                <a:spcBef>
                  <a:spcPct val="0"/>
                </a:spcBef>
                <a:defRPr/>
              </a:pPr>
              <a:r>
                <a:rPr lang="fr-BE" sz="800" dirty="0">
                  <a:solidFill>
                    <a:schemeClr val="tx1"/>
                  </a:solidFill>
                  <a:latin typeface="Arial Narrow" pitchFamily="34" charset="0"/>
                </a:rPr>
                <a:t>e-Infrastructures</a:t>
              </a:r>
              <a:endParaRPr lang="en-GB" sz="800" dirty="0">
                <a:solidFill>
                  <a:schemeClr val="tx1"/>
                </a:solidFill>
                <a:latin typeface="Arial Narrow" pitchFamily="34" charset="0"/>
              </a:endParaRPr>
            </a:p>
          </p:txBody>
        </p:sp>
        <p:sp>
          <p:nvSpPr>
            <p:cNvPr id="33826" name="TextBox 40"/>
            <p:cNvSpPr txBox="1">
              <a:spLocks noChangeArrowheads="1"/>
            </p:cNvSpPr>
            <p:nvPr/>
          </p:nvSpPr>
          <p:spPr bwMode="auto">
            <a:xfrm>
              <a:off x="5293819" y="3772741"/>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42" name="Rectangle 41"/>
            <p:cNvSpPr/>
            <p:nvPr/>
          </p:nvSpPr>
          <p:spPr bwMode="auto">
            <a:xfrm>
              <a:off x="6760844" y="3720440"/>
              <a:ext cx="1077947" cy="38235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a:solidFill>
                    <a:schemeClr val="tx1"/>
                  </a:solidFill>
                  <a:latin typeface="Arial Narrow" charset="0"/>
                  <a:ea typeface="ＭＳ Ｐゴシック" charset="0"/>
                </a:rPr>
                <a:t>Research and Education networking – GEANT</a:t>
              </a:r>
              <a:endParaRPr lang="en-GB" sz="800">
                <a:solidFill>
                  <a:schemeClr val="tx1"/>
                </a:solidFill>
                <a:latin typeface="Arial Narrow" charset="0"/>
                <a:ea typeface="ＭＳ Ｐゴシック" charset="0"/>
              </a:endParaRPr>
            </a:p>
          </p:txBody>
        </p:sp>
        <p:sp>
          <p:nvSpPr>
            <p:cNvPr id="33828" name="TextBox 42"/>
            <p:cNvSpPr txBox="1">
              <a:spLocks noChangeArrowheads="1"/>
            </p:cNvSpPr>
            <p:nvPr/>
          </p:nvSpPr>
          <p:spPr bwMode="auto">
            <a:xfrm>
              <a:off x="6551407" y="3774072"/>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33829" name="TextBox 43"/>
            <p:cNvSpPr txBox="1">
              <a:spLocks noChangeArrowheads="1"/>
            </p:cNvSpPr>
            <p:nvPr/>
          </p:nvSpPr>
          <p:spPr bwMode="auto">
            <a:xfrm>
              <a:off x="8225412" y="3275322"/>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45" name="Rectangle 44"/>
            <p:cNvSpPr/>
            <p:nvPr/>
          </p:nvSpPr>
          <p:spPr bwMode="auto">
            <a:xfrm>
              <a:off x="8016598" y="3729960"/>
              <a:ext cx="1077948" cy="38235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e-Infrastructures for </a:t>
              </a:r>
              <a:r>
                <a:rPr lang="fr-BE" sz="800" dirty="0" err="1">
                  <a:solidFill>
                    <a:schemeClr val="tx1"/>
                  </a:solidFill>
                  <a:latin typeface="Arial Narrow" pitchFamily="34" charset="0"/>
                </a:rPr>
                <a:t>virtual</a:t>
              </a:r>
              <a:r>
                <a:rPr lang="fr-BE" sz="800" dirty="0">
                  <a:solidFill>
                    <a:schemeClr val="tx1"/>
                  </a:solidFill>
                  <a:latin typeface="Arial Narrow" pitchFamily="34" charset="0"/>
                </a:rPr>
                <a:t> </a:t>
              </a:r>
              <a:r>
                <a:rPr lang="fr-BE" sz="800" dirty="0" err="1">
                  <a:solidFill>
                    <a:schemeClr val="tx1"/>
                  </a:solidFill>
                  <a:latin typeface="Arial Narrow" pitchFamily="34" charset="0"/>
                </a:rPr>
                <a:t>research</a:t>
              </a:r>
              <a:r>
                <a:rPr lang="fr-BE" sz="800" dirty="0">
                  <a:solidFill>
                    <a:schemeClr val="tx1"/>
                  </a:solidFill>
                  <a:latin typeface="Arial Narrow" pitchFamily="34" charset="0"/>
                </a:rPr>
                <a:t> </a:t>
              </a:r>
              <a:r>
                <a:rPr lang="fr-BE" sz="800" dirty="0" err="1">
                  <a:solidFill>
                    <a:schemeClr val="tx1"/>
                  </a:solidFill>
                  <a:latin typeface="Arial Narrow" pitchFamily="34" charset="0"/>
                </a:rPr>
                <a:t>environments</a:t>
              </a:r>
              <a:r>
                <a:rPr lang="fr-BE" sz="800" dirty="0">
                  <a:solidFill>
                    <a:schemeClr val="tx1"/>
                  </a:solidFill>
                  <a:latin typeface="Arial Narrow" pitchFamily="34" charset="0"/>
                </a:rPr>
                <a:t> (VRE)</a:t>
              </a:r>
              <a:endParaRPr lang="en-GB" sz="800" dirty="0">
                <a:solidFill>
                  <a:schemeClr val="tx1"/>
                </a:solidFill>
                <a:latin typeface="Arial Narrow" pitchFamily="34" charset="0"/>
              </a:endParaRPr>
            </a:p>
          </p:txBody>
        </p:sp>
        <p:sp>
          <p:nvSpPr>
            <p:cNvPr id="33831" name="TextBox 45"/>
            <p:cNvSpPr txBox="1">
              <a:spLocks noChangeArrowheads="1"/>
            </p:cNvSpPr>
            <p:nvPr/>
          </p:nvSpPr>
          <p:spPr bwMode="auto">
            <a:xfrm>
              <a:off x="7807919" y="3783723"/>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grpSp>
      <p:grpSp>
        <p:nvGrpSpPr>
          <p:cNvPr id="33799" name="Group 46"/>
          <p:cNvGrpSpPr>
            <a:grpSpLocks/>
          </p:cNvGrpSpPr>
          <p:nvPr/>
        </p:nvGrpSpPr>
        <p:grpSpPr bwMode="auto">
          <a:xfrm>
            <a:off x="2797175" y="4922838"/>
            <a:ext cx="5399088" cy="390525"/>
            <a:chOff x="2930291" y="4433268"/>
            <a:chExt cx="5398908" cy="390024"/>
          </a:xfrm>
        </p:grpSpPr>
        <p:sp>
          <p:nvSpPr>
            <p:cNvPr id="48" name="Rectangle 47"/>
            <p:cNvSpPr/>
            <p:nvPr/>
          </p:nvSpPr>
          <p:spPr bwMode="auto">
            <a:xfrm>
              <a:off x="2930291" y="4436439"/>
              <a:ext cx="965168" cy="382096"/>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Innovation support </a:t>
              </a:r>
              <a:r>
                <a:rPr lang="fr-BE" sz="800" dirty="0" err="1">
                  <a:solidFill>
                    <a:srgbClr val="0F5494"/>
                  </a:solidFill>
                  <a:latin typeface="Arial Narrow" pitchFamily="34" charset="0"/>
                </a:rPr>
                <a:t>measures</a:t>
              </a:r>
              <a:endParaRPr lang="en-GB" sz="800" dirty="0">
                <a:solidFill>
                  <a:srgbClr val="0F5494"/>
                </a:solidFill>
                <a:latin typeface="Arial Narrow" pitchFamily="34" charset="0"/>
              </a:endParaRPr>
            </a:p>
          </p:txBody>
        </p:sp>
        <p:sp>
          <p:nvSpPr>
            <p:cNvPr id="49" name="Rectangle 48"/>
            <p:cNvSpPr/>
            <p:nvPr/>
          </p:nvSpPr>
          <p:spPr bwMode="auto">
            <a:xfrm>
              <a:off x="4095477" y="4433268"/>
              <a:ext cx="1490613" cy="382096"/>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rgbClr val="0F5494"/>
                  </a:solidFill>
                  <a:latin typeface="Arial Narrow" pitchFamily="34" charset="0"/>
                </a:rPr>
                <a:t>Innovative</a:t>
              </a:r>
              <a:r>
                <a:rPr lang="fr-BE" sz="800" dirty="0">
                  <a:solidFill>
                    <a:srgbClr val="0F5494"/>
                  </a:solidFill>
                  <a:latin typeface="Arial Narrow" pitchFamily="34" charset="0"/>
                </a:rPr>
                <a:t> </a:t>
              </a:r>
              <a:r>
                <a:rPr lang="fr-BE" sz="800" dirty="0" err="1">
                  <a:solidFill>
                    <a:srgbClr val="0F5494"/>
                  </a:solidFill>
                  <a:latin typeface="Arial Narrow" pitchFamily="34" charset="0"/>
                </a:rPr>
                <a:t>procurement</a:t>
              </a:r>
              <a:r>
                <a:rPr lang="fr-BE" sz="800" dirty="0">
                  <a:solidFill>
                    <a:srgbClr val="0F5494"/>
                  </a:solidFill>
                  <a:latin typeface="Arial Narrow" pitchFamily="34" charset="0"/>
                </a:rPr>
                <a:t> </a:t>
              </a:r>
            </a:p>
            <a:p>
              <a:pPr marL="3175" algn="ctr">
                <a:spcBef>
                  <a:spcPct val="0"/>
                </a:spcBef>
                <a:defRPr/>
              </a:pPr>
              <a:r>
                <a:rPr lang="fr-BE" sz="800" dirty="0">
                  <a:solidFill>
                    <a:srgbClr val="0F5494"/>
                  </a:solidFill>
                  <a:latin typeface="Arial Narrow" pitchFamily="34" charset="0"/>
                </a:rPr>
                <a:t>pilot action in the </a:t>
              </a:r>
              <a:r>
                <a:rPr lang="fr-BE" sz="800" dirty="0" err="1">
                  <a:solidFill>
                    <a:srgbClr val="0F5494"/>
                  </a:solidFill>
                  <a:latin typeface="Arial Narrow" pitchFamily="34" charset="0"/>
                </a:rPr>
                <a:t>field</a:t>
              </a:r>
              <a:r>
                <a:rPr lang="fr-BE" sz="800" dirty="0">
                  <a:solidFill>
                    <a:srgbClr val="0F5494"/>
                  </a:solidFill>
                  <a:latin typeface="Arial Narrow" pitchFamily="34" charset="0"/>
                </a:rPr>
                <a:t> of </a:t>
              </a:r>
            </a:p>
            <a:p>
              <a:pPr marL="3175" algn="ctr">
                <a:spcBef>
                  <a:spcPct val="0"/>
                </a:spcBef>
                <a:defRPr/>
              </a:pPr>
              <a:r>
                <a:rPr lang="fr-BE" sz="800" dirty="0" err="1">
                  <a:solidFill>
                    <a:srgbClr val="0F5494"/>
                  </a:solidFill>
                  <a:latin typeface="Arial Narrow" pitchFamily="34" charset="0"/>
                </a:rPr>
                <a:t>scientific</a:t>
              </a:r>
              <a:r>
                <a:rPr lang="fr-BE" sz="800" dirty="0">
                  <a:solidFill>
                    <a:srgbClr val="0F5494"/>
                  </a:solidFill>
                  <a:latin typeface="Arial Narrow" pitchFamily="34" charset="0"/>
                </a:rPr>
                <a:t> instrumentation</a:t>
              </a:r>
              <a:endParaRPr lang="en-GB" sz="800" dirty="0">
                <a:solidFill>
                  <a:srgbClr val="0F5494"/>
                </a:solidFill>
                <a:latin typeface="Arial Narrow" pitchFamily="34" charset="0"/>
              </a:endParaRPr>
            </a:p>
          </p:txBody>
        </p:sp>
        <p:sp>
          <p:nvSpPr>
            <p:cNvPr id="33810" name="TextBox 49"/>
            <p:cNvSpPr txBox="1">
              <a:spLocks noChangeArrowheads="1"/>
            </p:cNvSpPr>
            <p:nvPr/>
          </p:nvSpPr>
          <p:spPr bwMode="auto">
            <a:xfrm>
              <a:off x="3871011" y="4486579"/>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51" name="Rectangle 50"/>
            <p:cNvSpPr/>
            <p:nvPr/>
          </p:nvSpPr>
          <p:spPr bwMode="auto">
            <a:xfrm>
              <a:off x="5782934" y="4434853"/>
              <a:ext cx="1181061" cy="382097"/>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err="1">
                  <a:solidFill>
                    <a:srgbClr val="0F5494"/>
                  </a:solidFill>
                  <a:latin typeface="Arial Narrow" pitchFamily="34" charset="0"/>
                </a:rPr>
                <a:t>Strengthening</a:t>
              </a:r>
              <a:r>
                <a:rPr lang="fr-BE" sz="800" dirty="0">
                  <a:solidFill>
                    <a:srgbClr val="0F5494"/>
                  </a:solidFill>
                  <a:latin typeface="Arial Narrow" pitchFamily="34" charset="0"/>
                </a:rPr>
                <a:t> the </a:t>
              </a:r>
              <a:r>
                <a:rPr lang="fr-BE" sz="800" dirty="0" err="1">
                  <a:solidFill>
                    <a:srgbClr val="0F5494"/>
                  </a:solidFill>
                  <a:latin typeface="Arial Narrow" pitchFamily="34" charset="0"/>
                </a:rPr>
                <a:t>human</a:t>
              </a:r>
              <a:r>
                <a:rPr lang="fr-BE" sz="800" dirty="0">
                  <a:solidFill>
                    <a:srgbClr val="0F5494"/>
                  </a:solidFill>
                  <a:latin typeface="Arial Narrow" pitchFamily="34" charset="0"/>
                </a:rPr>
                <a:t> capital of </a:t>
              </a:r>
              <a:r>
                <a:rPr lang="fr-BE" sz="800" dirty="0" err="1">
                  <a:solidFill>
                    <a:srgbClr val="0F5494"/>
                  </a:solidFill>
                  <a:latin typeface="Arial Narrow" pitchFamily="34" charset="0"/>
                </a:rPr>
                <a:t>research</a:t>
              </a:r>
              <a:r>
                <a:rPr lang="fr-BE" sz="800" dirty="0">
                  <a:solidFill>
                    <a:srgbClr val="0F5494"/>
                  </a:solidFill>
                  <a:latin typeface="Arial Narrow" pitchFamily="34" charset="0"/>
                </a:rPr>
                <a:t> infrastructures</a:t>
              </a:r>
              <a:endParaRPr lang="en-GB" sz="800" dirty="0">
                <a:solidFill>
                  <a:srgbClr val="0F5494"/>
                </a:solidFill>
                <a:latin typeface="Arial Narrow" pitchFamily="34" charset="0"/>
              </a:endParaRPr>
            </a:p>
          </p:txBody>
        </p:sp>
        <p:sp>
          <p:nvSpPr>
            <p:cNvPr id="33812" name="TextBox 51"/>
            <p:cNvSpPr txBox="1">
              <a:spLocks noChangeArrowheads="1"/>
            </p:cNvSpPr>
            <p:nvPr/>
          </p:nvSpPr>
          <p:spPr bwMode="auto">
            <a:xfrm>
              <a:off x="5573973" y="4487891"/>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53" name="Rectangle 52"/>
            <p:cNvSpPr/>
            <p:nvPr/>
          </p:nvSpPr>
          <p:spPr bwMode="auto">
            <a:xfrm>
              <a:off x="7148138" y="4441195"/>
              <a:ext cx="1181061" cy="38209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New professions </a:t>
              </a:r>
            </a:p>
            <a:p>
              <a:pPr marL="3175" algn="ctr">
                <a:spcBef>
                  <a:spcPct val="0"/>
                </a:spcBef>
                <a:defRPr/>
              </a:pPr>
              <a:r>
                <a:rPr lang="fr-BE" sz="800" dirty="0">
                  <a:solidFill>
                    <a:schemeClr val="tx1"/>
                  </a:solidFill>
                  <a:latin typeface="Arial Narrow" pitchFamily="34" charset="0"/>
                </a:rPr>
                <a:t>and </a:t>
              </a:r>
              <a:r>
                <a:rPr lang="fr-BE" sz="800" dirty="0" err="1">
                  <a:solidFill>
                    <a:schemeClr val="tx1"/>
                  </a:solidFill>
                  <a:latin typeface="Arial Narrow" pitchFamily="34" charset="0"/>
                </a:rPr>
                <a:t>skills</a:t>
              </a:r>
              <a:r>
                <a:rPr lang="fr-BE" sz="800" dirty="0">
                  <a:solidFill>
                    <a:schemeClr val="tx1"/>
                  </a:solidFill>
                  <a:latin typeface="Arial Narrow" pitchFamily="34" charset="0"/>
                </a:rPr>
                <a:t> </a:t>
              </a:r>
            </a:p>
            <a:p>
              <a:pPr marL="3175" algn="ctr">
                <a:spcBef>
                  <a:spcPct val="0"/>
                </a:spcBef>
                <a:defRPr/>
              </a:pPr>
              <a:r>
                <a:rPr lang="fr-BE" sz="800" dirty="0">
                  <a:solidFill>
                    <a:schemeClr val="tx1"/>
                  </a:solidFill>
                  <a:latin typeface="Arial Narrow" pitchFamily="34" charset="0"/>
                </a:rPr>
                <a:t>for e-</a:t>
              </a:r>
              <a:r>
                <a:rPr lang="fr-BE" sz="800" dirty="0" err="1">
                  <a:solidFill>
                    <a:schemeClr val="tx1"/>
                  </a:solidFill>
                  <a:latin typeface="Arial Narrow" pitchFamily="34" charset="0"/>
                </a:rPr>
                <a:t>Infarstructures</a:t>
              </a:r>
              <a:endParaRPr lang="en-GB" sz="800" dirty="0">
                <a:solidFill>
                  <a:schemeClr val="tx1"/>
                </a:solidFill>
                <a:latin typeface="Arial Narrow" pitchFamily="34" charset="0"/>
              </a:endParaRPr>
            </a:p>
          </p:txBody>
        </p:sp>
        <p:sp>
          <p:nvSpPr>
            <p:cNvPr id="33814" name="TextBox 53"/>
            <p:cNvSpPr txBox="1">
              <a:spLocks noChangeArrowheads="1"/>
            </p:cNvSpPr>
            <p:nvPr/>
          </p:nvSpPr>
          <p:spPr bwMode="auto">
            <a:xfrm>
              <a:off x="6939075" y="4494698"/>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grpSp>
      <p:grpSp>
        <p:nvGrpSpPr>
          <p:cNvPr id="33800" name="Group 54"/>
          <p:cNvGrpSpPr>
            <a:grpSpLocks/>
          </p:cNvGrpSpPr>
          <p:nvPr/>
        </p:nvGrpSpPr>
        <p:grpSpPr bwMode="auto">
          <a:xfrm>
            <a:off x="2797175" y="5881688"/>
            <a:ext cx="5295900" cy="390525"/>
            <a:chOff x="2930291" y="5391738"/>
            <a:chExt cx="5295121" cy="390024"/>
          </a:xfrm>
        </p:grpSpPr>
        <p:sp>
          <p:nvSpPr>
            <p:cNvPr id="56" name="Rectangle 55"/>
            <p:cNvSpPr/>
            <p:nvPr/>
          </p:nvSpPr>
          <p:spPr bwMode="auto">
            <a:xfrm>
              <a:off x="2930291" y="5394909"/>
              <a:ext cx="965058" cy="382096"/>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Policy </a:t>
              </a:r>
              <a:r>
                <a:rPr lang="fr-BE" sz="800" dirty="0" err="1">
                  <a:solidFill>
                    <a:srgbClr val="0F5494"/>
                  </a:solidFill>
                  <a:latin typeface="Arial Narrow" pitchFamily="34" charset="0"/>
                </a:rPr>
                <a:t>measures</a:t>
              </a:r>
              <a:r>
                <a:rPr lang="fr-BE" sz="800" dirty="0">
                  <a:solidFill>
                    <a:srgbClr val="0F5494"/>
                  </a:solidFill>
                  <a:latin typeface="Arial Narrow" pitchFamily="34" charset="0"/>
                </a:rPr>
                <a:t> for </a:t>
              </a:r>
              <a:r>
                <a:rPr lang="fr-BE" sz="800" dirty="0" err="1">
                  <a:solidFill>
                    <a:srgbClr val="0F5494"/>
                  </a:solidFill>
                  <a:latin typeface="Arial Narrow" pitchFamily="34" charset="0"/>
                </a:rPr>
                <a:t>Research</a:t>
              </a:r>
              <a:r>
                <a:rPr lang="fr-BE" sz="800" dirty="0">
                  <a:solidFill>
                    <a:srgbClr val="0F5494"/>
                  </a:solidFill>
                  <a:latin typeface="Arial Narrow" pitchFamily="34" charset="0"/>
                </a:rPr>
                <a:t> Infrastructures</a:t>
              </a:r>
              <a:endParaRPr lang="en-GB" sz="800" dirty="0">
                <a:solidFill>
                  <a:srgbClr val="0F5494"/>
                </a:solidFill>
                <a:latin typeface="Arial Narrow" pitchFamily="34" charset="0"/>
              </a:endParaRPr>
            </a:p>
          </p:txBody>
        </p:sp>
        <p:sp>
          <p:nvSpPr>
            <p:cNvPr id="57" name="Rectangle 56"/>
            <p:cNvSpPr/>
            <p:nvPr/>
          </p:nvSpPr>
          <p:spPr bwMode="auto">
            <a:xfrm>
              <a:off x="4095345" y="5391738"/>
              <a:ext cx="1315844" cy="382096"/>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International </a:t>
              </a:r>
              <a:r>
                <a:rPr lang="fr-BE" sz="800" dirty="0" err="1">
                  <a:solidFill>
                    <a:srgbClr val="0F5494"/>
                  </a:solidFill>
                  <a:latin typeface="Arial Narrow" pitchFamily="34" charset="0"/>
                </a:rPr>
                <a:t>Cooperation</a:t>
              </a:r>
              <a:endParaRPr lang="en-GB" sz="800" dirty="0">
                <a:solidFill>
                  <a:srgbClr val="0F5494"/>
                </a:solidFill>
                <a:latin typeface="Arial Narrow" pitchFamily="34" charset="0"/>
              </a:endParaRPr>
            </a:p>
          </p:txBody>
        </p:sp>
        <p:sp>
          <p:nvSpPr>
            <p:cNvPr id="33803" name="TextBox 57"/>
            <p:cNvSpPr txBox="1">
              <a:spLocks noChangeArrowheads="1"/>
            </p:cNvSpPr>
            <p:nvPr/>
          </p:nvSpPr>
          <p:spPr bwMode="auto">
            <a:xfrm>
              <a:off x="3871011" y="5445049"/>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59" name="Rectangle 58"/>
            <p:cNvSpPr/>
            <p:nvPr/>
          </p:nvSpPr>
          <p:spPr bwMode="auto">
            <a:xfrm>
              <a:off x="5595312" y="5393323"/>
              <a:ext cx="1368224" cy="38209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chemeClr val="tx1"/>
                  </a:solidFill>
                  <a:latin typeface="Arial Narrow" pitchFamily="34" charset="0"/>
                </a:rPr>
                <a:t>Focus on e-Infrastructure </a:t>
              </a:r>
              <a:r>
                <a:rPr lang="fr-BE" sz="800" dirty="0" err="1">
                  <a:solidFill>
                    <a:schemeClr val="tx1"/>
                  </a:solidFill>
                  <a:latin typeface="Arial Narrow" pitchFamily="34" charset="0"/>
                </a:rPr>
                <a:t>policy</a:t>
              </a:r>
              <a:r>
                <a:rPr lang="fr-BE" sz="800" dirty="0">
                  <a:solidFill>
                    <a:schemeClr val="tx1"/>
                  </a:solidFill>
                  <a:latin typeface="Arial Narrow" pitchFamily="34" charset="0"/>
                </a:rPr>
                <a:t> </a:t>
              </a:r>
              <a:r>
                <a:rPr lang="fr-BE" sz="800" dirty="0" err="1">
                  <a:solidFill>
                    <a:schemeClr val="tx1"/>
                  </a:solidFill>
                  <a:latin typeface="Arial Narrow" pitchFamily="34" charset="0"/>
                </a:rPr>
                <a:t>development</a:t>
              </a:r>
              <a:r>
                <a:rPr lang="fr-BE" sz="800" dirty="0">
                  <a:solidFill>
                    <a:schemeClr val="tx1"/>
                  </a:solidFill>
                  <a:latin typeface="Arial Narrow" pitchFamily="34" charset="0"/>
                </a:rPr>
                <a:t> and international </a:t>
              </a:r>
              <a:r>
                <a:rPr lang="fr-BE" sz="800" dirty="0" err="1">
                  <a:solidFill>
                    <a:schemeClr val="tx1"/>
                  </a:solidFill>
                  <a:latin typeface="Arial Narrow" pitchFamily="34" charset="0"/>
                </a:rPr>
                <a:t>cooperation</a:t>
              </a:r>
              <a:endParaRPr lang="en-GB" sz="800" dirty="0">
                <a:solidFill>
                  <a:schemeClr val="tx1"/>
                </a:solidFill>
                <a:latin typeface="Arial Narrow" pitchFamily="34" charset="0"/>
              </a:endParaRPr>
            </a:p>
          </p:txBody>
        </p:sp>
        <p:sp>
          <p:nvSpPr>
            <p:cNvPr id="33805" name="TextBox 59"/>
            <p:cNvSpPr txBox="1">
              <a:spLocks noChangeArrowheads="1"/>
            </p:cNvSpPr>
            <p:nvPr/>
          </p:nvSpPr>
          <p:spPr bwMode="auto">
            <a:xfrm>
              <a:off x="5383149" y="5446361"/>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sp>
          <p:nvSpPr>
            <p:cNvPr id="61" name="Rectangle 60"/>
            <p:cNvSpPr/>
            <p:nvPr/>
          </p:nvSpPr>
          <p:spPr bwMode="auto">
            <a:xfrm>
              <a:off x="7149245" y="5399665"/>
              <a:ext cx="1076167" cy="382097"/>
            </a:xfrm>
            <a:prstGeom prst="rect">
              <a:avLst/>
            </a:prstGeom>
            <a:ln>
              <a:solidFill>
                <a:srgbClr val="00B0F0"/>
              </a:solidFill>
            </a:ln>
            <a:extLst/>
          </p:spPr>
          <p:style>
            <a:lnRef idx="2">
              <a:schemeClr val="accent1"/>
            </a:lnRef>
            <a:fillRef idx="1">
              <a:schemeClr val="lt1"/>
            </a:fillRef>
            <a:effectRef idx="0">
              <a:schemeClr val="accent1"/>
            </a:effectRef>
            <a:fontRef idx="minor">
              <a:schemeClr val="dk1"/>
            </a:fontRef>
          </p:style>
          <p:txBody>
            <a:bodyPr anchor="ctr"/>
            <a:lstStyle/>
            <a:p>
              <a:pPr marL="3175" algn="ctr">
                <a:spcBef>
                  <a:spcPct val="0"/>
                </a:spcBef>
                <a:defRPr/>
              </a:pPr>
              <a:r>
                <a:rPr lang="fr-BE" sz="800" dirty="0">
                  <a:solidFill>
                    <a:srgbClr val="0F5494"/>
                  </a:solidFill>
                  <a:latin typeface="Arial Narrow" pitchFamily="34" charset="0"/>
                </a:rPr>
                <a:t>Network of National Contact Points</a:t>
              </a:r>
              <a:endParaRPr lang="en-GB" sz="800" dirty="0">
                <a:solidFill>
                  <a:srgbClr val="0F5494"/>
                </a:solidFill>
                <a:latin typeface="Arial Narrow" pitchFamily="34" charset="0"/>
              </a:endParaRPr>
            </a:p>
          </p:txBody>
        </p:sp>
        <p:sp>
          <p:nvSpPr>
            <p:cNvPr id="33807" name="TextBox 61"/>
            <p:cNvSpPr txBox="1">
              <a:spLocks noChangeArrowheads="1"/>
            </p:cNvSpPr>
            <p:nvPr/>
          </p:nvSpPr>
          <p:spPr bwMode="auto">
            <a:xfrm>
              <a:off x="6939075" y="5453168"/>
              <a:ext cx="233235" cy="2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rgbClr val="333399"/>
                  </a:solidFill>
                  <a:latin typeface="Arial Black" charset="0"/>
                  <a:ea typeface="ＭＳ Ｐゴシック" charset="0"/>
                  <a:cs typeface="ＭＳ Ｐゴシック" charset="0"/>
                </a:defRPr>
              </a:lvl1pPr>
              <a:lvl2pPr marL="742950" indent="-285750" eaLnBrk="0" hangingPunct="0">
                <a:defRPr sz="1200" b="1">
                  <a:solidFill>
                    <a:srgbClr val="333399"/>
                  </a:solidFill>
                  <a:latin typeface="Arial Black" charset="0"/>
                  <a:ea typeface="ＭＳ Ｐゴシック" charset="0"/>
                </a:defRPr>
              </a:lvl2pPr>
              <a:lvl3pPr marL="1143000" indent="-228600" eaLnBrk="0" hangingPunct="0">
                <a:defRPr sz="1200" b="1">
                  <a:solidFill>
                    <a:srgbClr val="333399"/>
                  </a:solidFill>
                  <a:latin typeface="Arial Black" charset="0"/>
                  <a:ea typeface="ＭＳ Ｐゴシック" charset="0"/>
                </a:defRPr>
              </a:lvl3pPr>
              <a:lvl4pPr marL="1600200" indent="-228600" eaLnBrk="0" hangingPunct="0">
                <a:defRPr sz="1200" b="1">
                  <a:solidFill>
                    <a:srgbClr val="333399"/>
                  </a:solidFill>
                  <a:latin typeface="Arial Black" charset="0"/>
                  <a:ea typeface="ＭＳ Ｐゴシック" charset="0"/>
                </a:defRPr>
              </a:lvl4pPr>
              <a:lvl5pPr marL="2057400" indent="-228600" eaLnBrk="0" hangingPunct="0">
                <a:defRPr sz="1200" b="1">
                  <a:solidFill>
                    <a:srgbClr val="333399"/>
                  </a:solidFill>
                  <a:latin typeface="Arial Black" charset="0"/>
                  <a:ea typeface="ＭＳ Ｐゴシック" charset="0"/>
                </a:defRPr>
              </a:lvl5pPr>
              <a:lvl6pPr marL="2514600" indent="-228600" eaLnBrk="0" fontAlgn="base" hangingPunct="0">
                <a:spcBef>
                  <a:spcPct val="50000"/>
                </a:spcBef>
                <a:spcAft>
                  <a:spcPct val="0"/>
                </a:spcAft>
                <a:defRPr sz="1200" b="1">
                  <a:solidFill>
                    <a:srgbClr val="333399"/>
                  </a:solidFill>
                  <a:latin typeface="Arial Black" charset="0"/>
                  <a:ea typeface="ＭＳ Ｐゴシック" charset="0"/>
                </a:defRPr>
              </a:lvl6pPr>
              <a:lvl7pPr marL="2971800" indent="-228600" eaLnBrk="0" fontAlgn="base" hangingPunct="0">
                <a:spcBef>
                  <a:spcPct val="50000"/>
                </a:spcBef>
                <a:spcAft>
                  <a:spcPct val="0"/>
                </a:spcAft>
                <a:defRPr sz="1200" b="1">
                  <a:solidFill>
                    <a:srgbClr val="333399"/>
                  </a:solidFill>
                  <a:latin typeface="Arial Black" charset="0"/>
                  <a:ea typeface="ＭＳ Ｐゴシック" charset="0"/>
                </a:defRPr>
              </a:lvl7pPr>
              <a:lvl8pPr marL="3429000" indent="-228600" eaLnBrk="0" fontAlgn="base" hangingPunct="0">
                <a:spcBef>
                  <a:spcPct val="50000"/>
                </a:spcBef>
                <a:spcAft>
                  <a:spcPct val="0"/>
                </a:spcAft>
                <a:defRPr sz="1200" b="1">
                  <a:solidFill>
                    <a:srgbClr val="333399"/>
                  </a:solidFill>
                  <a:latin typeface="Arial Black" charset="0"/>
                  <a:ea typeface="ＭＳ Ｐゴシック" charset="0"/>
                </a:defRPr>
              </a:lvl8pPr>
              <a:lvl9pPr marL="3886200" indent="-228600" eaLnBrk="0" fontAlgn="base" hangingPunct="0">
                <a:spcBef>
                  <a:spcPct val="50000"/>
                </a:spcBef>
                <a:spcAft>
                  <a:spcPct val="0"/>
                </a:spcAft>
                <a:defRPr sz="1200" b="1">
                  <a:solidFill>
                    <a:srgbClr val="333399"/>
                  </a:solidFill>
                  <a:latin typeface="Arial Black" charset="0"/>
                  <a:ea typeface="ＭＳ Ｐゴシック" charset="0"/>
                </a:defRPr>
              </a:lvl9pPr>
            </a:lstStyle>
            <a:p>
              <a:pPr algn="ctr" eaLnBrk="1" hangingPunct="1"/>
              <a:r>
                <a:rPr lang="fr-BE">
                  <a:latin typeface="Arial Narrow" charset="0"/>
                </a:rPr>
                <a:t>+</a:t>
              </a:r>
              <a:endParaRPr lang="en-GB">
                <a:latin typeface="Arial Narrow" charset="0"/>
              </a:endParaRPr>
            </a:p>
          </p:txBody>
        </p:sp>
      </p:grpSp>
      <p:sp>
        <p:nvSpPr>
          <p:cNvPr id="63" name="Title 1"/>
          <p:cNvSpPr txBox="1">
            <a:spLocks/>
          </p:cNvSpPr>
          <p:nvPr/>
        </p:nvSpPr>
        <p:spPr>
          <a:xfrm>
            <a:off x="3124200" y="0"/>
            <a:ext cx="5410200" cy="1066800"/>
          </a:xfrm>
          <a:prstGeom prst="rect">
            <a:avLst/>
          </a:prstGeom>
        </p:spPr>
        <p:txBody>
          <a:bodyPr/>
          <a:lstStyle>
            <a:lvl1pPr algn="ctr" rtl="0" eaLnBrk="0" fontAlgn="base" hangingPunct="0">
              <a:spcBef>
                <a:spcPct val="0"/>
              </a:spcBef>
              <a:spcAft>
                <a:spcPct val="0"/>
              </a:spcAft>
              <a:defRPr sz="4400" b="1">
                <a:solidFill>
                  <a:srgbClr val="FFFF66"/>
                </a:solidFill>
                <a:latin typeface="+mj-lt"/>
                <a:ea typeface="+mj-ea"/>
                <a:cs typeface="+mj-cs"/>
              </a:defRPr>
            </a:lvl1pPr>
            <a:lvl2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2pPr>
            <a:lvl3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3pPr>
            <a:lvl4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4pPr>
            <a:lvl5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5pPr>
            <a:lvl6pPr marL="4572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6pPr>
            <a:lvl7pPr marL="9144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7pPr>
            <a:lvl8pPr marL="13716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8pPr>
            <a:lvl9pPr marL="18288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9pPr>
          </a:lstStyle>
          <a:p>
            <a:r>
              <a:rPr lang="en-US" dirty="0" smtClean="0"/>
              <a:t>Horizon 2020</a:t>
            </a:r>
            <a:endParaRPr lang="en-US" dirty="0"/>
          </a:p>
        </p:txBody>
      </p:sp>
    </p:spTree>
    <p:extLst>
      <p:ext uri="{BB962C8B-B14F-4D97-AF65-F5344CB8AC3E}">
        <p14:creationId xmlns:p14="http://schemas.microsoft.com/office/powerpoint/2010/main" val="16957277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Evolution of Computing Models</a:t>
            </a:r>
            <a:endParaRPr lang="en-US" sz="32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8</a:t>
            </a:fld>
            <a:endParaRPr lang="en-US" dirty="0"/>
          </a:p>
        </p:txBody>
      </p:sp>
      <p:pic>
        <p:nvPicPr>
          <p:cNvPr id="9" name="Picture 8" descr="Screen Shot 2013-09-22 at 12.16.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385742"/>
            <a:ext cx="4580467" cy="1895088"/>
          </a:xfrm>
          <a:prstGeom prst="rect">
            <a:avLst/>
          </a:prstGeom>
        </p:spPr>
      </p:pic>
      <p:pic>
        <p:nvPicPr>
          <p:cNvPr id="10" name="Picture 9" descr="Screen Shot 2013-09-22 at 12.23.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299" y="2317945"/>
            <a:ext cx="5791200" cy="1559589"/>
          </a:xfrm>
          <a:prstGeom prst="rect">
            <a:avLst/>
          </a:prstGeom>
        </p:spPr>
      </p:pic>
      <p:pic>
        <p:nvPicPr>
          <p:cNvPr id="11" name="Picture 10" descr="Screen Shot 2013-09-22 at 12.24.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884" y="4049911"/>
            <a:ext cx="5854700" cy="2359356"/>
          </a:xfrm>
          <a:prstGeom prst="rect">
            <a:avLst/>
          </a:prstGeom>
        </p:spPr>
      </p:pic>
      <p:pic>
        <p:nvPicPr>
          <p:cNvPr id="12" name="Picture 11" descr="Screen Shot 2013-09-22 at 12.20.3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341" y="1498596"/>
            <a:ext cx="7090833" cy="4859721"/>
          </a:xfrm>
          <a:prstGeom prst="rect">
            <a:avLst/>
          </a:prstGeom>
        </p:spPr>
      </p:pic>
      <p:sp>
        <p:nvSpPr>
          <p:cNvPr id="13" name="TextBox 12"/>
          <p:cNvSpPr txBox="1"/>
          <p:nvPr/>
        </p:nvSpPr>
        <p:spPr>
          <a:xfrm>
            <a:off x="7037924" y="3217333"/>
            <a:ext cx="1870975" cy="523220"/>
          </a:xfrm>
          <a:prstGeom prst="rect">
            <a:avLst/>
          </a:prstGeom>
          <a:noFill/>
        </p:spPr>
        <p:txBody>
          <a:bodyPr wrap="none" rtlCol="0">
            <a:spAutoFit/>
          </a:bodyPr>
          <a:lstStyle/>
          <a:p>
            <a:r>
              <a:rPr lang="en-US" dirty="0" smtClean="0">
                <a:solidFill>
                  <a:srgbClr val="008080"/>
                </a:solidFill>
              </a:rPr>
              <a:t>E.g. ALICE</a:t>
            </a:r>
            <a:endParaRPr lang="en-US" dirty="0">
              <a:solidFill>
                <a:srgbClr val="008080"/>
              </a:solidFill>
            </a:endParaRPr>
          </a:p>
        </p:txBody>
      </p:sp>
    </p:spTree>
    <p:extLst>
      <p:ext uri="{BB962C8B-B14F-4D97-AF65-F5344CB8AC3E}">
        <p14:creationId xmlns:p14="http://schemas.microsoft.com/office/powerpoint/2010/main" val="3440658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Eco-System</a:t>
            </a:r>
            <a:endParaRPr lang="en-US" dirty="0"/>
          </a:p>
        </p:txBody>
      </p:sp>
      <p:sp>
        <p:nvSpPr>
          <p:cNvPr id="3" name="Content Placeholder 2"/>
          <p:cNvSpPr>
            <a:spLocks noGrp="1"/>
          </p:cNvSpPr>
          <p:nvPr>
            <p:ph idx="1"/>
          </p:nvPr>
        </p:nvSpPr>
        <p:spPr/>
        <p:txBody>
          <a:bodyPr/>
          <a:lstStyle/>
          <a:p>
            <a:r>
              <a:rPr lang="en-US" sz="1800" dirty="0" smtClean="0"/>
              <a:t>Figure showing Eco-syste</a:t>
            </a:r>
            <a:r>
              <a:rPr lang="en-US" sz="1800" dirty="0"/>
              <a:t>m</a:t>
            </a:r>
            <a:r>
              <a:rPr lang="en-US" sz="1800" dirty="0" smtClean="0"/>
              <a:t> </a:t>
            </a:r>
          </a:p>
          <a:p>
            <a:r>
              <a:rPr lang="en-US" sz="1800" dirty="0" smtClean="0"/>
              <a:t>The </a:t>
            </a:r>
            <a:r>
              <a:rPr lang="en-US" sz="1800" dirty="0"/>
              <a:t>e-Infrastructure Special Interest Group is an industry-led activity sponsored by the Technology Strategy Board to build on UK strengths in the design and exploitation of high performance computing</a:t>
            </a:r>
            <a:r>
              <a:rPr lang="en-US" sz="1800" dirty="0" smtClean="0"/>
              <a:t>.</a:t>
            </a:r>
          </a:p>
          <a:p>
            <a:r>
              <a:rPr lang="en-US" sz="1800" dirty="0" smtClean="0"/>
              <a:t>27-</a:t>
            </a:r>
            <a:r>
              <a:rPr lang="en-US" sz="1800" dirty="0"/>
              <a:t>June: Big Data </a:t>
            </a:r>
            <a:r>
              <a:rPr lang="en-US" sz="1800" dirty="0" smtClean="0"/>
              <a:t>Workshop leading to Big Data SIG: </a:t>
            </a:r>
            <a:r>
              <a:rPr lang="en-GB" sz="1800" dirty="0"/>
              <a:t>To help to form a cross disciplinary research community whose activities are being enhanced through access to volumes of data that were previously impossible to acquire or process. This community will be formed both from researchers and from resource providers</a:t>
            </a:r>
            <a:r>
              <a:rPr lang="en-GB" sz="1800" dirty="0" smtClean="0"/>
              <a:t>.</a:t>
            </a:r>
          </a:p>
          <a:p>
            <a:r>
              <a:rPr lang="en-GB" sz="1800" dirty="0" smtClean="0"/>
              <a:t>23-July: Cloud and Virtualisation Workshop.</a:t>
            </a:r>
          </a:p>
          <a:p>
            <a:r>
              <a:rPr lang="en-GB" sz="1800" dirty="0" smtClean="0"/>
              <a:t>24-July: JANET-led high-throughput networking SIG meeting.</a:t>
            </a:r>
          </a:p>
          <a:p>
            <a:r>
              <a:rPr lang="en-GB" sz="1800" dirty="0" smtClean="0"/>
              <a:t>Formation of the JANET-led AAAI working group encouraged by the </a:t>
            </a:r>
            <a:r>
              <a:rPr lang="en-GB" sz="1800" dirty="0"/>
              <a:t>RCUK e-</a:t>
            </a:r>
            <a:r>
              <a:rPr lang="en-GB" sz="1800" dirty="0" smtClean="0"/>
              <a:t>infrastructure group (</a:t>
            </a:r>
            <a:r>
              <a:rPr lang="en-GB" sz="1800" dirty="0"/>
              <a:t>Cyber Security, Information Assurance  and Access Working </a:t>
            </a:r>
            <a:r>
              <a:rPr lang="en-GB" sz="1800" dirty="0" smtClean="0"/>
              <a:t>Group). This subsumes the UK3A proposal we wrote last year.</a:t>
            </a:r>
          </a:p>
          <a:p>
            <a:r>
              <a:rPr lang="en-GB" sz="1800" dirty="0" smtClean="0"/>
              <a:t>Education and Training strategies.</a:t>
            </a:r>
            <a:endParaRPr lang="en-GB" sz="1800" dirty="0"/>
          </a:p>
          <a:p>
            <a:endParaRPr lang="en-US" sz="1800" dirty="0"/>
          </a:p>
        </p:txBody>
      </p:sp>
      <p:sp>
        <p:nvSpPr>
          <p:cNvPr id="4" name="Date Placeholder 3"/>
          <p:cNvSpPr>
            <a:spLocks noGrp="1"/>
          </p:cNvSpPr>
          <p:nvPr>
            <p:ph type="dt" sz="half" idx="10"/>
          </p:nvPr>
        </p:nvSpPr>
        <p:spPr/>
        <p:txBody>
          <a:bodyPr/>
          <a:lstStyle/>
          <a:p>
            <a:pPr>
              <a:defRPr/>
            </a:pPr>
            <a:r>
              <a:rPr lang="en-GB" smtClean="0"/>
              <a:t>David Britton, University of Glasgow</a:t>
            </a:r>
            <a:endParaRPr lang="en-US"/>
          </a:p>
        </p:txBody>
      </p:sp>
      <p:sp>
        <p:nvSpPr>
          <p:cNvPr id="5" name="Footer Placeholder 4"/>
          <p:cNvSpPr>
            <a:spLocks noGrp="1"/>
          </p:cNvSpPr>
          <p:nvPr>
            <p:ph type="ftr" sz="quarter" idx="11"/>
          </p:nvPr>
        </p:nvSpPr>
        <p:spPr/>
        <p:txBody>
          <a:bodyPr/>
          <a:lstStyle/>
          <a:p>
            <a:pPr>
              <a:defRPr/>
            </a:pPr>
            <a:r>
              <a:rPr lang="en-US" smtClean="0"/>
              <a:t>GridPP31</a:t>
            </a:r>
            <a:endParaRPr lang="en-US" dirty="0"/>
          </a:p>
        </p:txBody>
      </p:sp>
      <p:sp>
        <p:nvSpPr>
          <p:cNvPr id="6" name="Slide Number Placeholder 5"/>
          <p:cNvSpPr>
            <a:spLocks noGrp="1"/>
          </p:cNvSpPr>
          <p:nvPr>
            <p:ph type="sldNum" sz="quarter" idx="12"/>
          </p:nvPr>
        </p:nvSpPr>
        <p:spPr/>
        <p:txBody>
          <a:bodyPr/>
          <a:lstStyle/>
          <a:p>
            <a:pPr>
              <a:defRPr/>
            </a:pPr>
            <a:fld id="{732063B0-4899-BF45-843F-9D307B5E1ABD}" type="slidenum">
              <a:rPr lang="en-US" smtClean="0"/>
              <a:pPr>
                <a:defRPr/>
              </a:pPr>
              <a:t>9</a:t>
            </a:fld>
            <a:endParaRPr lang="en-US" dirty="0"/>
          </a:p>
        </p:txBody>
      </p:sp>
    </p:spTree>
    <p:extLst>
      <p:ext uri="{BB962C8B-B14F-4D97-AF65-F5344CB8AC3E}">
        <p14:creationId xmlns:p14="http://schemas.microsoft.com/office/powerpoint/2010/main" val="413647852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ridPP_Liverpool_040914">
  <a:themeElements>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idPP_Liverpool_040914">
      <a:majorFont>
        <a:latin typeface="Trebuchet MS"/>
        <a:ea typeface="Arial"/>
        <a:cs typeface="Arial"/>
      </a:majorFont>
      <a:minorFont>
        <a:latin typeface="Trebuchet MS"/>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1" i="0" u="none" strike="noStrike" cap="none" normalizeH="0" baseline="0">
            <a:ln>
              <a:noFill/>
            </a:ln>
            <a:solidFill>
              <a:schemeClr val="accent1"/>
            </a:solidFill>
            <a:effectLst/>
            <a:latin typeface="Trebuchet MS" pitchFamily="-108" charset="0"/>
            <a:ea typeface="Arial" pitchFamily="-108" charset="0"/>
            <a:cs typeface="Arial" pitchFamily="-10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1" i="0" u="none" strike="noStrike" cap="none" normalizeH="0" baseline="0">
            <a:ln>
              <a:noFill/>
            </a:ln>
            <a:solidFill>
              <a:schemeClr val="accent1"/>
            </a:solidFill>
            <a:effectLst/>
            <a:latin typeface="Trebuchet MS" pitchFamily="-108" charset="0"/>
            <a:ea typeface="Arial" pitchFamily="-108" charset="0"/>
            <a:cs typeface="Arial" pitchFamily="-108" charset="0"/>
          </a:defRPr>
        </a:defPPr>
      </a:lstStyle>
    </a:lnDef>
  </a:objectDefaults>
  <a:extraClrSchemeLst>
    <a:extraClrScheme>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idPP_Liverpool_0409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idPP_Liverpool_0409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idPP_Liverpool_0409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idPP_Liverpool_0409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idPP_Liverpool_0409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idPP_Liverpool_040914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idPP_Liverpool_0409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idPP_Liverpool_0409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idPP_Liverpool_0409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idPP_Liverpool_0409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idPP_Liverpool_0409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63901</TotalTime>
  <Words>1917</Words>
  <Application>Microsoft Macintosh PowerPoint</Application>
  <PresentationFormat>On-screen Show (4:3)</PresentationFormat>
  <Paragraphs>293</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GridPP_Liverpool_040914</vt:lpstr>
      <vt:lpstr>PowerPoint Presentation</vt:lpstr>
      <vt:lpstr>Outline</vt:lpstr>
      <vt:lpstr>CSR-2013</vt:lpstr>
      <vt:lpstr>STFC Programmatic Review</vt:lpstr>
      <vt:lpstr>EGI</vt:lpstr>
      <vt:lpstr>EU Funding</vt:lpstr>
      <vt:lpstr>PowerPoint Presentation</vt:lpstr>
      <vt:lpstr>Evolution of Computing Models</vt:lpstr>
      <vt:lpstr>UK Eco-System</vt:lpstr>
      <vt:lpstr>The e-Infrastructure Pipeline</vt:lpstr>
      <vt:lpstr>UK Eco-System</vt:lpstr>
      <vt:lpstr>GridPP and Big Data</vt:lpstr>
      <vt:lpstr>GridPP and Clouds</vt:lpstr>
      <vt:lpstr>Clouds</vt:lpstr>
      <vt:lpstr>Cloud Use</vt:lpstr>
      <vt:lpstr>What cloud use cases are represented by your research or education project? Check all that apply.</vt:lpstr>
      <vt:lpstr>Summary so far…</vt:lpstr>
      <vt:lpstr>GridPP31</vt:lpstr>
      <vt:lpstr>Dissemination</vt:lpstr>
      <vt:lpstr>Tier-2 Hardware</vt:lpstr>
      <vt:lpstr>Oversight Committee</vt:lpstr>
      <vt:lpstr>Pledges</vt:lpstr>
      <vt:lpstr>GridPP32</vt:lpstr>
    </vt:vector>
  </TitlesOfParts>
  <Company>QMW 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GridPP Public Service Summit</dc:title>
  <dc:creator>Steve Lloyd</dc:creator>
  <cp:lastModifiedBy>David Britton</cp:lastModifiedBy>
  <cp:revision>714</cp:revision>
  <dcterms:created xsi:type="dcterms:W3CDTF">2011-09-14T12:54:35Z</dcterms:created>
  <dcterms:modified xsi:type="dcterms:W3CDTF">2013-09-24T11:39:18Z</dcterms:modified>
</cp:coreProperties>
</file>