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6096000" cy="1483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" y="914400"/>
          <a:ext cx="8839200" cy="582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09800"/>
                <a:gridCol w="2209800"/>
                <a:gridCol w="2209800"/>
                <a:gridCol w="2209800"/>
              </a:tblGrid>
              <a:tr h="533398">
                <a:tc>
                  <a:txBody>
                    <a:bodyPr/>
                    <a:lstStyle/>
                    <a:p>
                      <a:pPr algn="ctr"/>
                      <a:endParaRPr lang="fi-FI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smtClean="0"/>
                        <a:t>System</a:t>
                      </a:r>
                      <a:r>
                        <a:rPr lang="fi-FI" baseline="0" dirty="0" smtClean="0"/>
                        <a:t> I</a:t>
                      </a:r>
                    </a:p>
                    <a:p>
                      <a:pPr algn="ctr"/>
                      <a:r>
                        <a:rPr lang="fi-FI" sz="1200" baseline="0" dirty="0" smtClean="0"/>
                        <a:t>(”High rep-rate system”)</a:t>
                      </a:r>
                      <a:endParaRPr lang="fi-FI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smtClean="0"/>
                        <a:t>System</a:t>
                      </a:r>
                      <a:r>
                        <a:rPr lang="fi-FI" baseline="0" dirty="0" smtClean="0"/>
                        <a:t> II</a:t>
                      </a:r>
                    </a:p>
                    <a:p>
                      <a:pPr algn="ctr"/>
                      <a:r>
                        <a:rPr lang="fi-FI" sz="1200" baseline="0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fi-FI" sz="12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smtClean="0"/>
                        <a:t>System III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baseline="0" dirty="0" smtClean="0"/>
                        <a:t>(”Fixed gap system”)</a:t>
                      </a:r>
                      <a:endParaRPr lang="fi-FI" sz="1200" dirty="0" smtClean="0"/>
                    </a:p>
                  </a:txBody>
                  <a:tcPr anchor="ctr"/>
                </a:tc>
              </a:tr>
              <a:tr h="1088704">
                <a:tc>
                  <a:txBody>
                    <a:bodyPr/>
                    <a:lstStyle/>
                    <a:p>
                      <a:pPr algn="ctr"/>
                      <a:r>
                        <a:rPr lang="fi-FI" sz="1800" dirty="0" smtClean="0"/>
                        <a:t>Capabilities</a:t>
                      </a:r>
                      <a:endParaRPr lang="fi-FI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i-FI" sz="1400" dirty="0" smtClean="0"/>
                        <a:t>-Fully </a:t>
                      </a:r>
                      <a:r>
                        <a:rPr lang="fi-FI" sz="1400" dirty="0" smtClean="0"/>
                        <a:t>automated, can run measurement</a:t>
                      </a:r>
                      <a:r>
                        <a:rPr lang="fi-FI" sz="1400" baseline="0" dirty="0" smtClean="0"/>
                        <a:t> series at a repetition rate of 1 </a:t>
                      </a:r>
                      <a:r>
                        <a:rPr lang="fi-FI" sz="1400" baseline="0" dirty="0" smtClean="0"/>
                        <a:t>kHz</a:t>
                      </a:r>
                    </a:p>
                    <a:p>
                      <a:pPr algn="l"/>
                      <a:r>
                        <a:rPr lang="fi-FI" sz="1400" baseline="0" dirty="0" smtClean="0"/>
                        <a:t>-Charging Pulse Integration gap capacitance (i.e. distance) measurement</a:t>
                      </a:r>
                    </a:p>
                    <a:p>
                      <a:pPr algn="l"/>
                      <a:r>
                        <a:rPr lang="fi-FI" sz="1400" baseline="0" dirty="0" smtClean="0"/>
                        <a:t>-High bandwidth</a:t>
                      </a:r>
                      <a:endParaRPr lang="fi-FI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i-FI" sz="1400" dirty="0" smtClean="0"/>
                        <a:t>-Field emission (</a:t>
                      </a:r>
                      <a:r>
                        <a:rPr lang="el-GR" sz="1400" dirty="0" smtClean="0"/>
                        <a:t>β</a:t>
                      </a:r>
                      <a:r>
                        <a:rPr lang="fi-FI" sz="1400" dirty="0" smtClean="0"/>
                        <a:t>-parameter) measurement</a:t>
                      </a:r>
                    </a:p>
                    <a:p>
                      <a:pPr algn="l"/>
                      <a:r>
                        <a:rPr lang="fi-FI" sz="1400" dirty="0" smtClean="0"/>
                        <a:t>-LCR Bridge</a:t>
                      </a:r>
                      <a:r>
                        <a:rPr lang="fi-FI" sz="1400" baseline="0" dirty="0" smtClean="0"/>
                        <a:t> gap capacitance (i.e. distance) measurement</a:t>
                      </a:r>
                    </a:p>
                    <a:p>
                      <a:pPr algn="l"/>
                      <a:r>
                        <a:rPr lang="fi-FI" sz="1400" baseline="0" dirty="0" smtClean="0"/>
                        <a:t>-Motorized anode movement</a:t>
                      </a:r>
                      <a:endParaRPr lang="fi-FI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i-FI" sz="1400" dirty="0" smtClean="0"/>
                        <a:t>-Precision-manufactured electrodes</a:t>
                      </a:r>
                      <a:endParaRPr lang="fi-FI" sz="1400" dirty="0" smtClean="0"/>
                    </a:p>
                    <a:p>
                      <a:pPr algn="l"/>
                      <a:r>
                        <a:rPr lang="fi-FI" sz="1400" dirty="0" smtClean="0"/>
                        <a:t>-Large electrode </a:t>
                      </a:r>
                      <a:r>
                        <a:rPr lang="fi-FI" sz="1400" dirty="0" smtClean="0"/>
                        <a:t>surface</a:t>
                      </a:r>
                    </a:p>
                    <a:p>
                      <a:pPr algn="l"/>
                      <a:r>
                        <a:rPr lang="fi-FI" sz="1400" dirty="0" smtClean="0"/>
                        <a:t>-Antennae inside vacuum chamber</a:t>
                      </a:r>
                    </a:p>
                    <a:p>
                      <a:pPr algn="l"/>
                      <a:r>
                        <a:rPr lang="fi-FI" sz="1400" dirty="0" smtClean="0"/>
                        <a:t>-Small</a:t>
                      </a:r>
                      <a:r>
                        <a:rPr lang="fi-FI" sz="1400" baseline="0" dirty="0" smtClean="0"/>
                        <a:t> and</a:t>
                      </a:r>
                      <a:r>
                        <a:rPr lang="fi-FI" sz="1400" dirty="0" smtClean="0"/>
                        <a:t> mobile</a:t>
                      </a:r>
                      <a:endParaRPr lang="fi-FI" sz="1400" dirty="0"/>
                    </a:p>
                  </a:txBody>
                  <a:tcPr anchor="ctr"/>
                </a:tc>
              </a:tr>
              <a:tr h="1088704">
                <a:tc>
                  <a:txBody>
                    <a:bodyPr/>
                    <a:lstStyle/>
                    <a:p>
                      <a:pPr algn="ctr"/>
                      <a:r>
                        <a:rPr lang="fi-FI" sz="1800" dirty="0" smtClean="0"/>
                        <a:t>Limitations</a:t>
                      </a:r>
                      <a:endParaRPr lang="fi-FI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i-FI" sz="1400" dirty="0" smtClean="0"/>
                        <a:t>-No field emission measurement</a:t>
                      </a:r>
                    </a:p>
                    <a:p>
                      <a:pPr algn="l"/>
                      <a:r>
                        <a:rPr lang="fi-FI" sz="1400" dirty="0" smtClean="0"/>
                        <a:t>-Slow</a:t>
                      </a:r>
                      <a:r>
                        <a:rPr lang="fi-FI" sz="1400" baseline="0" dirty="0" smtClean="0"/>
                        <a:t> pulse roll-off</a:t>
                      </a:r>
                      <a:endParaRPr lang="fi-FI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i-FI" sz="1400" dirty="0" smtClean="0"/>
                        <a:t>-Low rep-rate due to Ross switch</a:t>
                      </a:r>
                    </a:p>
                    <a:p>
                      <a:pPr algn="l"/>
                      <a:r>
                        <a:rPr lang="fi-FI" sz="1400" dirty="0" smtClean="0"/>
                        <a:t>-BD</a:t>
                      </a:r>
                      <a:r>
                        <a:rPr lang="fi-FI" sz="1400" baseline="0" dirty="0" smtClean="0"/>
                        <a:t> voltage and capacitance measurement in different circuits, switching needed</a:t>
                      </a:r>
                      <a:endParaRPr lang="fi-FI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i-FI" sz="1400" dirty="0" smtClean="0"/>
                        <a:t>-No field emission measurement</a:t>
                      </a:r>
                    </a:p>
                    <a:p>
                      <a:pPr algn="l"/>
                      <a:r>
                        <a:rPr lang="fi-FI" sz="1400" dirty="0" smtClean="0"/>
                        <a:t>-Gap comes ”as is”, no tuning or tweaking</a:t>
                      </a:r>
                      <a:r>
                        <a:rPr lang="fi-FI" sz="1400" baseline="0" dirty="0" smtClean="0"/>
                        <a:t> possible</a:t>
                      </a:r>
                      <a:endParaRPr lang="fi-FI" sz="1400" dirty="0"/>
                    </a:p>
                  </a:txBody>
                  <a:tcPr anchor="ctr"/>
                </a:tc>
              </a:tr>
              <a:tr h="1088704">
                <a:tc>
                  <a:txBody>
                    <a:bodyPr/>
                    <a:lstStyle/>
                    <a:p>
                      <a:pPr algn="ctr"/>
                      <a:r>
                        <a:rPr lang="fi-FI" sz="1800" dirty="0" smtClean="0"/>
                        <a:t>Upgrade plans</a:t>
                      </a:r>
                      <a:endParaRPr lang="fi-FI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i-FI" sz="1400" dirty="0" smtClean="0"/>
                        <a:t>-Motorized anode movement</a:t>
                      </a:r>
                      <a:endParaRPr lang="fi-FI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i-FI" sz="1400" dirty="0" smtClean="0"/>
                        <a:t>-Temperature control integrated with gap distance </a:t>
                      </a:r>
                      <a:r>
                        <a:rPr lang="fi-FI" sz="1400" dirty="0" smtClean="0"/>
                        <a:t>control</a:t>
                      </a:r>
                    </a:p>
                    <a:p>
                      <a:pPr algn="l"/>
                      <a:r>
                        <a:rPr lang="fi-FI" sz="1400" dirty="0" smtClean="0"/>
                        <a:t>-High rep-rate and variable pulse length circuit</a:t>
                      </a:r>
                      <a:endParaRPr lang="fi-FI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i-FI" sz="1400" dirty="0" smtClean="0"/>
                        <a:t>-Rep-rate circuit</a:t>
                      </a:r>
                    </a:p>
                    <a:p>
                      <a:pPr algn="l"/>
                      <a:r>
                        <a:rPr lang="fi-FI" sz="1400" dirty="0" smtClean="0"/>
                        <a:t>-Use antennae to localize</a:t>
                      </a:r>
                      <a:r>
                        <a:rPr lang="fi-FI" sz="1400" baseline="0" dirty="0" smtClean="0"/>
                        <a:t> breakdown</a:t>
                      </a:r>
                      <a:endParaRPr lang="fi-FI" sz="1400" dirty="0"/>
                    </a:p>
                  </a:txBody>
                  <a:tcPr anchor="ctr"/>
                </a:tc>
              </a:tr>
              <a:tr h="1088704">
                <a:tc>
                  <a:txBody>
                    <a:bodyPr/>
                    <a:lstStyle/>
                    <a:p>
                      <a:pPr algn="ctr"/>
                      <a:r>
                        <a:rPr lang="fi-FI" sz="1800" dirty="0" smtClean="0"/>
                        <a:t>Experiments (current and upcoming)</a:t>
                      </a:r>
                      <a:endParaRPr lang="fi-FI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i-FI" sz="1400" dirty="0" smtClean="0"/>
                        <a:t>-BDR</a:t>
                      </a:r>
                      <a:r>
                        <a:rPr lang="fi-FI" sz="1400" baseline="0" dirty="0" smtClean="0"/>
                        <a:t> dependency on electric field for different gap sizes</a:t>
                      </a:r>
                      <a:endParaRPr lang="fi-FI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i-FI" sz="1400" dirty="0" smtClean="0"/>
                        <a:t>-Non-contact</a:t>
                      </a:r>
                      <a:r>
                        <a:rPr lang="fi-FI" sz="1400" baseline="0" dirty="0" smtClean="0"/>
                        <a:t> BD field measurement using iridium cathode</a:t>
                      </a:r>
                    </a:p>
                    <a:p>
                      <a:pPr algn="l"/>
                      <a:r>
                        <a:rPr lang="fi-FI" sz="1400" baseline="0" dirty="0" smtClean="0"/>
                        <a:t>-Cathode void effect on BD field</a:t>
                      </a:r>
                      <a:endParaRPr lang="fi-FI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i-FI" sz="1400" dirty="0" smtClean="0"/>
                        <a:t>-BDR</a:t>
                      </a:r>
                      <a:r>
                        <a:rPr lang="fi-FI" sz="1400" baseline="0" dirty="0" smtClean="0"/>
                        <a:t> dependency on external magnetic field</a:t>
                      </a:r>
                      <a:endParaRPr lang="fi-FI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863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800" dirty="0" smtClean="0"/>
              <a:t>Overview of DC Spark Systems</a:t>
            </a:r>
            <a:endParaRPr lang="fi-FI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5334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10.9.2013</a:t>
            </a:r>
            <a:endParaRPr lang="fi-FI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208</Words>
  <Application>Microsoft Office PowerPoint</Application>
  <PresentationFormat>On-screen Show (4:3)</PresentationFormat>
  <Paragraphs>37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Anders</dc:creator>
  <cp:lastModifiedBy>Anders Korsbäck</cp:lastModifiedBy>
  <cp:revision>18</cp:revision>
  <dcterms:created xsi:type="dcterms:W3CDTF">2006-08-16T00:00:00Z</dcterms:created>
  <dcterms:modified xsi:type="dcterms:W3CDTF">2013-09-09T16:37:50Z</dcterms:modified>
</cp:coreProperties>
</file>