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7" r:id="rId5"/>
    <p:sldId id="262" r:id="rId6"/>
    <p:sldId id="260" r:id="rId7"/>
    <p:sldId id="265" r:id="rId8"/>
    <p:sldId id="266" r:id="rId9"/>
    <p:sldId id="261" r:id="rId10"/>
    <p:sldId id="26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102" y="-10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1F50775-37C9-4509-804F-48E857D1D9D1}" type="datetimeFigureOut">
              <a:rPr lang="en-GB" smtClean="0"/>
              <a:t>17/09/2013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688084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F50775-37C9-4509-804F-48E857D1D9D1}" type="datetimeFigureOut">
              <a:rPr lang="en-GB" smtClean="0"/>
              <a:t>17/09/2013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660389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F50775-37C9-4509-804F-48E857D1D9D1}" type="datetimeFigureOut">
              <a:rPr lang="en-GB" smtClean="0"/>
              <a:t>17/09/2013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2786413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F50775-37C9-4509-804F-48E857D1D9D1}" type="datetimeFigureOut">
              <a:rPr lang="en-GB" smtClean="0"/>
              <a:t>17/09/2013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1240251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F50775-37C9-4509-804F-48E857D1D9D1}" type="datetimeFigureOut">
              <a:rPr lang="en-GB" smtClean="0"/>
              <a:t>17/09/2013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937350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1F50775-37C9-4509-804F-48E857D1D9D1}" type="datetimeFigureOut">
              <a:rPr lang="en-GB" smtClean="0"/>
              <a:t>17/09/2013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60199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1F50775-37C9-4509-804F-48E857D1D9D1}" type="datetimeFigureOut">
              <a:rPr lang="en-GB" smtClean="0"/>
              <a:t>17/09/2013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873787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1F50775-37C9-4509-804F-48E857D1D9D1}" type="datetimeFigureOut">
              <a:rPr lang="en-GB" smtClean="0"/>
              <a:t>17/09/2013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539743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F50775-37C9-4509-804F-48E857D1D9D1}" type="datetimeFigureOut">
              <a:rPr lang="en-GB" smtClean="0"/>
              <a:t>17/09/2013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107978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F50775-37C9-4509-804F-48E857D1D9D1}" type="datetimeFigureOut">
              <a:rPr lang="en-GB" smtClean="0"/>
              <a:t>17/09/2013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3258103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F50775-37C9-4509-804F-48E857D1D9D1}" type="datetimeFigureOut">
              <a:rPr lang="en-GB" smtClean="0"/>
              <a:t>17/09/2013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42A7DF-C44C-475F-9C27-24D7B558627B}" type="slidenum">
              <a:rPr lang="en-GB" smtClean="0"/>
              <a:t>‹#›</a:t>
            </a:fld>
            <a:endParaRPr lang="en-GB"/>
          </a:p>
        </p:txBody>
      </p:sp>
    </p:spTree>
    <p:extLst>
      <p:ext uri="{BB962C8B-B14F-4D97-AF65-F5344CB8AC3E}">
        <p14:creationId xmlns:p14="http://schemas.microsoft.com/office/powerpoint/2010/main" val="439287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50775-37C9-4509-804F-48E857D1D9D1}" type="datetimeFigureOut">
              <a:rPr lang="en-GB" smtClean="0"/>
              <a:t>17/09/2013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42A7DF-C44C-475F-9C27-24D7B558627B}" type="slidenum">
              <a:rPr lang="en-GB" smtClean="0"/>
              <a:t>‹#›</a:t>
            </a:fld>
            <a:endParaRPr lang="en-GB"/>
          </a:p>
        </p:txBody>
      </p:sp>
    </p:spTree>
    <p:extLst>
      <p:ext uri="{BB962C8B-B14F-4D97-AF65-F5344CB8AC3E}">
        <p14:creationId xmlns:p14="http://schemas.microsoft.com/office/powerpoint/2010/main" val="4187500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5656" y="2708920"/>
            <a:ext cx="7772400" cy="1470025"/>
          </a:xfrm>
        </p:spPr>
        <p:txBody>
          <a:bodyPr/>
          <a:lstStyle/>
          <a:p>
            <a:r>
              <a:rPr lang="en-US" dirty="0" smtClean="0"/>
              <a:t>Spark system I update</a:t>
            </a:r>
            <a:endParaRPr lang="en-GB" dirty="0"/>
          </a:p>
        </p:txBody>
      </p:sp>
      <p:sp>
        <p:nvSpPr>
          <p:cNvPr id="4" name="TextBox 3"/>
          <p:cNvSpPr txBox="1"/>
          <p:nvPr/>
        </p:nvSpPr>
        <p:spPr>
          <a:xfrm>
            <a:off x="6516216" y="6453336"/>
            <a:ext cx="2565126" cy="369332"/>
          </a:xfrm>
          <a:prstGeom prst="rect">
            <a:avLst/>
          </a:prstGeom>
          <a:noFill/>
        </p:spPr>
        <p:txBody>
          <a:bodyPr wrap="none" rtlCol="0">
            <a:spAutoFit/>
          </a:bodyPr>
          <a:lstStyle/>
          <a:p>
            <a:r>
              <a:rPr lang="en-US" dirty="0" smtClean="0"/>
              <a:t>Nick Shipman 17.09.2013</a:t>
            </a:r>
            <a:endParaRPr lang="en-GB" dirty="0"/>
          </a:p>
        </p:txBody>
      </p:sp>
      <p:pic>
        <p:nvPicPr>
          <p:cNvPr id="5" name="Picture 4" descr="http://www.paranormalpeopleonline.com/wp-content/uploads/2009/10/CERN-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3" y="2654522"/>
            <a:ext cx="1743075" cy="17551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manchester.cervantes.es/FichasCultura/ImagenesEntidades/Manchester%20University%20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8545" y="75359"/>
            <a:ext cx="2877344" cy="12165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962652" cy="1916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http://www.cockcroft.ac.uk/style/images/CI_logo_larg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07703" y="1263323"/>
            <a:ext cx="2409110" cy="1362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30242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67544" y="-99392"/>
            <a:ext cx="8229600" cy="1143000"/>
          </a:xfrm>
        </p:spPr>
        <p:txBody>
          <a:bodyPr>
            <a:normAutofit/>
          </a:bodyPr>
          <a:lstStyle/>
          <a:p>
            <a:r>
              <a:rPr lang="en-US" dirty="0" smtClean="0"/>
              <a:t>Plans</a:t>
            </a:r>
            <a:endParaRPr lang="en-GB" dirty="0"/>
          </a:p>
        </p:txBody>
      </p:sp>
      <p:sp>
        <p:nvSpPr>
          <p:cNvPr id="5" name="TextBox 4"/>
          <p:cNvSpPr txBox="1"/>
          <p:nvPr/>
        </p:nvSpPr>
        <p:spPr>
          <a:xfrm>
            <a:off x="1043608" y="1700808"/>
            <a:ext cx="3143874" cy="2677656"/>
          </a:xfrm>
          <a:prstGeom prst="rect">
            <a:avLst/>
          </a:prstGeom>
          <a:noFill/>
        </p:spPr>
        <p:txBody>
          <a:bodyPr wrap="none" rtlCol="0">
            <a:spAutoFit/>
          </a:bodyPr>
          <a:lstStyle/>
          <a:p>
            <a:r>
              <a:rPr lang="en-US" sz="2400" dirty="0" smtClean="0"/>
              <a:t>1. Order PCB board.</a:t>
            </a:r>
          </a:p>
          <a:p>
            <a:endParaRPr lang="en-US" sz="2400" dirty="0"/>
          </a:p>
          <a:p>
            <a:r>
              <a:rPr lang="en-US" sz="2400" dirty="0" smtClean="0"/>
              <a:t>2. Install stepper motor.</a:t>
            </a:r>
          </a:p>
          <a:p>
            <a:endParaRPr lang="en-US" sz="2400" dirty="0"/>
          </a:p>
          <a:p>
            <a:r>
              <a:rPr lang="en-US" sz="2400" dirty="0" smtClean="0"/>
              <a:t>3. 40um BDR vs. E.</a:t>
            </a:r>
          </a:p>
          <a:p>
            <a:endParaRPr lang="en-US" sz="2400" dirty="0"/>
          </a:p>
          <a:p>
            <a:r>
              <a:rPr lang="en-US" sz="2400" dirty="0" smtClean="0"/>
              <a:t>4. More data analysis.</a:t>
            </a:r>
            <a:endParaRPr lang="en-GB" sz="2400" dirty="0"/>
          </a:p>
        </p:txBody>
      </p:sp>
    </p:spTree>
    <p:extLst>
      <p:ext uri="{BB962C8B-B14F-4D97-AF65-F5344CB8AC3E}">
        <p14:creationId xmlns:p14="http://schemas.microsoft.com/office/powerpoint/2010/main" val="2599040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04742"/>
            <a:ext cx="8229600" cy="1143000"/>
          </a:xfrm>
        </p:spPr>
        <p:txBody>
          <a:bodyPr>
            <a:normAutofit/>
          </a:bodyPr>
          <a:lstStyle/>
          <a:p>
            <a:r>
              <a:rPr lang="en-US" dirty="0" smtClean="0"/>
              <a:t>News</a:t>
            </a:r>
            <a:endParaRPr lang="en-GB" dirty="0"/>
          </a:p>
        </p:txBody>
      </p:sp>
      <p:sp>
        <p:nvSpPr>
          <p:cNvPr id="3" name="TextBox 2"/>
          <p:cNvSpPr txBox="1"/>
          <p:nvPr/>
        </p:nvSpPr>
        <p:spPr>
          <a:xfrm>
            <a:off x="323528" y="1124744"/>
            <a:ext cx="8640960" cy="4247317"/>
          </a:xfrm>
          <a:prstGeom prst="rect">
            <a:avLst/>
          </a:prstGeom>
          <a:noFill/>
        </p:spPr>
        <p:txBody>
          <a:bodyPr wrap="square" rtlCol="0">
            <a:spAutoFit/>
          </a:bodyPr>
          <a:lstStyle/>
          <a:p>
            <a:pPr marL="285750" indent="-285750">
              <a:buFont typeface="Arial" pitchFamily="34" charset="0"/>
              <a:buChar char="•"/>
            </a:pPr>
            <a:r>
              <a:rPr lang="en-US" dirty="0" smtClean="0"/>
              <a:t>After a *lot* of emails and phone calls VG </a:t>
            </a:r>
            <a:r>
              <a:rPr lang="en-US" dirty="0" err="1" smtClean="0"/>
              <a:t>Scienta</a:t>
            </a:r>
            <a:r>
              <a:rPr lang="en-US" dirty="0" smtClean="0"/>
              <a:t> have finally assured me that the </a:t>
            </a:r>
            <a:r>
              <a:rPr lang="en-US" b="1" dirty="0" smtClean="0"/>
              <a:t>stepper motor has been shipped</a:t>
            </a:r>
            <a:r>
              <a:rPr lang="en-US" dirty="0" smtClean="0"/>
              <a:t> on the 12</a:t>
            </a:r>
            <a:r>
              <a:rPr lang="en-US" baseline="30000" dirty="0" smtClean="0"/>
              <a:t>th</a:t>
            </a:r>
            <a:r>
              <a:rPr lang="en-US" dirty="0" smtClean="0"/>
              <a:t> of September.  (A mere 3 months late on an order with a 1 month lead time).</a:t>
            </a:r>
          </a:p>
          <a:p>
            <a:pPr marL="285750" indent="-285750">
              <a:buFont typeface="Arial" pitchFamily="34" charset="0"/>
              <a:buChar char="•"/>
            </a:pPr>
            <a:endParaRPr lang="en-US" dirty="0"/>
          </a:p>
          <a:p>
            <a:pPr marL="285750" indent="-285750">
              <a:buFont typeface="Arial" pitchFamily="34" charset="0"/>
              <a:buChar char="•"/>
            </a:pPr>
            <a:r>
              <a:rPr lang="en-US" dirty="0" smtClean="0"/>
              <a:t>Fairly</a:t>
            </a:r>
            <a:r>
              <a:rPr lang="en-US" b="1" dirty="0" smtClean="0"/>
              <a:t> extensive </a:t>
            </a:r>
            <a:r>
              <a:rPr lang="en-US" b="1" dirty="0" err="1" smtClean="0"/>
              <a:t>labview</a:t>
            </a:r>
            <a:r>
              <a:rPr lang="en-US" b="1" dirty="0" smtClean="0"/>
              <a:t> improvements have been carried out</a:t>
            </a:r>
            <a:r>
              <a:rPr lang="en-US" dirty="0" smtClean="0"/>
              <a:t>, it is much more useable and everything is automatically stored in a logical way.</a:t>
            </a:r>
          </a:p>
          <a:p>
            <a:pPr marL="285750" indent="-285750">
              <a:buFont typeface="Arial" pitchFamily="34" charset="0"/>
              <a:buChar char="•"/>
            </a:pPr>
            <a:endParaRPr lang="en-US" dirty="0"/>
          </a:p>
          <a:p>
            <a:pPr marL="285750" indent="-285750">
              <a:buFont typeface="Arial" pitchFamily="34" charset="0"/>
              <a:buChar char="•"/>
            </a:pPr>
            <a:r>
              <a:rPr lang="en-US" b="1" dirty="0" smtClean="0"/>
              <a:t>Lots of experiments calibrations and recalibrations have been carried out.  </a:t>
            </a:r>
            <a:r>
              <a:rPr lang="en-US" dirty="0" smtClean="0"/>
              <a:t>Unfortunately some of the data may not be particularly useful as I now believe the gap was set wrong.  Looking at this in a positive light I would not have noticed this were it not for the pulse integrating method which is now used as standard on all experiments.</a:t>
            </a:r>
          </a:p>
          <a:p>
            <a:pPr marL="285750" indent="-285750">
              <a:buFont typeface="Arial" pitchFamily="34" charset="0"/>
              <a:buChar char="•"/>
            </a:pPr>
            <a:endParaRPr lang="en-US" dirty="0"/>
          </a:p>
          <a:p>
            <a:pPr marL="285750" indent="-285750">
              <a:buFont typeface="Arial" pitchFamily="34" charset="0"/>
              <a:buChar char="•"/>
            </a:pPr>
            <a:r>
              <a:rPr lang="en-US" b="1" dirty="0" smtClean="0"/>
              <a:t>I aim to order the PCB by the end of this week</a:t>
            </a:r>
            <a:r>
              <a:rPr lang="en-US" dirty="0" smtClean="0"/>
              <a:t> now </a:t>
            </a:r>
            <a:r>
              <a:rPr lang="en-US" dirty="0"/>
              <a:t>A</a:t>
            </a:r>
            <a:r>
              <a:rPr lang="en-US" dirty="0" smtClean="0"/>
              <a:t>lex is back from holiday.</a:t>
            </a:r>
            <a:endParaRPr lang="en-US" b="1" dirty="0" smtClean="0"/>
          </a:p>
          <a:p>
            <a:pPr marL="285750" indent="-285750">
              <a:buFont typeface="Arial" pitchFamily="34" charset="0"/>
              <a:buChar char="•"/>
            </a:pPr>
            <a:endParaRPr lang="en-US" dirty="0"/>
          </a:p>
          <a:p>
            <a:pPr marL="285750" indent="-285750">
              <a:buFont typeface="Arial" pitchFamily="34" charset="0"/>
              <a:buChar char="•"/>
            </a:pPr>
            <a:endParaRPr lang="en-GB" dirty="0"/>
          </a:p>
        </p:txBody>
      </p:sp>
    </p:spTree>
    <p:extLst>
      <p:ext uri="{BB962C8B-B14F-4D97-AF65-F5344CB8AC3E}">
        <p14:creationId xmlns:p14="http://schemas.microsoft.com/office/powerpoint/2010/main" val="3787410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04742"/>
            <a:ext cx="8229600" cy="1143000"/>
          </a:xfrm>
        </p:spPr>
        <p:txBody>
          <a:bodyPr>
            <a:normAutofit/>
          </a:bodyPr>
          <a:lstStyle/>
          <a:p>
            <a:r>
              <a:rPr lang="en-US" dirty="0" err="1" smtClean="0"/>
              <a:t>Labview</a:t>
            </a:r>
            <a:r>
              <a:rPr lang="en-US" dirty="0" smtClean="0"/>
              <a:t> Improvements</a:t>
            </a:r>
            <a:endParaRPr lang="en-GB" dirty="0"/>
          </a:p>
        </p:txBody>
      </p:sp>
      <p:sp>
        <p:nvSpPr>
          <p:cNvPr id="2" name="TextBox 1"/>
          <p:cNvSpPr txBox="1"/>
          <p:nvPr/>
        </p:nvSpPr>
        <p:spPr>
          <a:xfrm>
            <a:off x="323529" y="1196752"/>
            <a:ext cx="8712968" cy="2862322"/>
          </a:xfrm>
          <a:prstGeom prst="rect">
            <a:avLst/>
          </a:prstGeom>
          <a:noFill/>
        </p:spPr>
        <p:txBody>
          <a:bodyPr wrap="square" rtlCol="0">
            <a:spAutoFit/>
          </a:bodyPr>
          <a:lstStyle/>
          <a:p>
            <a:endParaRPr lang="en-US" dirty="0"/>
          </a:p>
          <a:p>
            <a:r>
              <a:rPr lang="en-US" dirty="0"/>
              <a:t>1.Automatically generate experiment info file with all </a:t>
            </a:r>
            <a:r>
              <a:rPr lang="en-US" dirty="0" err="1" smtClean="0"/>
              <a:t>labview</a:t>
            </a:r>
            <a:r>
              <a:rPr lang="en-US" dirty="0" smtClean="0"/>
              <a:t> settings a </a:t>
            </a:r>
            <a:r>
              <a:rPr lang="en-US" dirty="0"/>
              <a:t>user written </a:t>
            </a:r>
            <a:r>
              <a:rPr lang="en-US" dirty="0" smtClean="0"/>
              <a:t>description of the experiment as well as </a:t>
            </a:r>
            <a:r>
              <a:rPr lang="en-US" dirty="0"/>
              <a:t>scope front panel </a:t>
            </a:r>
            <a:r>
              <a:rPr lang="en-US" dirty="0" smtClean="0"/>
              <a:t>settings</a:t>
            </a:r>
            <a:endParaRPr lang="en-US" dirty="0"/>
          </a:p>
          <a:p>
            <a:endParaRPr lang="en-US" dirty="0" smtClean="0"/>
          </a:p>
          <a:p>
            <a:r>
              <a:rPr lang="en-US" dirty="0" smtClean="0"/>
              <a:t>2.Choose just the directory </a:t>
            </a:r>
            <a:r>
              <a:rPr lang="en-US" dirty="0"/>
              <a:t>on computer and scope </a:t>
            </a:r>
            <a:r>
              <a:rPr lang="en-US" dirty="0" smtClean="0"/>
              <a:t>then automatically </a:t>
            </a:r>
            <a:r>
              <a:rPr lang="en-US" dirty="0"/>
              <a:t>create </a:t>
            </a:r>
            <a:r>
              <a:rPr lang="en-US" dirty="0" smtClean="0"/>
              <a:t>all filenames</a:t>
            </a:r>
          </a:p>
          <a:p>
            <a:r>
              <a:rPr lang="en-US" dirty="0" smtClean="0"/>
              <a:t>	-data is also saved to scope as a backup and so it is with the waveforms</a:t>
            </a:r>
          </a:p>
          <a:p>
            <a:endParaRPr lang="en-US" dirty="0"/>
          </a:p>
          <a:p>
            <a:r>
              <a:rPr lang="en-US" dirty="0" smtClean="0"/>
              <a:t>This might not sound like much but now all experiments performed are extremely well documented </a:t>
            </a:r>
            <a:r>
              <a:rPr lang="en-US" i="1" dirty="0" smtClean="0"/>
              <a:t>automatically</a:t>
            </a:r>
            <a:r>
              <a:rPr lang="en-US" dirty="0" smtClean="0"/>
              <a:t> along with a description of the experiment.  And every single </a:t>
            </a:r>
            <a:r>
              <a:rPr lang="en-US" dirty="0" err="1" smtClean="0"/>
              <a:t>labview</a:t>
            </a:r>
            <a:r>
              <a:rPr lang="en-US" dirty="0" smtClean="0"/>
              <a:t> control or scope tweak that was made at the time can be verified later. </a:t>
            </a:r>
            <a:endParaRPr lang="en-GB" dirty="0"/>
          </a:p>
        </p:txBody>
      </p:sp>
    </p:spTree>
    <p:extLst>
      <p:ext uri="{BB962C8B-B14F-4D97-AF65-F5344CB8AC3E}">
        <p14:creationId xmlns:p14="http://schemas.microsoft.com/office/powerpoint/2010/main" val="4169878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95536" y="-171400"/>
            <a:ext cx="8229600" cy="1143000"/>
          </a:xfrm>
        </p:spPr>
        <p:txBody>
          <a:bodyPr>
            <a:normAutofit/>
          </a:bodyPr>
          <a:lstStyle/>
          <a:p>
            <a:r>
              <a:rPr lang="en-US" dirty="0" smtClean="0"/>
              <a:t> Upcoming </a:t>
            </a:r>
            <a:r>
              <a:rPr lang="en-US" dirty="0" err="1" smtClean="0"/>
              <a:t>Labview</a:t>
            </a:r>
            <a:r>
              <a:rPr lang="en-US" dirty="0" smtClean="0"/>
              <a:t> Improvements</a:t>
            </a:r>
            <a:endParaRPr lang="en-GB" dirty="0"/>
          </a:p>
        </p:txBody>
      </p:sp>
      <p:sp>
        <p:nvSpPr>
          <p:cNvPr id="5" name="TextBox 4"/>
          <p:cNvSpPr txBox="1"/>
          <p:nvPr/>
        </p:nvSpPr>
        <p:spPr>
          <a:xfrm>
            <a:off x="179512" y="692696"/>
            <a:ext cx="7956376" cy="3293209"/>
          </a:xfrm>
          <a:prstGeom prst="rect">
            <a:avLst/>
          </a:prstGeom>
          <a:noFill/>
        </p:spPr>
        <p:txBody>
          <a:bodyPr wrap="square" rtlCol="0">
            <a:spAutoFit/>
          </a:bodyPr>
          <a:lstStyle/>
          <a:p>
            <a:r>
              <a:rPr lang="en-US" sz="1600" dirty="0" smtClean="0"/>
              <a:t>There are three things we are interested in measuring with the scope that can’t be done (well) simultaneously on the same scope:-</a:t>
            </a:r>
          </a:p>
          <a:p>
            <a:r>
              <a:rPr lang="en-US" sz="1600" dirty="0" smtClean="0"/>
              <a:t>1.Entire current and voltage waveforms  –scope 1, timescale - us</a:t>
            </a:r>
          </a:p>
          <a:p>
            <a:r>
              <a:rPr lang="en-US" sz="1600" dirty="0" smtClean="0"/>
              <a:t>2.Charging Pulse Integration </a:t>
            </a:r>
            <a:r>
              <a:rPr lang="en-US" sz="1600" dirty="0"/>
              <a:t>–scope </a:t>
            </a:r>
            <a:r>
              <a:rPr lang="en-US" sz="1600" dirty="0" smtClean="0"/>
              <a:t>2, </a:t>
            </a:r>
            <a:r>
              <a:rPr lang="en-US" sz="1600" dirty="0"/>
              <a:t>timescale - </a:t>
            </a:r>
            <a:r>
              <a:rPr lang="en-US" sz="1600" dirty="0" smtClean="0"/>
              <a:t>ns</a:t>
            </a:r>
            <a:endParaRPr lang="en-US" sz="1600" dirty="0"/>
          </a:p>
          <a:p>
            <a:r>
              <a:rPr lang="en-US" sz="1600" dirty="0" smtClean="0"/>
              <a:t>3.Rise times and burning voltages –scope 1, timescale –ns</a:t>
            </a:r>
          </a:p>
          <a:p>
            <a:endParaRPr lang="en-US" sz="1600" dirty="0"/>
          </a:p>
          <a:p>
            <a:r>
              <a:rPr lang="en-US" sz="1600" dirty="0" smtClean="0"/>
              <a:t>However the pulse integration is only ever made when there is no BD and so the other measurements are not being made.  So I’m going to see if it is possible to make one of the other measurements on scope 2 when it is not being used for pulse integration, this might be tricky though.</a:t>
            </a:r>
          </a:p>
          <a:p>
            <a:endParaRPr lang="en-US" sz="1600" dirty="0"/>
          </a:p>
          <a:p>
            <a:r>
              <a:rPr lang="en-US" sz="1600" dirty="0" smtClean="0"/>
              <a:t>I will also need to incorporate the stepper motor control into my programs, but I am hoping I can draw on Tomoko and Anders considerable expertise in this area!</a:t>
            </a:r>
            <a:endParaRPr lang="en-GB" sz="16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148499"/>
            <a:ext cx="3995936" cy="216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3504" r="2771"/>
          <a:stretch/>
        </p:blipFill>
        <p:spPr>
          <a:xfrm>
            <a:off x="4427984" y="3985905"/>
            <a:ext cx="4539012" cy="2490168"/>
          </a:xfrm>
          <a:prstGeom prst="rect">
            <a:avLst/>
          </a:prstGeom>
        </p:spPr>
      </p:pic>
    </p:spTree>
    <p:extLst>
      <p:ext uri="{BB962C8B-B14F-4D97-AF65-F5344CB8AC3E}">
        <p14:creationId xmlns:p14="http://schemas.microsoft.com/office/powerpoint/2010/main" val="2617640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67544" y="116632"/>
            <a:ext cx="8229600" cy="1143000"/>
          </a:xfrm>
        </p:spPr>
        <p:txBody>
          <a:bodyPr>
            <a:normAutofit/>
          </a:bodyPr>
          <a:lstStyle/>
          <a:p>
            <a:r>
              <a:rPr lang="en-US" dirty="0" smtClean="0"/>
              <a:t>Pulse Integration Method</a:t>
            </a:r>
            <a:endParaRPr lang="en-GB" dirty="0"/>
          </a:p>
        </p:txBody>
      </p:sp>
      <p:sp>
        <p:nvSpPr>
          <p:cNvPr id="5" name="TextBox 4"/>
          <p:cNvSpPr txBox="1"/>
          <p:nvPr/>
        </p:nvSpPr>
        <p:spPr>
          <a:xfrm>
            <a:off x="323528" y="1340768"/>
            <a:ext cx="8640960" cy="1477328"/>
          </a:xfrm>
          <a:prstGeom prst="rect">
            <a:avLst/>
          </a:prstGeom>
          <a:noFill/>
        </p:spPr>
        <p:txBody>
          <a:bodyPr wrap="square" rtlCol="0">
            <a:spAutoFit/>
          </a:bodyPr>
          <a:lstStyle/>
          <a:p>
            <a:r>
              <a:rPr lang="en-US" dirty="0" smtClean="0"/>
              <a:t>The pulse integration method is used to monitor the gap distance.</a:t>
            </a:r>
          </a:p>
          <a:p>
            <a:endParaRPr lang="en-US" dirty="0"/>
          </a:p>
          <a:p>
            <a:r>
              <a:rPr lang="en-US" dirty="0" smtClean="0"/>
              <a:t>Current transformer 2 as shown in the circuit diagram is used to measure the transient current flow when the switch is closed.  The area of this current pulse is dependent on the gap capacitance.</a:t>
            </a:r>
            <a:endParaRPr lang="en-GB"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996952"/>
            <a:ext cx="5362967" cy="1376175"/>
          </a:xfrm>
          <a:prstGeom prst="rect">
            <a:avLst/>
          </a:prstGeom>
        </p:spPr>
      </p:pic>
      <p:sp>
        <p:nvSpPr>
          <p:cNvPr id="9" name="TextBox 8"/>
          <p:cNvSpPr txBox="1"/>
          <p:nvPr/>
        </p:nvSpPr>
        <p:spPr>
          <a:xfrm>
            <a:off x="5436096" y="3933056"/>
            <a:ext cx="591380" cy="369332"/>
          </a:xfrm>
          <a:prstGeom prst="rect">
            <a:avLst/>
          </a:prstGeom>
          <a:noFill/>
        </p:spPr>
        <p:txBody>
          <a:bodyPr wrap="none" rtlCol="0">
            <a:spAutoFit/>
          </a:bodyPr>
          <a:lstStyle/>
          <a:p>
            <a:r>
              <a:rPr lang="en-US" dirty="0" smtClean="0"/>
              <a:t>CT 2</a:t>
            </a:r>
            <a:endParaRPr lang="en-GB" dirty="0"/>
          </a:p>
        </p:txBody>
      </p:sp>
      <p:cxnSp>
        <p:nvCxnSpPr>
          <p:cNvPr id="11" name="Straight Arrow Connector 10"/>
          <p:cNvCxnSpPr>
            <a:stCxn id="9" idx="1"/>
          </p:cNvCxnSpPr>
          <p:nvPr/>
        </p:nvCxnSpPr>
        <p:spPr>
          <a:xfrm flipH="1" flipV="1">
            <a:off x="5148064" y="3933056"/>
            <a:ext cx="288032" cy="1846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228185" y="2996952"/>
            <a:ext cx="2736304" cy="1200329"/>
          </a:xfrm>
          <a:prstGeom prst="rect">
            <a:avLst/>
          </a:prstGeom>
          <a:noFill/>
        </p:spPr>
        <p:txBody>
          <a:bodyPr wrap="square" rtlCol="0">
            <a:spAutoFit/>
          </a:bodyPr>
          <a:lstStyle/>
          <a:p>
            <a:r>
              <a:rPr lang="en-US" dirty="0" smtClean="0"/>
              <a:t>In this position the current transformer is insensitive to as much stray capacitance as possible</a:t>
            </a:r>
            <a:endParaRPr lang="en-GB" dirty="0"/>
          </a:p>
        </p:txBody>
      </p:sp>
      <p:sp>
        <p:nvSpPr>
          <p:cNvPr id="13" name="TextBox 12"/>
          <p:cNvSpPr txBox="1"/>
          <p:nvPr/>
        </p:nvSpPr>
        <p:spPr>
          <a:xfrm>
            <a:off x="6263433" y="5229200"/>
            <a:ext cx="2808312" cy="646331"/>
          </a:xfrm>
          <a:prstGeom prst="rect">
            <a:avLst/>
          </a:prstGeom>
          <a:noFill/>
        </p:spPr>
        <p:txBody>
          <a:bodyPr wrap="square" rtlCol="0">
            <a:spAutoFit/>
          </a:bodyPr>
          <a:lstStyle/>
          <a:p>
            <a:r>
              <a:rPr lang="en-US" dirty="0" smtClean="0"/>
              <a:t>The measurement used is an average of many pulses.</a:t>
            </a:r>
            <a:endParaRPr lang="en-GB" dirty="0"/>
          </a:p>
        </p:txBody>
      </p:sp>
      <p:pic>
        <p:nvPicPr>
          <p:cNvPr id="1026" name="Picture 2" descr="E:\LeCroy.tif"/>
          <p:cNvPicPr>
            <a:picLocks noChangeAspect="1" noChangeArrowheads="1"/>
          </p:cNvPicPr>
          <p:nvPr/>
        </p:nvPicPr>
        <p:blipFill rotWithShape="1">
          <a:blip r:embed="rId3">
            <a:extLst>
              <a:ext uri="{28A0092B-C50C-407E-A947-70E740481C1C}">
                <a14:useLocalDpi xmlns:a14="http://schemas.microsoft.com/office/drawing/2010/main" val="0"/>
              </a:ext>
            </a:extLst>
          </a:blip>
          <a:srcRect b="37895"/>
          <a:stretch/>
        </p:blipFill>
        <p:spPr bwMode="auto">
          <a:xfrm>
            <a:off x="452659" y="4470424"/>
            <a:ext cx="4668997" cy="2174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3100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04742"/>
            <a:ext cx="8229600" cy="1143000"/>
          </a:xfrm>
        </p:spPr>
        <p:txBody>
          <a:bodyPr>
            <a:normAutofit/>
          </a:bodyPr>
          <a:lstStyle/>
          <a:p>
            <a:r>
              <a:rPr lang="en-US" dirty="0" smtClean="0"/>
              <a:t>Calibration</a:t>
            </a: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0688"/>
            <a:ext cx="9144000" cy="5050382"/>
          </a:xfrm>
          <a:prstGeom prst="rect">
            <a:avLst/>
          </a:prstGeom>
        </p:spPr>
      </p:pic>
      <p:sp>
        <p:nvSpPr>
          <p:cNvPr id="3" name="TextBox 2"/>
          <p:cNvSpPr txBox="1"/>
          <p:nvPr/>
        </p:nvSpPr>
        <p:spPr>
          <a:xfrm>
            <a:off x="539552" y="5805264"/>
            <a:ext cx="6811095" cy="369332"/>
          </a:xfrm>
          <a:prstGeom prst="rect">
            <a:avLst/>
          </a:prstGeom>
          <a:noFill/>
        </p:spPr>
        <p:txBody>
          <a:bodyPr wrap="none" rtlCol="0">
            <a:spAutoFit/>
          </a:bodyPr>
          <a:lstStyle/>
          <a:p>
            <a:r>
              <a:rPr lang="en-US" dirty="0" smtClean="0"/>
              <a:t>The calibration is remarkably consistent even when made weeks apart.</a:t>
            </a:r>
            <a:endParaRPr lang="en-GB" dirty="0"/>
          </a:p>
        </p:txBody>
      </p:sp>
    </p:spTree>
    <p:extLst>
      <p:ext uri="{BB962C8B-B14F-4D97-AF65-F5344CB8AC3E}">
        <p14:creationId xmlns:p14="http://schemas.microsoft.com/office/powerpoint/2010/main" val="2708591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8686800" cy="4525963"/>
          </a:xfrm>
        </p:spPr>
        <p:txBody>
          <a:bodyPr>
            <a:normAutofit/>
          </a:bodyPr>
          <a:lstStyle/>
          <a:p>
            <a:r>
              <a:rPr lang="en-US" sz="2000" dirty="0" smtClean="0">
                <a:latin typeface="+mj-lt"/>
              </a:rPr>
              <a:t>Average difference in area per </a:t>
            </a:r>
            <a:r>
              <a:rPr lang="el-GR" sz="2000" dirty="0">
                <a:cs typeface="Times New Roman"/>
              </a:rPr>
              <a:t>μ</a:t>
            </a:r>
            <a:r>
              <a:rPr lang="en-US" sz="2000" dirty="0" smtClean="0">
                <a:cs typeface="Times New Roman"/>
              </a:rPr>
              <a:t>m @ </a:t>
            </a:r>
            <a:r>
              <a:rPr lang="en-US" sz="2000" dirty="0" smtClean="0"/>
              <a:t>20</a:t>
            </a:r>
            <a:r>
              <a:rPr lang="el-GR" sz="2000" dirty="0">
                <a:cs typeface="Times New Roman"/>
              </a:rPr>
              <a:t>μ</a:t>
            </a:r>
            <a:r>
              <a:rPr lang="en-US" sz="2000" dirty="0" smtClean="0">
                <a:cs typeface="Times New Roman"/>
              </a:rPr>
              <a:t>m – 2.83*10^-12</a:t>
            </a:r>
            <a:endParaRPr lang="en-US" sz="2000" dirty="0" smtClean="0">
              <a:latin typeface="+mj-lt"/>
            </a:endParaRPr>
          </a:p>
          <a:p>
            <a:r>
              <a:rPr lang="en-US" sz="2000" dirty="0" smtClean="0">
                <a:latin typeface="+mj-lt"/>
              </a:rPr>
              <a:t>Standard Deviation Pulse to Pulse ~ 6.5*10^-12</a:t>
            </a:r>
          </a:p>
          <a:p>
            <a:r>
              <a:rPr lang="en-US" sz="2000" dirty="0" smtClean="0">
                <a:latin typeface="+mj-lt"/>
              </a:rPr>
              <a:t>==&gt; +- 2.2</a:t>
            </a:r>
            <a:r>
              <a:rPr lang="el-GR" sz="2000" dirty="0" smtClean="0">
                <a:cs typeface="Times New Roman"/>
              </a:rPr>
              <a:t>μ</a:t>
            </a:r>
            <a:r>
              <a:rPr lang="en-US" sz="2000" dirty="0" smtClean="0">
                <a:cs typeface="Times New Roman"/>
              </a:rPr>
              <a:t>m</a:t>
            </a:r>
          </a:p>
          <a:p>
            <a:r>
              <a:rPr lang="en-US" sz="2000" dirty="0" smtClean="0">
                <a:latin typeface="+mj-lt"/>
                <a:cs typeface="Times New Roman"/>
              </a:rPr>
              <a:t>Precision can be easily improved by averaging multiple measurements.</a:t>
            </a:r>
          </a:p>
          <a:p>
            <a:r>
              <a:rPr lang="en-US" sz="2000" dirty="0" smtClean="0">
                <a:latin typeface="+mj-lt"/>
                <a:cs typeface="Times New Roman"/>
              </a:rPr>
              <a:t>Scope rate is ~100Hz ==&gt; in one second standard deviation of mean is ~0.2</a:t>
            </a:r>
            <a:r>
              <a:rPr lang="el-GR" sz="2000" dirty="0" smtClean="0">
                <a:cs typeface="Times New Roman"/>
              </a:rPr>
              <a:t>μ</a:t>
            </a:r>
            <a:r>
              <a:rPr lang="en-US" sz="2000" dirty="0" smtClean="0">
                <a:cs typeface="Times New Roman"/>
              </a:rPr>
              <a:t>m</a:t>
            </a:r>
          </a:p>
          <a:p>
            <a:endParaRPr lang="en-US" sz="2000" dirty="0">
              <a:cs typeface="Times New Roman"/>
            </a:endParaRPr>
          </a:p>
          <a:p>
            <a:r>
              <a:rPr lang="en-US" sz="2000" dirty="0" smtClean="0">
                <a:cs typeface="Times New Roman"/>
              </a:rPr>
              <a:t>However repeatability of measurement is only ~3*10^-12 ==&gt; 1</a:t>
            </a:r>
            <a:r>
              <a:rPr lang="el-GR" sz="2000" dirty="0" smtClean="0">
                <a:cs typeface="Times New Roman"/>
              </a:rPr>
              <a:t>μ</a:t>
            </a:r>
            <a:r>
              <a:rPr lang="en-US" sz="2000" dirty="0" smtClean="0">
                <a:cs typeface="Times New Roman"/>
              </a:rPr>
              <a:t>m</a:t>
            </a:r>
          </a:p>
          <a:p>
            <a:r>
              <a:rPr lang="en-US" sz="2000" dirty="0" smtClean="0">
                <a:cs typeface="Times New Roman"/>
              </a:rPr>
              <a:t>Possibly due to inaccuracy in initial contact position</a:t>
            </a:r>
          </a:p>
          <a:p>
            <a:endParaRPr lang="en-US" sz="2000" dirty="0">
              <a:latin typeface="+mj-lt"/>
              <a:cs typeface="Times New Roman"/>
            </a:endParaRPr>
          </a:p>
          <a:p>
            <a:endParaRPr lang="en-GB" sz="2000" dirty="0">
              <a:latin typeface="+mj-lt"/>
            </a:endParaRPr>
          </a:p>
        </p:txBody>
      </p:sp>
      <p:sp>
        <p:nvSpPr>
          <p:cNvPr id="4" name="TextBox 3"/>
          <p:cNvSpPr txBox="1"/>
          <p:nvPr/>
        </p:nvSpPr>
        <p:spPr>
          <a:xfrm>
            <a:off x="2267744" y="332656"/>
            <a:ext cx="4238340" cy="461665"/>
          </a:xfrm>
          <a:prstGeom prst="rect">
            <a:avLst/>
          </a:prstGeom>
          <a:noFill/>
        </p:spPr>
        <p:txBody>
          <a:bodyPr wrap="none" rtlCol="0">
            <a:spAutoFit/>
          </a:bodyPr>
          <a:lstStyle/>
          <a:p>
            <a:r>
              <a:rPr lang="en-US" sz="2400" b="1" u="sng" dirty="0" smtClean="0"/>
              <a:t>How good is the measurement?</a:t>
            </a:r>
            <a:endParaRPr lang="en-GB" sz="2400" b="1" u="sng" dirty="0"/>
          </a:p>
        </p:txBody>
      </p:sp>
    </p:spTree>
    <p:extLst>
      <p:ext uri="{BB962C8B-B14F-4D97-AF65-F5344CB8AC3E}">
        <p14:creationId xmlns:p14="http://schemas.microsoft.com/office/powerpoint/2010/main" val="689346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67744" y="332656"/>
            <a:ext cx="2388603" cy="461665"/>
          </a:xfrm>
          <a:prstGeom prst="rect">
            <a:avLst/>
          </a:prstGeom>
          <a:noFill/>
        </p:spPr>
        <p:txBody>
          <a:bodyPr wrap="none" rtlCol="0">
            <a:spAutoFit/>
          </a:bodyPr>
          <a:lstStyle/>
          <a:p>
            <a:r>
              <a:rPr lang="en-US" sz="2400" b="1" u="sng" dirty="0" smtClean="0"/>
              <a:t>Calibration Curve</a:t>
            </a:r>
            <a:endParaRPr lang="en-GB" sz="2400" b="1" u="sng"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0929"/>
            <a:ext cx="9144000" cy="4936142"/>
          </a:xfrm>
          <a:prstGeom prst="rect">
            <a:avLst/>
          </a:prstGeom>
        </p:spPr>
      </p:pic>
    </p:spTree>
    <p:extLst>
      <p:ext uri="{BB962C8B-B14F-4D97-AF65-F5344CB8AC3E}">
        <p14:creationId xmlns:p14="http://schemas.microsoft.com/office/powerpoint/2010/main" val="1065197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04742"/>
            <a:ext cx="8229600" cy="1143000"/>
          </a:xfrm>
        </p:spPr>
        <p:txBody>
          <a:bodyPr>
            <a:normAutofit/>
          </a:bodyPr>
          <a:lstStyle/>
          <a:p>
            <a:r>
              <a:rPr lang="en-US" dirty="0" smtClean="0"/>
              <a:t>Gap change after BD</a:t>
            </a: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22" y="692696"/>
            <a:ext cx="9144000" cy="4936142"/>
          </a:xfrm>
          <a:prstGeom prst="rect">
            <a:avLst/>
          </a:prstGeom>
        </p:spPr>
      </p:pic>
      <p:sp>
        <p:nvSpPr>
          <p:cNvPr id="3" name="TextBox 2"/>
          <p:cNvSpPr txBox="1"/>
          <p:nvPr/>
        </p:nvSpPr>
        <p:spPr>
          <a:xfrm>
            <a:off x="10284" y="5914146"/>
            <a:ext cx="7992888" cy="646331"/>
          </a:xfrm>
          <a:prstGeom prst="rect">
            <a:avLst/>
          </a:prstGeom>
          <a:noFill/>
        </p:spPr>
        <p:txBody>
          <a:bodyPr wrap="square" rtlCol="0">
            <a:spAutoFit/>
          </a:bodyPr>
          <a:lstStyle/>
          <a:p>
            <a:r>
              <a:rPr lang="en-US" dirty="0" smtClean="0"/>
              <a:t>Hypothesis that gap would change more with higher voltage </a:t>
            </a:r>
            <a:r>
              <a:rPr lang="en-US" dirty="0" smtClean="0">
                <a:sym typeface="Wingdings" pitchFamily="2" charset="2"/>
              </a:rPr>
              <a:t> </a:t>
            </a:r>
            <a:r>
              <a:rPr lang="en-US" dirty="0" smtClean="0"/>
              <a:t>more damage to electrodes not proven.  Sorry for lack of proper um scale.</a:t>
            </a:r>
            <a:endParaRPr lang="en-GB" dirty="0"/>
          </a:p>
        </p:txBody>
      </p:sp>
      <p:sp>
        <p:nvSpPr>
          <p:cNvPr id="5" name="TextBox 4"/>
          <p:cNvSpPr txBox="1"/>
          <p:nvPr/>
        </p:nvSpPr>
        <p:spPr>
          <a:xfrm>
            <a:off x="-36512" y="4900518"/>
            <a:ext cx="724878" cy="369332"/>
          </a:xfrm>
          <a:prstGeom prst="rect">
            <a:avLst/>
          </a:prstGeom>
          <a:noFill/>
        </p:spPr>
        <p:txBody>
          <a:bodyPr wrap="none" rtlCol="0">
            <a:spAutoFit/>
          </a:bodyPr>
          <a:lstStyle/>
          <a:p>
            <a:r>
              <a:rPr lang="en-US" dirty="0" smtClean="0"/>
              <a:t>18um</a:t>
            </a:r>
            <a:endParaRPr lang="en-GB" dirty="0"/>
          </a:p>
        </p:txBody>
      </p:sp>
      <p:sp>
        <p:nvSpPr>
          <p:cNvPr id="6" name="TextBox 5"/>
          <p:cNvSpPr txBox="1"/>
          <p:nvPr/>
        </p:nvSpPr>
        <p:spPr>
          <a:xfrm>
            <a:off x="10284" y="3573016"/>
            <a:ext cx="724878" cy="369332"/>
          </a:xfrm>
          <a:prstGeom prst="rect">
            <a:avLst/>
          </a:prstGeom>
          <a:noFill/>
        </p:spPr>
        <p:txBody>
          <a:bodyPr wrap="none" rtlCol="0">
            <a:spAutoFit/>
          </a:bodyPr>
          <a:lstStyle/>
          <a:p>
            <a:r>
              <a:rPr lang="en-US" dirty="0" smtClean="0"/>
              <a:t>21um</a:t>
            </a:r>
            <a:endParaRPr lang="en-GB" dirty="0"/>
          </a:p>
        </p:txBody>
      </p:sp>
      <p:sp>
        <p:nvSpPr>
          <p:cNvPr id="7" name="TextBox 6"/>
          <p:cNvSpPr txBox="1"/>
          <p:nvPr/>
        </p:nvSpPr>
        <p:spPr>
          <a:xfrm>
            <a:off x="24661" y="2204864"/>
            <a:ext cx="724878" cy="369332"/>
          </a:xfrm>
          <a:prstGeom prst="rect">
            <a:avLst/>
          </a:prstGeom>
          <a:noFill/>
        </p:spPr>
        <p:txBody>
          <a:bodyPr wrap="none" rtlCol="0">
            <a:spAutoFit/>
          </a:bodyPr>
          <a:lstStyle/>
          <a:p>
            <a:r>
              <a:rPr lang="en-US" dirty="0" smtClean="0"/>
              <a:t>28um</a:t>
            </a:r>
            <a:endParaRPr lang="en-GB" dirty="0"/>
          </a:p>
        </p:txBody>
      </p:sp>
    </p:spTree>
    <p:extLst>
      <p:ext uri="{BB962C8B-B14F-4D97-AF65-F5344CB8AC3E}">
        <p14:creationId xmlns:p14="http://schemas.microsoft.com/office/powerpoint/2010/main" val="2708591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7192</TotalTime>
  <Words>584</Words>
  <Application>Microsoft Office PowerPoint</Application>
  <PresentationFormat>On-screen Show (4:3)</PresentationFormat>
  <Paragraphs>59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Spark system I update</vt:lpstr>
      <vt:lpstr>News</vt:lpstr>
      <vt:lpstr>Labview Improvements</vt:lpstr>
      <vt:lpstr> Upcoming Labview Improvements</vt:lpstr>
      <vt:lpstr>Pulse Integration Method</vt:lpstr>
      <vt:lpstr>Calibration</vt:lpstr>
      <vt:lpstr>PowerPoint Presentation</vt:lpstr>
      <vt:lpstr>PowerPoint Presentation</vt:lpstr>
      <vt:lpstr>Gap change after BD</vt:lpstr>
      <vt:lpstr>Plans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Rep Rate Circuits 2 and 3 specification/Wish List</dc:title>
  <dc:creator>nshipman</dc:creator>
  <cp:lastModifiedBy>nshipman</cp:lastModifiedBy>
  <cp:revision>23</cp:revision>
  <dcterms:created xsi:type="dcterms:W3CDTF">2013-03-28T11:09:19Z</dcterms:created>
  <dcterms:modified xsi:type="dcterms:W3CDTF">2013-09-17T04:14:30Z</dcterms:modified>
</cp:coreProperties>
</file>