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6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205B3-69E5-1846-8131-C712A9A59FF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C9257-6FB9-7047-9FCC-B41FD0D908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444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66CCA-1172-2C4F-BE3A-21DEAEE693BE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AF7AB0-E19E-1B46-BB2B-80890000D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1824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1371600"/>
            <a:ext cx="8147304" cy="1344168"/>
          </a:xfrm>
        </p:spPr>
        <p:txBody>
          <a:bodyPr vert="horz" lIns="91440" tIns="45720" rIns="91440" bIns="45720" rtlCol="0" anchor="b" anchorCtr="0"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algn="ctr" defTabSz="914400" rtl="0" eaLnBrk="1" latinLnBrk="0" hangingPunct="1">
              <a:lnSpc>
                <a:spcPts val="64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348" y="2715767"/>
            <a:ext cx="8147304" cy="667512"/>
          </a:xfrm>
        </p:spPr>
        <p:txBody>
          <a:bodyPr vert="horz" lIns="91440" tIns="45720" rIns="91440" bIns="45720" rtlCol="0">
            <a:normAutofit/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None/>
              <a:defRPr sz="2200" b="0" kern="120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4805045" y="430306"/>
            <a:ext cx="3840480" cy="5432612"/>
          </a:xfrm>
          <a:solidFill>
            <a:schemeClr val="bg1">
              <a:lumMod val="85000"/>
            </a:schemeClr>
          </a:solidFill>
          <a:ln w="127000" cap="sq">
            <a:solidFill>
              <a:schemeClr val="bg1"/>
            </a:solidFill>
            <a:miter lim="800000"/>
          </a:ln>
          <a:effectLst>
            <a:outerShdw blurRad="76200" dist="12700" dir="5400000" sx="100500" sy="100500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extrusionH="50800">
            <a:extrusionClr>
              <a:schemeClr val="tx1"/>
            </a:extrusionClr>
            <a:contourClr>
              <a:schemeClr val="tx1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accent2">
                  <a:lumMod val="50000"/>
                  <a:lumOff val="50000"/>
                </a:schemeClr>
              </a:buClr>
              <a:buSzPct val="75000"/>
              <a:buFont typeface="Wingdings 2" pitchFamily="18" charset="2"/>
              <a:buNone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7pPr marL="2743200" indent="-457200">
              <a:defRPr/>
            </a:lvl7pPr>
            <a:lvl8pPr marL="2743200" indent="-457200">
              <a:defRPr/>
            </a:lvl8pPr>
            <a:lvl9pPr marL="27432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1412" y="417513"/>
            <a:ext cx="1600200" cy="5708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1174" y="417513"/>
            <a:ext cx="6499225" cy="57086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475" y="4343398"/>
            <a:ext cx="8147049" cy="1346013"/>
          </a:xfrm>
        </p:spPr>
        <p:txBody>
          <a:bodyPr>
            <a:normAutofit/>
            <a:scene3d>
              <a:camera prst="orthographicFront"/>
              <a:lightRig rig="threePt" dir="t">
                <a:rot lat="0" lon="0" rev="10800000"/>
              </a:lightRig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>
              <a:lnSpc>
                <a:spcPts val="6400"/>
              </a:lnSpc>
              <a:defRPr sz="6000">
                <a:solidFill>
                  <a:schemeClr val="bg1"/>
                </a:solidFill>
                <a:effectLst>
                  <a:outerShdw blurRad="25400" dist="1905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8475" y="5688105"/>
            <a:ext cx="8147050" cy="663387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relaxedInset"/>
              <a:bevelB w="38100" h="38100" prst="relaxedInset"/>
            </a:sp3d>
          </a:bodyPr>
          <a:lstStyle>
            <a:lvl1pPr marL="0" indent="0" algn="ctr">
              <a:spcBef>
                <a:spcPts val="0"/>
              </a:spcBef>
              <a:buNone/>
              <a:defRPr b="0" baseline="0">
                <a:solidFill>
                  <a:schemeClr val="bg1"/>
                </a:solidFill>
                <a:effectLst>
                  <a:outerShdw blurRad="25400" dist="254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75000"/>
                    <a:lumOff val="25000"/>
                  </a:schemeClr>
                </a:solidFill>
                <a:effectLst>
                  <a:outerShdw blurRad="25400" dist="12700" dir="4200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981200" y="685800"/>
            <a:ext cx="5181600" cy="3352800"/>
          </a:xfrm>
          <a:solidFill>
            <a:schemeClr val="tx1">
              <a:lumMod val="75000"/>
            </a:schemeClr>
          </a:solidFill>
          <a:ln w="127000" cap="sq">
            <a:solidFill>
              <a:schemeClr val="tx1"/>
            </a:solidFill>
            <a:miter lim="800000"/>
          </a:ln>
          <a:effectLst>
            <a:outerShdw blurRad="63500" sx="101000" sy="101000" algn="ctr" rotWithShape="0">
              <a:schemeClr val="bg2">
                <a:lumMod val="20000"/>
                <a:lumOff val="80000"/>
                <a:alpha val="40000"/>
              </a:schemeClr>
            </a:outerShdw>
          </a:effectLst>
          <a:scene3d>
            <a:camera prst="orthographicFront"/>
            <a:lightRig rig="twoPt" dir="t">
              <a:rot lat="0" lon="0" rev="9000000"/>
            </a:lightRig>
          </a:scene3d>
          <a:sp3d prstMaterial="matte">
            <a:bevelT w="12700" prst="relaxedInset"/>
            <a:bevelB w="38100" h="127000" prst="relaxedInset"/>
            <a:extrusionClr>
              <a:schemeClr val="tx1"/>
            </a:extrusionClr>
            <a:contourClr>
              <a:schemeClr val="tx1"/>
            </a:contourClr>
          </a:sp3d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1774826"/>
            <a:ext cx="8147050" cy="1873250"/>
          </a:xfrm>
        </p:spPr>
        <p:txBody>
          <a:bodyPr anchor="b" anchorCtr="0"/>
          <a:lstStyle>
            <a:lvl1pPr algn="ctr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3654519"/>
            <a:ext cx="8147050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2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5046" y="1762125"/>
            <a:ext cx="3840480" cy="436403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290763" indent="-461963"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475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5046" y="1550894"/>
            <a:ext cx="3840480" cy="7159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5046" y="2541494"/>
            <a:ext cx="3840480" cy="358466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2920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805045" y="2353235"/>
            <a:ext cx="3840480" cy="1588"/>
          </a:xfrm>
          <a:prstGeom prst="line">
            <a:avLst/>
          </a:prstGeom>
          <a:ln w="63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540" y="416859"/>
            <a:ext cx="3840480" cy="1994647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532" y="403412"/>
            <a:ext cx="3840480" cy="57227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7540" y="2438400"/>
            <a:ext cx="3840480" cy="331694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145228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5" y="1761565"/>
            <a:ext cx="8147051" cy="4364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259" y="6356350"/>
            <a:ext cx="11865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7 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5004" y="6356350"/>
            <a:ext cx="51718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G. Cosmo - Highlights on the 18th Geant4 Collaboration Meeting - Overview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765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76629CB-7937-4506-A327-ACF88B95B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5000"/>
        <a:buFont typeface="Wingdings 2" pitchFamily="18" charset="2"/>
        <a:buChar char="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SzPct val="75000"/>
        <a:buFont typeface="Wingdings 2" pitchFamily="18" charset="2"/>
        <a:buChar char="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8348" y="320842"/>
            <a:ext cx="8147304" cy="2394926"/>
          </a:xfrm>
        </p:spPr>
        <p:txBody>
          <a:bodyPr>
            <a:noAutofit/>
          </a:bodyPr>
          <a:lstStyle/>
          <a:p>
            <a:r>
              <a:rPr lang="en-US" sz="4400" dirty="0" smtClean="0"/>
              <a:t>Highlights on the Geant4 Collaboration Meeting</a:t>
            </a:r>
            <a:br>
              <a:rPr lang="en-US" sz="4400" dirty="0" smtClean="0"/>
            </a:br>
            <a:r>
              <a:rPr lang="en-US" sz="4400" dirty="0" smtClean="0"/>
              <a:t>Seville, 2013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085" y="2902924"/>
            <a:ext cx="3605757" cy="963657"/>
          </a:xfrm>
        </p:spPr>
        <p:txBody>
          <a:bodyPr>
            <a:normAutofit fontScale="85000" lnSpcReduction="20000"/>
          </a:bodyPr>
          <a:lstStyle/>
          <a:p>
            <a:r>
              <a:rPr lang="en-US" sz="3800" i="1" dirty="0" smtClean="0"/>
              <a:t>Overview</a:t>
            </a:r>
          </a:p>
          <a:p>
            <a:endParaRPr lang="en-US" dirty="0"/>
          </a:p>
          <a:p>
            <a:r>
              <a:rPr lang="en-US" dirty="0" smtClean="0"/>
              <a:t>Gabriele Cosmo, PH/SFT</a:t>
            </a:r>
            <a:endParaRPr lang="en-US" dirty="0"/>
          </a:p>
        </p:txBody>
      </p:sp>
      <p:pic>
        <p:nvPicPr>
          <p:cNvPr id="4" name="Picture 3" descr="grou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210" y="3184304"/>
            <a:ext cx="5507789" cy="367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464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41" y="144034"/>
            <a:ext cx="5188907" cy="891710"/>
          </a:xfrm>
        </p:spPr>
        <p:txBody>
          <a:bodyPr/>
          <a:lstStyle/>
          <a:p>
            <a:r>
              <a:rPr lang="en-US" dirty="0" smtClean="0"/>
              <a:t>Meeting’s Venue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6589" y="1154907"/>
            <a:ext cx="3264199" cy="1399745"/>
          </a:xfrm>
        </p:spPr>
        <p:txBody>
          <a:bodyPr/>
          <a:lstStyle/>
          <a:p>
            <a:r>
              <a:rPr lang="en-US" dirty="0" smtClean="0"/>
              <a:t>Hosted in “Casa de la </a:t>
            </a:r>
            <a:r>
              <a:rPr lang="en-US" dirty="0" err="1" smtClean="0"/>
              <a:t>Provincia</a:t>
            </a:r>
            <a:r>
              <a:rPr lang="en-US" dirty="0" smtClean="0"/>
              <a:t>” in the hearth of Seville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41" y="1140497"/>
            <a:ext cx="4953000" cy="3302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34" y="2128246"/>
            <a:ext cx="4953000" cy="330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8164" y="2930275"/>
            <a:ext cx="4953000" cy="330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4946" y="3375472"/>
            <a:ext cx="4953000" cy="3302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957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Meeting’s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518" y="1761565"/>
            <a:ext cx="8418961" cy="2297585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18</a:t>
            </a:r>
            <a:r>
              <a:rPr lang="en-US" baseline="30000" dirty="0" smtClean="0"/>
              <a:t>th</a:t>
            </a:r>
            <a:r>
              <a:rPr lang="en-US" dirty="0" smtClean="0"/>
              <a:t> Collaboration Meeting</a:t>
            </a:r>
          </a:p>
          <a:p>
            <a:pPr lvl="1"/>
            <a:r>
              <a:rPr lang="en-US" dirty="0" err="1" smtClean="0"/>
              <a:t>Organised</a:t>
            </a:r>
            <a:r>
              <a:rPr lang="en-US" dirty="0" smtClean="0"/>
              <a:t> by the University of Seville</a:t>
            </a:r>
          </a:p>
          <a:p>
            <a:r>
              <a:rPr lang="en-US" dirty="0" smtClean="0"/>
              <a:t>5 days, Monday to Friday</a:t>
            </a:r>
          </a:p>
          <a:p>
            <a:pPr lvl="1"/>
            <a:r>
              <a:rPr lang="en-US" dirty="0" smtClean="0"/>
              <a:t>2 plenary sessions in then morning</a:t>
            </a:r>
          </a:p>
          <a:p>
            <a:pPr lvl="1"/>
            <a:r>
              <a:rPr lang="en-US" dirty="0" smtClean="0"/>
              <a:t>Parallel sessions in the afternoon</a:t>
            </a:r>
          </a:p>
          <a:p>
            <a:pPr lvl="1"/>
            <a:r>
              <a:rPr lang="en-US" dirty="0" smtClean="0"/>
              <a:t>Last morning dedicated to summaries from parallel sessions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53518" y="4059150"/>
            <a:ext cx="8418961" cy="2341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plenary on Monday dedicated to open requirements</a:t>
            </a:r>
          </a:p>
          <a:p>
            <a:pPr lvl="1"/>
            <a:r>
              <a:rPr lang="en-US" dirty="0" smtClean="0"/>
              <a:t>HEP, material science, space &amp; medical applications</a:t>
            </a:r>
          </a:p>
          <a:p>
            <a:pPr lvl="1"/>
            <a:r>
              <a:rPr lang="en-US" dirty="0" smtClean="0"/>
              <a:t>Reviewed requests for releases support from LHC experiments &amp; short/medium term plans</a:t>
            </a:r>
          </a:p>
          <a:p>
            <a:pPr lvl="2"/>
            <a:r>
              <a:rPr lang="en-US" dirty="0" smtClean="0"/>
              <a:t>Asked support for release 9.6 up to mid-2016 (ATLAS)</a:t>
            </a:r>
          </a:p>
          <a:p>
            <a:pPr lvl="2"/>
            <a:r>
              <a:rPr lang="en-US" dirty="0" smtClean="0"/>
              <a:t>Plan to start adopting release 10.0 in 2014 (CMS)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19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 to Geant4 release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Reviewed status for MT and performance measurements</a:t>
            </a:r>
          </a:p>
          <a:p>
            <a:pPr lvl="1"/>
            <a:r>
              <a:rPr lang="en-US" dirty="0" smtClean="0"/>
              <a:t>Confirmed excellent linear scaling vs. number of worker threads</a:t>
            </a:r>
          </a:p>
          <a:p>
            <a:pPr lvl="1"/>
            <a:r>
              <a:rPr lang="en-US" dirty="0" smtClean="0"/>
              <a:t>Improved memory footprint per thread and identified areas for further reduction; improved event reproducibility</a:t>
            </a:r>
          </a:p>
          <a:p>
            <a:pPr lvl="1"/>
            <a:r>
              <a:rPr lang="en-US" dirty="0" smtClean="0"/>
              <a:t>Defined strategy for documentation and migration of more examples and tests</a:t>
            </a:r>
          </a:p>
          <a:p>
            <a:pPr lvl="1"/>
            <a:r>
              <a:rPr lang="en-US" dirty="0" smtClean="0"/>
              <a:t>Reviewed next steps to take for the final release in December</a:t>
            </a:r>
          </a:p>
          <a:p>
            <a:r>
              <a:rPr lang="en-US" dirty="0" smtClean="0"/>
              <a:t>Reviewed status of developments in the different areas</a:t>
            </a:r>
          </a:p>
          <a:p>
            <a:pPr lvl="1"/>
            <a:r>
              <a:rPr lang="en-US" dirty="0" smtClean="0"/>
              <a:t>Geometry, particles, event-biasing, visualization, UI, …</a:t>
            </a:r>
          </a:p>
          <a:p>
            <a:pPr lvl="1"/>
            <a:r>
              <a:rPr lang="en-US" dirty="0" smtClean="0"/>
              <a:t>Performance monitoring and physics validation</a:t>
            </a:r>
          </a:p>
          <a:p>
            <a:r>
              <a:rPr lang="en-US" dirty="0" smtClean="0"/>
              <a:t>Status, developments </a:t>
            </a:r>
            <a:r>
              <a:rPr lang="en-US" smtClean="0"/>
              <a:t>&amp; plans in </a:t>
            </a:r>
            <a:r>
              <a:rPr lang="en-US" dirty="0" smtClean="0"/>
              <a:t>EM and hadronic physics</a:t>
            </a:r>
          </a:p>
          <a:p>
            <a:pPr lvl="1"/>
            <a:r>
              <a:rPr lang="en-US" dirty="0" smtClean="0"/>
              <a:t>See Alberto’s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1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- 1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526" y="1761565"/>
            <a:ext cx="8676105" cy="4682014"/>
          </a:xfrm>
        </p:spPr>
        <p:txBody>
          <a:bodyPr>
            <a:noAutofit/>
          </a:bodyPr>
          <a:lstStyle/>
          <a:p>
            <a:r>
              <a:rPr lang="en-US" sz="1600" dirty="0" smtClean="0"/>
              <a:t>Geometry</a:t>
            </a:r>
          </a:p>
          <a:p>
            <a:pPr lvl="1"/>
            <a:r>
              <a:rPr lang="en-US" sz="1600" dirty="0" smtClean="0"/>
              <a:t>Status of AIDA Unified Solids library to be included in release 10</a:t>
            </a:r>
          </a:p>
          <a:p>
            <a:pPr lvl="1"/>
            <a:r>
              <a:rPr lang="en-US" sz="1600" dirty="0" smtClean="0"/>
              <a:t>Presented status and first measurements from </a:t>
            </a:r>
            <a:r>
              <a:rPr lang="en-US" sz="1600" dirty="0" err="1" smtClean="0"/>
              <a:t>vectorization</a:t>
            </a:r>
            <a:r>
              <a:rPr lang="en-US" sz="1600" dirty="0" smtClean="0"/>
              <a:t> of geometrical primitives in the Vector Prototype</a:t>
            </a:r>
          </a:p>
          <a:p>
            <a:r>
              <a:rPr lang="en-US" sz="1600" dirty="0" smtClean="0"/>
              <a:t>Computing performance measurements</a:t>
            </a:r>
          </a:p>
          <a:p>
            <a:pPr lvl="1"/>
            <a:r>
              <a:rPr lang="en-US" sz="1600" dirty="0" smtClean="0"/>
              <a:t>Reduced performance gap vs. G3 in ALICE (improved by more than 1.6x)</a:t>
            </a:r>
          </a:p>
          <a:p>
            <a:pPr lvl="1"/>
            <a:r>
              <a:rPr lang="en-US" sz="1600" dirty="0" smtClean="0"/>
              <a:t>Reduced performance penalty from B-field in ATLAS (15% to 2%); identified hot spots (custom solid, low-energy photons/electrons)</a:t>
            </a:r>
          </a:p>
          <a:p>
            <a:pPr lvl="1"/>
            <a:r>
              <a:rPr lang="en-US" sz="1600" dirty="0" smtClean="0"/>
              <a:t>Expected improvements from use of fast math functions in CMS (standard math today counting for a total of 12%)</a:t>
            </a:r>
          </a:p>
          <a:p>
            <a:pPr lvl="1"/>
            <a:r>
              <a:rPr lang="en-US" sz="1600" dirty="0" smtClean="0"/>
              <a:t>Reviewed </a:t>
            </a:r>
            <a:r>
              <a:rPr lang="en-US" sz="1600" dirty="0"/>
              <a:t>r</a:t>
            </a:r>
            <a:r>
              <a:rPr lang="en-US" sz="1600" dirty="0" smtClean="0"/>
              <a:t>equirements for testing and benchmarking  multi-threaded applications</a:t>
            </a:r>
          </a:p>
          <a:p>
            <a:r>
              <a:rPr lang="en-US" sz="1600" dirty="0" smtClean="0"/>
              <a:t>Parallelism</a:t>
            </a:r>
          </a:p>
          <a:p>
            <a:pPr lvl="1"/>
            <a:r>
              <a:rPr lang="en-US" sz="1600" dirty="0" smtClean="0"/>
              <a:t>Presentations on Vector and GPU Prototypes, radiotherapy in CUDA, hybrid GATE</a:t>
            </a:r>
          </a:p>
          <a:p>
            <a:pPr lvl="1"/>
            <a:r>
              <a:rPr lang="en-US" sz="1600" dirty="0" smtClean="0"/>
              <a:t>More details in John’s summary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Cosmo - Highlights on the 18th Geant4 Collaboration Meeting - 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816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29"/>
            <a:ext cx="8147051" cy="908503"/>
          </a:xfrm>
        </p:spPr>
        <p:txBody>
          <a:bodyPr/>
          <a:lstStyle/>
          <a:p>
            <a:r>
              <a:rPr lang="en-US" dirty="0" smtClean="0"/>
              <a:t>Highlights - 2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528" y="1149684"/>
            <a:ext cx="4942653" cy="2789137"/>
          </a:xfrm>
        </p:spPr>
        <p:txBody>
          <a:bodyPr>
            <a:noAutofit/>
          </a:bodyPr>
          <a:lstStyle/>
          <a:p>
            <a:r>
              <a:rPr lang="en-US" sz="1600" dirty="0" smtClean="0"/>
              <a:t>Progress on Physics </a:t>
            </a:r>
            <a:r>
              <a:rPr lang="en-US" sz="1600" dirty="0"/>
              <a:t>B</a:t>
            </a:r>
            <a:r>
              <a:rPr lang="en-US" sz="1600" dirty="0" smtClean="0"/>
              <a:t>iasing</a:t>
            </a:r>
          </a:p>
          <a:p>
            <a:pPr lvl="1"/>
            <a:r>
              <a:rPr lang="en-US" sz="1600" dirty="0" smtClean="0"/>
              <a:t>Presented a “generic” biasing scheme to extend physics based biasing using wrapper and helper classes</a:t>
            </a:r>
          </a:p>
          <a:p>
            <a:pPr lvl="2"/>
            <a:r>
              <a:rPr lang="en-US" sz="1400" dirty="0" smtClean="0"/>
              <a:t>To be released in Geant4 10</a:t>
            </a:r>
          </a:p>
          <a:p>
            <a:pPr lvl="1"/>
            <a:r>
              <a:rPr lang="en-US" sz="1600" dirty="0" smtClean="0"/>
              <a:t>Reviewed existing EM biasing techniques</a:t>
            </a:r>
          </a:p>
          <a:p>
            <a:pPr lvl="1"/>
            <a:r>
              <a:rPr lang="en-US" sz="1600" dirty="0"/>
              <a:t>I</a:t>
            </a:r>
            <a:r>
              <a:rPr lang="en-US" sz="1600" dirty="0" smtClean="0"/>
              <a:t>mplementation </a:t>
            </a:r>
            <a:r>
              <a:rPr lang="en-US" sz="1600" dirty="0" smtClean="0"/>
              <a:t>of channeling </a:t>
            </a:r>
            <a:r>
              <a:rPr lang="en-US" sz="1600" dirty="0" smtClean="0"/>
              <a:t>effect</a:t>
            </a:r>
          </a:p>
          <a:p>
            <a:pPr lvl="2"/>
            <a:r>
              <a:rPr lang="en-US" sz="1400" dirty="0" smtClean="0"/>
              <a:t>Charged particles following the lattice planes in crystals due to the EM potential well. Used </a:t>
            </a:r>
            <a:r>
              <a:rPr lang="en-US" sz="1400" dirty="0" smtClean="0"/>
              <a:t>for beam collimation and extraction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37529" y="3807881"/>
            <a:ext cx="8660397" cy="27721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200" indent="-457200" algn="l" defTabSz="914400" rtl="0" eaLnBrk="1" latinLnBrk="0" hangingPunct="1">
              <a:spcBef>
                <a:spcPts val="2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indent="-457200" algn="l" defTabSz="914400" rtl="0" eaLnBrk="1" latinLnBrk="0" hangingPunct="1">
              <a:spcBef>
                <a:spcPts val="6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51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9563" indent="-461963" algn="l" defTabSz="914400" rtl="0" eaLnBrk="1" latinLnBrk="0" hangingPunct="1">
              <a:spcBef>
                <a:spcPct val="20000"/>
              </a:spcBef>
              <a:buClr>
                <a:schemeClr val="tx1">
                  <a:lumMod val="75000"/>
                  <a:lumOff val="25000"/>
                </a:schemeClr>
              </a:buClr>
              <a:buSzPct val="75000"/>
              <a:buFont typeface="Wingdings 2" pitchFamily="18" charset="2"/>
              <a:buChar char=""/>
              <a:defRPr lang="en-US"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Tools</a:t>
            </a:r>
            <a:endParaRPr lang="en-US" sz="1800" dirty="0"/>
          </a:p>
          <a:p>
            <a:pPr lvl="1"/>
            <a:r>
              <a:rPr lang="en-US" sz="1600" dirty="0"/>
              <a:t>Aiming to converge on common aspects for tools used in physics validation at FNAL and GRID validation suite at CERN</a:t>
            </a:r>
          </a:p>
          <a:p>
            <a:pPr lvl="1"/>
            <a:r>
              <a:rPr lang="en-US" sz="1600" dirty="0"/>
              <a:t>Integration of [more</a:t>
            </a:r>
            <a:r>
              <a:rPr lang="en-US" sz="1600" dirty="0" smtClean="0"/>
              <a:t>] physics </a:t>
            </a:r>
            <a:r>
              <a:rPr lang="en-US" sz="1600" dirty="0"/>
              <a:t>tests in </a:t>
            </a:r>
            <a:r>
              <a:rPr lang="en-US" sz="1600" dirty="0" err="1"/>
              <a:t>Ctest</a:t>
            </a:r>
            <a:r>
              <a:rPr lang="en-US" sz="1600" dirty="0"/>
              <a:t>/</a:t>
            </a:r>
            <a:r>
              <a:rPr lang="en-US" sz="1600" dirty="0" err="1"/>
              <a:t>CDash</a:t>
            </a:r>
            <a:endParaRPr lang="en-US" sz="1600" dirty="0"/>
          </a:p>
          <a:p>
            <a:pPr lvl="1"/>
            <a:r>
              <a:rPr lang="en-US" sz="1600" dirty="0"/>
              <a:t>Use of </a:t>
            </a:r>
            <a:r>
              <a:rPr lang="en-US" sz="1600" dirty="0" err="1"/>
              <a:t>Valgrind</a:t>
            </a:r>
            <a:r>
              <a:rPr lang="en-US" sz="1600" dirty="0"/>
              <a:t>/DRD for MT testing</a:t>
            </a:r>
          </a:p>
          <a:p>
            <a:pPr lvl="1"/>
            <a:r>
              <a:rPr lang="en-US" sz="1600" dirty="0"/>
              <a:t>Progress in addressing </a:t>
            </a:r>
            <a:r>
              <a:rPr lang="en-US" sz="1600" dirty="0" err="1"/>
              <a:t>Coverity</a:t>
            </a:r>
            <a:r>
              <a:rPr lang="en-US" sz="1600" dirty="0"/>
              <a:t> </a:t>
            </a:r>
            <a:r>
              <a:rPr lang="en-US" sz="1600" dirty="0" smtClean="0"/>
              <a:t>defects </a:t>
            </a:r>
            <a:r>
              <a:rPr lang="en-US" sz="1600" dirty="0" smtClean="0"/>
              <a:t>(now down </a:t>
            </a:r>
            <a:r>
              <a:rPr lang="en-US" sz="1600" dirty="0" smtClean="0"/>
              <a:t>to ~400)</a:t>
            </a:r>
          </a:p>
          <a:p>
            <a:pPr>
              <a:lnSpc>
                <a:spcPct val="50000"/>
              </a:lnSpc>
            </a:pPr>
            <a:r>
              <a:rPr lang="en-US" sz="1800" dirty="0"/>
              <a:t>General paper publication in 2014</a:t>
            </a:r>
          </a:p>
          <a:p>
            <a:pPr lvl="1"/>
            <a:r>
              <a:rPr lang="en-US" sz="1600" dirty="0"/>
              <a:t>Defined </a:t>
            </a:r>
            <a:r>
              <a:rPr lang="en-US" sz="1600" dirty="0" err="1"/>
              <a:t>organisation</a:t>
            </a:r>
            <a:r>
              <a:rPr lang="en-US" sz="1600" dirty="0"/>
              <a:t>, timeline and paper’s high-level </a:t>
            </a:r>
            <a:r>
              <a:rPr lang="en-US" sz="1600" dirty="0" smtClean="0"/>
              <a:t>outline</a:t>
            </a:r>
            <a:endParaRPr lang="en-US" sz="1600" dirty="0"/>
          </a:p>
        </p:txBody>
      </p:sp>
      <p:pic>
        <p:nvPicPr>
          <p:cNvPr id="5" name="Picture 4" descr="biasin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81" y="1382385"/>
            <a:ext cx="4063817" cy="204536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 October 2013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Cosmo - Highlights on the 18th Geant4 Collaboration Meeting - Overview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1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5" y="94130"/>
            <a:ext cx="8147051" cy="1135766"/>
          </a:xfrm>
        </p:spPr>
        <p:txBody>
          <a:bodyPr/>
          <a:lstStyle/>
          <a:p>
            <a:r>
              <a:rPr lang="en-US" dirty="0" smtClean="0"/>
              <a:t>2014: Okinawa!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475" y="1403684"/>
            <a:ext cx="8147051" cy="66409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Geant4 20</a:t>
            </a:r>
            <a:r>
              <a:rPr lang="en-US" baseline="30000" dirty="0" smtClean="0"/>
              <a:t>th</a:t>
            </a:r>
            <a:r>
              <a:rPr lang="en-US" dirty="0" smtClean="0"/>
              <a:t> Anniversary Ceremony</a:t>
            </a:r>
          </a:p>
          <a:p>
            <a:pPr lvl="1"/>
            <a:r>
              <a:rPr lang="en-US" dirty="0" smtClean="0"/>
              <a:t>Candidate dates: September 29</a:t>
            </a:r>
            <a:r>
              <a:rPr lang="en-US" baseline="30000" dirty="0" smtClean="0"/>
              <a:t>th</a:t>
            </a:r>
            <a:r>
              <a:rPr lang="en-US" dirty="0" smtClean="0"/>
              <a:t> to October 4</a:t>
            </a:r>
            <a:r>
              <a:rPr lang="en-US" baseline="30000" dirty="0" smtClean="0"/>
              <a:t>th</a:t>
            </a:r>
            <a:endParaRPr lang="en-US" dirty="0"/>
          </a:p>
        </p:txBody>
      </p:sp>
      <p:pic>
        <p:nvPicPr>
          <p:cNvPr id="4" name="Picture 3" descr="beach_of_Okinawa_GJ01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23" y="2143019"/>
            <a:ext cx="7281946" cy="455121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629CB-7937-4506-A327-ACF88B95BB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96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addle">
  <a:themeElements>
    <a:clrScheme name="Saddle">
      <a:dk1>
        <a:srgbClr val="302C24"/>
      </a:dk1>
      <a:lt1>
        <a:sysClr val="window" lastClr="FFFFFF"/>
      </a:lt1>
      <a:dk2>
        <a:srgbClr val="AC6416"/>
      </a:dk2>
      <a:lt2>
        <a:srgbClr val="E8E4DB"/>
      </a:lt2>
      <a:accent1>
        <a:srgbClr val="C6B178"/>
      </a:accent1>
      <a:accent2>
        <a:srgbClr val="9C5B14"/>
      </a:accent2>
      <a:accent3>
        <a:srgbClr val="71B2BC"/>
      </a:accent3>
      <a:accent4>
        <a:srgbClr val="78AA5D"/>
      </a:accent4>
      <a:accent5>
        <a:srgbClr val="867099"/>
      </a:accent5>
      <a:accent6>
        <a:srgbClr val="4C6F75"/>
      </a:accent6>
      <a:hlink>
        <a:srgbClr val="F27B0E"/>
      </a:hlink>
      <a:folHlink>
        <a:srgbClr val="989268"/>
      </a:folHlink>
    </a:clrScheme>
    <a:fontScheme name="Saddle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Saddle">
      <a:fillStyleLst>
        <a:solidFill>
          <a:schemeClr val="phClr"/>
        </a:solidFill>
        <a:gradFill rotWithShape="1">
          <a:gsLst>
            <a:gs pos="0">
              <a:schemeClr val="phClr"/>
            </a:gs>
            <a:gs pos="30000">
              <a:schemeClr val="phClr">
                <a:tint val="80000"/>
              </a:schemeClr>
            </a:gs>
            <a:gs pos="100000">
              <a:schemeClr val="phClr">
                <a:tint val="100000"/>
              </a:schemeClr>
            </a:gs>
          </a:gsLst>
          <a:path path="rect">
            <a:fillToRect l="50000" r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30000"/>
                <a:satMod val="120000"/>
              </a:schemeClr>
            </a:duotone>
          </a:blip>
          <a:stretch/>
        </a:blipFill>
      </a:fillStyleLst>
      <a:lnStyleLst>
        <a:ln w="254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50800" cap="flat" cmpd="dbl" algn="ctr">
          <a:solidFill>
            <a:schemeClr val="phClr"/>
          </a:solidFill>
          <a:prstDash val="solid"/>
        </a:ln>
        <a:ln w="7620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FFFFFF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sunrise" dir="tl">
              <a:rot lat="0" lon="0" rev="1200000"/>
            </a:lightRig>
          </a:scene3d>
          <a:sp3d prstMaterial="softEdge">
            <a:bevelT w="0" h="0"/>
          </a:sp3d>
        </a:effectStyle>
        <a:effectStyle>
          <a:effectLst>
            <a:innerShdw blurRad="76200" dist="38100" dir="13500000">
              <a:srgbClr val="FFFFFF">
                <a:alpha val="75000"/>
              </a:srgbClr>
            </a:innerShdw>
          </a:effectLst>
          <a:scene3d>
            <a:camera prst="perspectiveFront" fov="2400000"/>
            <a:lightRig rig="twoPt" dir="tl"/>
          </a:scene3d>
          <a:sp3d>
            <a:bevelT w="25400" h="12700" prst="angle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250000"/>
              </a:schemeClr>
              <a:schemeClr val="phClr">
                <a:tint val="5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shade val="90000"/>
                <a:hueMod val="90000"/>
                <a:satMod val="150000"/>
                <a:lumMod val="90000"/>
              </a:schemeClr>
              <a:schemeClr val="phClr">
                <a:tint val="70000"/>
                <a:shade val="80000"/>
                <a:satMod val="300000"/>
                <a:lumMod val="11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Saddle.thmx</Template>
  <TotalTime>467</TotalTime>
  <Words>564</Words>
  <Application>Microsoft Macintosh PowerPoint</Application>
  <PresentationFormat>On-screen Show (4:3)</PresentationFormat>
  <Paragraphs>73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Saddle</vt:lpstr>
      <vt:lpstr>Highlights on the Geant4 Collaboration Meeting Seville, 2013</vt:lpstr>
      <vt:lpstr>Meeting’s Venue</vt:lpstr>
      <vt:lpstr>Meeting’s Program</vt:lpstr>
      <vt:lpstr>Path to Geant4 release 10</vt:lpstr>
      <vt:lpstr>Highlights - 1</vt:lpstr>
      <vt:lpstr>Highlights - 2</vt:lpstr>
      <vt:lpstr>2014: Okinawa!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Highlights on the Geant4 Collaboration Meeting Sevilla, 2013</dc:title>
  <dc:creator>CERN User</dc:creator>
  <cp:lastModifiedBy>CERN User</cp:lastModifiedBy>
  <cp:revision>33</cp:revision>
  <dcterms:created xsi:type="dcterms:W3CDTF">2013-10-03T07:51:31Z</dcterms:created>
  <dcterms:modified xsi:type="dcterms:W3CDTF">2013-10-04T16:07:46Z</dcterms:modified>
</cp:coreProperties>
</file>