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5" r:id="rId3"/>
    <p:sldId id="288" r:id="rId4"/>
    <p:sldId id="277" r:id="rId5"/>
    <p:sldId id="259" r:id="rId6"/>
    <p:sldId id="278" r:id="rId7"/>
    <p:sldId id="291" r:id="rId8"/>
    <p:sldId id="279" r:id="rId9"/>
    <p:sldId id="261" r:id="rId10"/>
    <p:sldId id="280" r:id="rId11"/>
    <p:sldId id="287" r:id="rId12"/>
    <p:sldId id="281" r:id="rId13"/>
    <p:sldId id="290" r:id="rId14"/>
    <p:sldId id="262" r:id="rId15"/>
    <p:sldId id="272" r:id="rId16"/>
    <p:sldId id="273" r:id="rId17"/>
    <p:sldId id="274" r:id="rId18"/>
    <p:sldId id="286" r:id="rId19"/>
    <p:sldId id="275" r:id="rId20"/>
    <p:sldId id="289" r:id="rId21"/>
    <p:sldId id="26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199"/>
    <a:srgbClr val="BB39FF"/>
    <a:srgbClr val="FFAD09"/>
    <a:srgbClr val="FFF30D"/>
    <a:srgbClr val="34FF1D"/>
    <a:srgbClr val="FFF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5A10A2-CB54-9848-9364-5BF68B21A5C6}" type="doc">
      <dgm:prSet loTypeId="urn:microsoft.com/office/officeart/2005/8/layout/hChevron3" loCatId="" qsTypeId="urn:microsoft.com/office/officeart/2005/8/quickstyle/simple2" qsCatId="simple" csTypeId="urn:microsoft.com/office/officeart/2005/8/colors/accent1_2" csCatId="accent1" phldr="1"/>
      <dgm:spPr/>
    </dgm:pt>
    <dgm:pt modelId="{73054632-078B-5E4F-87E2-AFF5B695926C}">
      <dgm:prSet phldrT="[Text]"/>
      <dgm:spPr/>
      <dgm:t>
        <a:bodyPr/>
        <a:lstStyle/>
        <a:p>
          <a:r>
            <a:rPr lang="en-US" dirty="0" smtClean="0"/>
            <a:t>G4MT 9.4 (2011)</a:t>
          </a:r>
          <a:endParaRPr lang="en-US" dirty="0"/>
        </a:p>
      </dgm:t>
    </dgm:pt>
    <dgm:pt modelId="{D9F0AEDE-7575-5440-8E12-4D416A20B83C}" type="parTrans" cxnId="{B9C9BB35-A909-4B4A-9675-3E59E13B9756}">
      <dgm:prSet/>
      <dgm:spPr/>
      <dgm:t>
        <a:bodyPr/>
        <a:lstStyle/>
        <a:p>
          <a:endParaRPr lang="en-US"/>
        </a:p>
      </dgm:t>
    </dgm:pt>
    <dgm:pt modelId="{122FA371-8A61-0646-9C47-594D320BDADA}" type="sibTrans" cxnId="{B9C9BB35-A909-4B4A-9675-3E59E13B9756}">
      <dgm:prSet/>
      <dgm:spPr/>
      <dgm:t>
        <a:bodyPr/>
        <a:lstStyle/>
        <a:p>
          <a:endParaRPr lang="en-US"/>
        </a:p>
      </dgm:t>
    </dgm:pt>
    <dgm:pt modelId="{C138351F-96BC-1441-BFE4-3F8B90F847A2}">
      <dgm:prSet phldrT="[Text]" custT="1"/>
      <dgm:spPr/>
      <dgm:t>
        <a:bodyPr/>
        <a:lstStyle/>
        <a:p>
          <a:r>
            <a:rPr lang="en-US" sz="1600" dirty="0" smtClean="0"/>
            <a:t>G4 10.0-beta (</a:t>
          </a:r>
          <a:r>
            <a:rPr lang="en-US" sz="1000" dirty="0" smtClean="0"/>
            <a:t>Jun. 2013</a:t>
          </a:r>
          <a:r>
            <a:rPr lang="en-US" sz="1600" dirty="0" smtClean="0"/>
            <a:t>)</a:t>
          </a:r>
          <a:endParaRPr lang="en-US" sz="1600" dirty="0"/>
        </a:p>
      </dgm:t>
    </dgm:pt>
    <dgm:pt modelId="{B669BD81-ED22-C646-AC30-FA82D19A694F}" type="parTrans" cxnId="{5F7DB418-ADEE-DA45-A824-C9F0BF914916}">
      <dgm:prSet/>
      <dgm:spPr/>
      <dgm:t>
        <a:bodyPr/>
        <a:lstStyle/>
        <a:p>
          <a:endParaRPr lang="en-US"/>
        </a:p>
      </dgm:t>
    </dgm:pt>
    <dgm:pt modelId="{E0E93C49-55D0-0A40-88DC-CF4416E9B0FB}" type="sibTrans" cxnId="{5F7DB418-ADEE-DA45-A824-C9F0BF914916}">
      <dgm:prSet/>
      <dgm:spPr/>
      <dgm:t>
        <a:bodyPr/>
        <a:lstStyle/>
        <a:p>
          <a:endParaRPr lang="en-US"/>
        </a:p>
      </dgm:t>
    </dgm:pt>
    <dgm:pt modelId="{5317A9FF-1BE2-E94A-ACD5-265053304F90}">
      <dgm:prSet phldrT="[Text]"/>
      <dgm:spPr/>
      <dgm:t>
        <a:bodyPr/>
        <a:lstStyle/>
        <a:p>
          <a:r>
            <a:rPr lang="en-US" dirty="0" smtClean="0"/>
            <a:t>G4 10.0 (Dec. 2013)</a:t>
          </a:r>
          <a:endParaRPr lang="en-US" dirty="0"/>
        </a:p>
      </dgm:t>
    </dgm:pt>
    <dgm:pt modelId="{E7C45807-0F96-B746-A14F-87CD44DC7328}" type="parTrans" cxnId="{979049F7-1D84-954B-8A80-7AED759B5EAE}">
      <dgm:prSet/>
      <dgm:spPr/>
      <dgm:t>
        <a:bodyPr/>
        <a:lstStyle/>
        <a:p>
          <a:endParaRPr lang="en-US"/>
        </a:p>
      </dgm:t>
    </dgm:pt>
    <dgm:pt modelId="{56EB527F-D371-1C49-85DD-41B91E1262F7}" type="sibTrans" cxnId="{979049F7-1D84-954B-8A80-7AED759B5EAE}">
      <dgm:prSet/>
      <dgm:spPr/>
      <dgm:t>
        <a:bodyPr/>
        <a:lstStyle/>
        <a:p>
          <a:endParaRPr lang="en-US"/>
        </a:p>
      </dgm:t>
    </dgm:pt>
    <dgm:pt modelId="{FECD22AD-6217-CE4B-986A-996257F535C0}">
      <dgm:prSet phldrT="[Text]"/>
      <dgm:spPr/>
      <dgm:t>
        <a:bodyPr/>
        <a:lstStyle/>
        <a:p>
          <a:r>
            <a:rPr lang="en-US" dirty="0" smtClean="0"/>
            <a:t>G4MT 9.5 (2012)</a:t>
          </a:r>
          <a:endParaRPr lang="en-US" dirty="0"/>
        </a:p>
      </dgm:t>
    </dgm:pt>
    <dgm:pt modelId="{055E2D7E-2AC1-6E4A-AFBB-4F935E68CBCD}" type="parTrans" cxnId="{D0F2CF3D-5041-2041-A41D-1458B27D8626}">
      <dgm:prSet/>
      <dgm:spPr/>
      <dgm:t>
        <a:bodyPr/>
        <a:lstStyle/>
        <a:p>
          <a:endParaRPr lang="en-US"/>
        </a:p>
      </dgm:t>
    </dgm:pt>
    <dgm:pt modelId="{419A55A9-BEC2-0E4A-978C-A72907D2361C}" type="sibTrans" cxnId="{D0F2CF3D-5041-2041-A41D-1458B27D8626}">
      <dgm:prSet/>
      <dgm:spPr/>
      <dgm:t>
        <a:bodyPr/>
        <a:lstStyle/>
        <a:p>
          <a:endParaRPr lang="en-US"/>
        </a:p>
      </dgm:t>
    </dgm:pt>
    <dgm:pt modelId="{297DA7B2-B077-9947-9D46-6DBFB39E06F5}">
      <dgm:prSet phldrT="[Text]"/>
      <dgm:spPr/>
      <dgm:t>
        <a:bodyPr/>
        <a:lstStyle/>
        <a:p>
          <a:r>
            <a:rPr lang="en-US" dirty="0" smtClean="0"/>
            <a:t>G4 10 series (2014+)</a:t>
          </a:r>
          <a:endParaRPr lang="en-US" dirty="0"/>
        </a:p>
      </dgm:t>
    </dgm:pt>
    <dgm:pt modelId="{E910BAE6-44EB-F144-9B20-BBCC07D76356}" type="parTrans" cxnId="{A3D9E7D4-4C5F-5145-BCDF-11F372D59198}">
      <dgm:prSet/>
      <dgm:spPr/>
      <dgm:t>
        <a:bodyPr/>
        <a:lstStyle/>
        <a:p>
          <a:endParaRPr lang="en-US"/>
        </a:p>
      </dgm:t>
    </dgm:pt>
    <dgm:pt modelId="{3E2DB78F-F637-F242-B085-E36E0AFCFCC2}" type="sibTrans" cxnId="{A3D9E7D4-4C5F-5145-BCDF-11F372D59198}">
      <dgm:prSet/>
      <dgm:spPr/>
      <dgm:t>
        <a:bodyPr/>
        <a:lstStyle/>
        <a:p>
          <a:endParaRPr lang="en-US"/>
        </a:p>
      </dgm:t>
    </dgm:pt>
    <dgm:pt modelId="{D58BED26-A14E-B748-9BDC-14E81F99F153}" type="pres">
      <dgm:prSet presAssocID="{CD5A10A2-CB54-9848-9364-5BF68B21A5C6}" presName="Name0" presStyleCnt="0">
        <dgm:presLayoutVars>
          <dgm:dir/>
          <dgm:resizeHandles val="exact"/>
        </dgm:presLayoutVars>
      </dgm:prSet>
      <dgm:spPr/>
    </dgm:pt>
    <dgm:pt modelId="{DBD4AA34-CDAD-DD4A-80C7-03060E5602E5}" type="pres">
      <dgm:prSet presAssocID="{73054632-078B-5E4F-87E2-AFF5B695926C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6F0C30-9A81-9342-9520-3A4868209DF6}" type="pres">
      <dgm:prSet presAssocID="{122FA371-8A61-0646-9C47-594D320BDADA}" presName="parSpace" presStyleCnt="0"/>
      <dgm:spPr/>
    </dgm:pt>
    <dgm:pt modelId="{440CB756-80C1-9445-98A9-DECA66E0B8E2}" type="pres">
      <dgm:prSet presAssocID="{FECD22AD-6217-CE4B-986A-996257F535C0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B0C8AC-231C-4244-B70C-F45C8C1BA633}" type="pres">
      <dgm:prSet presAssocID="{419A55A9-BEC2-0E4A-978C-A72907D2361C}" presName="parSpace" presStyleCnt="0"/>
      <dgm:spPr/>
    </dgm:pt>
    <dgm:pt modelId="{C85621AF-0B26-A740-A019-B76D69867718}" type="pres">
      <dgm:prSet presAssocID="{C138351F-96BC-1441-BFE4-3F8B90F847A2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6A761B-9482-324C-8619-71C4BC81D690}" type="pres">
      <dgm:prSet presAssocID="{E0E93C49-55D0-0A40-88DC-CF4416E9B0FB}" presName="parSpace" presStyleCnt="0"/>
      <dgm:spPr/>
    </dgm:pt>
    <dgm:pt modelId="{13876395-3E2A-AB4B-8772-A917336D937A}" type="pres">
      <dgm:prSet presAssocID="{5317A9FF-1BE2-E94A-ACD5-265053304F90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7EE57-7AF7-E741-96B0-790E25473304}" type="pres">
      <dgm:prSet presAssocID="{56EB527F-D371-1C49-85DD-41B91E1262F7}" presName="parSpace" presStyleCnt="0"/>
      <dgm:spPr/>
    </dgm:pt>
    <dgm:pt modelId="{06A5AB0A-0485-724F-B44E-C3CC438E449E}" type="pres">
      <dgm:prSet presAssocID="{297DA7B2-B077-9947-9D46-6DBFB39E06F5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E4F586-1507-754A-ACF0-652A981C12FE}" type="presOf" srcId="{C138351F-96BC-1441-BFE4-3F8B90F847A2}" destId="{C85621AF-0B26-A740-A019-B76D69867718}" srcOrd="0" destOrd="0" presId="urn:microsoft.com/office/officeart/2005/8/layout/hChevron3"/>
    <dgm:cxn modelId="{ED2B1B66-144A-2043-B09E-0D2D6423D43E}" type="presOf" srcId="{297DA7B2-B077-9947-9D46-6DBFB39E06F5}" destId="{06A5AB0A-0485-724F-B44E-C3CC438E449E}" srcOrd="0" destOrd="0" presId="urn:microsoft.com/office/officeart/2005/8/layout/hChevron3"/>
    <dgm:cxn modelId="{A3D9E7D4-4C5F-5145-BCDF-11F372D59198}" srcId="{CD5A10A2-CB54-9848-9364-5BF68B21A5C6}" destId="{297DA7B2-B077-9947-9D46-6DBFB39E06F5}" srcOrd="4" destOrd="0" parTransId="{E910BAE6-44EB-F144-9B20-BBCC07D76356}" sibTransId="{3E2DB78F-F637-F242-B085-E36E0AFCFCC2}"/>
    <dgm:cxn modelId="{5F7DB418-ADEE-DA45-A824-C9F0BF914916}" srcId="{CD5A10A2-CB54-9848-9364-5BF68B21A5C6}" destId="{C138351F-96BC-1441-BFE4-3F8B90F847A2}" srcOrd="2" destOrd="0" parTransId="{B669BD81-ED22-C646-AC30-FA82D19A694F}" sibTransId="{E0E93C49-55D0-0A40-88DC-CF4416E9B0FB}"/>
    <dgm:cxn modelId="{292777D2-AC7F-5744-B772-1B1167108BB3}" type="presOf" srcId="{73054632-078B-5E4F-87E2-AFF5B695926C}" destId="{DBD4AA34-CDAD-DD4A-80C7-03060E5602E5}" srcOrd="0" destOrd="0" presId="urn:microsoft.com/office/officeart/2005/8/layout/hChevron3"/>
    <dgm:cxn modelId="{43F9057E-A525-D845-9FE5-0EB2DD3E4D65}" type="presOf" srcId="{5317A9FF-1BE2-E94A-ACD5-265053304F90}" destId="{13876395-3E2A-AB4B-8772-A917336D937A}" srcOrd="0" destOrd="0" presId="urn:microsoft.com/office/officeart/2005/8/layout/hChevron3"/>
    <dgm:cxn modelId="{2EEC7FA9-D047-1042-A786-62FDAC7C9B17}" type="presOf" srcId="{CD5A10A2-CB54-9848-9364-5BF68B21A5C6}" destId="{D58BED26-A14E-B748-9BDC-14E81F99F153}" srcOrd="0" destOrd="0" presId="urn:microsoft.com/office/officeart/2005/8/layout/hChevron3"/>
    <dgm:cxn modelId="{D0F2CF3D-5041-2041-A41D-1458B27D8626}" srcId="{CD5A10A2-CB54-9848-9364-5BF68B21A5C6}" destId="{FECD22AD-6217-CE4B-986A-996257F535C0}" srcOrd="1" destOrd="0" parTransId="{055E2D7E-2AC1-6E4A-AFBB-4F935E68CBCD}" sibTransId="{419A55A9-BEC2-0E4A-978C-A72907D2361C}"/>
    <dgm:cxn modelId="{9D37AC20-ED49-A94D-B4DA-8DDC79B7D4FB}" type="presOf" srcId="{FECD22AD-6217-CE4B-986A-996257F535C0}" destId="{440CB756-80C1-9445-98A9-DECA66E0B8E2}" srcOrd="0" destOrd="0" presId="urn:microsoft.com/office/officeart/2005/8/layout/hChevron3"/>
    <dgm:cxn modelId="{979049F7-1D84-954B-8A80-7AED759B5EAE}" srcId="{CD5A10A2-CB54-9848-9364-5BF68B21A5C6}" destId="{5317A9FF-1BE2-E94A-ACD5-265053304F90}" srcOrd="3" destOrd="0" parTransId="{E7C45807-0F96-B746-A14F-87CD44DC7328}" sibTransId="{56EB527F-D371-1C49-85DD-41B91E1262F7}"/>
    <dgm:cxn modelId="{B9C9BB35-A909-4B4A-9675-3E59E13B9756}" srcId="{CD5A10A2-CB54-9848-9364-5BF68B21A5C6}" destId="{73054632-078B-5E4F-87E2-AFF5B695926C}" srcOrd="0" destOrd="0" parTransId="{D9F0AEDE-7575-5440-8E12-4D416A20B83C}" sibTransId="{122FA371-8A61-0646-9C47-594D320BDADA}"/>
    <dgm:cxn modelId="{7B4DB1D1-F8C0-3543-8931-94C93909E1BD}" type="presParOf" srcId="{D58BED26-A14E-B748-9BDC-14E81F99F153}" destId="{DBD4AA34-CDAD-DD4A-80C7-03060E5602E5}" srcOrd="0" destOrd="0" presId="urn:microsoft.com/office/officeart/2005/8/layout/hChevron3"/>
    <dgm:cxn modelId="{995445CE-94ED-6C4A-B635-CBA79AA66892}" type="presParOf" srcId="{D58BED26-A14E-B748-9BDC-14E81F99F153}" destId="{496F0C30-9A81-9342-9520-3A4868209DF6}" srcOrd="1" destOrd="0" presId="urn:microsoft.com/office/officeart/2005/8/layout/hChevron3"/>
    <dgm:cxn modelId="{7C3857EC-7BCD-074B-9E30-43F78BBAAD33}" type="presParOf" srcId="{D58BED26-A14E-B748-9BDC-14E81F99F153}" destId="{440CB756-80C1-9445-98A9-DECA66E0B8E2}" srcOrd="2" destOrd="0" presId="urn:microsoft.com/office/officeart/2005/8/layout/hChevron3"/>
    <dgm:cxn modelId="{E559F661-A11D-EA41-89EA-ACCFF6A72C08}" type="presParOf" srcId="{D58BED26-A14E-B748-9BDC-14E81F99F153}" destId="{8DB0C8AC-231C-4244-B70C-F45C8C1BA633}" srcOrd="3" destOrd="0" presId="urn:microsoft.com/office/officeart/2005/8/layout/hChevron3"/>
    <dgm:cxn modelId="{8C00231E-8A27-714D-AE36-2CA30C52A270}" type="presParOf" srcId="{D58BED26-A14E-B748-9BDC-14E81F99F153}" destId="{C85621AF-0B26-A740-A019-B76D69867718}" srcOrd="4" destOrd="0" presId="urn:microsoft.com/office/officeart/2005/8/layout/hChevron3"/>
    <dgm:cxn modelId="{9B6C222E-E85A-2247-8E88-E7A023A4BFF7}" type="presParOf" srcId="{D58BED26-A14E-B748-9BDC-14E81F99F153}" destId="{526A761B-9482-324C-8619-71C4BC81D690}" srcOrd="5" destOrd="0" presId="urn:microsoft.com/office/officeart/2005/8/layout/hChevron3"/>
    <dgm:cxn modelId="{F593732E-FDA5-7446-9AD1-E87B69D218F8}" type="presParOf" srcId="{D58BED26-A14E-B748-9BDC-14E81F99F153}" destId="{13876395-3E2A-AB4B-8772-A917336D937A}" srcOrd="6" destOrd="0" presId="urn:microsoft.com/office/officeart/2005/8/layout/hChevron3"/>
    <dgm:cxn modelId="{72E57D37-1865-664E-A777-7EEB99DD427A}" type="presParOf" srcId="{D58BED26-A14E-B748-9BDC-14E81F99F153}" destId="{21D7EE57-7AF7-E741-96B0-790E25473304}" srcOrd="7" destOrd="0" presId="urn:microsoft.com/office/officeart/2005/8/layout/hChevron3"/>
    <dgm:cxn modelId="{0C37897E-9F63-6A4D-9F92-0A29E60446AE}" type="presParOf" srcId="{D58BED26-A14E-B748-9BDC-14E81F99F153}" destId="{06A5AB0A-0485-724F-B44E-C3CC438E449E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4AA34-CDAD-DD4A-80C7-03060E5602E5}">
      <dsp:nvSpPr>
        <dsp:cNvPr id="0" name=""/>
        <dsp:cNvSpPr/>
      </dsp:nvSpPr>
      <dsp:spPr>
        <a:xfrm>
          <a:off x="989" y="516447"/>
          <a:ext cx="1930231" cy="77209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G4MT 9.4 (2011)</a:t>
          </a:r>
          <a:endParaRPr lang="en-US" sz="1600" kern="1200" dirty="0"/>
        </a:p>
      </dsp:txBody>
      <dsp:txXfrm>
        <a:off x="989" y="516447"/>
        <a:ext cx="1737208" cy="772092"/>
      </dsp:txXfrm>
    </dsp:sp>
    <dsp:sp modelId="{440CB756-80C1-9445-98A9-DECA66E0B8E2}">
      <dsp:nvSpPr>
        <dsp:cNvPr id="0" name=""/>
        <dsp:cNvSpPr/>
      </dsp:nvSpPr>
      <dsp:spPr>
        <a:xfrm>
          <a:off x="1545174" y="516447"/>
          <a:ext cx="1930231" cy="7720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G4MT 9.5 (2012)</a:t>
          </a:r>
          <a:endParaRPr lang="en-US" sz="1600" kern="1200" dirty="0"/>
        </a:p>
      </dsp:txBody>
      <dsp:txXfrm>
        <a:off x="1931220" y="516447"/>
        <a:ext cx="1158139" cy="772092"/>
      </dsp:txXfrm>
    </dsp:sp>
    <dsp:sp modelId="{C85621AF-0B26-A740-A019-B76D69867718}">
      <dsp:nvSpPr>
        <dsp:cNvPr id="0" name=""/>
        <dsp:cNvSpPr/>
      </dsp:nvSpPr>
      <dsp:spPr>
        <a:xfrm>
          <a:off x="3089359" y="516447"/>
          <a:ext cx="1930231" cy="7720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G4 10.0-beta (</a:t>
          </a:r>
          <a:r>
            <a:rPr lang="en-US" sz="1000" kern="1200" dirty="0" smtClean="0"/>
            <a:t>Jun. 2013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>
        <a:off x="3475405" y="516447"/>
        <a:ext cx="1158139" cy="772092"/>
      </dsp:txXfrm>
    </dsp:sp>
    <dsp:sp modelId="{13876395-3E2A-AB4B-8772-A917336D937A}">
      <dsp:nvSpPr>
        <dsp:cNvPr id="0" name=""/>
        <dsp:cNvSpPr/>
      </dsp:nvSpPr>
      <dsp:spPr>
        <a:xfrm>
          <a:off x="4633544" y="516447"/>
          <a:ext cx="1930231" cy="7720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G4 10.0 (Dec. 2013)</a:t>
          </a:r>
          <a:endParaRPr lang="en-US" sz="1600" kern="1200" dirty="0"/>
        </a:p>
      </dsp:txBody>
      <dsp:txXfrm>
        <a:off x="5019590" y="516447"/>
        <a:ext cx="1158139" cy="772092"/>
      </dsp:txXfrm>
    </dsp:sp>
    <dsp:sp modelId="{06A5AB0A-0485-724F-B44E-C3CC438E449E}">
      <dsp:nvSpPr>
        <dsp:cNvPr id="0" name=""/>
        <dsp:cNvSpPr/>
      </dsp:nvSpPr>
      <dsp:spPr>
        <a:xfrm>
          <a:off x="6177729" y="516447"/>
          <a:ext cx="1930231" cy="7720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G4 10 series (2014+)</a:t>
          </a:r>
          <a:endParaRPr lang="en-US" sz="1600" kern="1200" dirty="0"/>
        </a:p>
      </dsp:txBody>
      <dsp:txXfrm>
        <a:off x="6563775" y="516447"/>
        <a:ext cx="1158139" cy="7720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2C1C3-04BC-8341-914F-94D44AD11C3C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C9A4B-45B9-3B43-9226-A2BE6829A7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80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7256-963D-E949-A8FA-753F71629D41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76EE4-83D2-5F4A-9B19-F8A280D603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671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85089" y="6356350"/>
            <a:ext cx="3788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1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CHEP 2013, Amsterdam - 17 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3717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1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Geant4 - Towards major release 10 - G.Cosmo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13713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1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Relationship Id="rId3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idasoft.web.cern.ch/USolids" TargetMode="External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Relationship Id="rId3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geant4.cern.ch/support/Beta4.10.0-1.txt" TargetMode="External"/><Relationship Id="rId4" Type="http://schemas.openxmlformats.org/officeDocument/2006/relationships/hyperlink" Target="http://geant4.cern.ch/support/planned_features.s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Geant4/Geant4MTForApplicationDeveloper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Geant4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owards major release 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59256" y="4891872"/>
            <a:ext cx="32697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Gabriele Cosmo, CERN PH/SFT</a:t>
            </a:r>
          </a:p>
          <a:p>
            <a:r>
              <a:rPr lang="en-US" sz="1200" i="1" dirty="0" smtClean="0"/>
              <a:t>On behalf of the Geant4 Collaboration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39215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/>
              <a:t>P</a:t>
            </a:r>
            <a:r>
              <a:rPr lang="en-US" sz="2400" i="1" dirty="0" smtClean="0"/>
              <a:t>erformance – 3/4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728" y="1723961"/>
            <a:ext cx="4108455" cy="4065372"/>
          </a:xfrm>
        </p:spPr>
        <p:txBody>
          <a:bodyPr/>
          <a:lstStyle/>
          <a:p>
            <a:r>
              <a:rPr lang="en-US" dirty="0" smtClean="0"/>
              <a:t>Intel® Xeon Phi™ coprocessor</a:t>
            </a:r>
          </a:p>
          <a:p>
            <a:pPr lvl="1"/>
            <a:r>
              <a:rPr lang="en-US" dirty="0" smtClean="0"/>
              <a:t>Using out-of-the-box 10.0-beta (i.e. no </a:t>
            </a:r>
            <a:r>
              <a:rPr lang="en-US" dirty="0" err="1" smtClean="0"/>
              <a:t>optimisations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~40 MB/thread</a:t>
            </a:r>
          </a:p>
          <a:p>
            <a:pPr lvl="2"/>
            <a:r>
              <a:rPr lang="en-US" dirty="0" smtClean="0"/>
              <a:t>Baseline: Full-CMS benchmark; 200 MB (geometry and physics)</a:t>
            </a:r>
          </a:p>
          <a:p>
            <a:pPr lvl="1"/>
            <a:r>
              <a:rPr lang="en-US" dirty="0" smtClean="0"/>
              <a:t>Speedup almost linear with reasonably small increase of memory usage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4105" y="5941310"/>
            <a:ext cx="6159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(*) </a:t>
            </a:r>
            <a:r>
              <a:rPr lang="en-US" sz="1600" i="1" dirty="0"/>
              <a:t>A</a:t>
            </a:r>
            <a:r>
              <a:rPr lang="en-US" sz="1600" i="1" dirty="0" smtClean="0"/>
              <a:t>nalysis on full-CMS benchmark for release 10.0-beta by </a:t>
            </a:r>
            <a:r>
              <a:rPr lang="en-US" sz="1600" i="1" dirty="0" err="1" smtClean="0"/>
              <a:t>A.Dotti</a:t>
            </a:r>
            <a:r>
              <a:rPr lang="en-US" sz="1600" i="1" dirty="0" smtClean="0"/>
              <a:t>, SLAC</a:t>
            </a:r>
            <a:endParaRPr lang="en-US" sz="1600" i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331999" y="1849466"/>
            <a:ext cx="4210767" cy="3933111"/>
            <a:chOff x="533402" y="1600200"/>
            <a:chExt cx="4210767" cy="3933111"/>
          </a:xfrm>
        </p:grpSpPr>
        <p:pic>
          <p:nvPicPr>
            <p:cNvPr id="14" name="Picture 13" descr="Memory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674" y="1600200"/>
              <a:ext cx="3911495" cy="366258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057400" y="5225534"/>
              <a:ext cx="15467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kern="1200" dirty="0" smtClean="0">
                  <a:latin typeface="Gill Sans Light"/>
                  <a:cs typeface="Gill Sans Light"/>
                </a:rPr>
                <a:t>Number of threads</a:t>
              </a:r>
              <a:endParaRPr lang="en-US" sz="1400" kern="1200" dirty="0">
                <a:latin typeface="Gill Sans Light"/>
                <a:cs typeface="Gill Sans Ligh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-222417" y="3041819"/>
              <a:ext cx="1880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kern="1200" dirty="0" smtClean="0">
                  <a:latin typeface="Gill Sans Light"/>
                  <a:cs typeface="Gill Sans Light"/>
                </a:rPr>
                <a:t>Memory</a:t>
              </a:r>
              <a:r>
                <a:rPr lang="en-US" kern="1200" dirty="0" smtClean="0">
                  <a:latin typeface="Gill Sans Light"/>
                  <a:cs typeface="Gill Sans Light"/>
                </a:rPr>
                <a:t> usage (MB)</a:t>
              </a:r>
              <a:endParaRPr lang="en-US" kern="1200" dirty="0">
                <a:latin typeface="Gill Sans Light"/>
                <a:cs typeface="Gill Sans Light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29748" y1="36374" x2="29748" y2="36374"/>
                        <a14:foregroundMark x1="31677" y1="46051" x2="31677" y2="46051"/>
                        <a14:foregroundMark x1="28116" y1="44271" x2="28116" y2="44271"/>
                        <a14:foregroundMark x1="25297" y1="33927" x2="25297" y2="33927"/>
                        <a14:foregroundMark x1="27226" y1="35261" x2="27226" y2="35261"/>
                        <a14:foregroundMark x1="25890" y1="35039" x2="25890" y2="35039"/>
                        <a14:foregroundMark x1="36573" y1="66963" x2="36573" y2="66963"/>
                        <a14:foregroundMark x1="35534" y1="69855" x2="35534" y2="69855"/>
                        <a14:foregroundMark x1="34792" y1="64739" x2="34792" y2="64739"/>
                        <a14:foregroundMark x1="31231" y1="66963" x2="31231" y2="66963"/>
                        <a14:foregroundMark x1="30341" y1="61846" x2="30341" y2="61846"/>
                        <a14:foregroundMark x1="37908" y1="69744" x2="37908" y2="69744"/>
                        <a14:foregroundMark x1="38056" y1="71635" x2="38056" y2="71635"/>
                        <a14:foregroundMark x1="39021" y1="73860" x2="39021" y2="73860"/>
                        <a14:foregroundMark x1="38205" y1="74972" x2="38205" y2="74972"/>
                        <a14:foregroundMark x1="34496" y1="72303" x2="34496" y2="72303"/>
                        <a14:foregroundMark x1="34199" y1="74305" x2="34199" y2="74305"/>
                        <a14:foregroundMark x1="34199" y1="76529" x2="34199" y2="76529"/>
                        <a14:foregroundMark x1="35163" y1="77419" x2="35163" y2="77419"/>
                        <a14:foregroundMark x1="33383" y1="74527" x2="33383" y2="74527"/>
                        <a14:foregroundMark x1="32715" y1="74750" x2="32715" y2="74750"/>
                        <a14:foregroundMark x1="34199" y1="78643" x2="34273" y2="77197"/>
                        <a14:foregroundMark x1="30935" y1="60957" x2="30935" y2="60957"/>
                        <a14:foregroundMark x1="28858" y1="52058" x2="28858" y2="52058"/>
                        <a14:foregroundMark x1="27448" y1="44160" x2="27448" y2="44160"/>
                        <a14:foregroundMark x1="25816" y1="36596" x2="25816" y2="36596"/>
                        <a14:foregroundMark x1="25816" y1="36596" x2="27077" y2="43159"/>
                        <a14:foregroundMark x1="24407" y1="31146" x2="24407" y2="31146"/>
                        <a14:foregroundMark x1="25000" y1="32925" x2="25000" y2="32925"/>
                        <a14:foregroundMark x1="22923" y1="29477" x2="22923" y2="29477"/>
                        <a14:foregroundMark x1="22107" y1="30478" x2="22107" y2="30478"/>
                        <a14:foregroundMark x1="22033" y1="29477" x2="22033" y2="29477"/>
                        <a14:foregroundMark x1="21588" y1="30033" x2="21588" y2="30033"/>
                        <a14:foregroundMark x1="32196" y1="67186" x2="32196" y2="67186"/>
                        <a14:foregroundMark x1="27448" y1="45384" x2="28561" y2="51502"/>
                        <a14:foregroundMark x1="28858" y1="53393" x2="30267" y2="60512"/>
                        <a14:foregroundMark x1="30490" y1="62736" x2="31157" y2="66073"/>
                        <a14:foregroundMark x1="31677" y1="68076" x2="32196" y2="71858"/>
                        <a14:foregroundMark x1="26261" y1="25473" x2="26261" y2="25473"/>
                        <a14:backgroundMark x1="36350" y1="74861" x2="36350" y2="74861"/>
                        <a14:backgroundMark x1="36573" y1="75528" x2="36573" y2="75528"/>
                        <a14:backgroundMark x1="32270" y1="73526" x2="32270" y2="7475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86534" y="3730571"/>
            <a:ext cx="2056232" cy="137133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0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/>
              <a:t>P</a:t>
            </a:r>
            <a:r>
              <a:rPr lang="en-US" sz="2400" i="1" dirty="0" smtClean="0"/>
              <a:t>erformance – </a:t>
            </a:r>
            <a:r>
              <a:rPr lang="en-US" sz="2400" i="1" dirty="0"/>
              <a:t>4</a:t>
            </a:r>
            <a:r>
              <a:rPr lang="en-US" sz="2400" i="1" dirty="0" smtClean="0"/>
              <a:t>/4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8316" y="1723961"/>
            <a:ext cx="3850107" cy="4065372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Exynos</a:t>
            </a:r>
            <a:r>
              <a:rPr lang="en-US" dirty="0"/>
              <a:t> 4412 Prime quad-core Cortex-A9 @ </a:t>
            </a:r>
            <a:r>
              <a:rPr lang="en-US" dirty="0" smtClean="0"/>
              <a:t>1.7GHz (*)</a:t>
            </a:r>
          </a:p>
          <a:p>
            <a:pPr lvl="1"/>
            <a:r>
              <a:rPr lang="en-US" dirty="0" smtClean="0"/>
              <a:t>Based on latest September development release</a:t>
            </a:r>
          </a:p>
          <a:p>
            <a:pPr lvl="1"/>
            <a:r>
              <a:rPr lang="en-US" dirty="0" smtClean="0"/>
              <a:t>Full-CMS benchmark with full physics (single </a:t>
            </a:r>
            <a:r>
              <a:rPr lang="en-US" dirty="0" err="1" smtClean="0"/>
              <a:t>pions</a:t>
            </a:r>
            <a:r>
              <a:rPr lang="en-US" dirty="0" smtClean="0"/>
              <a:t> @ 50GeV) with B-Field turned on</a:t>
            </a:r>
          </a:p>
          <a:p>
            <a:pPr lvl="1"/>
            <a:r>
              <a:rPr lang="en-US" dirty="0" smtClean="0"/>
              <a:t>Each thread processing 100 events</a:t>
            </a:r>
          </a:p>
          <a:p>
            <a:pPr lvl="1"/>
            <a:r>
              <a:rPr lang="en-US" dirty="0" smtClean="0"/>
              <a:t>Still good linearity vs. number of working threads</a:t>
            </a:r>
          </a:p>
          <a:p>
            <a:pPr lvl="1"/>
            <a:r>
              <a:rPr lang="en-US" dirty="0" smtClean="0"/>
              <a:t>See also presentation by </a:t>
            </a:r>
            <a:r>
              <a:rPr lang="en-US" dirty="0" err="1" smtClean="0"/>
              <a:t>P.Elmer</a:t>
            </a:r>
            <a:r>
              <a:rPr lang="en-US" dirty="0" smtClean="0"/>
              <a:t> et al.: “</a:t>
            </a:r>
            <a:r>
              <a:rPr lang="en-US" i="1" dirty="0"/>
              <a:t>Explorations of the viability of ARM and Intel Xeon Phi for Physics </a:t>
            </a:r>
            <a:r>
              <a:rPr lang="en-US" i="1" dirty="0" smtClean="0"/>
              <a:t>Processing</a:t>
            </a:r>
            <a:r>
              <a:rPr lang="en-US" b="1" dirty="0" smtClean="0"/>
              <a:t>”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Geant4 - Towards major release 10 - </a:t>
            </a:r>
            <a:r>
              <a:rPr lang="en-US" dirty="0" err="1" smtClean="0"/>
              <a:t>G.Cosmo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4105" y="5941310"/>
            <a:ext cx="8584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(*) </a:t>
            </a:r>
            <a:r>
              <a:rPr lang="en-US" sz="1400" b="1" i="1" dirty="0" smtClean="0">
                <a:solidFill>
                  <a:srgbClr val="FF0000"/>
                </a:solidFill>
              </a:rPr>
              <a:t>Preliminary</a:t>
            </a:r>
            <a:r>
              <a:rPr lang="en-US" sz="1400" b="1" dirty="0" smtClean="0"/>
              <a:t> </a:t>
            </a:r>
            <a:r>
              <a:rPr lang="en-US" sz="1400" i="1" dirty="0" smtClean="0"/>
              <a:t>analysis on full-CMS </a:t>
            </a:r>
            <a:r>
              <a:rPr lang="en-US" sz="1400" i="1" dirty="0"/>
              <a:t>benchmark (last September development </a:t>
            </a:r>
            <a:r>
              <a:rPr lang="en-US" sz="1400" i="1" dirty="0" smtClean="0"/>
              <a:t>release </a:t>
            </a:r>
            <a:r>
              <a:rPr lang="en-US" sz="1400" i="1" dirty="0"/>
              <a:t>of Geant4</a:t>
            </a:r>
            <a:r>
              <a:rPr lang="en-US" sz="1400" i="1" dirty="0" smtClean="0"/>
              <a:t>) by </a:t>
            </a:r>
            <a:r>
              <a:rPr lang="en-US" sz="1400" i="1" dirty="0" err="1" smtClean="0"/>
              <a:t>A.Dotti</a:t>
            </a:r>
            <a:r>
              <a:rPr lang="en-US" sz="1400" i="1" dirty="0" smtClean="0"/>
              <a:t>, SLAC</a:t>
            </a:r>
            <a:endParaRPr lang="en-US" sz="1400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CHEP 2013, Amsterdam - 17 October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44842" y="1750698"/>
            <a:ext cx="1500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ARM Cortex A9</a:t>
            </a:r>
            <a:endParaRPr lang="en-US" sz="1400" b="1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1369" y="1740386"/>
            <a:ext cx="5186947" cy="3911782"/>
            <a:chOff x="21369" y="1740386"/>
            <a:chExt cx="5186947" cy="3911782"/>
          </a:xfrm>
        </p:grpSpPr>
        <p:pic>
          <p:nvPicPr>
            <p:cNvPr id="4" name="Picture 3" descr="arm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9" y="1740386"/>
              <a:ext cx="5186947" cy="3911782"/>
            </a:xfrm>
            <a:prstGeom prst="rect">
              <a:avLst/>
            </a:prstGeom>
          </p:spPr>
        </p:pic>
        <p:pic>
          <p:nvPicPr>
            <p:cNvPr id="10" name="Picture 9" descr="ar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105" y="2058475"/>
              <a:ext cx="781728" cy="6387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5030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1199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/>
              <a:t>P</a:t>
            </a:r>
            <a:r>
              <a:rPr lang="en-US" sz="2400" i="1" dirty="0" smtClean="0"/>
              <a:t>hysics validation results…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051" y="1405350"/>
            <a:ext cx="4294255" cy="1936755"/>
          </a:xfrm>
        </p:spPr>
        <p:txBody>
          <a:bodyPr>
            <a:noAutofit/>
          </a:bodyPr>
          <a:lstStyle/>
          <a:p>
            <a:r>
              <a:rPr lang="en-US" sz="1600" dirty="0" smtClean="0"/>
              <a:t>20 </a:t>
            </a:r>
            <a:r>
              <a:rPr lang="en-US" sz="1600" dirty="0" err="1" smtClean="0"/>
              <a:t>Gev</a:t>
            </a:r>
            <a:r>
              <a:rPr lang="en-US" sz="1600" dirty="0" smtClean="0"/>
              <a:t> proton on W-</a:t>
            </a:r>
            <a:r>
              <a:rPr lang="en-US" sz="1600" dirty="0" err="1" smtClean="0"/>
              <a:t>Lar</a:t>
            </a:r>
            <a:endParaRPr lang="en-US" sz="1600" dirty="0" smtClean="0"/>
          </a:p>
          <a:p>
            <a:pPr lvl="1"/>
            <a:r>
              <a:rPr lang="en-US" sz="1400" dirty="0" smtClean="0"/>
              <a:t>Full showers simulated</a:t>
            </a:r>
          </a:p>
          <a:p>
            <a:pPr>
              <a:lnSpc>
                <a:spcPct val="50000"/>
              </a:lnSpc>
            </a:pPr>
            <a:r>
              <a:rPr lang="en-US" sz="1600" dirty="0" smtClean="0"/>
              <a:t>FTFP_BERT physics-list</a:t>
            </a:r>
          </a:p>
          <a:p>
            <a:pPr>
              <a:lnSpc>
                <a:spcPct val="50000"/>
              </a:lnSpc>
            </a:pPr>
            <a:r>
              <a:rPr lang="en-US" sz="1600" dirty="0" smtClean="0"/>
              <a:t>Sequential: 5000 events</a:t>
            </a:r>
          </a:p>
          <a:p>
            <a:pPr>
              <a:lnSpc>
                <a:spcPct val="50000"/>
              </a:lnSpc>
            </a:pPr>
            <a:r>
              <a:rPr lang="en-US" sz="1600" dirty="0" smtClean="0"/>
              <a:t>Multi-threaded: 20000 events</a:t>
            </a:r>
          </a:p>
          <a:p>
            <a:pPr lvl="1"/>
            <a:r>
              <a:rPr lang="en-US" sz="1600" dirty="0" smtClean="0"/>
              <a:t>4 threads; </a:t>
            </a:r>
            <a:r>
              <a:rPr lang="en-US" sz="1400" dirty="0" smtClean="0"/>
              <a:t>results for 1 thread shown</a:t>
            </a:r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360" y="1414169"/>
            <a:ext cx="4495639" cy="2579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360" y="3993698"/>
            <a:ext cx="4495640" cy="288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6496"/>
            <a:ext cx="4648359" cy="299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12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07051" y="3500403"/>
            <a:ext cx="4294255" cy="3660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5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5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5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5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5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en-US" sz="1400" dirty="0" smtClean="0">
                <a:solidFill>
                  <a:srgbClr val="FF6600"/>
                </a:solidFill>
              </a:rPr>
              <a:t>Aiming for perfect reproducibility vs. sequential</a:t>
            </a:r>
            <a:endParaRPr lang="en-US" sz="1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69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 smtClean="0"/>
              <a:t>Next to come … - 1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0895"/>
            <a:ext cx="7770813" cy="1962868"/>
          </a:xfrm>
        </p:spPr>
        <p:txBody>
          <a:bodyPr>
            <a:normAutofit/>
          </a:bodyPr>
          <a:lstStyle/>
          <a:p>
            <a:r>
              <a:rPr lang="en-US" dirty="0" smtClean="0"/>
              <a:t>Review and further refinements to API</a:t>
            </a:r>
          </a:p>
          <a:p>
            <a:pPr lvl="1"/>
            <a:r>
              <a:rPr lang="en-US" dirty="0" smtClean="0"/>
              <a:t>Based on feedback from users and Beta testers</a:t>
            </a:r>
          </a:p>
          <a:p>
            <a:pPr lvl="1"/>
            <a:r>
              <a:rPr lang="en-US" dirty="0" err="1" smtClean="0"/>
              <a:t>Rationalisation</a:t>
            </a:r>
            <a:r>
              <a:rPr lang="en-US" dirty="0" smtClean="0"/>
              <a:t> and better </a:t>
            </a:r>
            <a:r>
              <a:rPr lang="en-US" dirty="0" err="1" smtClean="0"/>
              <a:t>modularisation</a:t>
            </a:r>
            <a:r>
              <a:rPr lang="en-US" dirty="0" smtClean="0"/>
              <a:t> of code for the </a:t>
            </a:r>
            <a:r>
              <a:rPr lang="en-US" dirty="0" err="1" smtClean="0"/>
              <a:t>initialisation</a:t>
            </a:r>
            <a:r>
              <a:rPr lang="en-US" dirty="0" smtClean="0"/>
              <a:t> of threads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urther simplification for user-code migration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13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5800" y="3711026"/>
            <a:ext cx="7770813" cy="2415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Further improve performance</a:t>
            </a:r>
          </a:p>
          <a:p>
            <a:pPr lvl="1"/>
            <a:r>
              <a:rPr lang="en-US" dirty="0" smtClean="0"/>
              <a:t>Identify and solve hotspots</a:t>
            </a:r>
          </a:p>
          <a:p>
            <a:pPr lvl="1"/>
            <a:r>
              <a:rPr lang="en-US" dirty="0" smtClean="0"/>
              <a:t>Investigate use of thread-private </a:t>
            </a:r>
            <a:r>
              <a:rPr lang="en-US" dirty="0" err="1" smtClean="0"/>
              <a:t>malloc</a:t>
            </a:r>
            <a:r>
              <a:rPr lang="en-US" dirty="0" smtClean="0"/>
              <a:t> (to remove hidden locks in new/delete)</a:t>
            </a:r>
          </a:p>
          <a:p>
            <a:pPr lvl="1"/>
            <a:r>
              <a:rPr lang="en-US" dirty="0" smtClean="0"/>
              <a:t>Improve event throughput (inter-algorithm parallelism) </a:t>
            </a:r>
          </a:p>
        </p:txBody>
      </p:sp>
    </p:spTree>
    <p:extLst>
      <p:ext uri="{BB962C8B-B14F-4D97-AF65-F5344CB8AC3E}">
        <p14:creationId xmlns:p14="http://schemas.microsoft.com/office/powerpoint/2010/main" val="150164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 smtClean="0"/>
              <a:t>Next to come … - 2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0895"/>
            <a:ext cx="7770813" cy="1223128"/>
          </a:xfrm>
        </p:spPr>
        <p:txBody>
          <a:bodyPr>
            <a:normAutofit/>
          </a:bodyPr>
          <a:lstStyle/>
          <a:p>
            <a:r>
              <a:rPr lang="en-US" dirty="0"/>
              <a:t>Address and solve few limitations &amp; problems affecting version 10.0-beta</a:t>
            </a:r>
          </a:p>
          <a:p>
            <a:pPr lvl="1"/>
            <a:r>
              <a:rPr lang="en-US" dirty="0"/>
              <a:t>Improve testing </a:t>
            </a:r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14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5800" y="2870096"/>
            <a:ext cx="7770813" cy="1395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Further investigations on task-based parallelism (TBB)</a:t>
            </a:r>
          </a:p>
          <a:p>
            <a:pPr lvl="1"/>
            <a:r>
              <a:rPr lang="en-US" dirty="0" smtClean="0"/>
              <a:t>TBB works already with Geant4-MT</a:t>
            </a:r>
          </a:p>
          <a:p>
            <a:pPr lvl="1"/>
            <a:r>
              <a:rPr lang="en-US" dirty="0" smtClean="0"/>
              <a:t>Provide one or two examples based on the new API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4265830"/>
            <a:ext cx="7770813" cy="1860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Study heterogeneous parallelism (MPI together with multi-threading)</a:t>
            </a:r>
          </a:p>
          <a:p>
            <a:pPr lvl="1"/>
            <a:r>
              <a:rPr lang="en-US" dirty="0" smtClean="0"/>
              <a:t>Use in hybrid systems (host + one [or more] MIC card)</a:t>
            </a:r>
          </a:p>
          <a:p>
            <a:pPr lvl="1"/>
            <a:r>
              <a:rPr lang="en-US" dirty="0" smtClean="0"/>
              <a:t>Adoption of check-pointing technique (DMTCP) to improve start-up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1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05" y="4652211"/>
            <a:ext cx="7251263" cy="1660682"/>
          </a:xfrm>
        </p:spPr>
        <p:txBody>
          <a:bodyPr>
            <a:noAutofit/>
          </a:bodyPr>
          <a:lstStyle/>
          <a:p>
            <a:pPr algn="l"/>
            <a:r>
              <a:rPr lang="en-US" sz="4400" i="1" dirty="0" smtClean="0"/>
              <a:t>Developments in release 10.0…</a:t>
            </a:r>
            <a:br>
              <a:rPr lang="en-US" sz="4400" i="1" dirty="0" smtClean="0"/>
            </a:br>
            <a:r>
              <a:rPr lang="en-US" sz="2800" i="1" dirty="0" smtClean="0"/>
              <a:t>Highlights on kernel modules</a:t>
            </a:r>
            <a:endParaRPr lang="en-US" sz="4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16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Geometry</a:t>
            </a:r>
            <a:br>
              <a:rPr lang="en-US" dirty="0" smtClean="0"/>
            </a:br>
            <a:r>
              <a:rPr lang="en-US" sz="2400" i="1" dirty="0" smtClean="0"/>
              <a:t>10.0-beta features</a:t>
            </a:r>
            <a:endParaRPr lang="en-US" sz="4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2359702"/>
          </a:xfrm>
        </p:spPr>
        <p:txBody>
          <a:bodyPr/>
          <a:lstStyle/>
          <a:p>
            <a:r>
              <a:rPr lang="en-US" dirty="0" smtClean="0"/>
              <a:t>Replaced UI commands for geometry overlaps check</a:t>
            </a:r>
          </a:p>
          <a:p>
            <a:pPr lvl="1"/>
            <a:r>
              <a:rPr lang="en-US" dirty="0" smtClean="0"/>
              <a:t>Now based on built-in overlaps checking for random points generated on solids’ surfaces</a:t>
            </a:r>
          </a:p>
          <a:p>
            <a:pPr lvl="1"/>
            <a:r>
              <a:rPr lang="en-US" dirty="0" smtClean="0"/>
              <a:t>Now consistently working also for </a:t>
            </a:r>
            <a:r>
              <a:rPr lang="en-US" dirty="0" err="1" smtClean="0"/>
              <a:t>parameterised</a:t>
            </a:r>
            <a:r>
              <a:rPr lang="en-US" dirty="0" smtClean="0"/>
              <a:t> volumes</a:t>
            </a:r>
          </a:p>
          <a:p>
            <a:pPr lvl="1"/>
            <a:r>
              <a:rPr lang="en-US" dirty="0" smtClean="0"/>
              <a:t>Possibility to tune resolution for the test and set tolerances</a:t>
            </a:r>
          </a:p>
          <a:p>
            <a:pPr lvl="1"/>
            <a:r>
              <a:rPr lang="en-US" dirty="0" smtClean="0"/>
              <a:t>Possibility to define depth interval in geometrical tree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16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5800" y="4228843"/>
            <a:ext cx="7770813" cy="1897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Introduction of gravity field and magnetic field gradient</a:t>
            </a:r>
          </a:p>
          <a:p>
            <a:r>
              <a:rPr lang="en-US" dirty="0" smtClean="0"/>
              <a:t>Use of precise safety computation by default in navigation</a:t>
            </a:r>
          </a:p>
          <a:p>
            <a:r>
              <a:rPr lang="en-US" dirty="0" smtClean="0"/>
              <a:t>Archived obsolete BREPs classes and module</a:t>
            </a:r>
          </a:p>
        </p:txBody>
      </p:sp>
    </p:spTree>
    <p:extLst>
      <p:ext uri="{BB962C8B-B14F-4D97-AF65-F5344CB8AC3E}">
        <p14:creationId xmlns:p14="http://schemas.microsoft.com/office/powerpoint/2010/main" val="365329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Geometry</a:t>
            </a:r>
            <a:br>
              <a:rPr lang="en-US" dirty="0" smtClean="0"/>
            </a:br>
            <a:r>
              <a:rPr lang="en-US" sz="2400" i="1" dirty="0" smtClean="0"/>
              <a:t>Geometrical primitives</a:t>
            </a:r>
            <a:endParaRPr lang="en-US" sz="4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5089" y="1550894"/>
            <a:ext cx="4813738" cy="4682219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AIDA Unified Solids library</a:t>
            </a:r>
            <a:r>
              <a:rPr lang="en-US" dirty="0" smtClean="0"/>
              <a:t> integration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s optional component, for replacing the original solids</a:t>
            </a:r>
          </a:p>
          <a:p>
            <a:r>
              <a:rPr lang="en-US" dirty="0" smtClean="0"/>
              <a:t>Provides </a:t>
            </a:r>
            <a:r>
              <a:rPr lang="en-US" dirty="0" err="1" smtClean="0"/>
              <a:t>optimised</a:t>
            </a:r>
            <a:r>
              <a:rPr lang="en-US" dirty="0" smtClean="0"/>
              <a:t> implementation for a large number of geometrical primitives and constructs</a:t>
            </a:r>
          </a:p>
          <a:p>
            <a:pPr lvl="1"/>
            <a:r>
              <a:rPr lang="en-US" dirty="0">
                <a:latin typeface="Calisto MT" charset="0"/>
                <a:ea typeface="ＭＳ Ｐゴシック" charset="0"/>
              </a:rPr>
              <a:t>box, orb, sphere (+sphere section), tube (+cylindrical section), cone (+conical section), simple, generic &amp; arbitrary trapezoid, tetrahedron, </a:t>
            </a:r>
            <a:r>
              <a:rPr lang="en-US" dirty="0" err="1">
                <a:latin typeface="Calisto MT" charset="0"/>
                <a:ea typeface="ＭＳ Ｐゴシック" charset="0"/>
              </a:rPr>
              <a:t>polycone</a:t>
            </a:r>
            <a:r>
              <a:rPr lang="en-US" dirty="0">
                <a:latin typeface="Calisto MT" charset="0"/>
                <a:ea typeface="ＭＳ Ｐゴシック" charset="0"/>
              </a:rPr>
              <a:t>, </a:t>
            </a:r>
            <a:r>
              <a:rPr lang="en-US" dirty="0" err="1" smtClean="0">
                <a:latin typeface="Calisto MT" charset="0"/>
                <a:ea typeface="ＭＳ Ｐゴシック" charset="0"/>
              </a:rPr>
              <a:t>polyhedra</a:t>
            </a:r>
            <a:r>
              <a:rPr lang="en-US" dirty="0" smtClean="0">
                <a:latin typeface="Calisto MT" charset="0"/>
                <a:ea typeface="ＭＳ Ｐゴシック" charset="0"/>
              </a:rPr>
              <a:t>, extruded solid, </a:t>
            </a:r>
            <a:r>
              <a:rPr lang="en-US" dirty="0">
                <a:latin typeface="Calisto MT" charset="0"/>
                <a:ea typeface="ＭＳ Ｐゴシック" charset="0"/>
              </a:rPr>
              <a:t>tessellated </a:t>
            </a:r>
            <a:r>
              <a:rPr lang="en-US" dirty="0" smtClean="0">
                <a:latin typeface="Calisto MT" charset="0"/>
                <a:ea typeface="ＭＳ Ｐゴシック" charset="0"/>
              </a:rPr>
              <a:t>solid and new Multi</a:t>
            </a:r>
            <a:r>
              <a:rPr lang="en-US" dirty="0">
                <a:latin typeface="Calisto MT" charset="0"/>
                <a:ea typeface="ＭＳ Ｐゴシック" charset="0"/>
              </a:rPr>
              <a:t>-Union </a:t>
            </a:r>
            <a:r>
              <a:rPr lang="en-US" dirty="0" smtClean="0">
                <a:latin typeface="Calisto MT" charset="0"/>
                <a:ea typeface="ＭＳ Ｐゴシック" charset="0"/>
              </a:rPr>
              <a:t>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pic>
        <p:nvPicPr>
          <p:cNvPr id="7" name="Picture 6" descr="soli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16" y="1550894"/>
            <a:ext cx="3803285" cy="4682219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018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0009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Geometry</a:t>
            </a:r>
            <a:br>
              <a:rPr lang="en-US" dirty="0" smtClean="0"/>
            </a:br>
            <a:r>
              <a:rPr lang="en-US" sz="2400" i="1" dirty="0" smtClean="0"/>
              <a:t>Unified Solids Library performance – a couple of examples…</a:t>
            </a:r>
            <a:endParaRPr lang="en-US" sz="4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784" y="1256224"/>
            <a:ext cx="8197829" cy="835829"/>
          </a:xfrm>
        </p:spPr>
        <p:txBody>
          <a:bodyPr/>
          <a:lstStyle/>
          <a:p>
            <a:r>
              <a:rPr lang="en-US" dirty="0" smtClean="0"/>
              <a:t>Significant speedup </a:t>
            </a:r>
            <a:r>
              <a:rPr lang="en-US" dirty="0" smtClean="0"/>
              <a:t>achieved </a:t>
            </a:r>
            <a:r>
              <a:rPr lang="en-US" dirty="0" smtClean="0"/>
              <a:t>for</a:t>
            </a:r>
            <a:r>
              <a:rPr lang="en-US" dirty="0" smtClean="0"/>
              <a:t> some shapes</a:t>
            </a:r>
            <a:endParaRPr lang="en-US" dirty="0" smtClean="0"/>
          </a:p>
          <a:p>
            <a:pPr lvl="1"/>
            <a:r>
              <a:rPr lang="en-US" dirty="0" smtClean="0"/>
              <a:t>Tessellated shape: now making possible fine-grained tessellation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18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8784" y="5869139"/>
            <a:ext cx="3926305" cy="474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Multi-Union construct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90243" y="2092053"/>
            <a:ext cx="7324992" cy="3611839"/>
            <a:chOff x="193684" y="1539455"/>
            <a:chExt cx="7324992" cy="3611839"/>
          </a:xfrm>
        </p:grpSpPr>
        <p:grpSp>
          <p:nvGrpSpPr>
            <p:cNvPr id="8" name="Group 7"/>
            <p:cNvGrpSpPr/>
            <p:nvPr/>
          </p:nvGrpSpPr>
          <p:grpSpPr>
            <a:xfrm>
              <a:off x="193684" y="1539455"/>
              <a:ext cx="7324992" cy="3611839"/>
              <a:chOff x="755576" y="1988840"/>
              <a:chExt cx="7324992" cy="3611839"/>
            </a:xfrm>
          </p:grpSpPr>
          <p:graphicFrame>
            <p:nvGraphicFramePr>
              <p:cNvPr id="9" name="Content Placeholder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14278612"/>
                  </p:ext>
                </p:extLst>
              </p:nvPr>
            </p:nvGraphicFramePr>
            <p:xfrm>
              <a:off x="4840208" y="2000280"/>
              <a:ext cx="324036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7400"/>
                    <a:gridCol w="118296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Method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Speedup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Inside</a:t>
                          </a:r>
                          <a:endParaRPr lang="en-GB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2423x</a:t>
                          </a:r>
                          <a:endParaRPr lang="en-GB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err="1" smtClean="0"/>
                            <a:t>DistanceToIn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1334x</a:t>
                          </a:r>
                          <a:endParaRPr lang="en-GB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DistanceToOut</a:t>
                          </a:r>
                          <a:endParaRPr lang="en-GB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1976x</a:t>
                          </a:r>
                          <a:endParaRPr lang="en-GB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  <p:graphicFrame>
            <p:nvGraphicFramePr>
              <p:cNvPr id="10" name="Content Placeholder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13368717"/>
                  </p:ext>
                </p:extLst>
              </p:nvPr>
            </p:nvGraphicFramePr>
            <p:xfrm>
              <a:off x="4840208" y="3573760"/>
              <a:ext cx="3240360" cy="202691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7400"/>
                    <a:gridCol w="118296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Information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Number</a:t>
                          </a:r>
                          <a:r>
                            <a:rPr lang="en-GB" baseline="0" dirty="0" smtClean="0"/>
                            <a:t> of facets</a:t>
                          </a:r>
                          <a:endParaRPr lang="en-GB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 smtClean="0"/>
                            <a:t>164.149</a:t>
                          </a:r>
                          <a:endParaRPr lang="en-GB" b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Number of voxels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smtClean="0"/>
                            <a:t>158.928</a:t>
                          </a:r>
                          <a:endParaRPr lang="en-GB" b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Memory saved compared with original Geant4</a:t>
                          </a:r>
                          <a:endParaRPr lang="en-GB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1" dirty="0" smtClean="0">
                              <a:solidFill>
                                <a:srgbClr val="FF0000"/>
                              </a:solidFill>
                            </a:rPr>
                            <a:t>22% (51MB)</a:t>
                          </a:r>
                          <a:endParaRPr lang="en-GB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592" t="7295" r="14445"/>
              <a:stretch/>
            </p:blipFill>
            <p:spPr bwMode="auto">
              <a:xfrm>
                <a:off x="755576" y="1988840"/>
                <a:ext cx="4046660" cy="3600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1978186" y="4581924"/>
              <a:ext cx="2221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err="1" smtClean="0">
                  <a:solidFill>
                    <a:srgbClr val="FFF30D"/>
                  </a:solidFill>
                </a:rPr>
                <a:t>LHCb</a:t>
              </a:r>
              <a:r>
                <a:rPr lang="en-US" b="1" i="1" dirty="0" smtClean="0">
                  <a:solidFill>
                    <a:srgbClr val="FFF30D"/>
                  </a:solidFill>
                </a:rPr>
                <a:t> VELO RF-foil</a:t>
              </a:r>
              <a:endParaRPr lang="en-US" b="1" i="1" dirty="0">
                <a:solidFill>
                  <a:srgbClr val="FFF30D"/>
                </a:solidFill>
              </a:endParaRPr>
            </a:p>
          </p:txBody>
        </p:sp>
      </p:grpSp>
      <p:pic>
        <p:nvPicPr>
          <p:cNvPr id="7" name="Picture 6" descr="mun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75" y="3193415"/>
            <a:ext cx="4799659" cy="305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855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4"/>
            <a:ext cx="7770813" cy="103608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More features …</a:t>
            </a:r>
            <a:br>
              <a:rPr lang="en-US" sz="4400" dirty="0" smtClean="0"/>
            </a:br>
            <a:r>
              <a:rPr lang="en-US" sz="3200" i="1" dirty="0" smtClean="0"/>
              <a:t>Highlights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444" y="1191276"/>
            <a:ext cx="8616070" cy="104132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1800" dirty="0" smtClean="0"/>
              <a:t>Adoption </a:t>
            </a:r>
            <a:r>
              <a:rPr lang="en-US" sz="1800" dirty="0"/>
              <a:t>of fast mathematical functions for </a:t>
            </a:r>
            <a:r>
              <a:rPr lang="en-US" sz="1800" dirty="0" err="1"/>
              <a:t>exp</a:t>
            </a:r>
            <a:r>
              <a:rPr lang="en-US" sz="1800" dirty="0"/>
              <a:t>() and log()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Extracted from VDT library (</a:t>
            </a:r>
            <a:r>
              <a:rPr lang="en-US" sz="1800" dirty="0" err="1"/>
              <a:t>D.Piparo</a:t>
            </a:r>
            <a:r>
              <a:rPr lang="en-US" sz="1800" dirty="0"/>
              <a:t> et al.) &amp; </a:t>
            </a:r>
            <a:r>
              <a:rPr lang="en-US" sz="1800" dirty="0" smtClean="0"/>
              <a:t>adapted</a:t>
            </a:r>
          </a:p>
          <a:p>
            <a:pPr lvl="1">
              <a:lnSpc>
                <a:spcPct val="110000"/>
              </a:lnSpc>
            </a:pPr>
            <a:r>
              <a:rPr lang="en-US" sz="1800" dirty="0" smtClean="0"/>
              <a:t>Expected CPU performance improvements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19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83443" y="3356871"/>
            <a:ext cx="4741428" cy="665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 smtClean="0"/>
              <a:t>Automatically generating isotope vector with natural abundances </a:t>
            </a:r>
            <a:r>
              <a:rPr lang="en-US" sz="1800" dirty="0"/>
              <a:t>(</a:t>
            </a:r>
            <a:r>
              <a:rPr lang="en-US" sz="1800" dirty="0" smtClean="0"/>
              <a:t>NIST materials)</a:t>
            </a:r>
            <a:endParaRPr lang="en-US" sz="1800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924871" y="4619920"/>
            <a:ext cx="4387227" cy="715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Variables shadowing …</a:t>
            </a:r>
          </a:p>
          <a:p>
            <a:pPr lvl="1"/>
            <a:r>
              <a:rPr lang="en-US" sz="1800" dirty="0" smtClean="0"/>
              <a:t>Units &amp; constants inclusion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3444" y="4093225"/>
            <a:ext cx="4741427" cy="715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Enhanced </a:t>
            </a:r>
            <a:r>
              <a:rPr lang="en-US" sz="1800" dirty="0" err="1" smtClean="0"/>
              <a:t>CMake</a:t>
            </a:r>
            <a:r>
              <a:rPr lang="en-US" sz="1800" dirty="0" smtClean="0"/>
              <a:t> build system</a:t>
            </a:r>
          </a:p>
          <a:p>
            <a:pPr lvl="1"/>
            <a:r>
              <a:rPr lang="en-US" sz="1800" dirty="0" smtClean="0"/>
              <a:t>Deprecated </a:t>
            </a:r>
            <a:r>
              <a:rPr lang="en-US" sz="1800" dirty="0" err="1" smtClean="0"/>
              <a:t>GNUMake</a:t>
            </a:r>
            <a:r>
              <a:rPr lang="en-US" sz="1800" dirty="0" smtClean="0"/>
              <a:t> based tools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3443" y="5604691"/>
            <a:ext cx="8616070" cy="752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Redesigned examples (basic &amp; extended)</a:t>
            </a:r>
          </a:p>
          <a:p>
            <a:pPr lvl="1"/>
            <a:r>
              <a:rPr lang="en-US" sz="1800" dirty="0" smtClean="0"/>
              <a:t>Several examples migrated to support multi-threading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3443" y="4911100"/>
            <a:ext cx="5983113" cy="6780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Updated data sets</a:t>
            </a:r>
          </a:p>
          <a:p>
            <a:pPr lvl="1"/>
            <a:r>
              <a:rPr lang="en-US" sz="1800" dirty="0" smtClean="0"/>
              <a:t>Ability to treat compressed data for G4NDL library</a:t>
            </a:r>
            <a:endParaRPr lang="en-US" sz="18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83444" y="2304663"/>
            <a:ext cx="4741427" cy="10255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 smtClean="0"/>
              <a:t>New framework for “generic” biasing for physics-based biasing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Based on wrapper and helper classes</a:t>
            </a:r>
            <a:endParaRPr lang="en-US" sz="1600" dirty="0" smtClean="0"/>
          </a:p>
        </p:txBody>
      </p:sp>
      <p:pic>
        <p:nvPicPr>
          <p:cNvPr id="16" name="Picture 15" descr="biasing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871" y="2355459"/>
            <a:ext cx="4063817" cy="204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59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26" y="1869141"/>
            <a:ext cx="8344987" cy="4257022"/>
          </a:xfrm>
        </p:spPr>
        <p:txBody>
          <a:bodyPr/>
          <a:lstStyle/>
          <a:p>
            <a:r>
              <a:rPr lang="en-US" dirty="0" smtClean="0"/>
              <a:t>Introduction of multi-threading for event-level parallelism</a:t>
            </a:r>
          </a:p>
          <a:p>
            <a:pPr lvl="1"/>
            <a:r>
              <a:rPr lang="en-US" dirty="0" smtClean="0"/>
              <a:t>Review of features</a:t>
            </a:r>
          </a:p>
          <a:p>
            <a:pPr lvl="1"/>
            <a:r>
              <a:rPr lang="en-US" dirty="0" smtClean="0"/>
              <a:t>Performance measurements</a:t>
            </a:r>
          </a:p>
          <a:p>
            <a:r>
              <a:rPr lang="en-US" dirty="0" smtClean="0"/>
              <a:t>Highlights of new developments &amp; features planned for 10.0</a:t>
            </a:r>
          </a:p>
          <a:p>
            <a:pPr lvl="1"/>
            <a:r>
              <a:rPr lang="en-US" dirty="0" smtClean="0"/>
              <a:t>For </a:t>
            </a:r>
            <a:r>
              <a:rPr lang="en-US" dirty="0" smtClean="0"/>
              <a:t>physics developments, see in the posters session:</a:t>
            </a:r>
          </a:p>
          <a:p>
            <a:pPr lvl="2"/>
            <a:r>
              <a:rPr lang="en-US" dirty="0" smtClean="0"/>
              <a:t>“</a:t>
            </a:r>
            <a:r>
              <a:rPr lang="en-US" i="1" dirty="0" smtClean="0"/>
              <a:t>Geant4 Electromagnetic Physics for LHC Upgrade</a:t>
            </a:r>
            <a:r>
              <a:rPr lang="en-US" dirty="0" smtClean="0"/>
              <a:t>”, </a:t>
            </a:r>
            <a:r>
              <a:rPr lang="en-US" dirty="0" err="1" smtClean="0"/>
              <a:t>V.Ivantchenko</a:t>
            </a:r>
            <a:r>
              <a:rPr lang="en-US" dirty="0" smtClean="0"/>
              <a:t> et al.</a:t>
            </a:r>
          </a:p>
          <a:p>
            <a:pPr lvl="2"/>
            <a:r>
              <a:rPr lang="en-US" dirty="0" smtClean="0"/>
              <a:t>“</a:t>
            </a:r>
            <a:r>
              <a:rPr lang="en-US" i="1" dirty="0" smtClean="0"/>
              <a:t>Recent Developments in the Geant4 Hadronic Framework</a:t>
            </a:r>
            <a:r>
              <a:rPr lang="en-US" dirty="0" smtClean="0"/>
              <a:t>”, </a:t>
            </a:r>
            <a:r>
              <a:rPr lang="en-US" dirty="0" err="1" smtClean="0"/>
              <a:t>W.Pokorski</a:t>
            </a:r>
            <a:r>
              <a:rPr lang="en-US" dirty="0" smtClean="0"/>
              <a:t> et al.</a:t>
            </a:r>
          </a:p>
          <a:p>
            <a:r>
              <a:rPr lang="en-US" dirty="0" smtClean="0"/>
              <a:t>Conclusions &amp; final considerations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29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2427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More features …</a:t>
            </a:r>
            <a:br>
              <a:rPr lang="en-US" sz="4400" dirty="0" smtClean="0"/>
            </a:br>
            <a:r>
              <a:rPr lang="en-US" sz="2400" i="1" dirty="0" smtClean="0"/>
              <a:t>Visualization &amp; Analysis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7" y="1363736"/>
            <a:ext cx="3569368" cy="385942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Improved </a:t>
            </a:r>
            <a:r>
              <a:rPr lang="en-US" dirty="0" err="1" smtClean="0"/>
              <a:t>Qt</a:t>
            </a:r>
            <a:r>
              <a:rPr lang="en-US" dirty="0" smtClean="0"/>
              <a:t> support &amp; GUI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Ability to display in MT and sequential mode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GL with no graphics card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To use for automated tests or launch GL graphics from batch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See also: “</a:t>
            </a:r>
            <a:r>
              <a:rPr lang="en-US" i="1" dirty="0" smtClean="0"/>
              <a:t>Geant4 application in a Web browser</a:t>
            </a:r>
            <a:r>
              <a:rPr lang="en-US" dirty="0" smtClean="0"/>
              <a:t>”, </a:t>
            </a:r>
            <a:r>
              <a:rPr lang="en-US" dirty="0" err="1" smtClean="0"/>
              <a:t>L.Garnier</a:t>
            </a:r>
            <a:r>
              <a:rPr lang="en-US" dirty="0" smtClean="0"/>
              <a:t> et al.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20</a:t>
            </a:fld>
            <a:endParaRPr lang="en-US"/>
          </a:p>
        </p:txBody>
      </p:sp>
      <p:pic>
        <p:nvPicPr>
          <p:cNvPr id="4" name="Picture 3" descr="qt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894" y="1363736"/>
            <a:ext cx="5154529" cy="385942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6947" y="5400842"/>
            <a:ext cx="8817476" cy="95550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3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 smtClean="0"/>
              <a:t>Redesigned interfaces for analysis/</a:t>
            </a:r>
            <a:r>
              <a:rPr lang="en-US" dirty="0" err="1" smtClean="0"/>
              <a:t>histogramming</a:t>
            </a:r>
            <a:r>
              <a:rPr lang="en-US" dirty="0" smtClean="0"/>
              <a:t>; multi-thread capable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See poster: “</a:t>
            </a:r>
            <a:r>
              <a:rPr lang="en-US" i="1" dirty="0" smtClean="0"/>
              <a:t>Integration of g4tools in Geant4</a:t>
            </a:r>
            <a:r>
              <a:rPr lang="en-US" dirty="0" smtClean="0"/>
              <a:t>”, </a:t>
            </a:r>
            <a:r>
              <a:rPr lang="en-US" dirty="0" err="1" smtClean="0"/>
              <a:t>I.Hrivnacova</a:t>
            </a:r>
            <a:r>
              <a:rPr lang="en-US" dirty="0" smtClean="0"/>
              <a:t>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76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sz="4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8792"/>
            <a:ext cx="7770813" cy="2594025"/>
          </a:xfrm>
        </p:spPr>
        <p:txBody>
          <a:bodyPr>
            <a:normAutofit/>
          </a:bodyPr>
          <a:lstStyle/>
          <a:p>
            <a:r>
              <a:rPr lang="en-US" dirty="0" smtClean="0"/>
              <a:t>Release 10.0</a:t>
            </a:r>
            <a:r>
              <a:rPr lang="en-US" dirty="0"/>
              <a:t> </a:t>
            </a:r>
            <a:r>
              <a:rPr lang="en-US" dirty="0" smtClean="0"/>
              <a:t>is going to introduce ‘optional’ event-level parallelism through use of independent working threads</a:t>
            </a:r>
          </a:p>
          <a:p>
            <a:pPr lvl="1"/>
            <a:r>
              <a:rPr lang="en-US" dirty="0" smtClean="0"/>
              <a:t>Excellent scalability vs. #threads up to O(100) threads with no performance penalty vs. sequential mode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hysics </a:t>
            </a:r>
            <a:r>
              <a:rPr lang="en-US" dirty="0" smtClean="0"/>
              <a:t>validation tests </a:t>
            </a:r>
            <a:r>
              <a:rPr lang="en-US" dirty="0" smtClean="0"/>
              <a:t>done so far are </a:t>
            </a:r>
            <a:r>
              <a:rPr lang="en-US" dirty="0" smtClean="0"/>
              <a:t>positive</a:t>
            </a:r>
          </a:p>
          <a:p>
            <a:pPr lvl="2"/>
            <a:r>
              <a:rPr lang="en-US" dirty="0" smtClean="0"/>
              <a:t>Aiming to achieve exact event reproducibility vs. sequential mode</a:t>
            </a:r>
          </a:p>
          <a:p>
            <a:pPr lvl="1"/>
            <a:r>
              <a:rPr lang="en-US" dirty="0" smtClean="0"/>
              <a:t>Allowing for easy &amp; smooth migration of users code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21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4302816"/>
            <a:ext cx="7770813" cy="1662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Lots of new features in all areas </a:t>
            </a:r>
            <a:r>
              <a:rPr lang="en-US" dirty="0" smtClean="0"/>
              <a:t>in </a:t>
            </a:r>
            <a:r>
              <a:rPr lang="en-US" dirty="0" smtClean="0"/>
              <a:t>view of the final release in December</a:t>
            </a:r>
          </a:p>
          <a:p>
            <a:pPr lvl="1"/>
            <a:r>
              <a:rPr lang="en-US" sz="1800" dirty="0" smtClean="0"/>
              <a:t>10.0-beta notes: </a:t>
            </a:r>
            <a:r>
              <a:rPr lang="en-US" sz="1800" dirty="0" smtClean="0">
                <a:hlinkClick r:id="rId3"/>
              </a:rPr>
              <a:t>http://geant4.cern.ch/support/Beta4.10.0-1.txt</a:t>
            </a:r>
            <a:endParaRPr lang="en-US" sz="1800" dirty="0" smtClean="0"/>
          </a:p>
          <a:p>
            <a:pPr lvl="1"/>
            <a:r>
              <a:rPr lang="en-US" sz="1800" dirty="0" smtClean="0"/>
              <a:t>Work plan: </a:t>
            </a:r>
            <a:r>
              <a:rPr lang="en-US" sz="1800" dirty="0" smtClean="0">
                <a:hlinkClick r:id="rId4"/>
              </a:rPr>
              <a:t>http://geant4.cern.ch/support/planned_features.shtml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908434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Geant4 10.0</a:t>
            </a:r>
            <a:br>
              <a:rPr lang="en-US" dirty="0" smtClean="0"/>
            </a:br>
            <a:r>
              <a:rPr lang="en-US" sz="2800" i="1" dirty="0"/>
              <a:t>F</a:t>
            </a:r>
            <a:r>
              <a:rPr lang="en-US" sz="2800" i="1" dirty="0" smtClean="0"/>
              <a:t>irst </a:t>
            </a:r>
            <a:r>
              <a:rPr lang="en-US" sz="2800" b="1" i="1" dirty="0"/>
              <a:t>major</a:t>
            </a:r>
            <a:r>
              <a:rPr lang="en-US" sz="2800" i="1" dirty="0"/>
              <a:t> release </a:t>
            </a:r>
            <a:r>
              <a:rPr lang="en-US" sz="2800" i="1" dirty="0" smtClean="0"/>
              <a:t>since </a:t>
            </a:r>
            <a:r>
              <a:rPr lang="en-US" sz="2800" i="1" dirty="0"/>
              <a:t>2007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72637"/>
            <a:ext cx="7770813" cy="3655467"/>
          </a:xfrm>
        </p:spPr>
        <p:txBody>
          <a:bodyPr>
            <a:normAutofit/>
          </a:bodyPr>
          <a:lstStyle/>
          <a:p>
            <a:r>
              <a:rPr lang="en-US" dirty="0" smtClean="0"/>
              <a:t>Important modifications introduced to most classes</a:t>
            </a:r>
          </a:p>
          <a:p>
            <a:pPr lvl="1"/>
            <a:r>
              <a:rPr lang="en-US" dirty="0" smtClean="0"/>
              <a:t>Adaptations to thread-safety for event-level parallelism</a:t>
            </a:r>
          </a:p>
          <a:p>
            <a:pPr lvl="2"/>
            <a:r>
              <a:rPr lang="en-US" dirty="0" smtClean="0"/>
              <a:t>Additional API for user-action classes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ackwards compatible with old API in sequential mode</a:t>
            </a:r>
          </a:p>
          <a:p>
            <a:pPr lvl="2"/>
            <a:r>
              <a:rPr lang="en-US" dirty="0" smtClean="0"/>
              <a:t>Major revision of internal data </a:t>
            </a:r>
            <a:r>
              <a:rPr lang="en-US" dirty="0" err="1" smtClean="0"/>
              <a:t>initialisation</a:t>
            </a:r>
            <a:r>
              <a:rPr lang="en-US" dirty="0" smtClean="0"/>
              <a:t> in all areas</a:t>
            </a:r>
            <a:endParaRPr lang="en-US" dirty="0"/>
          </a:p>
          <a:p>
            <a:pPr lvl="2"/>
            <a:r>
              <a:rPr lang="en-US" dirty="0" smtClean="0"/>
              <a:t>Reviewed memory management</a:t>
            </a:r>
          </a:p>
          <a:p>
            <a:r>
              <a:rPr lang="en-US" dirty="0" smtClean="0"/>
              <a:t>New and extended features</a:t>
            </a:r>
          </a:p>
          <a:p>
            <a:r>
              <a:rPr lang="en-US" dirty="0" smtClean="0"/>
              <a:t>Removal of obsolete/deprecated code and interfaces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85800" y="5470594"/>
            <a:ext cx="7770813" cy="598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FF6600"/>
                </a:solidFill>
              </a:rPr>
              <a:t>May imply changes/adaptation to user’s code 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04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 smtClean="0"/>
              <a:t>from prototype to production …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62274"/>
            <a:ext cx="7770813" cy="1903966"/>
          </a:xfrm>
        </p:spPr>
        <p:txBody>
          <a:bodyPr>
            <a:normAutofit/>
          </a:bodyPr>
          <a:lstStyle/>
          <a:p>
            <a:r>
              <a:rPr lang="en-US" dirty="0"/>
              <a:t>Capitalizing the work started back in 2009</a:t>
            </a:r>
          </a:p>
          <a:p>
            <a:pPr lvl="1"/>
            <a:r>
              <a:rPr lang="en-US" dirty="0"/>
              <a:t>By </a:t>
            </a:r>
            <a:r>
              <a:rPr lang="en-US" dirty="0" err="1"/>
              <a:t>X.Dong</a:t>
            </a:r>
            <a:r>
              <a:rPr lang="en-US" dirty="0"/>
              <a:t> and </a:t>
            </a:r>
            <a:r>
              <a:rPr lang="en-US" dirty="0" err="1"/>
              <a:t>G.Cooperman</a:t>
            </a:r>
            <a:r>
              <a:rPr lang="en-US" dirty="0"/>
              <a:t>, Northeastern </a:t>
            </a:r>
            <a:r>
              <a:rPr lang="en-US" dirty="0" smtClean="0"/>
              <a:t>University</a:t>
            </a:r>
            <a:endParaRPr lang="en-US" dirty="0"/>
          </a:p>
          <a:p>
            <a:pPr lvl="1"/>
            <a:r>
              <a:rPr lang="en-US" dirty="0" smtClean="0"/>
              <a:t>Big </a:t>
            </a:r>
            <a:r>
              <a:rPr lang="en-US" dirty="0"/>
              <a:t>effort brought to </a:t>
            </a:r>
            <a:r>
              <a:rPr lang="en-US" dirty="0" smtClean="0"/>
              <a:t>success</a:t>
            </a:r>
          </a:p>
          <a:p>
            <a:pPr lvl="2"/>
            <a:r>
              <a:rPr lang="en-US" dirty="0" smtClean="0"/>
              <a:t>10.0-beta announced on June 28</a:t>
            </a:r>
            <a:r>
              <a:rPr lang="en-US" baseline="30000" dirty="0" smtClean="0"/>
              <a:t>th</a:t>
            </a:r>
            <a:r>
              <a:rPr lang="en-US" dirty="0" smtClean="0"/>
              <a:t> on schedule</a:t>
            </a:r>
          </a:p>
          <a:p>
            <a:pPr lvl="2"/>
            <a:r>
              <a:rPr lang="en-US" dirty="0" smtClean="0"/>
              <a:t>Final release expected for December 6</a:t>
            </a:r>
            <a:r>
              <a:rPr lang="en-US" baseline="30000" dirty="0" smtClean="0"/>
              <a:t>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395821"/>
              </p:ext>
            </p:extLst>
          </p:nvPr>
        </p:nvGraphicFramePr>
        <p:xfrm>
          <a:off x="471944" y="3844977"/>
          <a:ext cx="8108950" cy="1804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1944" y="5196557"/>
            <a:ext cx="2118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Proof of principle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Identify objects to be shared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First testing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17133" y="3599767"/>
            <a:ext cx="19359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MT code integrated into G4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44227" y="5186531"/>
            <a:ext cx="21389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API re-design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Examples migration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Further testing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First </a:t>
            </a:r>
            <a:r>
              <a:rPr lang="en-US" sz="1600" i="1" dirty="0" err="1" smtClean="0">
                <a:cs typeface="Gill Sans Light"/>
              </a:rPr>
              <a:t>optimisations</a:t>
            </a:r>
            <a:endParaRPr lang="en-US" sz="1600" i="1" dirty="0" smtClean="0">
              <a:cs typeface="Gill Sans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37822" y="3383312"/>
            <a:ext cx="21389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Public release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All functionalities ported to MT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7311" y="5164188"/>
            <a:ext cx="21389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Further refinements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 smtClean="0">
                <a:cs typeface="Gill Sans Light"/>
              </a:rPr>
              <a:t>Focus on further performance improvements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64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 smtClean="0"/>
              <a:t>10.0 features - 1/2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105" y="1550894"/>
            <a:ext cx="4206171" cy="45752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E</a:t>
            </a:r>
            <a:r>
              <a:rPr lang="en-US" b="1" dirty="0" smtClean="0"/>
              <a:t>vent-level parallelism</a:t>
            </a:r>
          </a:p>
          <a:p>
            <a:r>
              <a:rPr lang="en-US" dirty="0"/>
              <a:t>Each worker thread proceeds independently</a:t>
            </a:r>
          </a:p>
          <a:p>
            <a:pPr lvl="1"/>
            <a:r>
              <a:rPr lang="en-US" sz="1900" dirty="0"/>
              <a:t>Initializes its </a:t>
            </a:r>
            <a:r>
              <a:rPr lang="en-US" sz="1900" dirty="0" smtClean="0"/>
              <a:t>state from a master thread</a:t>
            </a:r>
            <a:endParaRPr lang="en-US" sz="1900" dirty="0"/>
          </a:p>
          <a:p>
            <a:pPr lvl="1"/>
            <a:r>
              <a:rPr lang="en-US" sz="1900" dirty="0"/>
              <a:t>Identifies its part of the work </a:t>
            </a:r>
            <a:r>
              <a:rPr lang="en-US" sz="1900" dirty="0" smtClean="0"/>
              <a:t>(events</a:t>
            </a:r>
            <a:r>
              <a:rPr lang="en-US" sz="1900" dirty="0"/>
              <a:t>)</a:t>
            </a:r>
          </a:p>
          <a:p>
            <a:pPr lvl="1"/>
            <a:r>
              <a:rPr lang="en-US" sz="1900" dirty="0" smtClean="0"/>
              <a:t>Generates </a:t>
            </a:r>
            <a:r>
              <a:rPr lang="en-US" sz="1900" dirty="0"/>
              <a:t>hits in its own hits-collection</a:t>
            </a:r>
          </a:p>
          <a:p>
            <a:pPr lvl="1"/>
            <a:r>
              <a:rPr lang="en-US" sz="1900" dirty="0" smtClean="0"/>
              <a:t>Uses </a:t>
            </a:r>
            <a:r>
              <a:rPr lang="en-US" sz="1900" dirty="0"/>
              <a:t>thread-private objects and </a:t>
            </a:r>
            <a:r>
              <a:rPr lang="en-US" sz="1900" dirty="0" smtClean="0"/>
              <a:t>state</a:t>
            </a:r>
            <a:endParaRPr lang="en-US" sz="1900" dirty="0"/>
          </a:p>
          <a:p>
            <a:pPr lvl="1"/>
            <a:r>
              <a:rPr lang="en-US" sz="1900" dirty="0"/>
              <a:t>Shares read-only data structures </a:t>
            </a:r>
            <a:r>
              <a:rPr lang="en-US" sz="1900" dirty="0" smtClean="0"/>
              <a:t>(e.g. geometry</a:t>
            </a:r>
            <a:r>
              <a:rPr lang="en-US" sz="1900" dirty="0"/>
              <a:t>, </a:t>
            </a:r>
            <a:r>
              <a:rPr lang="en-US" sz="1900" dirty="0" smtClean="0"/>
              <a:t>cross-sections, …)</a:t>
            </a:r>
            <a:endParaRPr lang="en-US" sz="1900" dirty="0"/>
          </a:p>
          <a:p>
            <a:pPr lvl="1"/>
            <a:r>
              <a:rPr lang="en-US" sz="1900" dirty="0"/>
              <a:t>Has its own read-write part in a few ‘shared/split’ </a:t>
            </a:r>
            <a:r>
              <a:rPr lang="en-US" sz="1900" dirty="0" smtClean="0"/>
              <a:t>objects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60275" y="4967463"/>
            <a:ext cx="4583725" cy="1551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Possibility to install/run Geant4 either in pure sequential or parallel (MT) mode</a:t>
            </a:r>
          </a:p>
          <a:p>
            <a:pPr lvl="1"/>
            <a:r>
              <a:rPr lang="en-US" sz="1600" dirty="0" smtClean="0"/>
              <a:t>Choice at configuration/installation time</a:t>
            </a:r>
          </a:p>
          <a:p>
            <a:pPr lvl="1"/>
            <a:r>
              <a:rPr lang="en-US" sz="1600" dirty="0" smtClean="0"/>
              <a:t>Sequential mode set as the default</a:t>
            </a:r>
            <a:endParaRPr lang="en-US" sz="16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MT-flow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276" y="1664356"/>
            <a:ext cx="4525270" cy="318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3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 smtClean="0"/>
              <a:t>10.0 features - 2/2</a:t>
            </a:r>
            <a:endParaRPr lang="en-US" sz="2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42900" y="4177583"/>
            <a:ext cx="7770813" cy="22928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>
                <a:cs typeface="Gill Sans Light"/>
              </a:rPr>
              <a:t>Focus on “lock-free” code</a:t>
            </a:r>
          </a:p>
          <a:p>
            <a:pPr lvl="1"/>
            <a:r>
              <a:rPr lang="en-US" dirty="0" smtClean="0">
                <a:cs typeface="Gill Sans Light"/>
              </a:rPr>
              <a:t>Metrics currently in use: linearity </a:t>
            </a:r>
            <a:r>
              <a:rPr lang="en-US" dirty="0">
                <a:cs typeface="Gill Sans Light"/>
              </a:rPr>
              <a:t>of speed-up (</a:t>
            </a:r>
            <a:r>
              <a:rPr lang="en-US" dirty="0" err="1">
                <a:cs typeface="Gill Sans Light"/>
              </a:rPr>
              <a:t>w.r.t</a:t>
            </a:r>
            <a:r>
              <a:rPr lang="en-US" dirty="0">
                <a:cs typeface="Gill Sans Light"/>
              </a:rPr>
              <a:t>. #threads</a:t>
            </a:r>
            <a:r>
              <a:rPr lang="en-US" dirty="0" smtClean="0">
                <a:cs typeface="Gill Sans Light"/>
              </a:rPr>
              <a:t>)</a:t>
            </a:r>
          </a:p>
          <a:p>
            <a:pPr lvl="1"/>
            <a:r>
              <a:rPr lang="en-US" dirty="0" smtClean="0">
                <a:cs typeface="Gill Sans Light"/>
              </a:rPr>
              <a:t>Enforce </a:t>
            </a:r>
            <a:r>
              <a:rPr lang="en-US" dirty="0">
                <a:cs typeface="Gill Sans Light"/>
              </a:rPr>
              <a:t>use of </a:t>
            </a:r>
            <a:r>
              <a:rPr lang="en-US" b="1" dirty="0">
                <a:cs typeface="Gill Sans"/>
              </a:rPr>
              <a:t>POSIX standards </a:t>
            </a:r>
            <a:r>
              <a:rPr lang="en-US" dirty="0">
                <a:cs typeface="Gill Sans Light"/>
              </a:rPr>
              <a:t>to allow for integration with user preferred parallelization frameworks (e.g. </a:t>
            </a:r>
            <a:r>
              <a:rPr lang="en-US" dirty="0" smtClean="0">
                <a:cs typeface="Gill Sans Light"/>
              </a:rPr>
              <a:t>TBB, MPI, …</a:t>
            </a:r>
            <a:r>
              <a:rPr lang="en-US" dirty="0" smtClean="0">
                <a:cs typeface="Gill Sans Light"/>
              </a:rPr>
              <a:t>)</a:t>
            </a:r>
          </a:p>
          <a:p>
            <a:pPr lvl="1"/>
            <a:r>
              <a:rPr lang="en-US" dirty="0">
                <a:cs typeface="Gill Sans Light"/>
              </a:rPr>
              <a:t>Absolute throughput </a:t>
            </a:r>
            <a:r>
              <a:rPr lang="en-US" dirty="0" err="1">
                <a:cs typeface="Gill Sans Light"/>
              </a:rPr>
              <a:t>optimisations</a:t>
            </a:r>
            <a:r>
              <a:rPr lang="en-US" dirty="0">
                <a:cs typeface="Gill Sans Light"/>
              </a:rPr>
              <a:t> are ongoing and will </a:t>
            </a:r>
            <a:r>
              <a:rPr lang="en-US" dirty="0" smtClean="0">
                <a:cs typeface="Gill Sans Light"/>
              </a:rPr>
              <a:t>follow</a:t>
            </a:r>
            <a:endParaRPr lang="en-US" dirty="0">
              <a:cs typeface="Gill Sans Light"/>
            </a:endParaRPr>
          </a:p>
        </p:txBody>
      </p:sp>
      <p:pic>
        <p:nvPicPr>
          <p:cNvPr id="10" name="Picture 9" descr="G4V10MasterWorker-ClassDia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709" y="1544877"/>
            <a:ext cx="6256272" cy="2488809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54106" y="1668416"/>
            <a:ext cx="2432604" cy="2365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Design aimed to minimize changes in users code</a:t>
            </a:r>
          </a:p>
          <a:p>
            <a:pPr lvl="1"/>
            <a:r>
              <a:rPr lang="en-US" dirty="0" smtClean="0"/>
              <a:t>Keep API changes at minimum</a:t>
            </a:r>
          </a:p>
          <a:p>
            <a:pPr lvl="1"/>
            <a:r>
              <a:rPr lang="en-US" dirty="0" smtClean="0"/>
              <a:t>Allows for backwards compatibility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0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Multi-</a:t>
            </a:r>
            <a:r>
              <a:rPr lang="en-US" dirty="0" smtClean="0"/>
              <a:t>threading</a:t>
            </a:r>
            <a:br>
              <a:rPr lang="en-US" dirty="0" smtClean="0"/>
            </a:br>
            <a:r>
              <a:rPr lang="en-US" sz="3200" i="1" dirty="0" smtClean="0"/>
              <a:t>Porting applications …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Few changes </a:t>
            </a:r>
            <a:r>
              <a:rPr lang="en-US" sz="2400" dirty="0" smtClean="0"/>
              <a:t>needed </a:t>
            </a:r>
            <a:r>
              <a:rPr lang="en-US" sz="2400" dirty="0"/>
              <a:t>in user code: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200" dirty="0"/>
              <a:t>Change </a:t>
            </a:r>
            <a:r>
              <a:rPr lang="en-US" b="1" dirty="0" smtClean="0">
                <a:latin typeface="Courier New"/>
                <a:cs typeface="Courier New"/>
              </a:rPr>
              <a:t>main()</a:t>
            </a:r>
            <a:r>
              <a:rPr lang="en-US" sz="2200" dirty="0" smtClean="0"/>
              <a:t> </a:t>
            </a:r>
            <a:r>
              <a:rPr lang="en-US" sz="2200" dirty="0"/>
              <a:t>to use </a:t>
            </a:r>
            <a:r>
              <a:rPr lang="en-US" b="1" dirty="0">
                <a:latin typeface="Courier New"/>
                <a:cs typeface="Courier New"/>
              </a:rPr>
              <a:t>G4MTRunManager</a:t>
            </a:r>
            <a:r>
              <a:rPr lang="en-US" sz="2200" dirty="0"/>
              <a:t> – </a:t>
            </a:r>
            <a:r>
              <a:rPr lang="en-US" sz="2200" b="1" dirty="0"/>
              <a:t>one line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200" dirty="0" smtClean="0"/>
              <a:t>Create </a:t>
            </a:r>
            <a:r>
              <a:rPr lang="en-US" sz="2200" dirty="0"/>
              <a:t>Sensitive Detector &amp; Field in a new method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200" dirty="0"/>
              <a:t>Adapt to </a:t>
            </a:r>
            <a:r>
              <a:rPr lang="en-US" sz="2200" b="1" dirty="0"/>
              <a:t>per-event RNG seeding </a:t>
            </a:r>
            <a:r>
              <a:rPr lang="en-US" sz="2200" dirty="0"/>
              <a:t>(potential change)</a:t>
            </a:r>
          </a:p>
          <a:p>
            <a:pPr marL="806450" lvl="1" indent="-457200">
              <a:buFont typeface="+mj-lt"/>
              <a:buAutoNum type="arabicPeriod"/>
            </a:pPr>
            <a:r>
              <a:rPr lang="en-US" sz="2200" dirty="0"/>
              <a:t>Check </a:t>
            </a:r>
            <a:r>
              <a:rPr lang="en-US" sz="2200" dirty="0" smtClean="0"/>
              <a:t>User </a:t>
            </a:r>
            <a:r>
              <a:rPr lang="en-US" sz="2200" dirty="0"/>
              <a:t>‘Action’ classes (Step, Track, Event)</a:t>
            </a:r>
          </a:p>
          <a:p>
            <a:r>
              <a:rPr lang="en-US" sz="2400" dirty="0" smtClean="0"/>
              <a:t>Choice - h</a:t>
            </a:r>
            <a:r>
              <a:rPr lang="en-US" sz="2200" dirty="0" smtClean="0"/>
              <a:t>andling </a:t>
            </a:r>
            <a:r>
              <a:rPr lang="en-US" sz="2200" dirty="0"/>
              <a:t>Output: per thread or accumulate </a:t>
            </a:r>
            <a:r>
              <a:rPr lang="en-US" sz="2200" dirty="0" smtClean="0"/>
              <a:t>?</a:t>
            </a:r>
          </a:p>
          <a:p>
            <a:pPr lvl="1"/>
            <a:r>
              <a:rPr lang="en-US" sz="2400" dirty="0" smtClean="0"/>
              <a:t>Geant4 automatically </a:t>
            </a:r>
            <a:r>
              <a:rPr lang="en-US" sz="2400" dirty="0"/>
              <a:t>performs reductions (accumulation) </a:t>
            </a:r>
            <a:r>
              <a:rPr lang="en-US" sz="2400" dirty="0" smtClean="0"/>
              <a:t>when </a:t>
            </a:r>
            <a:r>
              <a:rPr lang="en-US" sz="2400" dirty="0"/>
              <a:t>using scorers or </a:t>
            </a:r>
            <a:r>
              <a:rPr lang="en-US" sz="2200" b="1" dirty="0">
                <a:latin typeface="Courier New"/>
                <a:cs typeface="Courier New"/>
              </a:rPr>
              <a:t>G4Run</a:t>
            </a:r>
            <a:r>
              <a:rPr lang="en-US" sz="2400" dirty="0"/>
              <a:t> </a:t>
            </a:r>
            <a:r>
              <a:rPr lang="en-US" sz="2400" dirty="0" smtClean="0"/>
              <a:t>derived </a:t>
            </a:r>
            <a:r>
              <a:rPr lang="en-US" sz="2400" dirty="0"/>
              <a:t>classes</a:t>
            </a:r>
            <a:endParaRPr lang="en-US" sz="2200" dirty="0"/>
          </a:p>
          <a:p>
            <a:r>
              <a:rPr lang="en-US" sz="2400" dirty="0"/>
              <a:t>Testing</a:t>
            </a:r>
          </a:p>
          <a:p>
            <a:pPr lvl="1"/>
            <a:r>
              <a:rPr lang="en-US" sz="2200" dirty="0"/>
              <a:t>Check output of runs – MT </a:t>
            </a:r>
            <a:r>
              <a:rPr lang="en-US" sz="2200" dirty="0" err="1"/>
              <a:t>vs</a:t>
            </a:r>
            <a:r>
              <a:rPr lang="en-US" sz="2200" dirty="0"/>
              <a:t> 1-thread </a:t>
            </a:r>
            <a:r>
              <a:rPr lang="en-US" sz="2200" dirty="0" err="1"/>
              <a:t>vs</a:t>
            </a:r>
            <a:r>
              <a:rPr lang="en-US" sz="2200" dirty="0"/>
              <a:t> </a:t>
            </a:r>
            <a:r>
              <a:rPr lang="en-US" sz="2200" dirty="0" smtClean="0"/>
              <a:t>Sequential</a:t>
            </a:r>
          </a:p>
          <a:p>
            <a:pPr marL="349250" lvl="1" indent="0">
              <a:lnSpc>
                <a:spcPct val="50000"/>
              </a:lnSpc>
              <a:buNone/>
            </a:pPr>
            <a:endParaRPr lang="en-US" sz="3200" dirty="0">
              <a:cs typeface="Gill Sans Light"/>
            </a:endParaRPr>
          </a:p>
          <a:p>
            <a:pPr marL="349250" lvl="1" indent="0">
              <a:buNone/>
            </a:pPr>
            <a:r>
              <a:rPr lang="en-US" sz="1500" dirty="0">
                <a:solidFill>
                  <a:srgbClr val="FF6600"/>
                </a:solidFill>
                <a:cs typeface="Gill Sans Light"/>
              </a:rPr>
              <a:t>See: </a:t>
            </a:r>
            <a:r>
              <a:rPr lang="en-US" sz="1500" dirty="0">
                <a:solidFill>
                  <a:srgbClr val="FF6600"/>
                </a:solidFill>
                <a:cs typeface="Gill Sans Light"/>
                <a:hlinkClick r:id="rId2"/>
              </a:rPr>
              <a:t>https://twiki.cern.ch/twiki/bin/view/Geant4/</a:t>
            </a:r>
            <a:r>
              <a:rPr lang="en-US" sz="1500" dirty="0" smtClean="0">
                <a:solidFill>
                  <a:srgbClr val="FF6600"/>
                </a:solidFill>
                <a:cs typeface="Gill Sans Light"/>
                <a:hlinkClick r:id="rId2"/>
              </a:rPr>
              <a:t>Geant4MTForApplicationDevelopers</a:t>
            </a:r>
            <a:endParaRPr lang="en-US" sz="1500" dirty="0">
              <a:solidFill>
                <a:srgbClr val="FF6600"/>
              </a:solidFill>
              <a:cs typeface="Gill Sans Ligh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Geant4 - Towards major release 10 - </a:t>
            </a:r>
            <a:r>
              <a:rPr lang="en-US" dirty="0" err="1" smtClean="0"/>
              <a:t>G.Cosmo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4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709" y="2165714"/>
            <a:ext cx="4338959" cy="32542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66" y="2165714"/>
            <a:ext cx="4338960" cy="3254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0955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/>
              <a:t>P</a:t>
            </a:r>
            <a:r>
              <a:rPr lang="en-US" sz="2400" i="1" dirty="0" smtClean="0"/>
              <a:t>erformance – 1/4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02" y="1122947"/>
            <a:ext cx="8742111" cy="716608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Showing good efficiency </a:t>
            </a:r>
            <a:r>
              <a:rPr lang="en-US" sz="2000" dirty="0" err="1" smtClean="0"/>
              <a:t>w.r.t</a:t>
            </a:r>
            <a:r>
              <a:rPr lang="en-US" sz="2000" dirty="0" smtClean="0"/>
              <a:t>. excellent linearity vs. number of threads (~95%)</a:t>
            </a:r>
          </a:p>
          <a:p>
            <a:pPr lvl="1"/>
            <a:r>
              <a:rPr lang="en-US" sz="1800" dirty="0" smtClean="0"/>
              <a:t>From 1.1 to 1.5 extra gain factor in HT-mode on HT-capable hardware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Geant4 - Towards major release 10 - G.Cosmo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402" y="5958243"/>
            <a:ext cx="9051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(*) Based on performance analysis on full-CMS benchmark (last September development release, of Geant4)</a:t>
            </a:r>
          </a:p>
          <a:p>
            <a:r>
              <a:rPr lang="en-US" sz="1400" i="1" dirty="0"/>
              <a:t> </a:t>
            </a:r>
            <a:r>
              <a:rPr lang="en-US" sz="1400" i="1" dirty="0" smtClean="0"/>
              <a:t>    by </a:t>
            </a:r>
            <a:r>
              <a:rPr lang="en-US" sz="1400" i="1" dirty="0" err="1" smtClean="0"/>
              <a:t>S.Yung</a:t>
            </a:r>
            <a:r>
              <a:rPr lang="en-US" sz="1400" i="1" dirty="0" smtClean="0"/>
              <a:t> Jun, FNAL on AMD Opteron™ 6128, 32 cores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7402" y="1745976"/>
            <a:ext cx="6453019" cy="419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Tx/>
              <a:buBlip>
                <a:blip r:embed="rId4"/>
              </a:buBlip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558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398713" indent="-33655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43200" indent="-33655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lang="en-US" sz="1800" kern="1200" dirty="0" smtClean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087688" indent="-33655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lang="en-US" sz="1800" kern="1200" dirty="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No measured CPU degradation vs. sequential runs (*)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CHEP 2013, Amsterdam - 17 October 2013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766" y="2379444"/>
            <a:ext cx="4338960" cy="32542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766" y="2584728"/>
            <a:ext cx="4419600" cy="33147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3709" y="2379444"/>
            <a:ext cx="4374569" cy="328092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3709" y="2621139"/>
            <a:ext cx="4371052" cy="327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3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Multi-threading</a:t>
            </a:r>
            <a:br>
              <a:rPr lang="en-US" dirty="0" smtClean="0"/>
            </a:br>
            <a:r>
              <a:rPr lang="en-US" sz="2400" i="1" dirty="0"/>
              <a:t>P</a:t>
            </a:r>
            <a:r>
              <a:rPr lang="en-US" sz="2400" i="1" dirty="0" smtClean="0"/>
              <a:t>erformance – 2/4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3704" y="1550893"/>
            <a:ext cx="4281395" cy="43220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Intel® Xeon Phi™ coprocessor (MIC)  (*)</a:t>
            </a:r>
          </a:p>
          <a:p>
            <a:pPr lvl="1"/>
            <a:r>
              <a:rPr lang="en-US" dirty="0" smtClean="0"/>
              <a:t>60 cores (4 HW threads each), 16Gb RAM</a:t>
            </a:r>
          </a:p>
          <a:p>
            <a:pPr lvl="1"/>
            <a:r>
              <a:rPr lang="en-US" dirty="0" smtClean="0"/>
              <a:t>Excellent results: additional factor ~2 in events produced </a:t>
            </a:r>
            <a:r>
              <a:rPr lang="en-US" dirty="0" err="1" smtClean="0"/>
              <a:t>w.r.t</a:t>
            </a:r>
            <a:r>
              <a:rPr lang="en-US" dirty="0" smtClean="0"/>
              <a:t>. host only</a:t>
            </a:r>
          </a:p>
          <a:p>
            <a:pPr lvl="1"/>
            <a:r>
              <a:rPr lang="en-US" dirty="0"/>
              <a:t>Confirmed good scalability up to </a:t>
            </a:r>
            <a:r>
              <a:rPr lang="en-US" dirty="0" smtClean="0"/>
              <a:t>240 </a:t>
            </a:r>
            <a:r>
              <a:rPr lang="en-US" dirty="0"/>
              <a:t>threads</a:t>
            </a:r>
          </a:p>
          <a:p>
            <a:pPr lvl="1"/>
            <a:r>
              <a:rPr lang="en-US" dirty="0" smtClean="0"/>
              <a:t>Full physics: 50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pions</a:t>
            </a:r>
            <a:r>
              <a:rPr lang="en-US" dirty="0" smtClean="0"/>
              <a:t> with B-field on</a:t>
            </a:r>
          </a:p>
          <a:p>
            <a:pPr lvl="1"/>
            <a:r>
              <a:rPr lang="en-US" dirty="0" smtClean="0"/>
              <a:t>Reduced </a:t>
            </a:r>
            <a:r>
              <a:rPr lang="en-US" dirty="0"/>
              <a:t>use of memory</a:t>
            </a:r>
          </a:p>
          <a:p>
            <a:pPr lvl="2"/>
            <a:r>
              <a:rPr lang="en-US" dirty="0"/>
              <a:t>(see next slide)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Geant4 - Towards major release 10 - </a:t>
            </a:r>
            <a:r>
              <a:rPr lang="en-US" dirty="0" err="1" smtClean="0"/>
              <a:t>G.Cosmo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4105" y="6042587"/>
            <a:ext cx="7699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(*) </a:t>
            </a:r>
            <a:r>
              <a:rPr lang="en-US" sz="1600" i="1" dirty="0"/>
              <a:t>A</a:t>
            </a:r>
            <a:r>
              <a:rPr lang="en-US" sz="1600" i="1" dirty="0" smtClean="0"/>
              <a:t>nalysis on full-CMS benchmark on latest September development release by </a:t>
            </a:r>
            <a:r>
              <a:rPr lang="en-US" sz="1600" i="1" dirty="0" err="1" smtClean="0"/>
              <a:t>A.Dotti</a:t>
            </a:r>
            <a:r>
              <a:rPr lang="en-US" sz="1600" i="1" dirty="0" smtClean="0"/>
              <a:t>, SLAC</a:t>
            </a:r>
            <a:endParaRPr lang="en-US" sz="1600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 2013, Amsterdam - 17 October 2013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9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-101600" y="1588379"/>
            <a:ext cx="4875304" cy="4454208"/>
            <a:chOff x="-101600" y="1588379"/>
            <a:chExt cx="4875304" cy="4454208"/>
          </a:xfrm>
        </p:grpSpPr>
        <p:pic>
          <p:nvPicPr>
            <p:cNvPr id="4" name="Picture 3" descr="MIC-linearity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602" y="1588379"/>
              <a:ext cx="4645102" cy="4454208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739509" y="1849777"/>
              <a:ext cx="815397" cy="276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dirty="0" smtClean="0"/>
                <a:t>HT mode</a:t>
              </a:r>
              <a:endParaRPr lang="en-US" sz="12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739509" y="1673582"/>
              <a:ext cx="0" cy="4016272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29748" y1="36374" x2="29748" y2="36374"/>
                          <a14:foregroundMark x1="31677" y1="46051" x2="31677" y2="46051"/>
                          <a14:foregroundMark x1="28116" y1="44271" x2="28116" y2="44271"/>
                          <a14:foregroundMark x1="25297" y1="33927" x2="25297" y2="33927"/>
                          <a14:foregroundMark x1="27226" y1="35261" x2="27226" y2="35261"/>
                          <a14:foregroundMark x1="25890" y1="35039" x2="25890" y2="35039"/>
                          <a14:foregroundMark x1="36573" y1="66963" x2="36573" y2="66963"/>
                          <a14:foregroundMark x1="35534" y1="69855" x2="35534" y2="69855"/>
                          <a14:foregroundMark x1="34792" y1="64739" x2="34792" y2="64739"/>
                          <a14:foregroundMark x1="31231" y1="66963" x2="31231" y2="66963"/>
                          <a14:foregroundMark x1="30341" y1="61846" x2="30341" y2="61846"/>
                          <a14:foregroundMark x1="37908" y1="69744" x2="37908" y2="69744"/>
                          <a14:foregroundMark x1="38056" y1="71635" x2="38056" y2="71635"/>
                          <a14:foregroundMark x1="39021" y1="73860" x2="39021" y2="73860"/>
                          <a14:foregroundMark x1="38205" y1="74972" x2="38205" y2="74972"/>
                          <a14:foregroundMark x1="34496" y1="72303" x2="34496" y2="72303"/>
                          <a14:foregroundMark x1="34199" y1="74305" x2="34199" y2="74305"/>
                          <a14:foregroundMark x1="34199" y1="76529" x2="34199" y2="76529"/>
                          <a14:foregroundMark x1="35163" y1="77419" x2="35163" y2="77419"/>
                          <a14:foregroundMark x1="33383" y1="74527" x2="33383" y2="74527"/>
                          <a14:foregroundMark x1="32715" y1="74750" x2="32715" y2="74750"/>
                          <a14:foregroundMark x1="34199" y1="78643" x2="34273" y2="77197"/>
                          <a14:foregroundMark x1="30935" y1="60957" x2="30935" y2="60957"/>
                          <a14:foregroundMark x1="28858" y1="52058" x2="28858" y2="52058"/>
                          <a14:foregroundMark x1="27448" y1="44160" x2="27448" y2="44160"/>
                          <a14:foregroundMark x1="25816" y1="36596" x2="25816" y2="36596"/>
                          <a14:foregroundMark x1="25816" y1="36596" x2="27077" y2="43159"/>
                          <a14:foregroundMark x1="24407" y1="31146" x2="24407" y2="31146"/>
                          <a14:foregroundMark x1="25000" y1="32925" x2="25000" y2="32925"/>
                          <a14:foregroundMark x1="22923" y1="29477" x2="22923" y2="29477"/>
                          <a14:foregroundMark x1="22107" y1="30478" x2="22107" y2="30478"/>
                          <a14:foregroundMark x1="22033" y1="29477" x2="22033" y2="29477"/>
                          <a14:foregroundMark x1="21588" y1="30033" x2="21588" y2="30033"/>
                          <a14:foregroundMark x1="32196" y1="67186" x2="32196" y2="67186"/>
                          <a14:foregroundMark x1="27448" y1="45384" x2="28561" y2="51502"/>
                          <a14:foregroundMark x1="28858" y1="53393" x2="30267" y2="60512"/>
                          <a14:foregroundMark x1="30490" y1="62736" x2="31157" y2="66073"/>
                          <a14:foregroundMark x1="31677" y1="68076" x2="32196" y2="71858"/>
                          <a14:foregroundMark x1="26261" y1="25473" x2="26261" y2="25473"/>
                          <a14:backgroundMark x1="36350" y1="74861" x2="36350" y2="74861"/>
                          <a14:backgroundMark x1="36573" y1="75528" x2="36573" y2="75528"/>
                          <a14:backgroundMark x1="32270" y1="73526" x2="32270" y2="74750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-101600" y="1988277"/>
              <a:ext cx="2056232" cy="13713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451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3375</TotalTime>
  <Words>1936</Words>
  <Application>Microsoft Macintosh PowerPoint</Application>
  <PresentationFormat>On-screen Show (4:3)</PresentationFormat>
  <Paragraphs>266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Story</vt:lpstr>
      <vt:lpstr>Geant4</vt:lpstr>
      <vt:lpstr>Outline</vt:lpstr>
      <vt:lpstr>Geant4 10.0 First major release since 2007</vt:lpstr>
      <vt:lpstr>Multi-threading from prototype to production …</vt:lpstr>
      <vt:lpstr>Multi-threading 10.0 features - 1/2</vt:lpstr>
      <vt:lpstr>Multi-threading 10.0 features - 2/2</vt:lpstr>
      <vt:lpstr>Multi-threading Porting applications …</vt:lpstr>
      <vt:lpstr>Multi-threading Performance – 1/4</vt:lpstr>
      <vt:lpstr>Multi-threading Performance – 2/4</vt:lpstr>
      <vt:lpstr>Multi-threading Performance – 3/4</vt:lpstr>
      <vt:lpstr>Multi-threading Performance – 4/4</vt:lpstr>
      <vt:lpstr>Multi-threading Physics validation results…</vt:lpstr>
      <vt:lpstr>Multi-threading Next to come … - 1</vt:lpstr>
      <vt:lpstr>Multi-threading Next to come … - 2</vt:lpstr>
      <vt:lpstr>Developments in release 10.0… Highlights on kernel modules</vt:lpstr>
      <vt:lpstr>Geometry 10.0-beta features</vt:lpstr>
      <vt:lpstr>Geometry Geometrical primitives</vt:lpstr>
      <vt:lpstr>Geometry Unified Solids Library performance – a couple of examples…</vt:lpstr>
      <vt:lpstr>More features … Highlights</vt:lpstr>
      <vt:lpstr>More features … Visualization &amp; Analysis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10.0-beta</dc:title>
  <dc:creator>CERN User</dc:creator>
  <cp:lastModifiedBy>CERN User</cp:lastModifiedBy>
  <cp:revision>172</cp:revision>
  <dcterms:created xsi:type="dcterms:W3CDTF">2013-07-02T08:37:47Z</dcterms:created>
  <dcterms:modified xsi:type="dcterms:W3CDTF">2013-10-16T17:08:47Z</dcterms:modified>
</cp:coreProperties>
</file>