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1" r:id="rId1"/>
  </p:sldMasterIdLst>
  <p:notesMasterIdLst>
    <p:notesMasterId r:id="rId29"/>
  </p:notesMasterIdLst>
  <p:sldIdLst>
    <p:sldId id="256" r:id="rId2"/>
    <p:sldId id="389" r:id="rId3"/>
    <p:sldId id="357" r:id="rId4"/>
    <p:sldId id="391" r:id="rId5"/>
    <p:sldId id="338" r:id="rId6"/>
    <p:sldId id="403" r:id="rId7"/>
    <p:sldId id="404" r:id="rId8"/>
    <p:sldId id="405" r:id="rId9"/>
    <p:sldId id="406" r:id="rId10"/>
    <p:sldId id="407" r:id="rId11"/>
    <p:sldId id="408" r:id="rId12"/>
    <p:sldId id="409" r:id="rId13"/>
    <p:sldId id="410" r:id="rId14"/>
    <p:sldId id="411" r:id="rId15"/>
    <p:sldId id="367" r:id="rId16"/>
    <p:sldId id="401" r:id="rId17"/>
    <p:sldId id="400" r:id="rId18"/>
    <p:sldId id="398" r:id="rId19"/>
    <p:sldId id="380" r:id="rId20"/>
    <p:sldId id="346" r:id="rId21"/>
    <p:sldId id="347" r:id="rId22"/>
    <p:sldId id="386" r:id="rId23"/>
    <p:sldId id="359" r:id="rId24"/>
    <p:sldId id="412" r:id="rId25"/>
    <p:sldId id="345" r:id="rId26"/>
    <p:sldId id="309" r:id="rId27"/>
    <p:sldId id="368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78" d="100"/>
          <a:sy n="78" d="100"/>
        </p:scale>
        <p:origin x="-70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7" d="100"/>
        <a:sy n="97" d="100"/>
      </p:scale>
      <p:origin x="0" y="385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8ED68DE-8694-43D8-9B88-B4CB080F3A80}" type="datetimeFigureOut">
              <a:rPr lang="en-US"/>
              <a:pPr>
                <a:defRPr/>
              </a:pPr>
              <a:t>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36B487-3F69-4763-AAFD-7778E13E9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56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p3d extrusionH="74600" prstMaterial="legacyMatte">
            <a:bevelT w="13500" h="13500" prst="angle"/>
            <a:bevelB w="13500" h="13500" prst="angle"/>
            <a:extrusionClr>
              <a:srgbClr val="F6E4D2"/>
            </a:extrusionClr>
          </a:sp3d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/>
          <a:lstStyle>
            <a:lvl1pPr marL="0" indent="0" algn="ctr">
              <a:lnSpc>
                <a:spcPct val="140000"/>
              </a:lnSpc>
              <a:buFont typeface="Monotype Sorts" pitchFamily="1" charset="2"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46246-054D-48F7-8858-D98BB5916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753C2-A76F-41F4-BB13-C23EC3FEA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4BAC9-0521-4E21-87DF-DF5EE3B5B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143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810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810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A6AC-BA73-44B5-9424-4408B1D44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696200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787FE-4119-4211-AE05-64DE0D007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8" t="1389" r="7678" b="1389"/>
          <a:stretch/>
        </p:blipFill>
        <p:spPr>
          <a:xfrm>
            <a:off x="8018780" y="0"/>
            <a:ext cx="1097280" cy="1066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6F868-DE0B-4F8C-BCC9-445B9B7E5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DEB13-F005-4C13-9AE6-A7B20E996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20D6C-92B5-4D59-86CB-DBD903D7E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5995E-F63D-4E05-90DE-7109B71C5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9F0C4-1AAC-4218-808B-07477C5B0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78C34-CE64-4776-AC33-0D4081F3B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2FCC3-65BB-4DCB-B08B-DB3ACE3F7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NUL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7924800" cy="838200"/>
          </a:xfrm>
          <a:prstGeom prst="rect">
            <a:avLst/>
          </a:prstGeom>
          <a:gradFill rotWithShape="0">
            <a:gsLst>
              <a:gs pos="0">
                <a:srgbClr val="D3C4B4"/>
              </a:gs>
              <a:gs pos="100000">
                <a:srgbClr val="F6E4D2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rgbClr val="FCF5EE"/>
            </a:extrusion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flatTx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2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38513" y="6477000"/>
            <a:ext cx="49672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12-Feb-2014</a:t>
            </a:r>
            <a:endParaRPr lang="en-US"/>
          </a:p>
        </p:txBody>
      </p:sp>
      <p:sp>
        <p:nvSpPr>
          <p:cNvPr id="2621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477000"/>
            <a:ext cx="30194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2621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>
                <a:solidFill>
                  <a:srgbClr val="FFCC00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C240F606-AE00-4664-BAE4-BD8BFB3F1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2153" name="Line 9"/>
          <p:cNvSpPr>
            <a:spLocks noChangeShapeType="1"/>
          </p:cNvSpPr>
          <p:nvPr/>
        </p:nvSpPr>
        <p:spPr bwMode="auto">
          <a:xfrm>
            <a:off x="304800" y="6477000"/>
            <a:ext cx="8610600" cy="0"/>
          </a:xfrm>
          <a:prstGeom prst="line">
            <a:avLst/>
          </a:prstGeom>
          <a:noFill/>
          <a:ln w="12700">
            <a:solidFill>
              <a:srgbClr val="6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553" y="76200"/>
            <a:ext cx="699247" cy="990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</p:sldLayoutIdLst>
  <p:transition/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5pPr>
      <a:lvl6pPr marL="4572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6pPr>
      <a:lvl7pPr marL="9144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7pPr>
      <a:lvl8pPr marL="13716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8pPr>
      <a:lvl9pPr marL="18288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rgbClr val="800000"/>
        </a:buClr>
        <a:buFont typeface="Monotype Sorts" pitchFamily="2" charset="2"/>
        <a:buChar char="T"/>
        <a:defRPr sz="2400">
          <a:solidFill>
            <a:srgbClr val="8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Monotype Sorts" pitchFamily="2" charset="2"/>
        <a:buChar char="q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75000"/>
        <a:buFont typeface="Monotype Sorts" pitchFamily="2" charset="2"/>
        <a:buChar char="z"/>
        <a:defRPr>
          <a:solidFill>
            <a:srgbClr val="993300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600000"/>
        </a:buClr>
        <a:buSzPct val="60000"/>
        <a:buFont typeface="Monotype Sorts" pitchFamily="2" charset="2"/>
        <a:buChar char="s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maddash.aglt2.org/WLCGperfSONAR/check_mk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perfSONARMonitorin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atlas.bnl.gov/twiki/bin/view/Projects/PerfSONAR_PS_Mesh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rid-deployment.web.cern.ch/grid-deployment/wlcg-ops/perfsonar/conf/central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.google.com/p/perfsonar-ps/wiki/RoadMap" TargetMode="External"/><Relationship Id="rId2" Type="http://schemas.openxmlformats.org/officeDocument/2006/relationships/hyperlink" Target="http://www.usatlas.bnl.gov/twiki/bin/view/Projects/LHCperfSONAR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maddash.aglt2.org/WLCGperfSONAR/" TargetMode="External"/><Relationship Id="rId3" Type="http://schemas.openxmlformats.org/officeDocument/2006/relationships/hyperlink" Target="http://psps.perfsonar.net/" TargetMode="External"/><Relationship Id="rId7" Type="http://schemas.openxmlformats.org/officeDocument/2006/relationships/hyperlink" Target="https://www.opensciencegrid.org/bin/view/Documentation/NetworkingInOSG" TargetMode="External"/><Relationship Id="rId2" Type="http://schemas.openxmlformats.org/officeDocument/2006/relationships/hyperlink" Target="http://twiki.cern.ch/twiki/bin/view/LCG/PerfsonarDeploym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satlas.bnl.gov/twiki/bin/view/Projects/LHCperfSONAR" TargetMode="External"/><Relationship Id="rId5" Type="http://schemas.openxmlformats.org/officeDocument/2006/relationships/hyperlink" Target="http://maddash.aglt2.org/maddash-webui" TargetMode="External"/><Relationship Id="rId4" Type="http://schemas.openxmlformats.org/officeDocument/2006/relationships/hyperlink" Target="http://code.google.com/p/perfsonar-ps/wiki/pSPerformanceToolkit3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PerfsonarDeployment" TargetMode="External"/><Relationship Id="rId2" Type="http://schemas.openxmlformats.org/officeDocument/2006/relationships/hyperlink" Target="http://www.usatlas.bnl.gov/twiki/bin/view/Projects/PerfSONAR_PS_Mes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mdistro.org/start" TargetMode="External"/><Relationship Id="rId2" Type="http://schemas.openxmlformats.org/officeDocument/2006/relationships/hyperlink" Target="https://github.com/PerfModDash/PerfModDash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MadDashWLC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maddash.aglt2.org/maddash-webui/index.cgi?grid=US%20ATLAS%20Sites%20-%20US%20ATLAS%20Cloud%20BWCTL%20Mesh%20Tes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addash.aglt2.org/WLCGperfSONAR/om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458200" cy="1981200"/>
          </a:xfrm>
          <a:sp3d extrusionH="74600" prstMaterial="legacyMatte">
            <a:bevelT w="13500" h="13500" prst="angle"/>
            <a:bevelB w="13500" h="13500" prst="angle"/>
            <a:extrusionClr>
              <a:srgbClr val="FCF5EE"/>
            </a:extrusionClr>
          </a:sp3d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4000" dirty="0" err="1" smtClean="0"/>
              <a:t>perfSONAR</a:t>
            </a:r>
            <a:r>
              <a:rPr lang="en-US" sz="4000" dirty="0" smtClean="0"/>
              <a:t>-PS Update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3124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Shawn McKee/University of Michigan</a:t>
            </a:r>
          </a:p>
          <a:p>
            <a:pPr eaLnBrk="1" hangingPunct="1">
              <a:defRPr/>
            </a:pPr>
            <a:r>
              <a:rPr lang="en-US" sz="1400" dirty="0" smtClean="0">
                <a:solidFill>
                  <a:srgbClr val="00B050"/>
                </a:solidFill>
              </a:rPr>
              <a:t>WLCG PS Deployment TF Co-chair </a:t>
            </a:r>
          </a:p>
          <a:p>
            <a:pPr lvl="0" eaLnBrk="1" hangingPunct="1">
              <a:defRPr/>
            </a:pPr>
            <a:r>
              <a:rPr lang="en-US" dirty="0" smtClean="0">
                <a:solidFill>
                  <a:srgbClr val="002060"/>
                </a:solidFill>
              </a:rPr>
              <a:t>GDB Meeting</a:t>
            </a:r>
            <a:endParaRPr lang="en-US" sz="1400" dirty="0" smtClean="0">
              <a:solidFill>
                <a:srgbClr val="00B050"/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CERN</a:t>
            </a:r>
          </a:p>
          <a:p>
            <a:pPr eaLnBrk="1" hangingPunct="1">
              <a:defRPr/>
            </a:pPr>
            <a:r>
              <a:rPr lang="en-US" dirty="0" smtClean="0"/>
              <a:t>February 12</a:t>
            </a:r>
            <a:r>
              <a:rPr lang="en-US" baseline="30000" dirty="0" smtClean="0"/>
              <a:t>th</a:t>
            </a:r>
            <a:r>
              <a:rPr lang="en-US" dirty="0" smtClean="0"/>
              <a:t>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 OMD  </a:t>
            </a:r>
            <a:r>
              <a:rPr lang="en-US" dirty="0" err="1" smtClean="0"/>
              <a:t>Check_MK</a:t>
            </a:r>
            <a:r>
              <a:rPr lang="en-US" dirty="0" smtClean="0"/>
              <a:t>  </a:t>
            </a:r>
            <a:r>
              <a:rPr lang="en-US" dirty="0" err="1" smtClean="0"/>
              <a:t>Mainpage</a:t>
            </a:r>
            <a:endParaRPr lang="en-US" dirty="0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03" y="1143000"/>
            <a:ext cx="8580993" cy="5181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979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Grouping By Hosts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524000"/>
            <a:ext cx="6248942" cy="449619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1828800"/>
            <a:ext cx="2590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Check_MK</a:t>
            </a:r>
            <a:r>
              <a:rPr lang="en-US" dirty="0" smtClean="0"/>
              <a:t>  rules were  used  to  setup  host  groups</a:t>
            </a:r>
          </a:p>
          <a:p>
            <a:endParaRPr lang="en-US" dirty="0"/>
          </a:p>
          <a:p>
            <a:r>
              <a:rPr lang="en-US" dirty="0" smtClean="0"/>
              <a:t>Easy to track Regional/VO  cloud status  this  way</a:t>
            </a:r>
          </a:p>
          <a:p>
            <a:endParaRPr lang="en-US" dirty="0"/>
          </a:p>
          <a:p>
            <a:r>
              <a:rPr lang="en-US" dirty="0" smtClean="0"/>
              <a:t>Can also organize by </a:t>
            </a:r>
            <a:r>
              <a:rPr lang="en-US" dirty="0" err="1" smtClean="0"/>
              <a:t>perfSONAR</a:t>
            </a:r>
            <a:r>
              <a:rPr lang="en-US" dirty="0" smtClean="0"/>
              <a:t>  node  type</a:t>
            </a:r>
          </a:p>
          <a:p>
            <a:endParaRPr lang="en-US" dirty="0"/>
          </a:p>
          <a:p>
            <a:r>
              <a:rPr lang="en-US" dirty="0" smtClean="0"/>
              <a:t>The  “Name”  column is  a  link you can  use  to  drill-down  to  host lists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636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Grouping By Service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8338290" cy="4495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563880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 also group by service type,  allowing us to quickly check service status by grouping.   Name column  is  clickable.  </a:t>
            </a:r>
            <a:r>
              <a:rPr lang="en-US" dirty="0" smtClean="0">
                <a:solidFill>
                  <a:srgbClr val="C00000"/>
                </a:solidFill>
              </a:rPr>
              <a:t>Note  we  check  needed PS services but don’t  yet have a good  check  of sites mesh-configuration (use dashboard for now)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349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Detailed Host Monitoring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8610600" cy="454219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5715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Individual hosts can be monitored in detail  by installing  </a:t>
            </a:r>
            <a:r>
              <a:rPr lang="en-US" dirty="0" err="1" smtClean="0"/>
              <a:t>check_mk</a:t>
            </a:r>
            <a:r>
              <a:rPr lang="en-US" dirty="0" smtClean="0"/>
              <a:t>-agents</a:t>
            </a:r>
          </a:p>
          <a:p>
            <a:r>
              <a:rPr lang="en-US" dirty="0"/>
              <a:t>See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twiki.cern.ch/twiki/bin/view/LCG/WLCGperfSONARMonitoring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94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848600" cy="838200"/>
          </a:xfrm>
        </p:spPr>
        <p:txBody>
          <a:bodyPr/>
          <a:lstStyle/>
          <a:p>
            <a:r>
              <a:rPr lang="en-US" dirty="0" smtClean="0"/>
              <a:t>Feature:  Graphs Automatically Created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143000"/>
            <a:ext cx="6465784" cy="447708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5638800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Graphs  are  created automatically where checks  provide performance  data.</a:t>
            </a:r>
          </a:p>
          <a:p>
            <a:r>
              <a:rPr lang="en-US" dirty="0" smtClean="0"/>
              <a:t>Hovering over the “graph”  icon  shows  a thumbnail.   Clicking takes you to a page will larger  graphs sequenced  by timescale (RRD).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4880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Mesh-</a:t>
            </a:r>
            <a:r>
              <a:rPr lang="en-US" dirty="0" err="1" smtClean="0"/>
              <a:t>Config</a:t>
            </a:r>
            <a:r>
              <a:rPr lang="en-US" dirty="0" smtClean="0"/>
              <a:t> Comments and 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334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</a:rPr>
              <a:t>One of the lessons learned from LHC use of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-PS was that setting up and maintaining scheduled tests for the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-PS toolkit instances was a challenge.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As sites changed, joined or left, </a:t>
            </a:r>
            <a:r>
              <a:rPr lang="en-US" u="sng" dirty="0" smtClean="0"/>
              <a:t>every other site</a:t>
            </a:r>
            <a:r>
              <a:rPr lang="en-US" dirty="0" smtClean="0"/>
              <a:t> needed to update their configuration to change, add or remove tests.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Labor intensive, slow to get all updates in place and gets worse as we increase the size of the deployments!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Aaron Brown/Internet2 provided a solution: the “mesh” configuration which allows sites to track a central configuration and update themselves when it </a:t>
            </a:r>
            <a:r>
              <a:rPr lang="en-US" dirty="0" smtClean="0"/>
              <a:t>changes:</a:t>
            </a:r>
            <a:endParaRPr lang="en-US" dirty="0" smtClean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www.usatlas.bnl.gov/twiki/bin/view/Projects/PerfSONAR_PS_Mesh</a:t>
            </a:r>
            <a:endParaRPr lang="en-US" sz="20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 dirty="0" err="1" smtClean="0"/>
              <a:t>perfSONAR</a:t>
            </a:r>
            <a:r>
              <a:rPr lang="en-US" sz="2000" b="1" dirty="0" smtClean="0"/>
              <a:t>-PS </a:t>
            </a:r>
            <a:r>
              <a:rPr lang="en-US" sz="2000" b="1" dirty="0" smtClean="0"/>
              <a:t>3.3.x </a:t>
            </a:r>
            <a:r>
              <a:rPr lang="en-US" sz="2000" b="1" dirty="0" smtClean="0"/>
              <a:t>has all functionality for the mesh </a:t>
            </a:r>
            <a:r>
              <a:rPr lang="en-US" sz="2000" b="1" dirty="0" smtClean="0"/>
              <a:t>built-in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We  plan to  automate the  generation  of the required  WLCG  meshes  using  OIM/GOCDB  registration + some “metadata”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3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391400" cy="838200"/>
          </a:xfrm>
        </p:spPr>
        <p:txBody>
          <a:bodyPr/>
          <a:lstStyle/>
          <a:p>
            <a:r>
              <a:rPr lang="en-US" dirty="0" err="1" smtClean="0"/>
              <a:t>perfSONAR</a:t>
            </a:r>
            <a:r>
              <a:rPr lang="en-US" dirty="0" smtClean="0"/>
              <a:t>-PS  Mesh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E00EB-A6AA-1E42-8416-B27BFB26FD7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8" name="Content Placeholder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797" y="1357387"/>
            <a:ext cx="8509174" cy="4385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28600" y="3330476"/>
            <a:ext cx="419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/>
              <a:t>perfSONAR</a:t>
            </a:r>
            <a:r>
              <a:rPr lang="en-US" dirty="0"/>
              <a:t>-PS instances can participate in more than one configuration (WLCG, Tier-1 cloud, VO-based, etc</a:t>
            </a:r>
            <a:r>
              <a:rPr lang="en-US" dirty="0" smtClean="0"/>
              <a:t>.) +  manually added tests.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dirty="0">
                <a:solidFill>
                  <a:srgbClr val="0070C0"/>
                </a:solidFill>
              </a:rPr>
              <a:t>WLCG mesh configurations are </a:t>
            </a:r>
            <a:r>
              <a:rPr lang="en-US" dirty="0" smtClean="0">
                <a:solidFill>
                  <a:srgbClr val="0070C0"/>
                </a:solidFill>
              </a:rPr>
              <a:t>centrally hosted at CERN and exposed through HTTP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78424" y="1114600"/>
            <a:ext cx="6229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perfSONAR</a:t>
            </a:r>
            <a:r>
              <a:rPr lang="en-US" dirty="0">
                <a:solidFill>
                  <a:srgbClr val="00B050"/>
                </a:solidFill>
              </a:rPr>
              <a:t>-PS toolkit instances can get their configuration information from a URL hosting an suitable JSON file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27432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1400" dirty="0" smtClean="0">
                <a:solidFill>
                  <a:srgbClr val="C00000"/>
                </a:solidFill>
              </a:rPr>
              <a:t>An </a:t>
            </a:r>
            <a:r>
              <a:rPr lang="en-US" sz="1400" dirty="0" err="1" smtClean="0">
                <a:solidFill>
                  <a:srgbClr val="C00000"/>
                </a:solidFill>
              </a:rPr>
              <a:t>agent_configuration</a:t>
            </a:r>
            <a:r>
              <a:rPr lang="en-US" sz="1400" dirty="0" smtClean="0">
                <a:solidFill>
                  <a:srgbClr val="C00000"/>
                </a:solidFill>
              </a:rPr>
              <a:t> file on  the PS node </a:t>
            </a:r>
            <a:r>
              <a:rPr lang="en-US" sz="1400" dirty="0">
                <a:solidFill>
                  <a:srgbClr val="C00000"/>
                </a:solidFill>
              </a:rPr>
              <a:t>defines one or more URLs</a:t>
            </a:r>
          </a:p>
          <a:p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28600" y="524887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  <a:hlinkClick r:id="rId3"/>
              </a:rPr>
              <a:t>https://grid-deployment.web.cern.ch/grid-deployment/wlcg-ops/perfsonar/conf/central</a:t>
            </a:r>
            <a:r>
              <a:rPr lang="en-US" dirty="0" smtClean="0">
                <a:solidFill>
                  <a:srgbClr val="0070C0"/>
                </a:solidFill>
                <a:hlinkClick r:id="rId3"/>
              </a:rPr>
              <a:t>/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669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802889"/>
          </a:xfrm>
        </p:spPr>
        <p:txBody>
          <a:bodyPr/>
          <a:lstStyle/>
          <a:p>
            <a:r>
              <a:rPr lang="en-US" dirty="0" smtClean="0"/>
              <a:t>WLCG </a:t>
            </a:r>
            <a:r>
              <a:rPr lang="en-US" dirty="0"/>
              <a:t>D</a:t>
            </a:r>
            <a:r>
              <a:rPr lang="en-US" dirty="0" smtClean="0"/>
              <a:t>eployment </a:t>
            </a:r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994" y="1143000"/>
            <a:ext cx="8653806" cy="5334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Sites </a:t>
            </a:r>
            <a:r>
              <a:rPr lang="en-US" dirty="0" smtClean="0"/>
              <a:t>are organized in regions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Based on geographical locations and experiments computing models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All sites are expected to deploy a bandwidth host and a latency host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Regular testing is </a:t>
            </a:r>
            <a:r>
              <a:rPr lang="en-US" dirty="0" smtClean="0"/>
              <a:t>setup </a:t>
            </a:r>
            <a:r>
              <a:rPr lang="en-US" dirty="0" smtClean="0"/>
              <a:t>using a </a:t>
            </a:r>
            <a:r>
              <a:rPr lang="en-US" dirty="0" smtClean="0"/>
              <a:t>set  of  centralized </a:t>
            </a:r>
            <a:r>
              <a:rPr lang="en-US" dirty="0" smtClean="0"/>
              <a:t>(“mesh”) </a:t>
            </a:r>
            <a:r>
              <a:rPr lang="en-US" dirty="0" smtClean="0"/>
              <a:t>configurations</a:t>
            </a:r>
            <a:endParaRPr lang="en-US" dirty="0" smtClean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Bandwidth tests: 30 seconds tests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every 6 hours intra-region, 12 hours for T2-T1 inter-region, 1 week elsewhere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Latency tests; 10 Hz of packets to each WLCG site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err="1" smtClean="0"/>
              <a:t>Traceroute</a:t>
            </a:r>
            <a:r>
              <a:rPr lang="en-US" dirty="0" smtClean="0"/>
              <a:t> tests between all WLCG sites each hour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Ping(ER) tests between all site every 20 minutes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E00EB-A6AA-1E42-8416-B27BFB26FD7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220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perfSONAR</a:t>
            </a:r>
            <a:r>
              <a:rPr lang="en-US" dirty="0" smtClean="0"/>
              <a:t>-PS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Throughput:</a:t>
            </a:r>
            <a:r>
              <a:rPr lang="en-US" dirty="0"/>
              <a:t> Notice problems and debug network, also help differentiate server problems from path problems</a:t>
            </a:r>
          </a:p>
          <a:p>
            <a:r>
              <a:rPr lang="en-US" dirty="0">
                <a:solidFill>
                  <a:srgbClr val="0070C0"/>
                </a:solidFill>
              </a:rPr>
              <a:t>Latency: </a:t>
            </a:r>
            <a:r>
              <a:rPr lang="en-US" dirty="0"/>
              <a:t>Notice route changes, asymmetric routes</a:t>
            </a:r>
          </a:p>
          <a:p>
            <a:pPr lvl="1"/>
            <a:r>
              <a:rPr lang="en-US" dirty="0"/>
              <a:t>Watch for excessive Packet Loss</a:t>
            </a:r>
          </a:p>
          <a:p>
            <a:r>
              <a:rPr lang="en-US" dirty="0"/>
              <a:t>On-demand tests and NPAD/NDT diagnostics via web</a:t>
            </a:r>
          </a:p>
          <a:p>
            <a:r>
              <a:rPr lang="en-US" dirty="0">
                <a:solidFill>
                  <a:srgbClr val="00B050"/>
                </a:solidFill>
              </a:rPr>
              <a:t>Optionally:</a:t>
            </a:r>
            <a:r>
              <a:rPr lang="en-US" dirty="0"/>
              <a:t> Install additional </a:t>
            </a:r>
            <a:r>
              <a:rPr lang="en-US" dirty="0" err="1"/>
              <a:t>perfSONAR</a:t>
            </a:r>
            <a:r>
              <a:rPr lang="en-US" dirty="0"/>
              <a:t> nodes inside local network, and/or at periphery </a:t>
            </a:r>
          </a:p>
          <a:p>
            <a:pPr lvl="1"/>
            <a:r>
              <a:rPr lang="en-US" dirty="0"/>
              <a:t>Characterize local performance and internal packet loss</a:t>
            </a:r>
          </a:p>
          <a:p>
            <a:pPr lvl="1"/>
            <a:r>
              <a:rPr lang="en-US" dirty="0"/>
              <a:t>Separate WAN performance from internal performance</a:t>
            </a:r>
          </a:p>
          <a:p>
            <a:r>
              <a:rPr lang="en-US" dirty="0"/>
              <a:t>Daily Dashboard check of own site, and </a:t>
            </a:r>
            <a:r>
              <a:rPr lang="en-US" dirty="0" smtClean="0"/>
              <a:t>important peers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723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Debugging Network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154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effectLst/>
              </a:rPr>
              <a:t>Using perfSONAR-PS we (the VOs) identify network problems by observing degradation in regular metrics for a particular “path”</a:t>
            </a:r>
          </a:p>
          <a:p>
            <a:pPr lvl="1"/>
            <a:r>
              <a:rPr lang="en-US" dirty="0" smtClean="0"/>
              <a:t>Packet-loss appearance in Latency tests</a:t>
            </a:r>
          </a:p>
          <a:p>
            <a:pPr lvl="1"/>
            <a:r>
              <a:rPr lang="en-US" dirty="0" smtClean="0"/>
              <a:t>Significant and persistent decrease in bandwidth</a:t>
            </a:r>
          </a:p>
          <a:p>
            <a:pPr lvl="1"/>
            <a:r>
              <a:rPr lang="en-US" dirty="0" smtClean="0"/>
              <a:t>Currently requires a “human” to trigger. </a:t>
            </a:r>
          </a:p>
          <a:p>
            <a:r>
              <a:rPr lang="en-US" dirty="0" smtClean="0">
                <a:effectLst/>
              </a:rPr>
              <a:t>Next check for correlation with other metric changes between sites at either end and other sites (is the problem likely at one of the ends or in the middle?)</a:t>
            </a:r>
          </a:p>
          <a:p>
            <a:r>
              <a:rPr lang="en-US" dirty="0" smtClean="0">
                <a:effectLst/>
              </a:rPr>
              <a:t>Correlate with paths and </a:t>
            </a:r>
            <a:r>
              <a:rPr lang="en-US" dirty="0" err="1" smtClean="0">
                <a:effectLst/>
              </a:rPr>
              <a:t>traceroute</a:t>
            </a:r>
            <a:r>
              <a:rPr lang="en-US" dirty="0" smtClean="0">
                <a:effectLst/>
              </a:rPr>
              <a:t> information.  Something changed in the routing? Known issue in the path?</a:t>
            </a:r>
          </a:p>
          <a:p>
            <a:r>
              <a:rPr lang="en-US" b="1" dirty="0" smtClean="0">
                <a:effectLst/>
              </a:rPr>
              <a:t>In general NOT as easy to do all this as we would </a:t>
            </a:r>
            <a:r>
              <a:rPr lang="en-US" b="1" dirty="0" smtClean="0">
                <a:effectLst/>
              </a:rPr>
              <a:t>like even </a:t>
            </a:r>
            <a:r>
              <a:rPr lang="en-US" b="1" dirty="0" smtClean="0">
                <a:effectLst/>
              </a:rPr>
              <a:t>with the current </a:t>
            </a:r>
            <a:r>
              <a:rPr lang="en-US" b="1" dirty="0" err="1" smtClean="0">
                <a:effectLst/>
              </a:rPr>
              <a:t>perfSONAR</a:t>
            </a:r>
            <a:r>
              <a:rPr lang="en-US" b="1" dirty="0" smtClean="0">
                <a:effectLst/>
              </a:rPr>
              <a:t>-PS toolkit</a:t>
            </a:r>
            <a:endParaRPr lang="en-US" b="1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88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Vision for </a:t>
            </a:r>
            <a:r>
              <a:rPr lang="en-US" sz="3100" dirty="0" err="1" smtClean="0"/>
              <a:t>perfSONAR</a:t>
            </a:r>
            <a:r>
              <a:rPr lang="en-US" sz="3100" dirty="0" smtClean="0"/>
              <a:t>-PS in WLCG</a:t>
            </a:r>
            <a:endParaRPr lang="en-US" sz="3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5486400"/>
          </a:xfrm>
        </p:spPr>
        <p:txBody>
          <a:bodyPr/>
          <a:lstStyle/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Goals: </a:t>
            </a:r>
          </a:p>
          <a:p>
            <a:pPr lvl="1"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B050"/>
                </a:solidFill>
              </a:rPr>
              <a:t>Find and isolate “network” problems; alerting in a timely way</a:t>
            </a:r>
          </a:p>
          <a:p>
            <a:pPr lvl="1"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B050"/>
                </a:solidFill>
              </a:rPr>
              <a:t>Characterize network use (base-lining) </a:t>
            </a:r>
          </a:p>
          <a:p>
            <a:pPr lvl="1"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B050"/>
                </a:solidFill>
              </a:rPr>
              <a:t>Provide a source of network metrics for higher level services</a:t>
            </a: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First step: </a:t>
            </a:r>
            <a:r>
              <a:rPr lang="en-US" dirty="0" smtClean="0"/>
              <a:t>get monitoring in place to create a baseline of the current situation between sites (see details later)</a:t>
            </a: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Next: </a:t>
            </a:r>
            <a:r>
              <a:rPr lang="en-US" dirty="0" smtClean="0"/>
              <a:t>continuing measurements to track the network, alerting on problems as they develop</a:t>
            </a: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dirty="0" smtClean="0">
                <a:solidFill>
                  <a:srgbClr val="0070C0"/>
                </a:solidFill>
              </a:rPr>
              <a:t>Choice of a </a:t>
            </a:r>
            <a:r>
              <a:rPr lang="en-US" u="sng" dirty="0" smtClean="0">
                <a:solidFill>
                  <a:srgbClr val="0070C0"/>
                </a:solidFill>
              </a:rPr>
              <a:t>standard</a:t>
            </a:r>
            <a:r>
              <a:rPr lang="en-US" dirty="0" smtClean="0">
                <a:solidFill>
                  <a:srgbClr val="0070C0"/>
                </a:solidFill>
              </a:rPr>
              <a:t> “tool/framework”: 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perfSONAR</a:t>
            </a:r>
          </a:p>
          <a:p>
            <a:pPr lvl="1"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We wanted to benefit from the R&amp;E community consensus </a:t>
            </a: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/>
              <a:t>perfSONAR’s purpose is to aid in network diagnosis</a:t>
            </a:r>
            <a:r>
              <a:rPr lang="en-US" dirty="0" smtClean="0"/>
              <a:t> by allowing users to characterize and isolate problems.  </a:t>
            </a:r>
            <a:r>
              <a:rPr lang="en-US" b="1" dirty="0" smtClean="0"/>
              <a:t>It provides measurements of network performance metrics over time </a:t>
            </a:r>
            <a:r>
              <a:rPr lang="en-US" dirty="0" smtClean="0"/>
              <a:t>as well as “on-demand” tests.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247344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Monitoring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5486400"/>
          </a:xfrm>
        </p:spPr>
        <p:txBody>
          <a:bodyPr/>
          <a:lstStyle/>
          <a:p>
            <a:pPr>
              <a:lnSpc>
                <a:spcPts val="3200"/>
              </a:lnSpc>
              <a:spcBef>
                <a:spcPts val="0"/>
              </a:spcBef>
            </a:pPr>
            <a:r>
              <a:rPr lang="en-US" dirty="0" smtClean="0"/>
              <a:t>Getting hardware/software platform installed at </a:t>
            </a:r>
            <a:r>
              <a:rPr lang="en-US" b="1" dirty="0" smtClean="0"/>
              <a:t>all</a:t>
            </a:r>
            <a:r>
              <a:rPr lang="en-US" dirty="0" smtClean="0"/>
              <a:t> </a:t>
            </a:r>
            <a:r>
              <a:rPr lang="en-US" dirty="0" smtClean="0"/>
              <a:t>WLCG sites</a:t>
            </a:r>
            <a:endParaRPr lang="en-US" dirty="0" smtClean="0"/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Dashboard development: </a:t>
            </a:r>
            <a:r>
              <a:rPr lang="en-US" dirty="0" smtClean="0"/>
              <a:t>Need </a:t>
            </a:r>
            <a:r>
              <a:rPr lang="en-US" b="1" dirty="0" smtClean="0"/>
              <a:t>additional effort </a:t>
            </a:r>
            <a:r>
              <a:rPr lang="en-US" dirty="0" smtClean="0"/>
              <a:t>to produce something suitable quickly and </a:t>
            </a:r>
            <a:r>
              <a:rPr lang="en-US" dirty="0"/>
              <a:t>e</a:t>
            </a:r>
            <a:r>
              <a:rPr lang="en-US" dirty="0" smtClean="0"/>
              <a:t>nsure it meets our needs…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en-US" dirty="0" smtClean="0"/>
              <a:t>Managing site and test configurations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b="1" dirty="0" smtClean="0"/>
              <a:t>Testing and improving “centralized” (VO-based?) configurations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Verifying </a:t>
            </a:r>
            <a:r>
              <a:rPr lang="en-US" dirty="0" smtClean="0"/>
              <a:t>the right level of scheduled tests for a site, e.g., Tier-2s test to other same-cloud Tier-2s (and Tier-1)?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Address 10G </a:t>
            </a:r>
            <a:r>
              <a:rPr lang="en-US" dirty="0" err="1" smtClean="0"/>
              <a:t>vs</a:t>
            </a:r>
            <a:r>
              <a:rPr lang="en-US" dirty="0" smtClean="0"/>
              <a:t> 1G tests that give misleading results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Improve path </a:t>
            </a:r>
            <a:r>
              <a:rPr lang="en-US" dirty="0" smtClean="0"/>
              <a:t>monitoring </a:t>
            </a:r>
            <a:r>
              <a:rPr lang="en-US" dirty="0" smtClean="0"/>
              <a:t>(</a:t>
            </a:r>
            <a:r>
              <a:rPr lang="en-US" dirty="0" err="1" smtClean="0"/>
              <a:t>traceroute</a:t>
            </a:r>
            <a:r>
              <a:rPr lang="en-US" dirty="0" smtClean="0"/>
              <a:t>) access within the tool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b="1" dirty="0" smtClean="0"/>
              <a:t>Alerting:</a:t>
            </a:r>
            <a:r>
              <a:rPr lang="en-US" dirty="0" smtClean="0"/>
              <a:t>  A </a:t>
            </a:r>
            <a:r>
              <a:rPr lang="en-US" u="sng" dirty="0" smtClean="0"/>
              <a:t>high-priority</a:t>
            </a:r>
            <a:r>
              <a:rPr lang="en-US" dirty="0" smtClean="0"/>
              <a:t> need but complicated: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Alert who?  Network issues could arise in any part of end-to-end path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Alert when?  Defining criteria for alert threshold.  Primitive services are easier.  Network test results more complicated to decide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Integration with VO infrastructures and </a:t>
            </a:r>
            <a:r>
              <a:rPr lang="en-US" dirty="0" smtClean="0"/>
              <a:t>applications (ongoing)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55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</a:t>
            </a:r>
            <a:r>
              <a:rPr lang="en-US" dirty="0" err="1" smtClean="0"/>
              <a:t>perfSONAR</a:t>
            </a:r>
            <a:r>
              <a:rPr lang="en-US" dirty="0" smtClean="0"/>
              <a:t>-PS Deployments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410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Based upon the issues we have encountered we setup a Wiki to gather best practices and solutions to issues we have identified: </a:t>
            </a: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www.usatlas.bnl.gov/twiki/bin/view/Projects/LHCperfSONAR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This page is shared with the </a:t>
            </a:r>
            <a:r>
              <a:rPr lang="en-US" dirty="0" err="1" smtClean="0"/>
              <a:t>perfSONAR</a:t>
            </a:r>
            <a:r>
              <a:rPr lang="en-US" dirty="0" smtClean="0"/>
              <a:t>-PS developers and we </a:t>
            </a:r>
            <a:r>
              <a:rPr lang="en-US" dirty="0" smtClean="0"/>
              <a:t>expect </a:t>
            </a:r>
            <a:r>
              <a:rPr lang="en-US" dirty="0" smtClean="0"/>
              <a:t>“fixes” will be incorporated into future releases </a:t>
            </a:r>
            <a:r>
              <a:rPr lang="en-US" dirty="0" smtClean="0"/>
              <a:t>(current list already addressed in </a:t>
            </a:r>
            <a:r>
              <a:rPr lang="en-US" b="1" dirty="0" smtClean="0"/>
              <a:t>v3.3.2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70C0"/>
                </a:solidFill>
              </a:rPr>
              <a:t>Improving resiliency (set-it-and-forget-it) a high priority.  Instances should self-maintain and the infrastructure should be able to alert when services fail (</a:t>
            </a:r>
            <a:r>
              <a:rPr lang="en-US" dirty="0" smtClean="0">
                <a:solidFill>
                  <a:srgbClr val="0070C0"/>
                </a:solidFill>
              </a:rPr>
              <a:t>OMD </a:t>
            </a:r>
            <a:r>
              <a:rPr lang="en-US" dirty="0" smtClean="0">
                <a:solidFill>
                  <a:srgbClr val="0070C0"/>
                </a:solidFill>
              </a:rPr>
              <a:t>tests)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</a:rPr>
              <a:t>Disentangling problems with the measurement infrastructure versus problems with the measurements</a:t>
            </a:r>
            <a:r>
              <a:rPr lang="en-US" dirty="0" smtClean="0">
                <a:solidFill>
                  <a:srgbClr val="C00000"/>
                </a:solidFill>
              </a:rPr>
              <a:t>…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</a:rPr>
              <a:t>PS Roadmap </a:t>
            </a:r>
            <a:r>
              <a:rPr lang="en-US" dirty="0">
                <a:solidFill>
                  <a:srgbClr val="C00000"/>
                </a:solidFill>
              </a:rPr>
              <a:t>at </a:t>
            </a:r>
            <a:r>
              <a:rPr lang="en-US" dirty="0">
                <a:solidFill>
                  <a:srgbClr val="C00000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rgbClr val="C00000"/>
                </a:solidFill>
                <a:hlinkClick r:id="rId3"/>
              </a:rPr>
              <a:t>code.google.com/p/perfsonar-ps/wiki/RoadMap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57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perfSONAR</a:t>
            </a:r>
            <a:r>
              <a:rPr lang="en-US" dirty="0" smtClean="0"/>
              <a:t>-PS </a:t>
            </a:r>
            <a:r>
              <a:rPr lang="en-US" dirty="0" err="1" smtClean="0"/>
              <a:t>Wishlist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181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Continued reliability/resiliency improvements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Must be “set-it-and-forget-it” to meet the needs of the bulk of our users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Topology/path diagnosis support</a:t>
            </a:r>
          </a:p>
          <a:p>
            <a:pPr lvl="1">
              <a:spcBef>
                <a:spcPts val="0"/>
              </a:spcBef>
            </a:pPr>
            <a:r>
              <a:rPr lang="en-US" dirty="0" err="1" smtClean="0"/>
              <a:t>Traceroute</a:t>
            </a:r>
            <a:r>
              <a:rPr lang="en-US" dirty="0" smtClean="0"/>
              <a:t> sensitive to ECMP (“Paris” </a:t>
            </a:r>
            <a:r>
              <a:rPr lang="en-US" dirty="0" err="1" smtClean="0"/>
              <a:t>traceroute</a:t>
            </a:r>
            <a:r>
              <a:rPr lang="en-US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Tools/</a:t>
            </a:r>
            <a:r>
              <a:rPr lang="en-US" dirty="0" err="1" smtClean="0"/>
              <a:t>gui</a:t>
            </a:r>
            <a:r>
              <a:rPr lang="en-US" dirty="0" smtClean="0"/>
              <a:t> to: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visualize route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show router port usage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show drops/errors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Identify </a:t>
            </a:r>
            <a:r>
              <a:rPr lang="en-US" dirty="0" err="1" smtClean="0"/>
              <a:t>perfSONAR</a:t>
            </a:r>
            <a:r>
              <a:rPr lang="en-US" dirty="0" smtClean="0"/>
              <a:t>-PS instances </a:t>
            </a:r>
            <a:r>
              <a:rPr lang="en-US" dirty="0" smtClean="0"/>
              <a:t>along</a:t>
            </a:r>
            <a:r>
              <a:rPr lang="en-US" dirty="0" smtClean="0"/>
              <a:t> </a:t>
            </a:r>
            <a:r>
              <a:rPr lang="en-US" dirty="0" smtClean="0"/>
              <a:t>the path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Path comparison/correlation tools using metrics coupled </a:t>
            </a:r>
            <a:r>
              <a:rPr lang="en-US" dirty="0"/>
              <a:t>+</a:t>
            </a:r>
            <a:r>
              <a:rPr lang="en-US" dirty="0" smtClean="0"/>
              <a:t> </a:t>
            </a:r>
            <a:r>
              <a:rPr lang="en-US" dirty="0" err="1" smtClean="0"/>
              <a:t>traceroutes</a:t>
            </a:r>
            <a:r>
              <a:rPr lang="en-US" dirty="0" smtClean="0"/>
              <a:t> (identify “bad” paths via multiple measurements)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Alerting and alarming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Support for configuring notification to alert users to network problems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NAGIOS support exists but not well matched to multidomain issues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Alarms targeted at most likely problem domain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Handle </a:t>
            </a:r>
            <a:r>
              <a:rPr lang="en-US" dirty="0" smtClean="0"/>
              <a:t>NIC </a:t>
            </a:r>
            <a:r>
              <a:rPr lang="en-US" dirty="0" smtClean="0"/>
              <a:t>speed mismatches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10GE testing to 1GE “overruns” and  provides misleading information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Support for additional tests (</a:t>
            </a:r>
            <a:r>
              <a:rPr lang="en-US" dirty="0" err="1" smtClean="0"/>
              <a:t>Iperf</a:t>
            </a:r>
            <a:r>
              <a:rPr lang="en-US" dirty="0" smtClean="0"/>
              <a:t> </a:t>
            </a:r>
            <a:r>
              <a:rPr lang="en-US" dirty="0" smtClean="0"/>
              <a:t>variants, new tools,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383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Use of Network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839200" cy="5334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C00000"/>
                </a:solidFill>
              </a:rPr>
              <a:t>Once we have a source of network metrics being acquired we need to understand how best to incorporate those metrics into our facility operations.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Some possibilities: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Characterizing paths with “costs” to better optimize decisions in workflow and data management (underway in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ANSE</a:t>
            </a:r>
            <a:r>
              <a:rPr lang="en-US" dirty="0" smtClean="0"/>
              <a:t>)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Noting when paths </a:t>
            </a:r>
            <a:r>
              <a:rPr lang="en-US" u="sng" dirty="0" smtClean="0"/>
              <a:t>change</a:t>
            </a:r>
            <a:r>
              <a:rPr lang="en-US" dirty="0" smtClean="0"/>
              <a:t> and providing appropriate notification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Optimizing data-access or data-distribution based upon a better understanding of the network between sites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Identifying structural bottlenecks in need of remediation 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Aiding network problem diagnosis and speeding repairs</a:t>
            </a:r>
          </a:p>
          <a:p>
            <a:pPr lvl="1">
              <a:lnSpc>
                <a:spcPct val="100000"/>
              </a:lnSpc>
            </a:pPr>
            <a:r>
              <a:rPr lang="en-US" u="sng" dirty="0" smtClean="0">
                <a:solidFill>
                  <a:srgbClr val="FF0000"/>
                </a:solidFill>
              </a:rPr>
              <a:t>In general, incorporating knowledge of the network into our processes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We will require testing and iteration to better understand when and where the network metrics are useful.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945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 </a:t>
            </a:r>
            <a:r>
              <a:rPr lang="en-US" dirty="0" err="1" smtClean="0"/>
              <a:t>perfSONAR</a:t>
            </a:r>
            <a:r>
              <a:rPr lang="en-US" dirty="0" smtClean="0"/>
              <a:t>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Getting a WLCG network service with suitable data-store in  production in OSG is a high priority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OSG  has offered  to host a “Network Service”  for WLCG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Need to exercise the API and start testing use of metrics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B050"/>
                </a:solidFill>
              </a:rPr>
              <a:t>We will need to plan for  IPv6  monitoring.   As  sites  move  to using IPv6 we have to be ready to test the potentially different paths and performance</a:t>
            </a:r>
          </a:p>
          <a:p>
            <a:pPr lvl="1">
              <a:lnSpc>
                <a:spcPct val="100000"/>
              </a:lnSpc>
            </a:pPr>
            <a:r>
              <a:rPr lang="en-US" dirty="0" smtClean="0">
                <a:solidFill>
                  <a:srgbClr val="0070C0"/>
                </a:solidFill>
              </a:rPr>
              <a:t>Duncan Rand has done some nice work in this direction already.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The test definitions and resulting metrics  will need to  be evaluated for their effectiveness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Are  tests  providing useful information?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Are the test parameters  optimized for  our  use-cases?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What  are  the  appropriate OK,  WARN and CRIT levels?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Do  we  need to add  new  tests/metrics?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74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839200" cy="5334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err="1" smtClean="0">
                <a:solidFill>
                  <a:srgbClr val="00B050"/>
                </a:solidFill>
              </a:rPr>
              <a:t>perfSONAR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dashboard </a:t>
            </a:r>
            <a:r>
              <a:rPr lang="en-US" dirty="0" smtClean="0">
                <a:solidFill>
                  <a:srgbClr val="00B050"/>
                </a:solidFill>
              </a:rPr>
              <a:t>is critical </a:t>
            </a:r>
            <a:r>
              <a:rPr lang="en-US" dirty="0" smtClean="0">
                <a:solidFill>
                  <a:srgbClr val="00B050"/>
                </a:solidFill>
              </a:rPr>
              <a:t>for “visibility” into networks.  We can’t manage/fix/respond-to problems if we can’t “see” them.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</a:rPr>
              <a:t>Our</a:t>
            </a:r>
            <a:r>
              <a:rPr lang="en-US" dirty="0" smtClean="0">
                <a:solidFill>
                  <a:srgbClr val="C00000"/>
                </a:solidFill>
              </a:rPr>
              <a:t> assumption is that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 (and the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-PS toolkit) is the de-facto standard way to get network metrics and will be supported long-term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</a:rPr>
              <a:t>Especially critical that R&amp;E networks agree on its use and continue to improve and develop the reference implementation. </a:t>
            </a:r>
            <a:r>
              <a:rPr lang="en-US" u="sng" dirty="0" smtClean="0">
                <a:solidFill>
                  <a:srgbClr val="C00000"/>
                </a:solidFill>
              </a:rPr>
              <a:t>This is the case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Having </a:t>
            </a:r>
            <a:r>
              <a:rPr lang="en-US" dirty="0" err="1" smtClean="0"/>
              <a:t>perfSONAR</a:t>
            </a:r>
            <a:r>
              <a:rPr lang="en-US" dirty="0" smtClean="0"/>
              <a:t>-PS fully deployed should give us some interesting options for better management and use of our </a:t>
            </a:r>
            <a:r>
              <a:rPr lang="en-US" dirty="0" smtClean="0"/>
              <a:t>networks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Need to get some “network service” operating in OSG for  WLCG.  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34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Discussion/Questions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600" dirty="0" smtClean="0"/>
              <a:t>Questions or Comments?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URLs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334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 smtClean="0"/>
              <a:t>WLCG </a:t>
            </a:r>
            <a:r>
              <a:rPr lang="en-US" sz="2000" dirty="0" err="1" smtClean="0"/>
              <a:t>perfSONAR</a:t>
            </a:r>
            <a:r>
              <a:rPr lang="en-US" sz="2000" dirty="0" smtClean="0"/>
              <a:t>-PS  deployment URL: </a:t>
            </a:r>
            <a:r>
              <a:rPr lang="en-US" sz="2000" dirty="0" smtClean="0">
                <a:hlinkClick r:id="rId2"/>
              </a:rPr>
              <a:t>http://twiki.cern.ch/twiki/bin/view/LCG/PerfsonarDeployment</a:t>
            </a:r>
            <a:endParaRPr lang="en-US" sz="20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err="1" smtClean="0"/>
              <a:t>perfSONAR</a:t>
            </a:r>
            <a:r>
              <a:rPr lang="en-US" sz="2000" dirty="0" smtClean="0"/>
              <a:t>-PS </a:t>
            </a:r>
            <a:r>
              <a:rPr lang="en-US" sz="2000" dirty="0"/>
              <a:t>site </a:t>
            </a:r>
            <a:r>
              <a:rPr lang="en-US" sz="2000" dirty="0">
                <a:hlinkClick r:id="rId3"/>
              </a:rPr>
              <a:t>http://psps.perfsonar.net/</a:t>
            </a:r>
            <a:r>
              <a:rPr lang="en-US" sz="2000" dirty="0"/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err="1" smtClean="0"/>
              <a:t>perfSONAR</a:t>
            </a:r>
            <a:r>
              <a:rPr lang="en-US" sz="2000" dirty="0" smtClean="0"/>
              <a:t>-PS </a:t>
            </a:r>
            <a:r>
              <a:rPr lang="en-US" sz="2000" dirty="0" smtClean="0"/>
              <a:t>Install/configuration </a:t>
            </a:r>
            <a:r>
              <a:rPr lang="en-US" sz="2000" dirty="0"/>
              <a:t>guide: </a:t>
            </a:r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code.google.com/p/perfsonar-ps/wiki/pSPerformanceToolkit33</a:t>
            </a:r>
            <a:r>
              <a:rPr lang="en-US" sz="2000" dirty="0" smtClean="0"/>
              <a:t>  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err="1" smtClean="0"/>
              <a:t>MaDDash</a:t>
            </a:r>
            <a:r>
              <a:rPr lang="en-US" sz="2000" dirty="0" smtClean="0"/>
              <a:t> </a:t>
            </a:r>
            <a:r>
              <a:rPr lang="en-US" sz="2000" dirty="0"/>
              <a:t>Dashboard: </a:t>
            </a:r>
            <a:r>
              <a:rPr lang="en-US" sz="2000" dirty="0" smtClean="0">
                <a:hlinkClick r:id="rId5"/>
              </a:rPr>
              <a:t>http://maddash.aglt2.org/maddash-webui</a:t>
            </a:r>
            <a:r>
              <a:rPr lang="en-US" sz="2000" dirty="0" smtClean="0"/>
              <a:t> 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Tools, tips  and maintenance: </a:t>
            </a:r>
            <a:r>
              <a:rPr lang="en-US" sz="2000" dirty="0">
                <a:hlinkClick r:id="rId6"/>
              </a:rPr>
              <a:t>http://www.usatlas.bnl.gov/twiki/bin/view/Projects/LHCperfSONAR</a:t>
            </a:r>
            <a:r>
              <a:rPr lang="en-US" sz="2000" dirty="0"/>
              <a:t> 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OSG networking </a:t>
            </a:r>
            <a:r>
              <a:rPr lang="en-US" sz="2000" dirty="0" smtClean="0"/>
              <a:t>pages </a:t>
            </a:r>
            <a:r>
              <a:rPr lang="en-US" sz="1800" dirty="0" smtClean="0">
                <a:hlinkClick r:id="rId7"/>
              </a:rPr>
              <a:t>https</a:t>
            </a:r>
            <a:r>
              <a:rPr lang="en-US" sz="1800" dirty="0">
                <a:hlinkClick r:id="rId7"/>
              </a:rPr>
              <a:t>://</a:t>
            </a:r>
            <a:r>
              <a:rPr lang="en-US" sz="1800" dirty="0" smtClean="0">
                <a:hlinkClick r:id="rId7"/>
              </a:rPr>
              <a:t>www.opensciencegrid.org/bin/view/Documentation/NetworkingInOSG</a:t>
            </a:r>
            <a:r>
              <a:rPr lang="en-US" sz="180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OMD  prototype for WLCG  </a:t>
            </a:r>
            <a:r>
              <a:rPr lang="en-US" sz="2000" dirty="0" err="1" smtClean="0"/>
              <a:t>perfSONAR</a:t>
            </a:r>
            <a:r>
              <a:rPr lang="en-US" sz="2000" dirty="0" smtClean="0"/>
              <a:t>-PS Monitoring: </a:t>
            </a:r>
            <a:r>
              <a:rPr lang="en-US" sz="2000" dirty="0" smtClean="0">
                <a:hlinkClick r:id="rId8"/>
              </a:rPr>
              <a:t>https://maddash.aglt2.org/WLCGperfSONAR/</a:t>
            </a:r>
            <a:r>
              <a:rPr lang="en-US" sz="2000" dirty="0" smtClean="0"/>
              <a:t>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11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WLCG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334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WLCG </a:t>
            </a:r>
            <a:r>
              <a:rPr lang="en-US" dirty="0" smtClean="0"/>
              <a:t>(Worldwide LHC Computing Grid) operations task-force for </a:t>
            </a:r>
            <a:r>
              <a:rPr lang="en-US" dirty="0" err="1" smtClean="0"/>
              <a:t>perfSONAR</a:t>
            </a:r>
            <a:r>
              <a:rPr lang="en-US" dirty="0" smtClean="0"/>
              <a:t>: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Encouraging all sites to deploy and register two instances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All sites to use the </a:t>
            </a:r>
            <a:r>
              <a:rPr lang="en-US" dirty="0" smtClean="0">
                <a:hlinkClick r:id="rId2"/>
              </a:rPr>
              <a:t>“mesh” configuration </a:t>
            </a: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dirty="0" smtClean="0"/>
              <a:t>One set of test parameters to be used everywhere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Detailed instructions </a:t>
            </a:r>
            <a:r>
              <a:rPr lang="en-US" dirty="0"/>
              <a:t>at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twiki.cern.ch/twiki/bin/view/LCG/PerfsonarDeployment</a:t>
            </a:r>
            <a:r>
              <a:rPr lang="en-US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C00000"/>
                </a:solidFill>
                <a:effectLst/>
              </a:rPr>
              <a:t>Simone presented at CHEP 2013 bringing perfSONAR-PS to an international audience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The current dashboard is a central source for network information. We also need to make sure we are gathering the right metrics and making them easily accessible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We need to encourage discussion about the types of metrics our frameworks and applications would like concerning the network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4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 Where  Are  We?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839200" cy="5486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200" dirty="0" smtClean="0"/>
              <a:t>Newest  release </a:t>
            </a:r>
            <a:r>
              <a:rPr lang="en-US" sz="2200" b="1" dirty="0" smtClean="0"/>
              <a:t>3.3.2</a:t>
            </a:r>
            <a:r>
              <a:rPr lang="en-US" sz="2200" dirty="0" smtClean="0"/>
              <a:t> of </a:t>
            </a:r>
            <a:r>
              <a:rPr lang="en-US" sz="2200" dirty="0" err="1" smtClean="0"/>
              <a:t>perfSONAR</a:t>
            </a:r>
            <a:r>
              <a:rPr lang="en-US" sz="2200" dirty="0" smtClean="0"/>
              <a:t>-PS  released  February 3,  2014.   </a:t>
            </a:r>
            <a:r>
              <a:rPr lang="en-US" sz="2200" dirty="0" smtClean="0">
                <a:solidFill>
                  <a:srgbClr val="0070C0"/>
                </a:solidFill>
              </a:rPr>
              <a:t>Improvements  in  security,  minor  </a:t>
            </a:r>
            <a:r>
              <a:rPr lang="en-US" sz="2200" dirty="0" err="1" smtClean="0">
                <a:solidFill>
                  <a:srgbClr val="0070C0"/>
                </a:solidFill>
              </a:rPr>
              <a:t>bugfixes</a:t>
            </a:r>
            <a:r>
              <a:rPr lang="en-US" sz="2200" dirty="0" smtClean="0">
                <a:solidFill>
                  <a:srgbClr val="0070C0"/>
                </a:solidFill>
              </a:rPr>
              <a:t>, improvements</a:t>
            </a:r>
            <a:endParaRPr lang="en-US" sz="2200" dirty="0" smtClean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200" dirty="0" smtClean="0"/>
              <a:t>Modular  Dashboard  project  now  “orphaned”.   Code  still  in </a:t>
            </a:r>
            <a:r>
              <a:rPr lang="en-US" sz="2200" dirty="0" err="1" smtClean="0"/>
              <a:t>GitHub</a:t>
            </a:r>
            <a:r>
              <a:rPr lang="en-US" sz="2200" dirty="0"/>
              <a:t> </a:t>
            </a:r>
            <a:r>
              <a:rPr lang="en-US" sz="2200" dirty="0">
                <a:hlinkClick r:id="rId2"/>
              </a:rPr>
              <a:t>https://</a:t>
            </a:r>
            <a:r>
              <a:rPr lang="en-US" sz="2200" dirty="0" smtClean="0">
                <a:hlinkClick r:id="rId2"/>
              </a:rPr>
              <a:t>github.com/PerfModDash/PerfModDash</a:t>
            </a:r>
            <a:r>
              <a:rPr lang="en-US" sz="220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sz="2200" dirty="0" smtClean="0"/>
              <a:t>New prototype replacement  of  Modular Dashboard under  evaluation  (Uses  OMD </a:t>
            </a:r>
            <a:r>
              <a:rPr lang="en-US" sz="2200" dirty="0" smtClean="0">
                <a:hlinkClick r:id="rId3"/>
              </a:rPr>
              <a:t>http://omdistro.org/start</a:t>
            </a:r>
            <a:r>
              <a:rPr lang="en-US" sz="2200" dirty="0" smtClean="0"/>
              <a:t> and  </a:t>
            </a:r>
            <a:r>
              <a:rPr lang="en-US" sz="2200" dirty="0" err="1" smtClean="0"/>
              <a:t>MaDDash</a:t>
            </a:r>
            <a:r>
              <a:rPr lang="en-US" sz="2200" dirty="0" smtClean="0"/>
              <a:t>)</a:t>
            </a:r>
          </a:p>
          <a:p>
            <a:pPr>
              <a:lnSpc>
                <a:spcPct val="100000"/>
              </a:lnSpc>
            </a:pPr>
            <a:r>
              <a:rPr lang="en-US" sz="2200" dirty="0" smtClean="0"/>
              <a:t>Tickets  issued  for  </a:t>
            </a:r>
            <a:r>
              <a:rPr lang="en-US" sz="2200" dirty="0" err="1" smtClean="0"/>
              <a:t>perfSONAR</a:t>
            </a:r>
            <a:r>
              <a:rPr lang="en-US" sz="2200" dirty="0" smtClean="0"/>
              <a:t>-PS  issues (see  below)</a:t>
            </a:r>
          </a:p>
          <a:p>
            <a:pPr>
              <a:lnSpc>
                <a:spcPct val="100000"/>
              </a:lnSpc>
            </a:pPr>
            <a:r>
              <a:rPr lang="en-US" sz="2200" dirty="0" smtClean="0"/>
              <a:t>About 85%  of WLCG sites have  </a:t>
            </a:r>
            <a:r>
              <a:rPr lang="en-US" sz="2200" dirty="0" err="1" smtClean="0"/>
              <a:t>perfSONAR</a:t>
            </a:r>
            <a:r>
              <a:rPr lang="en-US" sz="2200" dirty="0" smtClean="0"/>
              <a:t>-PS (at some  level)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15% are  problematic and may need intervention from the  experiments</a:t>
            </a:r>
          </a:p>
          <a:p>
            <a:pPr>
              <a:lnSpc>
                <a:spcPct val="100000"/>
              </a:lnSpc>
            </a:pPr>
            <a:r>
              <a:rPr lang="en-US" sz="2200" dirty="0" smtClean="0"/>
              <a:t>Of  the  85% with  </a:t>
            </a:r>
            <a:r>
              <a:rPr lang="en-US" sz="2200" dirty="0" err="1" smtClean="0"/>
              <a:t>perfSONAR</a:t>
            </a:r>
            <a:r>
              <a:rPr lang="en-US" sz="2200" dirty="0" smtClean="0"/>
              <a:t>-PS we have some issues to resolve for  a significant  fraction: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Firewalls are blocking  services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Sites are not using the  mesh-configuration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Versions are  too old or not fully configured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Nodes  are down/crashed</a:t>
            </a:r>
          </a:p>
          <a:p>
            <a:pPr>
              <a:lnSpc>
                <a:spcPct val="100000"/>
              </a:lnSpc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97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80" y="152400"/>
            <a:ext cx="7762720" cy="838200"/>
          </a:xfrm>
        </p:spPr>
        <p:txBody>
          <a:bodyPr/>
          <a:lstStyle/>
          <a:p>
            <a:r>
              <a:rPr lang="en-US" sz="2800" dirty="0" smtClean="0"/>
              <a:t>Old  Modular Dashboard (Orphaned)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2586" y="6107668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https://github.com/PerfModDash/PerfModDash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99" y="1143000"/>
            <a:ext cx="8304801" cy="4893900"/>
          </a:xfrm>
        </p:spPr>
      </p:pic>
      <p:pic>
        <p:nvPicPr>
          <p:cNvPr id="10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480" y="1213768"/>
            <a:ext cx="8304801" cy="48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39683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 Dashboard  Replacement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151" y="1118681"/>
            <a:ext cx="5525151" cy="52059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" y="1086683"/>
            <a:ext cx="3276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B050"/>
                </a:solidFill>
              </a:rPr>
              <a:t>MaDDash</a:t>
            </a:r>
            <a:r>
              <a:rPr lang="en-US" dirty="0" smtClean="0">
                <a:solidFill>
                  <a:srgbClr val="00B050"/>
                </a:solidFill>
              </a:rPr>
              <a:t>  (Monitoring </a:t>
            </a:r>
            <a:r>
              <a:rPr lang="en-US" dirty="0">
                <a:solidFill>
                  <a:srgbClr val="00B050"/>
                </a:solidFill>
              </a:rPr>
              <a:t>and Debugging </a:t>
            </a:r>
            <a:r>
              <a:rPr lang="en-US" dirty="0" smtClean="0">
                <a:solidFill>
                  <a:srgbClr val="00B050"/>
                </a:solidFill>
              </a:rPr>
              <a:t>Dashboard) is a </a:t>
            </a:r>
            <a:r>
              <a:rPr lang="en-US" dirty="0" err="1" smtClean="0">
                <a:solidFill>
                  <a:srgbClr val="00B050"/>
                </a:solidFill>
              </a:rPr>
              <a:t>perfSONAR</a:t>
            </a:r>
            <a:r>
              <a:rPr lang="en-US" dirty="0" smtClean="0">
                <a:solidFill>
                  <a:srgbClr val="00B050"/>
                </a:solidFill>
              </a:rPr>
              <a:t>-PS project developed and  maintained  by </a:t>
            </a:r>
            <a:r>
              <a:rPr lang="en-US" dirty="0" err="1" smtClean="0">
                <a:solidFill>
                  <a:srgbClr val="00B050"/>
                </a:solidFill>
              </a:rPr>
              <a:t>ESnet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</a:p>
          <a:p>
            <a:endParaRPr lang="en-US" dirty="0"/>
          </a:p>
          <a:p>
            <a:r>
              <a:rPr lang="en-US" dirty="0" smtClean="0"/>
              <a:t>It  is  </a:t>
            </a:r>
            <a:r>
              <a:rPr lang="en-US" b="1" dirty="0" smtClean="0"/>
              <a:t>easy to install</a:t>
            </a:r>
            <a:r>
              <a:rPr lang="en-US" dirty="0" smtClean="0"/>
              <a:t>,  provides drill-down  capability and will be  supported  for  the  foreseeable  future. (</a:t>
            </a:r>
            <a:r>
              <a:rPr lang="en-US" dirty="0"/>
              <a:t>Install  details at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twiki.cern.ch/twiki/bin/view/LCG/MadDashWLCG</a:t>
            </a:r>
            <a:r>
              <a:rPr lang="en-US" dirty="0" smtClean="0"/>
              <a:t> )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It  doesn’t  provide  any primitive  service  monitoring nor the  ability to  create/edit  meshes  via the  GUI.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167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 Throughput Mesh</a:t>
            </a:r>
            <a:endParaRPr lang="en-US" dirty="0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00" y="1143000"/>
            <a:ext cx="7715500" cy="527310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50340" y="3124200"/>
            <a:ext cx="3200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Colors  denote defined  ranges  of  throughput  (using  default  from  </a:t>
            </a:r>
            <a:r>
              <a:rPr lang="en-US" dirty="0" err="1" smtClean="0">
                <a:solidFill>
                  <a:srgbClr val="0070C0"/>
                </a:solidFill>
              </a:rPr>
              <a:t>ESnet</a:t>
            </a:r>
            <a:r>
              <a:rPr lang="en-US" dirty="0" smtClean="0">
                <a:solidFill>
                  <a:srgbClr val="0070C0"/>
                </a:solidFill>
              </a:rPr>
              <a:t> for now)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Hovering  provides results from  both  Measurement  Archives(MAs) involved in the test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B050"/>
                </a:solidFill>
              </a:rPr>
              <a:t>Clicking  allows you to  drill down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176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696200" cy="838200"/>
          </a:xfrm>
        </p:spPr>
        <p:txBody>
          <a:bodyPr/>
          <a:lstStyle/>
          <a:p>
            <a:r>
              <a:rPr lang="en-US" dirty="0" err="1" smtClean="0"/>
              <a:t>MaDDash</a:t>
            </a:r>
            <a:r>
              <a:rPr lang="en-US" dirty="0" smtClean="0"/>
              <a:t> Drill-down to Graphs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73" y="1066800"/>
            <a:ext cx="7888127" cy="5334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91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OMD Description and  Capabilities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OMD  (Open Monitoring Distribution) was selected  to  complement  </a:t>
            </a:r>
            <a:r>
              <a:rPr lang="en-US" dirty="0" err="1" smtClean="0"/>
              <a:t>MaDDash</a:t>
            </a:r>
            <a:r>
              <a:rPr lang="en-US" dirty="0" smtClean="0"/>
              <a:t> and  replicate the  service testing component present in the  Modular Dashboard.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OMD  bundles </a:t>
            </a:r>
            <a:r>
              <a:rPr lang="en-US" dirty="0" err="1" smtClean="0"/>
              <a:t>Nagios</a:t>
            </a:r>
            <a:r>
              <a:rPr lang="en-US" dirty="0" smtClean="0"/>
              <a:t>/</a:t>
            </a:r>
            <a:r>
              <a:rPr lang="en-US" dirty="0" err="1" smtClean="0"/>
              <a:t>Icinga</a:t>
            </a:r>
            <a:r>
              <a:rPr lang="en-US" dirty="0" smtClean="0"/>
              <a:t>/</a:t>
            </a:r>
            <a:r>
              <a:rPr lang="en-US" dirty="0" err="1" smtClean="0"/>
              <a:t>Shinken</a:t>
            </a:r>
            <a:r>
              <a:rPr lang="en-US" dirty="0" smtClean="0"/>
              <a:t> with various  tools  in  a single  RPM.    Easy to deploy and configure; provides nice features.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For those familiar with </a:t>
            </a:r>
            <a:r>
              <a:rPr lang="en-US" dirty="0" err="1" smtClean="0"/>
              <a:t>Nagios</a:t>
            </a:r>
            <a:r>
              <a:rPr lang="en-US" dirty="0"/>
              <a:t> </a:t>
            </a:r>
            <a:r>
              <a:rPr lang="en-US" dirty="0" smtClean="0"/>
              <a:t>there is  a low barrier to  use.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The  </a:t>
            </a:r>
            <a:r>
              <a:rPr lang="en-US" dirty="0" err="1" smtClean="0"/>
              <a:t>Check_MK</a:t>
            </a:r>
            <a:r>
              <a:rPr lang="en-US" dirty="0" smtClean="0"/>
              <a:t> (rule-based configuration) is a very powerful component we can leverage.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Installation via yum by : ‘yum  install  omd-1.10’ (once  repo setup)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Currently prototype  for WLCG evaluation is  running at: </a:t>
            </a:r>
            <a:r>
              <a:rPr lang="en-US" dirty="0" smtClean="0">
                <a:hlinkClick r:id="rId2"/>
              </a:rPr>
              <a:t>https://maddash.aglt2.org/WLCGperfSONAR/omd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12-Feb-2014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GDB/CERN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21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-template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8000"/>
      </a:hlink>
      <a:folHlink>
        <a:srgbClr val="B2B2B2"/>
      </a:folHlink>
    </a:clrScheme>
    <a:fontScheme name="atlas-template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atlas-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las-template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ATLAS_Computing_Tier2_3_JointTechs_Jul16</Template>
  <TotalTime>0</TotalTime>
  <Words>2086</Words>
  <Application>Microsoft Office PowerPoint</Application>
  <PresentationFormat>On-screen Show (4:3)</PresentationFormat>
  <Paragraphs>275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atlas-template2</vt:lpstr>
      <vt:lpstr>perfSONAR-PS Update</vt:lpstr>
      <vt:lpstr>Vision for perfSONAR-PS in WLCG</vt:lpstr>
      <vt:lpstr>Plans for WLCG Operations</vt:lpstr>
      <vt:lpstr>Summary: Where  Are  We?</vt:lpstr>
      <vt:lpstr>Old  Modular Dashboard (Orphaned)</vt:lpstr>
      <vt:lpstr>Modular  Dashboard  Replacement</vt:lpstr>
      <vt:lpstr>Example  Throughput Mesh</vt:lpstr>
      <vt:lpstr>MaDDash Drill-down to Graphs</vt:lpstr>
      <vt:lpstr>OMD Description and  Capabilities</vt:lpstr>
      <vt:lpstr>WLCG OMD  Check_MK  Mainpage</vt:lpstr>
      <vt:lpstr>Grouping By Hosts</vt:lpstr>
      <vt:lpstr>Grouping By Service</vt:lpstr>
      <vt:lpstr>Example of Detailed Host Monitoring</vt:lpstr>
      <vt:lpstr>Feature:  Graphs Automatically Created</vt:lpstr>
      <vt:lpstr>Mesh-Config Comments and  Status</vt:lpstr>
      <vt:lpstr>perfSONAR-PS  Mesh Example</vt:lpstr>
      <vt:lpstr>WLCG Deployment Details</vt:lpstr>
      <vt:lpstr>Using perfSONAR-PS Metrics</vt:lpstr>
      <vt:lpstr>Debugging Network Problems</vt:lpstr>
      <vt:lpstr>Network Monitoring Challenges</vt:lpstr>
      <vt:lpstr>Improving perfSONAR-PS Deployments</vt:lpstr>
      <vt:lpstr>My perfSONAR-PS Wishlist</vt:lpstr>
      <vt:lpstr>Future Use of Network Metrics</vt:lpstr>
      <vt:lpstr>WLCG perfSONAR Considerations</vt:lpstr>
      <vt:lpstr>Closing Remarks</vt:lpstr>
      <vt:lpstr>Discussion/Questions</vt:lpstr>
      <vt:lpstr>Relevant URLs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2012-04-18T07:52:33Z</dcterms:created>
  <dcterms:modified xsi:type="dcterms:W3CDTF">2014-02-12T13:07:38Z</dcterms:modified>
</cp:coreProperties>
</file>