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5"/>
    <p:sldMasterId id="2147483815" r:id="rId6"/>
  </p:sldMasterIdLst>
  <p:notesMasterIdLst>
    <p:notesMasterId r:id="rId20"/>
  </p:notesMasterIdLst>
  <p:handoutMasterIdLst>
    <p:handoutMasterId r:id="rId21"/>
  </p:handoutMasterIdLst>
  <p:sldIdLst>
    <p:sldId id="323" r:id="rId7"/>
    <p:sldId id="336" r:id="rId8"/>
    <p:sldId id="330" r:id="rId9"/>
    <p:sldId id="332" r:id="rId10"/>
    <p:sldId id="333" r:id="rId11"/>
    <p:sldId id="331" r:id="rId12"/>
    <p:sldId id="327" r:id="rId13"/>
    <p:sldId id="326" r:id="rId14"/>
    <p:sldId id="334" r:id="rId15"/>
    <p:sldId id="324" r:id="rId16"/>
    <p:sldId id="328" r:id="rId17"/>
    <p:sldId id="329" r:id="rId18"/>
    <p:sldId id="335" r:id="rId19"/>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el Drescher"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B0AC"/>
    <a:srgbClr val="008080"/>
    <a:srgbClr val="C0C0C0"/>
    <a:srgbClr val="574500"/>
    <a:srgbClr val="221644"/>
    <a:srgbClr val="0043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5" autoAdjust="0"/>
    <p:restoredTop sz="87077" autoAdjust="0"/>
  </p:normalViewPr>
  <p:slideViewPr>
    <p:cSldViewPr>
      <p:cViewPr varScale="1">
        <p:scale>
          <a:sx n="107" d="100"/>
          <a:sy n="107" d="100"/>
        </p:scale>
        <p:origin x="-12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5-14T13:46:24.214" idx="1">
    <p:pos x="4033" y="3200"/>
    <p:text>Not only Keystone, which is OpenStack's AA service.
It needs to and is enabled in *all* CMFs, i.e. OponNebula (via rOCCI-server) and ~okeanos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4-05-14T13:47:10.638" idx="2">
    <p:pos x="4396" y="1402"/>
    <p:text>It is - AFAIK - using the approved OGF UR2 which is based on the FedCloud input</p:text>
  </p:cm>
  <p:cm authorId="0" dt="2014-05-14T13:49:09.967" idx="3">
    <p:pos x="2757" y="3081"/>
    <p:text>It tests the accounting data freshness, not that accounting data can be cut and sent to the repo!</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4-05-14T13:51:01.175" idx="4">
    <p:pos x="2962" y="919"/>
    <p:text>"Cloud Marketplace in" is added.
It is part of AppB, but there are no hard links or dependencies required between applications registered in AppDB and VM images registered in AppDB's Cloud marketplace</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4-05-14T13:55:18.674" idx="5">
    <p:pos x="4350" y="2605"/>
    <p:text>Currently, security assessment is skipped according to PROC18, but is on the roadmap for PY5 - see workshop at CF14</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a:p>
        </p:txBody>
      </p:sp>
      <p:sp>
        <p:nvSpPr>
          <p:cNvPr id="7782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7782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a:p>
        </p:txBody>
      </p:sp>
      <p:sp>
        <p:nvSpPr>
          <p:cNvPr id="7782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1D887CAA-F605-434D-A5F0-5B728562E677}" type="slidenum">
              <a:rPr lang="en-GB"/>
              <a:pPr>
                <a:defRPr/>
              </a:pPr>
              <a:t>‹#›</a:t>
            </a:fld>
            <a:endParaRPr lang="en-GB"/>
          </a:p>
        </p:txBody>
      </p:sp>
    </p:spTree>
    <p:extLst>
      <p:ext uri="{BB962C8B-B14F-4D97-AF65-F5344CB8AC3E}">
        <p14:creationId xmlns:p14="http://schemas.microsoft.com/office/powerpoint/2010/main" val="8415770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a:p>
        </p:txBody>
      </p:sp>
      <p:sp>
        <p:nvSpPr>
          <p:cNvPr id="808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809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a:p>
        </p:txBody>
      </p:sp>
      <p:sp>
        <p:nvSpPr>
          <p:cNvPr id="809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DADBDD1-DAD8-443E-B655-F95A225646DC}" type="slidenum">
              <a:rPr lang="en-GB"/>
              <a:pPr>
                <a:defRPr/>
              </a:pPr>
              <a:t>‹#›</a:t>
            </a:fld>
            <a:endParaRPr lang="en-GB"/>
          </a:p>
        </p:txBody>
      </p:sp>
    </p:spTree>
    <p:extLst>
      <p:ext uri="{BB962C8B-B14F-4D97-AF65-F5344CB8AC3E}">
        <p14:creationId xmlns:p14="http://schemas.microsoft.com/office/powerpoint/2010/main" val="18360746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Peachnote</a:t>
            </a:r>
            <a:r>
              <a:rPr lang="en-US" dirty="0" smtClean="0"/>
              <a:t>: OCR analysis in music scores </a:t>
            </a:r>
          </a:p>
          <a:p>
            <a:r>
              <a:rPr lang="en-US" dirty="0" err="1" smtClean="0"/>
              <a:t>BioVel</a:t>
            </a:r>
            <a:r>
              <a:rPr lang="en-US" dirty="0" smtClean="0"/>
              <a:t> : </a:t>
            </a:r>
            <a:r>
              <a:rPr lang="en-US" dirty="0" err="1" smtClean="0"/>
              <a:t>OpenModeller</a:t>
            </a:r>
            <a:r>
              <a:rPr lang="en-US" dirty="0" smtClean="0"/>
              <a:t> on top of </a:t>
            </a:r>
            <a:r>
              <a:rPr lang="en-US" dirty="0" err="1" smtClean="0"/>
              <a:t>Biovel</a:t>
            </a:r>
            <a:r>
              <a:rPr lang="en-US" dirty="0" smtClean="0"/>
              <a:t> portal</a:t>
            </a:r>
          </a:p>
          <a:p>
            <a:r>
              <a:rPr lang="en-US" dirty="0" err="1" smtClean="0"/>
              <a:t>BioVel</a:t>
            </a:r>
            <a:r>
              <a:rPr lang="en-US" dirty="0" smtClean="0"/>
              <a:t> : </a:t>
            </a:r>
            <a:r>
              <a:rPr lang="en-US" dirty="0" err="1" smtClean="0"/>
              <a:t>BioSTIF</a:t>
            </a:r>
            <a:r>
              <a:rPr lang="en-US" dirty="0" smtClean="0"/>
              <a:t>  on top of </a:t>
            </a:r>
            <a:r>
              <a:rPr lang="en-US" dirty="0" err="1" smtClean="0"/>
              <a:t>Biovel</a:t>
            </a:r>
            <a:r>
              <a:rPr lang="en-US" dirty="0" smtClean="0"/>
              <a:t> portal</a:t>
            </a:r>
          </a:p>
          <a:p>
            <a:r>
              <a:rPr lang="en-US" dirty="0" err="1" smtClean="0"/>
              <a:t>BioVel</a:t>
            </a:r>
            <a:r>
              <a:rPr lang="en-US" dirty="0" smtClean="0"/>
              <a:t> : </a:t>
            </a:r>
            <a:r>
              <a:rPr lang="en-US" dirty="0" err="1" smtClean="0"/>
              <a:t>Openrefine</a:t>
            </a:r>
            <a:r>
              <a:rPr lang="en-US" dirty="0" smtClean="0"/>
              <a:t>  on top of </a:t>
            </a:r>
            <a:r>
              <a:rPr lang="en-US" dirty="0" err="1" smtClean="0"/>
              <a:t>Biovel</a:t>
            </a:r>
            <a:r>
              <a:rPr lang="en-US" dirty="0" smtClean="0"/>
              <a:t> portal</a:t>
            </a:r>
          </a:p>
          <a:p>
            <a:r>
              <a:rPr lang="en-US" dirty="0" smtClean="0"/>
              <a:t>Octave on CHAIN-REDS Science Gateway </a:t>
            </a:r>
          </a:p>
          <a:p>
            <a:r>
              <a:rPr lang="en-US" dirty="0" smtClean="0"/>
              <a:t>R on CHAIN-REDS Science Gateway </a:t>
            </a:r>
          </a:p>
          <a:p>
            <a:r>
              <a:rPr lang="en-US" dirty="0" smtClean="0"/>
              <a:t>WRF on CHAIN-REDS Science Gateway</a:t>
            </a:r>
          </a:p>
          <a:p>
            <a:endParaRPr lang="en-US" dirty="0"/>
          </a:p>
        </p:txBody>
      </p:sp>
      <p:sp>
        <p:nvSpPr>
          <p:cNvPr id="4" name="Slide Number Placeholder 3"/>
          <p:cNvSpPr>
            <a:spLocks noGrp="1"/>
          </p:cNvSpPr>
          <p:nvPr>
            <p:ph type="sldNum" sz="quarter" idx="10"/>
          </p:nvPr>
        </p:nvSpPr>
        <p:spPr/>
        <p:txBody>
          <a:bodyPr/>
          <a:lstStyle/>
          <a:p>
            <a:pPr>
              <a:defRPr/>
            </a:pPr>
            <a:fld id="{BDADBDD1-DAD8-443E-B655-F95A225646DC}" type="slidenum">
              <a:rPr lang="en-GB" smtClean="0"/>
              <a:pPr>
                <a:defRPr/>
              </a:pPr>
              <a:t>12</a:t>
            </a:fld>
            <a:endParaRPr lang="en-GB"/>
          </a:p>
        </p:txBody>
      </p:sp>
    </p:spTree>
    <p:extLst>
      <p:ext uri="{BB962C8B-B14F-4D97-AF65-F5344CB8AC3E}">
        <p14:creationId xmlns:p14="http://schemas.microsoft.com/office/powerpoint/2010/main" val="30280172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6179"/>
          <a:stretch/>
        </p:blipFill>
        <p:spPr bwMode="auto">
          <a:xfrm>
            <a:off x="0" y="1043869"/>
            <a:ext cx="1447800" cy="543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 Box 2"/>
          <p:cNvSpPr txBox="1">
            <a:spLocks noChangeArrowheads="1"/>
          </p:cNvSpPr>
          <p:nvPr userDrawn="1"/>
        </p:nvSpPr>
        <p:spPr bwMode="auto">
          <a:xfrm>
            <a:off x="0" y="6308725"/>
            <a:ext cx="9144000" cy="549275"/>
          </a:xfrm>
          <a:prstGeom prst="rect">
            <a:avLst/>
          </a:prstGeom>
          <a:solidFill>
            <a:srgbClr val="0067B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atin typeface="Calibri" pitchFamily="34" charset="0"/>
            </a:endParaRPr>
          </a:p>
        </p:txBody>
      </p:sp>
      <p:sp>
        <p:nvSpPr>
          <p:cNvPr id="11" name="Text Box 12"/>
          <p:cNvSpPr txBox="1">
            <a:spLocks noChangeArrowheads="1"/>
          </p:cNvSpPr>
          <p:nvPr userDrawn="1"/>
        </p:nvSpPr>
        <p:spPr bwMode="auto">
          <a:xfrm>
            <a:off x="6551613" y="503238"/>
            <a:ext cx="26638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defRPr>
            </a:lvl9pPr>
          </a:lstStyle>
          <a:p>
            <a:pPr algn="r" eaLnBrk="1" hangingPunct="1"/>
            <a:r>
              <a:rPr lang="en-GB" sz="2400" b="1" u="none">
                <a:solidFill>
                  <a:srgbClr val="FFFFFF"/>
                </a:solidFill>
                <a:ea typeface="SimSun" pitchFamily="2" charset="-122"/>
              </a:rPr>
              <a:t>EGI-InSPIRE</a:t>
            </a:r>
          </a:p>
        </p:txBody>
      </p:sp>
      <p:pic>
        <p:nvPicPr>
          <p:cNvPr id="12"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243888" y="5713413"/>
            <a:ext cx="781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3" name="Picture 4"/>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516688" y="5640388"/>
            <a:ext cx="1447800"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 name="Rectangle 17"/>
          <p:cNvSpPr>
            <a:spLocks noChangeArrowheads="1"/>
          </p:cNvSpPr>
          <p:nvPr userDrawn="1"/>
        </p:nvSpPr>
        <p:spPr bwMode="auto">
          <a:xfrm>
            <a:off x="7667625" y="6586538"/>
            <a:ext cx="1447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lgn="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FFFFFF"/>
                </a:solidFill>
                <a:ea typeface="SimSun" pitchFamily="2" charset="-122"/>
              </a:rPr>
              <a:t>www.egi.eu</a:t>
            </a:r>
          </a:p>
        </p:txBody>
      </p:sp>
      <p:sp>
        <p:nvSpPr>
          <p:cNvPr id="15" name="Rectangle 18"/>
          <p:cNvSpPr>
            <a:spLocks noChangeArrowheads="1"/>
          </p:cNvSpPr>
          <p:nvPr userDrawn="1"/>
        </p:nvSpPr>
        <p:spPr bwMode="auto">
          <a:xfrm>
            <a:off x="53975" y="6605588"/>
            <a:ext cx="22860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FFFFFF"/>
                </a:solidFill>
                <a:ea typeface="SimSun" pitchFamily="2" charset="-122"/>
              </a:rPr>
              <a:t>EGI-InSPIRE RI-261323</a:t>
            </a:r>
          </a:p>
        </p:txBody>
      </p:sp>
      <p:sp>
        <p:nvSpPr>
          <p:cNvPr id="2" name="Title 1"/>
          <p:cNvSpPr>
            <a:spLocks noGrp="1"/>
          </p:cNvSpPr>
          <p:nvPr userDrawn="1">
            <p:ph type="ctrTitle"/>
          </p:nvPr>
        </p:nvSpPr>
        <p:spPr>
          <a:xfrm>
            <a:off x="1619672" y="2130425"/>
            <a:ext cx="7200800" cy="1470025"/>
          </a:xfrm>
        </p:spPr>
        <p:txBody>
          <a:bodyPr/>
          <a:lstStyle>
            <a:lvl1pPr>
              <a:defRPr>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userDrawn="1">
            <p:ph type="subTitle" idx="1"/>
          </p:nvPr>
        </p:nvSpPr>
        <p:spPr>
          <a:xfrm>
            <a:off x="2267744" y="3886200"/>
            <a:ext cx="5832648" cy="1343000"/>
          </a:xfrm>
        </p:spPr>
        <p:txBody>
          <a:bodyPr/>
          <a:lstStyle>
            <a:lvl1pPr marL="0" indent="0" algn="ctr">
              <a:buNone/>
              <a:defRPr>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8" name="Slide Number Placeholder 5"/>
          <p:cNvSpPr>
            <a:spLocks noGrp="1"/>
          </p:cNvSpPr>
          <p:nvPr userDrawn="1">
            <p:ph type="sldNum" sz="quarter" idx="12"/>
          </p:nvPr>
        </p:nvSpPr>
        <p:spPr>
          <a:xfrm>
            <a:off x="6975475" y="6356350"/>
            <a:ext cx="2133600" cy="365125"/>
          </a:xfrm>
        </p:spPr>
        <p:txBody>
          <a:bodyPr/>
          <a:lstStyle>
            <a:lvl1pPr>
              <a:defRPr>
                <a:solidFill>
                  <a:schemeClr val="bg1"/>
                </a:solidFill>
                <a:latin typeface="Arial" pitchFamily="34" charset="0"/>
                <a:cs typeface="Arial" pitchFamily="34" charset="0"/>
              </a:defRPr>
            </a:lvl1pPr>
          </a:lstStyle>
          <a:p>
            <a:pPr>
              <a:defRPr/>
            </a:pPr>
            <a:fld id="{15715CC5-53A4-439F-A85F-0604235AB755}" type="slidenum">
              <a:rPr lang="en-US"/>
              <a:pPr>
                <a:defRPr/>
              </a:pPr>
              <a:t>‹#›</a:t>
            </a:fld>
            <a:endParaRPr lang="en-US" dirty="0"/>
          </a:p>
        </p:txBody>
      </p:sp>
    </p:spTree>
    <p:extLst>
      <p:ext uri="{BB962C8B-B14F-4D97-AF65-F5344CB8AC3E}">
        <p14:creationId xmlns:p14="http://schemas.microsoft.com/office/powerpoint/2010/main" val="204554602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E99DA121-7643-FE43-BCC1-0444116EA91D}" type="datetime1">
              <a:rPr lang="en-US"/>
              <a:pPr>
                <a:defRPr/>
              </a:pPr>
              <a:t>5/14/14</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FCE8C085-A8BF-6D42-88BA-A896997A3169}" type="slidenum">
              <a:rPr lang="en-US"/>
              <a:pPr>
                <a:defRPr/>
              </a:pPr>
              <a:t>‹#›</a:t>
            </a:fld>
            <a:endParaRPr lang="en-US"/>
          </a:p>
        </p:txBody>
      </p:sp>
    </p:spTree>
    <p:extLst>
      <p:ext uri="{BB962C8B-B14F-4D97-AF65-F5344CB8AC3E}">
        <p14:creationId xmlns:p14="http://schemas.microsoft.com/office/powerpoint/2010/main" val="299724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039D2A74-5B0D-224D-830B-F890A59B9817}" type="datetime1">
              <a:rPr lang="en-US"/>
              <a:pPr>
                <a:defRPr/>
              </a:pPr>
              <a:t>5/14/14</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3CA41C3B-B6EE-084A-A93E-4C2C16E37865}" type="slidenum">
              <a:rPr lang="en-US"/>
              <a:pPr>
                <a:defRPr/>
              </a:pPr>
              <a:t>‹#›</a:t>
            </a:fld>
            <a:endParaRPr lang="en-US"/>
          </a:p>
        </p:txBody>
      </p:sp>
    </p:spTree>
    <p:extLst>
      <p:ext uri="{BB962C8B-B14F-4D97-AF65-F5344CB8AC3E}">
        <p14:creationId xmlns:p14="http://schemas.microsoft.com/office/powerpoint/2010/main" val="2207136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3BB485E8-44C4-A347-B119-E28D7ED23397}" type="datetime1">
              <a:rPr lang="en-US"/>
              <a:pPr>
                <a:defRPr/>
              </a:pPr>
              <a:t>5/14/14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61F0E07E-687A-A742-A817-50A3C50B104A}" type="slidenum">
              <a:rPr lang="en-US"/>
              <a:pPr>
                <a:defRPr/>
              </a:pPr>
              <a:t>‹#›</a:t>
            </a:fld>
            <a:endParaRPr lang="en-US"/>
          </a:p>
        </p:txBody>
      </p:sp>
    </p:spTree>
    <p:extLst>
      <p:ext uri="{BB962C8B-B14F-4D97-AF65-F5344CB8AC3E}">
        <p14:creationId xmlns:p14="http://schemas.microsoft.com/office/powerpoint/2010/main" val="4156848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68EDA8A3-7759-E64A-8023-6D4DDC5FF62D}" type="datetime1">
              <a:rPr lang="en-US"/>
              <a:pPr>
                <a:defRPr/>
              </a:pPr>
              <a:t>5/14/14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84659DC1-7820-7C47-935A-B3A28C42EEC5}" type="slidenum">
              <a:rPr lang="en-US"/>
              <a:pPr>
                <a:defRPr/>
              </a:pPr>
              <a:t>‹#›</a:t>
            </a:fld>
            <a:endParaRPr lang="en-US"/>
          </a:p>
        </p:txBody>
      </p:sp>
    </p:spTree>
    <p:extLst>
      <p:ext uri="{BB962C8B-B14F-4D97-AF65-F5344CB8AC3E}">
        <p14:creationId xmlns:p14="http://schemas.microsoft.com/office/powerpoint/2010/main" val="821880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6F5851A0-1D52-5E4F-B158-EF0BFF671371}" type="datetime1">
              <a:rPr lang="en-US"/>
              <a:pPr>
                <a:defRPr/>
              </a:pPr>
              <a:t>5/14/14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E5B208F4-B8C3-AB4A-B477-862C73749C8F}" type="slidenum">
              <a:rPr lang="en-US"/>
              <a:pPr>
                <a:defRPr/>
              </a:pPr>
              <a:t>‹#›</a:t>
            </a:fld>
            <a:endParaRPr lang="en-US"/>
          </a:p>
        </p:txBody>
      </p:sp>
    </p:spTree>
    <p:extLst>
      <p:ext uri="{BB962C8B-B14F-4D97-AF65-F5344CB8AC3E}">
        <p14:creationId xmlns:p14="http://schemas.microsoft.com/office/powerpoint/2010/main" val="2904401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FAA44D4B-27A1-114A-B66C-AFBC5B6CCDBA}" type="datetime1">
              <a:rPr lang="en-US"/>
              <a:pPr>
                <a:defRPr/>
              </a:pPr>
              <a:t>5/14/14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4F52E885-1FBC-C443-8F93-7BC7DD4409BA}" type="slidenum">
              <a:rPr lang="en-US"/>
              <a:pPr>
                <a:defRPr/>
              </a:pPr>
              <a:t>‹#›</a:t>
            </a:fld>
            <a:endParaRPr lang="en-US"/>
          </a:p>
        </p:txBody>
      </p:sp>
    </p:spTree>
    <p:extLst>
      <p:ext uri="{BB962C8B-B14F-4D97-AF65-F5344CB8AC3E}">
        <p14:creationId xmlns:p14="http://schemas.microsoft.com/office/powerpoint/2010/main" val="977020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11188" y="1412776"/>
            <a:ext cx="8075612" cy="4525963"/>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35EAE03-69BD-4C08-B18E-8C9F5694E65D}" type="slidenum">
              <a:rPr lang="en-US"/>
              <a:pPr>
                <a:defRPr/>
              </a:pPr>
              <a:t>‹#›</a:t>
            </a:fld>
            <a:endParaRPr lang="en-US" dirty="0"/>
          </a:p>
        </p:txBody>
      </p:sp>
    </p:spTree>
    <p:extLst>
      <p:ext uri="{BB962C8B-B14F-4D97-AF65-F5344CB8AC3E}">
        <p14:creationId xmlns:p14="http://schemas.microsoft.com/office/powerpoint/2010/main" val="329063004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5"/>
          <p:cNvSpPr>
            <a:spLocks noGrp="1"/>
          </p:cNvSpPr>
          <p:nvPr>
            <p:ph type="sldNum" sz="quarter" idx="12"/>
          </p:nvPr>
        </p:nvSpPr>
        <p:spPr/>
        <p:txBody>
          <a:bodyPr/>
          <a:lstStyle>
            <a:lvl1pPr>
              <a:defRPr/>
            </a:lvl1pPr>
          </a:lstStyle>
          <a:p>
            <a:pPr>
              <a:defRPr/>
            </a:pPr>
            <a:fld id="{1D53C9E4-42E2-402A-B0B1-17451789FE1F}" type="slidenum">
              <a:rPr lang="en-US"/>
              <a:pPr>
                <a:defRPr/>
              </a:pPr>
              <a:t>‹#›</a:t>
            </a:fld>
            <a:endParaRPr lang="en-US" dirty="0"/>
          </a:p>
        </p:txBody>
      </p:sp>
    </p:spTree>
    <p:extLst>
      <p:ext uri="{BB962C8B-B14F-4D97-AF65-F5344CB8AC3E}">
        <p14:creationId xmlns:p14="http://schemas.microsoft.com/office/powerpoint/2010/main" val="1599217245"/>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p:txBody>
          <a:bodyPr/>
          <a:lstStyle/>
          <a:p>
            <a:fld id="{DF03BA7E-98DB-430E-AE39-8AE2A08777D6}" type="slidenum">
              <a:rPr lang="en-GB" smtClean="0"/>
              <a:pPr/>
              <a:t>‹#›</a:t>
            </a:fld>
            <a:endParaRPr lang="en-GB"/>
          </a:p>
        </p:txBody>
      </p:sp>
    </p:spTree>
    <p:extLst>
      <p:ext uri="{BB962C8B-B14F-4D97-AF65-F5344CB8AC3E}">
        <p14:creationId xmlns:p14="http://schemas.microsoft.com/office/powerpoint/2010/main" val="11688402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560FD311-3FA3-6B4E-B001-11EACB5E6077}" type="datetime1">
              <a:rPr lang="en-US"/>
              <a:pPr>
                <a:defRPr/>
              </a:pPr>
              <a:t>5/14/14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0374750F-1E93-7C4B-A37F-BBBE4809882C}" type="slidenum">
              <a:rPr lang="en-US"/>
              <a:pPr>
                <a:defRPr/>
              </a:pPr>
              <a:t>‹#›</a:t>
            </a:fld>
            <a:endParaRPr lang="en-US"/>
          </a:p>
        </p:txBody>
      </p:sp>
    </p:spTree>
    <p:extLst>
      <p:ext uri="{BB962C8B-B14F-4D97-AF65-F5344CB8AC3E}">
        <p14:creationId xmlns:p14="http://schemas.microsoft.com/office/powerpoint/2010/main" val="342381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8FCF4C0B-C990-4846-911E-315E4EC2A230}" type="datetime1">
              <a:rPr lang="en-US"/>
              <a:pPr>
                <a:defRPr/>
              </a:pPr>
              <a:t>5/14/14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65C44E51-AFE4-EF4E-A11D-C9D64BCE16D4}" type="slidenum">
              <a:rPr lang="en-US"/>
              <a:pPr>
                <a:defRPr/>
              </a:pPr>
              <a:t>‹#›</a:t>
            </a:fld>
            <a:endParaRPr lang="en-US"/>
          </a:p>
        </p:txBody>
      </p:sp>
    </p:spTree>
    <p:extLst>
      <p:ext uri="{BB962C8B-B14F-4D97-AF65-F5344CB8AC3E}">
        <p14:creationId xmlns:p14="http://schemas.microsoft.com/office/powerpoint/2010/main" val="1787133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8EE47D43-5E0E-E845-9E98-8845E433B251}" type="datetime1">
              <a:rPr lang="en-US"/>
              <a:pPr>
                <a:defRPr/>
              </a:pPr>
              <a:t>5/14/14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8784C9F7-C73A-6E49-BC24-F9A678A396A0}" type="slidenum">
              <a:rPr lang="en-US"/>
              <a:pPr>
                <a:defRPr/>
              </a:pPr>
              <a:t>‹#›</a:t>
            </a:fld>
            <a:endParaRPr lang="en-US"/>
          </a:p>
        </p:txBody>
      </p:sp>
    </p:spTree>
    <p:extLst>
      <p:ext uri="{BB962C8B-B14F-4D97-AF65-F5344CB8AC3E}">
        <p14:creationId xmlns:p14="http://schemas.microsoft.com/office/powerpoint/2010/main" val="113406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13B9F0E9-A54A-094B-B349-4160427FE150}" type="datetime1">
              <a:rPr lang="en-US"/>
              <a:pPr>
                <a:defRPr/>
              </a:pPr>
              <a:t>5/14/14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9810C714-0A4B-AB4A-AF4F-16A6A8D753AC}" type="slidenum">
              <a:rPr lang="en-US"/>
              <a:pPr>
                <a:defRPr/>
              </a:pPr>
              <a:t>‹#›</a:t>
            </a:fld>
            <a:endParaRPr lang="en-US"/>
          </a:p>
        </p:txBody>
      </p:sp>
    </p:spTree>
    <p:extLst>
      <p:ext uri="{BB962C8B-B14F-4D97-AF65-F5344CB8AC3E}">
        <p14:creationId xmlns:p14="http://schemas.microsoft.com/office/powerpoint/2010/main" val="1183832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sz="1800">
                <a:ea typeface="ＭＳ Ｐゴシック" charset="-128"/>
                <a:cs typeface="+mn-cs"/>
              </a:defRPr>
            </a:lvl1pPr>
          </a:lstStyle>
          <a:p>
            <a:pPr>
              <a:defRPr/>
            </a:pPr>
            <a:fld id="{5149D9FF-D707-ED40-901F-F712C71EDB28}" type="datetime1">
              <a:rPr lang="en-US"/>
              <a:pPr>
                <a:defRPr/>
              </a:pPr>
              <a:t>5/14/14</a:t>
            </a:fld>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sz="1800">
                <a:ea typeface="ＭＳ Ｐゴシック" charset="-128"/>
                <a:cs typeface="+mn-cs"/>
              </a:defRPr>
            </a:lvl1pPr>
          </a:lstStyle>
          <a:p>
            <a:pPr>
              <a:defRPr/>
            </a:pPr>
            <a:endParaRPr lang="en-US"/>
          </a:p>
        </p:txBody>
      </p:sp>
      <p:sp>
        <p:nvSpPr>
          <p:cNvPr id="9" name="Slide Number Placeholder 5"/>
          <p:cNvSpPr>
            <a:spLocks noGrp="1"/>
          </p:cNvSpPr>
          <p:nvPr>
            <p:ph type="sldNum" sz="quarter" idx="12"/>
          </p:nvPr>
        </p:nvSpPr>
        <p:spPr>
          <a:xfrm>
            <a:off x="6553200" y="6356350"/>
            <a:ext cx="2133600" cy="365125"/>
          </a:xfrm>
          <a:prstGeom prst="rect">
            <a:avLst/>
          </a:prstGeom>
        </p:spPr>
        <p:txBody>
          <a:bodyPr/>
          <a:lstStyle>
            <a:lvl1pPr>
              <a:defRPr sz="1800">
                <a:ea typeface="ＭＳ Ｐゴシック" charset="-128"/>
                <a:cs typeface="+mn-cs"/>
              </a:defRPr>
            </a:lvl1pPr>
          </a:lstStyle>
          <a:p>
            <a:pPr>
              <a:defRPr/>
            </a:pPr>
            <a:fld id="{24497045-9FEB-A443-A0DC-A421A56AE759}" type="slidenum">
              <a:rPr lang="en-US"/>
              <a:pPr>
                <a:defRPr/>
              </a:pPr>
              <a:t>‹#›</a:t>
            </a:fld>
            <a:endParaRPr lang="en-US"/>
          </a:p>
        </p:txBody>
      </p:sp>
    </p:spTree>
    <p:extLst>
      <p:ext uri="{BB962C8B-B14F-4D97-AF65-F5344CB8AC3E}">
        <p14:creationId xmlns:p14="http://schemas.microsoft.com/office/powerpoint/2010/main" val="33069230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gi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5.xml"/><Relationship Id="rId12" Type="http://schemas.openxmlformats.org/officeDocument/2006/relationships/theme" Target="../theme/theme2.xml"/><Relationship Id="rId13" Type="http://schemas.openxmlformats.org/officeDocument/2006/relationships/image" Target="../media/image5.emf"/><Relationship Id="rId14" Type="http://schemas.openxmlformats.org/officeDocument/2006/relationships/image" Target="../media/image6.emf"/><Relationship Id="rId15" Type="http://schemas.openxmlformats.org/officeDocument/2006/relationships/image" Target="../media/image7.png"/><Relationship Id="rId16" Type="http://schemas.openxmlformats.org/officeDocument/2006/relationships/image" Target="../media/image8.png"/><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 Id="rId9" Type="http://schemas.openxmlformats.org/officeDocument/2006/relationships/slideLayout" Target="../slideLayouts/slideLayout13.xml"/><Relationship Id="rId10"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Slide_TopBar_1247width.gif"/>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0"/>
            <a:ext cx="9144000" cy="1041257"/>
          </a:xfrm>
          <a:prstGeom prst="rect">
            <a:avLst/>
          </a:prstGeom>
        </p:spPr>
      </p:pic>
      <p:sp>
        <p:nvSpPr>
          <p:cNvPr id="1026" name="Text Box 2"/>
          <p:cNvSpPr txBox="1">
            <a:spLocks noChangeArrowheads="1"/>
          </p:cNvSpPr>
          <p:nvPr userDrawn="1"/>
        </p:nvSpPr>
        <p:spPr bwMode="auto">
          <a:xfrm>
            <a:off x="0" y="6308725"/>
            <a:ext cx="9144000" cy="549275"/>
          </a:xfrm>
          <a:prstGeom prst="rect">
            <a:avLst/>
          </a:prstGeom>
          <a:solidFill>
            <a:srgbClr val="0067B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atin typeface="Calibri" pitchFamily="34" charset="0"/>
            </a:endParaRPr>
          </a:p>
        </p:txBody>
      </p:sp>
      <p:sp>
        <p:nvSpPr>
          <p:cNvPr id="1028" name="Title Placeholder 1"/>
          <p:cNvSpPr>
            <a:spLocks noGrp="1"/>
          </p:cNvSpPr>
          <p:nvPr>
            <p:ph type="title"/>
          </p:nvPr>
        </p:nvSpPr>
        <p:spPr bwMode="auto">
          <a:xfrm>
            <a:off x="2124075" y="115888"/>
            <a:ext cx="6840538"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Text Placeholder 2"/>
          <p:cNvSpPr>
            <a:spLocks noGrp="1"/>
          </p:cNvSpPr>
          <p:nvPr>
            <p:ph type="body" idx="1"/>
          </p:nvPr>
        </p:nvSpPr>
        <p:spPr bwMode="auto">
          <a:xfrm>
            <a:off x="611188" y="1600200"/>
            <a:ext cx="8075612"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7019925"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bg1"/>
                </a:solidFill>
                <a:latin typeface="Arial" pitchFamily="34" charset="0"/>
                <a:cs typeface="Arial" pitchFamily="34" charset="0"/>
              </a:defRPr>
            </a:lvl1pPr>
          </a:lstStyle>
          <a:p>
            <a:pPr>
              <a:defRPr/>
            </a:pPr>
            <a:fld id="{52F56AE5-EB24-4633-A586-FC60E5A6913F}" type="slidenum">
              <a:rPr lang="en-US"/>
              <a:pPr>
                <a:defRPr/>
              </a:pPr>
              <a:t>‹#›</a:t>
            </a:fld>
            <a:endParaRPr lang="en-US" dirty="0"/>
          </a:p>
        </p:txBody>
      </p:sp>
      <p:sp>
        <p:nvSpPr>
          <p:cNvPr id="1033" name="Rectangle 17"/>
          <p:cNvSpPr>
            <a:spLocks noChangeArrowheads="1"/>
          </p:cNvSpPr>
          <p:nvPr userDrawn="1"/>
        </p:nvSpPr>
        <p:spPr bwMode="auto">
          <a:xfrm>
            <a:off x="7667625" y="6586538"/>
            <a:ext cx="1447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lgn="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FFFFFF"/>
                </a:solidFill>
                <a:ea typeface="SimSun" pitchFamily="2" charset="-122"/>
              </a:rPr>
              <a:t>www.egi.eu</a:t>
            </a:r>
          </a:p>
        </p:txBody>
      </p:sp>
      <p:sp>
        <p:nvSpPr>
          <p:cNvPr id="1034" name="Rectangle 18"/>
          <p:cNvSpPr>
            <a:spLocks noChangeArrowheads="1"/>
          </p:cNvSpPr>
          <p:nvPr userDrawn="1"/>
        </p:nvSpPr>
        <p:spPr bwMode="auto">
          <a:xfrm>
            <a:off x="53975" y="6605588"/>
            <a:ext cx="22860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FFFFFF"/>
                </a:solidFill>
                <a:ea typeface="SimSun" pitchFamily="2" charset="-122"/>
              </a:rPr>
              <a:t>EGI-InSPIRE RI-261323</a:t>
            </a:r>
          </a:p>
        </p:txBody>
      </p:sp>
    </p:spTree>
    <p:extLst>
      <p:ext uri="{BB962C8B-B14F-4D97-AF65-F5344CB8AC3E}">
        <p14:creationId xmlns:p14="http://schemas.microsoft.com/office/powerpoint/2010/main" val="620408468"/>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Lst>
  <p:timing>
    <p:tnLst>
      <p:par>
        <p:cTn xmlns:p14="http://schemas.microsoft.com/office/powerpoint/2010/main" id="1" dur="indefinite" restart="never" nodeType="tmRoot"/>
      </p:par>
    </p:tnLst>
  </p:timing>
  <p:hf sldNum="0" hdr="0"/>
  <p:txStyles>
    <p:titleStyle>
      <a:lvl1pPr algn="ctr" rtl="0" eaLnBrk="0" fontAlgn="base" hangingPunct="0">
        <a:spcBef>
          <a:spcPct val="0"/>
        </a:spcBef>
        <a:spcAft>
          <a:spcPct val="0"/>
        </a:spcAft>
        <a:defRPr sz="4400"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bg1"/>
          </a:solidFill>
          <a:latin typeface="Arial" pitchFamily="34" charset="0"/>
          <a:cs typeface="Arial" pitchFamily="34" charset="0"/>
        </a:defRPr>
      </a:lvl2pPr>
      <a:lvl3pPr algn="ctr" rtl="0" eaLnBrk="0" fontAlgn="base" hangingPunct="0">
        <a:spcBef>
          <a:spcPct val="0"/>
        </a:spcBef>
        <a:spcAft>
          <a:spcPct val="0"/>
        </a:spcAft>
        <a:defRPr sz="4400">
          <a:solidFill>
            <a:schemeClr val="bg1"/>
          </a:solidFill>
          <a:latin typeface="Arial" pitchFamily="34" charset="0"/>
          <a:cs typeface="Arial" pitchFamily="34" charset="0"/>
        </a:defRPr>
      </a:lvl3pPr>
      <a:lvl4pPr algn="ctr" rtl="0" eaLnBrk="0" fontAlgn="base" hangingPunct="0">
        <a:spcBef>
          <a:spcPct val="0"/>
        </a:spcBef>
        <a:spcAft>
          <a:spcPct val="0"/>
        </a:spcAft>
        <a:defRPr sz="4400">
          <a:solidFill>
            <a:schemeClr val="bg1"/>
          </a:solidFill>
          <a:latin typeface="Arial" pitchFamily="34" charset="0"/>
          <a:cs typeface="Arial" pitchFamily="34" charset="0"/>
        </a:defRPr>
      </a:lvl4pPr>
      <a:lvl5pPr algn="ctr" rtl="0" eaLnBrk="0" fontAlgn="base" hangingPunct="0">
        <a:spcBef>
          <a:spcPct val="0"/>
        </a:spcBef>
        <a:spcAft>
          <a:spcPct val="0"/>
        </a:spcAft>
        <a:defRPr sz="4400">
          <a:solidFill>
            <a:schemeClr val="bg1"/>
          </a:solidFill>
          <a:latin typeface="Arial" pitchFamily="34" charset="0"/>
          <a:cs typeface="Arial" pitchFamily="34" charset="0"/>
        </a:defRPr>
      </a:lvl5pPr>
      <a:lvl6pPr marL="457200" algn="ctr" rtl="0" fontAlgn="base">
        <a:spcBef>
          <a:spcPct val="0"/>
        </a:spcBef>
        <a:spcAft>
          <a:spcPct val="0"/>
        </a:spcAft>
        <a:defRPr sz="4400">
          <a:solidFill>
            <a:schemeClr val="bg1"/>
          </a:solidFill>
          <a:latin typeface="Arial" pitchFamily="34" charset="0"/>
          <a:cs typeface="Arial" pitchFamily="34" charset="0"/>
        </a:defRPr>
      </a:lvl6pPr>
      <a:lvl7pPr marL="914400" algn="ctr" rtl="0" fontAlgn="base">
        <a:spcBef>
          <a:spcPct val="0"/>
        </a:spcBef>
        <a:spcAft>
          <a:spcPct val="0"/>
        </a:spcAft>
        <a:defRPr sz="4400">
          <a:solidFill>
            <a:schemeClr val="bg1"/>
          </a:solidFill>
          <a:latin typeface="Arial" pitchFamily="34" charset="0"/>
          <a:cs typeface="Arial" pitchFamily="34" charset="0"/>
        </a:defRPr>
      </a:lvl7pPr>
      <a:lvl8pPr marL="1371600" algn="ctr" rtl="0" fontAlgn="base">
        <a:spcBef>
          <a:spcPct val="0"/>
        </a:spcBef>
        <a:spcAft>
          <a:spcPct val="0"/>
        </a:spcAft>
        <a:defRPr sz="4400">
          <a:solidFill>
            <a:schemeClr val="bg1"/>
          </a:solidFill>
          <a:latin typeface="Arial" pitchFamily="34" charset="0"/>
          <a:cs typeface="Arial" pitchFamily="34" charset="0"/>
        </a:defRPr>
      </a:lvl8pPr>
      <a:lvl9pPr marL="1828800" algn="ctr" rtl="0" fontAlgn="base">
        <a:spcBef>
          <a:spcPct val="0"/>
        </a:spcBef>
        <a:spcAft>
          <a:spcPct val="0"/>
        </a:spcAft>
        <a:defRPr sz="4400">
          <a:solidFill>
            <a:schemeClr val="bg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4052888" cy="399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077" name="Picture 6"/>
          <p:cNvPicPr>
            <a:picLocks noChangeAspect="1"/>
          </p:cNvPicPr>
          <p:nvPr userDrawn="1"/>
        </p:nvPicPr>
        <p:blipFill>
          <a:blip r:embed="rId14" cstate="screen">
            <a:alphaModFix amt="67000"/>
            <a:extLst>
              <a:ext uri="{28A0092B-C50C-407E-A947-70E740481C1C}">
                <a14:useLocalDpi xmlns:a14="http://schemas.microsoft.com/office/drawing/2010/main"/>
              </a:ext>
            </a:extLst>
          </a:blip>
          <a:srcRect/>
          <a:stretch>
            <a:fillRect/>
          </a:stretch>
        </p:blipFill>
        <p:spPr bwMode="auto">
          <a:xfrm>
            <a:off x="0" y="6421438"/>
            <a:ext cx="2071688"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7" descr="WeNMR.png"/>
          <p:cNvPicPr>
            <a:picLocks noChangeAspect="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a:off x="7848600" y="0"/>
            <a:ext cx="120491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EGI-transparent.png"/>
          <p:cNvPicPr>
            <a:picLocks noChangeAspect="1"/>
          </p:cNvPicPr>
          <p:nvPr userDrawn="1"/>
        </p:nvPicPr>
        <p:blipFill>
          <a:blip r:embed="rId16" cstate="screen">
            <a:alphaModFix amt="67000"/>
            <a:extLst>
              <a:ext uri="{28A0092B-C50C-407E-A947-70E740481C1C}">
                <a14:useLocalDpi xmlns:a14="http://schemas.microsoft.com/office/drawing/2010/main"/>
              </a:ext>
            </a:extLst>
          </a:blip>
          <a:stretch>
            <a:fillRect/>
          </a:stretch>
        </p:blipFill>
        <p:spPr>
          <a:xfrm>
            <a:off x="2071688" y="6455706"/>
            <a:ext cx="336261" cy="372172"/>
          </a:xfrm>
          <a:prstGeom prst="rect">
            <a:avLst/>
          </a:prstGeom>
        </p:spPr>
      </p:pic>
    </p:spTree>
    <p:extLst>
      <p:ext uri="{BB962C8B-B14F-4D97-AF65-F5344CB8AC3E}">
        <p14:creationId xmlns:p14="http://schemas.microsoft.com/office/powerpoint/2010/main" val="2354442556"/>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iming>
    <p:tnLst>
      <p:par>
        <p:cTn xmlns:p14="http://schemas.microsoft.com/office/powerpoint/2010/mai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ccounting-devel.egi.eu/cloud.php" TargetMode="External"/><Relationship Id="rId3" Type="http://schemas.openxmlformats.org/officeDocument/2006/relationships/comments" Target="../comments/commen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iki.appdb.egi.eu/" TargetMode="External"/><Relationship Id="rId3" Type="http://schemas.openxmlformats.org/officeDocument/2006/relationships/comments" Target="../comments/commen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619672" y="1844824"/>
            <a:ext cx="7524328" cy="1470025"/>
          </a:xfrm>
        </p:spPr>
        <p:txBody>
          <a:bodyPr>
            <a:normAutofit fontScale="90000"/>
          </a:bodyPr>
          <a:lstStyle/>
          <a:p>
            <a:r>
              <a:rPr lang="en-US" sz="5400" dirty="0" smtClean="0"/>
              <a:t>EGI Federated Cloud Update</a:t>
            </a:r>
            <a:endParaRPr lang="en-US" sz="5400" dirty="0"/>
          </a:p>
        </p:txBody>
      </p:sp>
      <p:sp>
        <p:nvSpPr>
          <p:cNvPr id="8" name="Subtitle 7"/>
          <p:cNvSpPr>
            <a:spLocks noGrp="1"/>
          </p:cNvSpPr>
          <p:nvPr>
            <p:ph type="subTitle" idx="1"/>
          </p:nvPr>
        </p:nvSpPr>
        <p:spPr>
          <a:xfrm>
            <a:off x="2051720" y="3429000"/>
            <a:ext cx="6192688" cy="1343000"/>
          </a:xfrm>
        </p:spPr>
        <p:txBody>
          <a:bodyPr/>
          <a:lstStyle/>
          <a:p>
            <a:r>
              <a:rPr lang="en-US" sz="2800" dirty="0" smtClean="0"/>
              <a:t>Peter Solagna</a:t>
            </a:r>
            <a:r>
              <a:rPr lang="en-US" sz="2000" dirty="0"/>
              <a:t> </a:t>
            </a:r>
            <a:r>
              <a:rPr lang="en-US" sz="2000" dirty="0" smtClean="0"/>
              <a:t>– </a:t>
            </a:r>
            <a:r>
              <a:rPr lang="en-US" sz="2000" dirty="0" err="1" smtClean="0"/>
              <a:t>EGI.eu</a:t>
            </a:r>
            <a:endParaRPr lang="en-US" sz="2800" dirty="0" smtClean="0"/>
          </a:p>
        </p:txBody>
      </p:sp>
      <p:sp>
        <p:nvSpPr>
          <p:cNvPr id="5" name="TextBox 4"/>
          <p:cNvSpPr txBox="1"/>
          <p:nvPr/>
        </p:nvSpPr>
        <p:spPr>
          <a:xfrm>
            <a:off x="4773536" y="87015"/>
            <a:ext cx="4406976" cy="461665"/>
          </a:xfrm>
          <a:prstGeom prst="rect">
            <a:avLst/>
          </a:prstGeom>
          <a:noFill/>
        </p:spPr>
        <p:txBody>
          <a:bodyPr wrap="none" rtlCol="0">
            <a:spAutoFit/>
          </a:bodyPr>
          <a:lstStyle/>
          <a:p>
            <a:pPr algn="r"/>
            <a:r>
              <a:rPr lang="en-GB" sz="2400" b="1" dirty="0" smtClean="0">
                <a:solidFill>
                  <a:schemeClr val="bg1"/>
                </a:solidFill>
                <a:latin typeface="Arial" panose="020B0604020202020204" pitchFamily="34" charset="0"/>
                <a:cs typeface="Arial" panose="020B0604020202020204" pitchFamily="34" charset="0"/>
              </a:rPr>
              <a:t>European Grid Infrastructure</a:t>
            </a:r>
            <a:endParaRPr lang="en-GB" sz="2400" b="1" dirty="0">
              <a:solidFill>
                <a:schemeClr val="bg1"/>
              </a:solidFill>
              <a:latin typeface="Arial" panose="020B0604020202020204" pitchFamily="34" charset="0"/>
              <a:cs typeface="Arial" panose="020B0604020202020204" pitchFamily="34" charset="0"/>
            </a:endParaRPr>
          </a:p>
        </p:txBody>
      </p:sp>
      <p:sp>
        <p:nvSpPr>
          <p:cNvPr id="9" name="Slide Number Placeholder 4"/>
          <p:cNvSpPr>
            <a:spLocks noGrp="1"/>
          </p:cNvSpPr>
          <p:nvPr>
            <p:ph type="sldNum" sz="quarter" idx="12"/>
          </p:nvPr>
        </p:nvSpPr>
        <p:spPr bwMode="auto">
          <a:xfrm>
            <a:off x="7019925"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fld id="{083D1312-1F9F-E344-A341-8FDCB71E18AC}" type="slidenum">
              <a:rPr lang="en-GB" sz="1200">
                <a:solidFill>
                  <a:schemeClr val="bg1"/>
                </a:solidFill>
                <a:cs typeface="Arial" charset="0"/>
              </a:rPr>
              <a:pPr eaLnBrk="1" fontAlgn="base" hangingPunct="1">
                <a:spcBef>
                  <a:spcPct val="0"/>
                </a:spcBef>
                <a:spcAft>
                  <a:spcPct val="0"/>
                </a:spcAft>
              </a:pPr>
              <a:t>1</a:t>
            </a:fld>
            <a:endParaRPr lang="en-GB" sz="1200">
              <a:solidFill>
                <a:schemeClr val="bg1"/>
              </a:solidFill>
              <a:cs typeface="Arial" charset="0"/>
            </a:endParaRPr>
          </a:p>
        </p:txBody>
      </p:sp>
    </p:spTree>
    <p:extLst>
      <p:ext uri="{BB962C8B-B14F-4D97-AF65-F5344CB8AC3E}">
        <p14:creationId xmlns:p14="http://schemas.microsoft.com/office/powerpoint/2010/main" val="180688779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Certified sites</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smtClean="0"/>
              <a:t>The following </a:t>
            </a:r>
            <a:r>
              <a:rPr lang="en-US" dirty="0" smtClean="0">
                <a:solidFill>
                  <a:srgbClr val="3366FF"/>
                </a:solidFill>
              </a:rPr>
              <a:t>1</a:t>
            </a:r>
            <a:r>
              <a:rPr lang="en-US" dirty="0" smtClean="0">
                <a:solidFill>
                  <a:srgbClr val="FF0000"/>
                </a:solidFill>
              </a:rPr>
              <a:t>4</a:t>
            </a:r>
            <a:r>
              <a:rPr lang="en-US" dirty="0" smtClean="0">
                <a:solidFill>
                  <a:srgbClr val="3366FF"/>
                </a:solidFill>
              </a:rPr>
              <a:t> </a:t>
            </a:r>
            <a:r>
              <a:rPr lang="en-US" dirty="0" smtClean="0"/>
              <a:t>sites</a:t>
            </a:r>
            <a:r>
              <a:rPr lang="en-US" dirty="0" smtClean="0">
                <a:solidFill>
                  <a:srgbClr val="FF0000"/>
                </a:solidFill>
              </a:rPr>
              <a:t>/Clouds</a:t>
            </a:r>
            <a:r>
              <a:rPr lang="en-US" dirty="0" smtClean="0"/>
              <a:t> are already certified to be production cloud sites:</a:t>
            </a:r>
          </a:p>
          <a:p>
            <a:r>
              <a:rPr lang="en-US" b="1" dirty="0" smtClean="0"/>
              <a:t>100IT</a:t>
            </a:r>
            <a:r>
              <a:rPr lang="en-US" dirty="0" smtClean="0"/>
              <a:t>, Commercial provider (UK)</a:t>
            </a:r>
          </a:p>
          <a:p>
            <a:r>
              <a:rPr lang="en-US" b="1" dirty="0" smtClean="0"/>
              <a:t>BIFI</a:t>
            </a:r>
            <a:r>
              <a:rPr lang="en-US" dirty="0" smtClean="0"/>
              <a:t>, </a:t>
            </a:r>
            <a:r>
              <a:rPr lang="en-US" dirty="0" err="1" smtClean="0"/>
              <a:t>Ibergrid</a:t>
            </a:r>
            <a:endParaRPr lang="en-US" dirty="0" smtClean="0"/>
          </a:p>
          <a:p>
            <a:r>
              <a:rPr lang="en-US" b="1" dirty="0" err="1" smtClean="0"/>
              <a:t>Cyfronet</a:t>
            </a:r>
            <a:r>
              <a:rPr lang="en-US" dirty="0" smtClean="0"/>
              <a:t>-</a:t>
            </a:r>
            <a:r>
              <a:rPr lang="en-US" b="1" dirty="0" smtClean="0"/>
              <a:t>CLOUD</a:t>
            </a:r>
            <a:r>
              <a:rPr lang="en-US" dirty="0" smtClean="0"/>
              <a:t>, NGI_PL</a:t>
            </a:r>
          </a:p>
          <a:p>
            <a:r>
              <a:rPr lang="en-US" b="1" dirty="0" smtClean="0"/>
              <a:t>CESGA</a:t>
            </a:r>
            <a:r>
              <a:rPr lang="en-US" dirty="0" smtClean="0"/>
              <a:t>, </a:t>
            </a:r>
            <a:r>
              <a:rPr lang="en-US" dirty="0" err="1" smtClean="0"/>
              <a:t>Ibergrid</a:t>
            </a:r>
            <a:endParaRPr lang="en-US" dirty="0" smtClean="0"/>
          </a:p>
          <a:p>
            <a:r>
              <a:rPr lang="en-US" b="1" dirty="0" smtClean="0"/>
              <a:t>CESNET-</a:t>
            </a:r>
            <a:r>
              <a:rPr lang="en-US" b="1" dirty="0" err="1" smtClean="0"/>
              <a:t>MetaCloud</a:t>
            </a:r>
            <a:r>
              <a:rPr lang="en-US" dirty="0" smtClean="0"/>
              <a:t>, NGI_CZ</a:t>
            </a:r>
          </a:p>
          <a:p>
            <a:r>
              <a:rPr lang="en-US" b="1" dirty="0" err="1" smtClean="0"/>
              <a:t>GoeGrid</a:t>
            </a:r>
            <a:r>
              <a:rPr lang="en-US" dirty="0" smtClean="0"/>
              <a:t>, NGI_DE</a:t>
            </a:r>
          </a:p>
          <a:p>
            <a:r>
              <a:rPr lang="en-US" b="1" dirty="0" smtClean="0"/>
              <a:t>IFCA-LCG2</a:t>
            </a:r>
            <a:r>
              <a:rPr lang="en-US" dirty="0" smtClean="0"/>
              <a:t>, </a:t>
            </a:r>
            <a:r>
              <a:rPr lang="en-US" dirty="0" err="1" smtClean="0"/>
              <a:t>Ibergrid</a:t>
            </a:r>
            <a:endParaRPr lang="en-US" dirty="0" smtClean="0"/>
          </a:p>
          <a:p>
            <a:r>
              <a:rPr lang="en-US" b="1" dirty="0" smtClean="0"/>
              <a:t>HG-09-Okeanos-Cloud</a:t>
            </a:r>
            <a:r>
              <a:rPr lang="en-US" dirty="0" smtClean="0"/>
              <a:t>, NGI_GR</a:t>
            </a:r>
          </a:p>
          <a:p>
            <a:r>
              <a:rPr lang="en-US" b="1" dirty="0" smtClean="0"/>
              <a:t>IISAS</a:t>
            </a:r>
            <a:r>
              <a:rPr lang="en-US" b="1" dirty="0" smtClean="0">
                <a:solidFill>
                  <a:srgbClr val="FF0000"/>
                </a:solidFill>
              </a:rPr>
              <a:t>-</a:t>
            </a:r>
            <a:r>
              <a:rPr lang="en-US" b="1" dirty="0" err="1" smtClean="0">
                <a:solidFill>
                  <a:srgbClr val="FF0000"/>
                </a:solidFill>
              </a:rPr>
              <a:t>FedCloud</a:t>
            </a:r>
            <a:r>
              <a:rPr lang="en-US" dirty="0" smtClean="0"/>
              <a:t>, NGI_SK</a:t>
            </a:r>
          </a:p>
          <a:p>
            <a:r>
              <a:rPr lang="en-US" b="1" dirty="0" smtClean="0"/>
              <a:t>INFN-CATANIA-NEBULA</a:t>
            </a:r>
            <a:r>
              <a:rPr lang="en-US" dirty="0" smtClean="0"/>
              <a:t>, NGI_IT</a:t>
            </a:r>
          </a:p>
          <a:p>
            <a:r>
              <a:rPr lang="en-US" b="1" dirty="0"/>
              <a:t>INFN-CATANIA</a:t>
            </a:r>
            <a:r>
              <a:rPr lang="en-US" b="1" dirty="0" smtClean="0"/>
              <a:t>-STACK</a:t>
            </a:r>
            <a:r>
              <a:rPr lang="en-US" dirty="0" smtClean="0"/>
              <a:t>, </a:t>
            </a:r>
            <a:r>
              <a:rPr lang="en-US" dirty="0"/>
              <a:t>NGI_IT</a:t>
            </a:r>
          </a:p>
          <a:p>
            <a:r>
              <a:rPr lang="en-US" b="1" dirty="0"/>
              <a:t>KTH-CLOUD</a:t>
            </a:r>
            <a:r>
              <a:rPr lang="en-US" dirty="0"/>
              <a:t>, NGI_SE</a:t>
            </a:r>
          </a:p>
          <a:p>
            <a:r>
              <a:rPr lang="en-US" b="1" dirty="0" smtClean="0"/>
              <a:t>PRISMA</a:t>
            </a:r>
            <a:r>
              <a:rPr lang="en-US" b="1" dirty="0"/>
              <a:t>-INFN-</a:t>
            </a:r>
            <a:r>
              <a:rPr lang="en-US" b="1" dirty="0" smtClean="0"/>
              <a:t>BARI</a:t>
            </a:r>
            <a:r>
              <a:rPr lang="en-US" dirty="0" smtClean="0"/>
              <a:t>, NGI_IT</a:t>
            </a:r>
          </a:p>
          <a:p>
            <a:r>
              <a:rPr lang="en-US" b="1" dirty="0" smtClean="0"/>
              <a:t>SZTAKI</a:t>
            </a:r>
            <a:r>
              <a:rPr lang="en-US" dirty="0" smtClean="0"/>
              <a:t>, INFN_HU</a:t>
            </a:r>
          </a:p>
          <a:p>
            <a:pPr marL="0" indent="0">
              <a:buNone/>
            </a:pPr>
            <a:r>
              <a:rPr lang="en-US" dirty="0" smtClean="0"/>
              <a:t>Sites under certification</a:t>
            </a:r>
          </a:p>
          <a:p>
            <a:r>
              <a:rPr lang="en-US" b="1" dirty="0"/>
              <a:t>TR-FC1-</a:t>
            </a:r>
            <a:r>
              <a:rPr lang="en-US" b="1" dirty="0" smtClean="0"/>
              <a:t>ULAKBIM</a:t>
            </a:r>
            <a:r>
              <a:rPr lang="en-US" dirty="0" smtClean="0"/>
              <a:t>, NGI_TR</a:t>
            </a:r>
          </a:p>
          <a:p>
            <a:r>
              <a:rPr lang="en-US" b="1" dirty="0" smtClean="0"/>
              <a:t>UKIM</a:t>
            </a:r>
            <a:r>
              <a:rPr lang="en-US" dirty="0" smtClean="0"/>
              <a:t>, NGI_MK</a:t>
            </a:r>
          </a:p>
          <a:p>
            <a:endParaRPr lang="en-US" dirty="0"/>
          </a:p>
        </p:txBody>
      </p:sp>
    </p:spTree>
    <p:extLst>
      <p:ext uri="{BB962C8B-B14F-4D97-AF65-F5344CB8AC3E}">
        <p14:creationId xmlns:p14="http://schemas.microsoft.com/office/powerpoint/2010/main" val="1908300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‘production’ means for a site?</a:t>
            </a:r>
            <a:endParaRPr lang="en-US" sz="3200" dirty="0"/>
          </a:p>
        </p:txBody>
      </p:sp>
      <p:sp>
        <p:nvSpPr>
          <p:cNvPr id="3" name="Content Placeholder 2"/>
          <p:cNvSpPr>
            <a:spLocks noGrp="1"/>
          </p:cNvSpPr>
          <p:nvPr>
            <p:ph idx="1"/>
          </p:nvPr>
        </p:nvSpPr>
        <p:spPr/>
        <p:txBody>
          <a:bodyPr>
            <a:normAutofit fontScale="92500"/>
          </a:bodyPr>
          <a:lstStyle/>
          <a:p>
            <a:r>
              <a:rPr lang="en-US" dirty="0" smtClean="0"/>
              <a:t>A (cloud) site has successfully </a:t>
            </a:r>
            <a:r>
              <a:rPr lang="en-US" strike="sngStrike" dirty="0" smtClean="0"/>
              <a:t>done</a:t>
            </a:r>
            <a:r>
              <a:rPr lang="en-US" dirty="0" smtClean="0"/>
              <a:t> </a:t>
            </a:r>
            <a:r>
              <a:rPr lang="en-US" dirty="0" smtClean="0">
                <a:solidFill>
                  <a:srgbClr val="FF0000"/>
                </a:solidFill>
              </a:rPr>
              <a:t>passed </a:t>
            </a:r>
            <a:r>
              <a:rPr lang="en-US" dirty="0" smtClean="0"/>
              <a:t>the certification procedure</a:t>
            </a:r>
          </a:p>
          <a:p>
            <a:r>
              <a:rPr lang="en-US" dirty="0" smtClean="0"/>
              <a:t>The (cloud) site is endorsing the EGI policies and following the procedures</a:t>
            </a:r>
          </a:p>
          <a:p>
            <a:r>
              <a:rPr lang="en-US" dirty="0" smtClean="0"/>
              <a:t>The cloud services are monitored using SAM as the grid services</a:t>
            </a:r>
          </a:p>
          <a:p>
            <a:pPr lvl="1"/>
            <a:r>
              <a:rPr lang="en-US" dirty="0" smtClean="0"/>
              <a:t>Alarms generate tickets to the site administrators</a:t>
            </a:r>
          </a:p>
          <a:p>
            <a:pPr lvl="1"/>
            <a:r>
              <a:rPr lang="en-US" dirty="0" smtClean="0"/>
              <a:t>Site must guarantee the minimum availability/reliability </a:t>
            </a:r>
          </a:p>
          <a:p>
            <a:endParaRPr lang="en-US" dirty="0" smtClean="0"/>
          </a:p>
          <a:p>
            <a:endParaRPr lang="en-US" dirty="0"/>
          </a:p>
        </p:txBody>
      </p:sp>
    </p:spTree>
    <p:extLst>
      <p:ext uri="{BB962C8B-B14F-4D97-AF65-F5344CB8AC3E}">
        <p14:creationId xmlns:p14="http://schemas.microsoft.com/office/powerpoint/2010/main" val="1684455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err="1" smtClean="0"/>
              <a:t>PoC</a:t>
            </a:r>
            <a:r>
              <a:rPr lang="en-US" sz="3600" dirty="0" smtClean="0"/>
              <a:t> deployed in the </a:t>
            </a:r>
            <a:r>
              <a:rPr lang="en-US" sz="3600" dirty="0" err="1" smtClean="0"/>
              <a:t>testbed</a:t>
            </a:r>
            <a:endParaRPr lang="en-US" sz="3600" dirty="0"/>
          </a:p>
        </p:txBody>
      </p:sp>
      <p:sp>
        <p:nvSpPr>
          <p:cNvPr id="3" name="Content Placeholder 2"/>
          <p:cNvSpPr>
            <a:spLocks noGrp="1"/>
          </p:cNvSpPr>
          <p:nvPr>
            <p:ph idx="1"/>
          </p:nvPr>
        </p:nvSpPr>
        <p:spPr/>
        <p:txBody>
          <a:bodyPr>
            <a:normAutofit/>
          </a:bodyPr>
          <a:lstStyle/>
          <a:p>
            <a:pPr marL="0" indent="0">
              <a:buNone/>
            </a:pPr>
            <a:r>
              <a:rPr lang="en-US" smtClean="0"/>
              <a:t>Use cases ready </a:t>
            </a:r>
            <a:r>
              <a:rPr lang="en-US" dirty="0" smtClean="0"/>
              <a:t>to use cloud for production:</a:t>
            </a:r>
          </a:p>
          <a:p>
            <a:r>
              <a:rPr lang="en-US" dirty="0" err="1" smtClean="0"/>
              <a:t>Peachnote</a:t>
            </a:r>
            <a:r>
              <a:rPr lang="en-US" dirty="0" smtClean="0"/>
              <a:t>, </a:t>
            </a:r>
            <a:r>
              <a:rPr lang="en-US" dirty="0" err="1" smtClean="0"/>
              <a:t>BioVel</a:t>
            </a:r>
            <a:r>
              <a:rPr lang="en-US" dirty="0"/>
              <a:t> (</a:t>
            </a:r>
            <a:r>
              <a:rPr lang="en-US" dirty="0" err="1" smtClean="0"/>
              <a:t>OpenModeller</a:t>
            </a:r>
            <a:r>
              <a:rPr lang="en-US" dirty="0" smtClean="0"/>
              <a:t>, </a:t>
            </a:r>
            <a:r>
              <a:rPr lang="en-US" dirty="0" err="1" smtClean="0"/>
              <a:t>BioSTIF</a:t>
            </a:r>
            <a:r>
              <a:rPr lang="en-US" dirty="0" smtClean="0"/>
              <a:t>, </a:t>
            </a:r>
            <a:r>
              <a:rPr lang="en-US" dirty="0" err="1" smtClean="0"/>
              <a:t>Openrefine</a:t>
            </a:r>
            <a:r>
              <a:rPr lang="en-US" dirty="0" smtClean="0"/>
              <a:t>), CHAIN-REDS science gateways (Octave, R, WRF)</a:t>
            </a:r>
          </a:p>
          <a:p>
            <a:pPr marL="0" indent="0">
              <a:buNone/>
            </a:pPr>
            <a:r>
              <a:rPr lang="en-US" dirty="0" err="1" smtClean="0"/>
              <a:t>PoC</a:t>
            </a:r>
            <a:r>
              <a:rPr lang="en-US" dirty="0" smtClean="0"/>
              <a:t> deployed or under deployment:</a:t>
            </a:r>
          </a:p>
          <a:p>
            <a:r>
              <a:rPr lang="en-US" dirty="0" err="1" smtClean="0"/>
              <a:t>WeNMR</a:t>
            </a:r>
            <a:r>
              <a:rPr lang="en-US" dirty="0" smtClean="0"/>
              <a:t>, EISCAT-3D, DRHIM, ESA*</a:t>
            </a:r>
          </a:p>
          <a:p>
            <a:pPr lvl="1"/>
            <a:r>
              <a:rPr lang="en-US" dirty="0" smtClean="0"/>
              <a:t>(*) through the collaboration with HN </a:t>
            </a:r>
          </a:p>
          <a:p>
            <a:endParaRPr lang="en-US" dirty="0"/>
          </a:p>
        </p:txBody>
      </p:sp>
    </p:spTree>
    <p:extLst>
      <p:ext uri="{BB962C8B-B14F-4D97-AF65-F5344CB8AC3E}">
        <p14:creationId xmlns:p14="http://schemas.microsoft.com/office/powerpoint/2010/main" val="949771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Thanks</a:t>
            </a:r>
            <a:endParaRPr lang="en-US" dirty="0"/>
          </a:p>
        </p:txBody>
      </p:sp>
      <p:sp>
        <p:nvSpPr>
          <p:cNvPr id="3" name="Content Placeholder 2"/>
          <p:cNvSpPr>
            <a:spLocks noGrp="1"/>
          </p:cNvSpPr>
          <p:nvPr>
            <p:ph idx="1"/>
          </p:nvPr>
        </p:nvSpPr>
        <p:spPr/>
        <p:txBody>
          <a:bodyPr/>
          <a:lstStyle/>
          <a:p>
            <a:r>
              <a:rPr lang="en-US" dirty="0" smtClean="0"/>
              <a:t>Questions?</a:t>
            </a:r>
            <a:endParaRPr lang="en-US" dirty="0"/>
          </a:p>
        </p:txBody>
      </p:sp>
    </p:spTree>
    <p:extLst>
      <p:ext uri="{BB962C8B-B14F-4D97-AF65-F5344CB8AC3E}">
        <p14:creationId xmlns:p14="http://schemas.microsoft.com/office/powerpoint/2010/main" val="214150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EGI </a:t>
            </a:r>
            <a:r>
              <a:rPr lang="en-US" dirty="0" err="1" smtClean="0"/>
              <a:t>Fedcloud</a:t>
            </a:r>
            <a:r>
              <a:rPr lang="en-US" dirty="0" smtClean="0"/>
              <a:t> </a:t>
            </a:r>
            <a:r>
              <a:rPr lang="en-US" dirty="0"/>
              <a:t>t</a:t>
            </a:r>
            <a:r>
              <a:rPr lang="en-US" dirty="0" smtClean="0"/>
              <a:t>ask force</a:t>
            </a:r>
            <a:endParaRPr lang="en-US" dirty="0"/>
          </a:p>
        </p:txBody>
      </p:sp>
      <p:sp>
        <p:nvSpPr>
          <p:cNvPr id="3" name="Content Placeholder 2"/>
          <p:cNvSpPr>
            <a:spLocks noGrp="1"/>
          </p:cNvSpPr>
          <p:nvPr>
            <p:ph idx="1"/>
          </p:nvPr>
        </p:nvSpPr>
        <p:spPr/>
        <p:txBody>
          <a:bodyPr/>
          <a:lstStyle/>
          <a:p>
            <a:r>
              <a:rPr lang="en-US" dirty="0" smtClean="0"/>
              <a:t>Activities started two years ago</a:t>
            </a:r>
          </a:p>
          <a:p>
            <a:r>
              <a:rPr lang="en-US" dirty="0" smtClean="0"/>
              <a:t>Two main goals:</a:t>
            </a:r>
          </a:p>
          <a:p>
            <a:pPr lvl="1"/>
            <a:r>
              <a:rPr lang="en-US" dirty="0" smtClean="0"/>
              <a:t>Enable cloud services technical integration in the EGI Infrastructure</a:t>
            </a:r>
          </a:p>
          <a:p>
            <a:pPr lvl="1"/>
            <a:r>
              <a:rPr lang="en-US" dirty="0" smtClean="0"/>
              <a:t>Support user communities in porting their applications to a federated cloud environment</a:t>
            </a:r>
            <a:endParaRPr lang="en-US" dirty="0"/>
          </a:p>
        </p:txBody>
      </p:sp>
    </p:spTree>
    <p:extLst>
      <p:ext uri="{BB962C8B-B14F-4D97-AF65-F5344CB8AC3E}">
        <p14:creationId xmlns:p14="http://schemas.microsoft.com/office/powerpoint/2010/main" val="1734064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smtClean="0"/>
              <a:t>EGI’s Cloud Infrastructure</a:t>
            </a:r>
            <a:endParaRPr lang="en-GB" sz="4000" dirty="0"/>
          </a:p>
        </p:txBody>
      </p:sp>
      <p:sp>
        <p:nvSpPr>
          <p:cNvPr id="5" name="Rounded Rectangle 4"/>
          <p:cNvSpPr/>
          <p:nvPr/>
        </p:nvSpPr>
        <p:spPr>
          <a:xfrm>
            <a:off x="2483768" y="4788768"/>
            <a:ext cx="5976664"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b"/>
          <a:lstStyle/>
          <a:p>
            <a:pPr algn="ctr" fontAlgn="auto">
              <a:spcBef>
                <a:spcPts val="0"/>
              </a:spcBef>
              <a:spcAft>
                <a:spcPts val="0"/>
              </a:spcAft>
            </a:pPr>
            <a:r>
              <a:rPr lang="en-GB" dirty="0" smtClean="0">
                <a:solidFill>
                  <a:prstClr val="black"/>
                </a:solidFill>
              </a:rPr>
              <a:t>EGI Core Infrastructure</a:t>
            </a:r>
            <a:endParaRPr lang="en-GB" dirty="0">
              <a:solidFill>
                <a:prstClr val="black"/>
              </a:solidFill>
            </a:endParaRPr>
          </a:p>
        </p:txBody>
      </p:sp>
      <p:sp>
        <p:nvSpPr>
          <p:cNvPr id="6" name="Rounded Rectangle 5"/>
          <p:cNvSpPr/>
          <p:nvPr/>
        </p:nvSpPr>
        <p:spPr>
          <a:xfrm>
            <a:off x="2699792" y="5004792"/>
            <a:ext cx="1224136" cy="79208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auto">
              <a:spcBef>
                <a:spcPts val="0"/>
              </a:spcBef>
              <a:spcAft>
                <a:spcPts val="0"/>
              </a:spcAft>
            </a:pPr>
            <a:r>
              <a:rPr lang="en-GB" sz="1600" dirty="0" smtClean="0">
                <a:solidFill>
                  <a:srgbClr val="000000"/>
                </a:solidFill>
              </a:rPr>
              <a:t>Federated AAI</a:t>
            </a:r>
            <a:endParaRPr lang="en-GB" sz="1600" dirty="0">
              <a:solidFill>
                <a:srgbClr val="000000"/>
              </a:solidFill>
            </a:endParaRPr>
          </a:p>
        </p:txBody>
      </p:sp>
      <p:sp>
        <p:nvSpPr>
          <p:cNvPr id="7" name="Rounded Rectangle 6"/>
          <p:cNvSpPr/>
          <p:nvPr/>
        </p:nvSpPr>
        <p:spPr>
          <a:xfrm>
            <a:off x="4139952" y="5004792"/>
            <a:ext cx="1224136" cy="79208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auto">
              <a:spcBef>
                <a:spcPts val="0"/>
              </a:spcBef>
              <a:spcAft>
                <a:spcPts val="0"/>
              </a:spcAft>
            </a:pPr>
            <a:r>
              <a:rPr lang="en-GB" sz="1400" dirty="0" smtClean="0">
                <a:solidFill>
                  <a:prstClr val="black"/>
                </a:solidFill>
              </a:rPr>
              <a:t>Service</a:t>
            </a:r>
          </a:p>
          <a:p>
            <a:pPr algn="ctr" fontAlgn="auto">
              <a:spcBef>
                <a:spcPts val="0"/>
              </a:spcBef>
              <a:spcAft>
                <a:spcPts val="0"/>
              </a:spcAft>
            </a:pPr>
            <a:r>
              <a:rPr lang="en-GB" sz="1400" dirty="0" smtClean="0">
                <a:solidFill>
                  <a:prstClr val="black"/>
                </a:solidFill>
              </a:rPr>
              <a:t>Discovery &amp; Status</a:t>
            </a:r>
            <a:endParaRPr lang="en-GB" sz="1400" dirty="0">
              <a:solidFill>
                <a:prstClr val="black"/>
              </a:solidFill>
            </a:endParaRPr>
          </a:p>
        </p:txBody>
      </p:sp>
      <p:sp>
        <p:nvSpPr>
          <p:cNvPr id="8" name="Rounded Rectangle 7"/>
          <p:cNvSpPr/>
          <p:nvPr/>
        </p:nvSpPr>
        <p:spPr>
          <a:xfrm>
            <a:off x="5580112" y="5004792"/>
            <a:ext cx="1224136" cy="79208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auto">
              <a:spcBef>
                <a:spcPts val="0"/>
              </a:spcBef>
              <a:spcAft>
                <a:spcPts val="0"/>
              </a:spcAft>
            </a:pPr>
            <a:r>
              <a:rPr lang="en-GB" sz="1600" dirty="0" smtClean="0">
                <a:solidFill>
                  <a:srgbClr val="000000"/>
                </a:solidFill>
              </a:rPr>
              <a:t>Monitoring</a:t>
            </a:r>
            <a:endParaRPr lang="en-GB" sz="1400" dirty="0">
              <a:solidFill>
                <a:srgbClr val="000000"/>
              </a:solidFill>
            </a:endParaRPr>
          </a:p>
        </p:txBody>
      </p:sp>
      <p:sp>
        <p:nvSpPr>
          <p:cNvPr id="9" name="Rounded Rectangle 8"/>
          <p:cNvSpPr/>
          <p:nvPr/>
        </p:nvSpPr>
        <p:spPr>
          <a:xfrm>
            <a:off x="7020272" y="5004792"/>
            <a:ext cx="1224136" cy="79208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auto">
              <a:spcBef>
                <a:spcPts val="0"/>
              </a:spcBef>
              <a:spcAft>
                <a:spcPts val="0"/>
              </a:spcAft>
            </a:pPr>
            <a:r>
              <a:rPr lang="en-GB" sz="1600" dirty="0" smtClean="0">
                <a:solidFill>
                  <a:srgbClr val="000000"/>
                </a:solidFill>
              </a:rPr>
              <a:t>Accounting</a:t>
            </a:r>
            <a:endParaRPr lang="en-GB" sz="1400" dirty="0">
              <a:solidFill>
                <a:srgbClr val="000000"/>
              </a:solidFill>
            </a:endParaRPr>
          </a:p>
        </p:txBody>
      </p:sp>
      <p:sp>
        <p:nvSpPr>
          <p:cNvPr id="10" name="Rounded Rectangle 9"/>
          <p:cNvSpPr/>
          <p:nvPr/>
        </p:nvSpPr>
        <p:spPr>
          <a:xfrm>
            <a:off x="2483768" y="1844824"/>
            <a:ext cx="5976664" cy="1584176"/>
          </a:xfrm>
          <a:prstGeom prst="roundRect">
            <a:avLst>
              <a:gd name="adj" fmla="val 8707"/>
            </a:avLst>
          </a:prstGeom>
        </p:spPr>
        <p:style>
          <a:lnRef idx="2">
            <a:schemeClr val="accent4"/>
          </a:lnRef>
          <a:fillRef idx="1">
            <a:schemeClr val="lt1"/>
          </a:fillRef>
          <a:effectRef idx="0">
            <a:schemeClr val="accent4"/>
          </a:effectRef>
          <a:fontRef idx="minor">
            <a:schemeClr val="dk1"/>
          </a:fontRef>
        </p:style>
        <p:txBody>
          <a:bodyPr rtlCol="0" anchor="t"/>
          <a:lstStyle/>
          <a:p>
            <a:pPr algn="ctr" fontAlgn="auto">
              <a:spcBef>
                <a:spcPts val="0"/>
              </a:spcBef>
              <a:spcAft>
                <a:spcPts val="0"/>
              </a:spcAft>
            </a:pPr>
            <a:r>
              <a:rPr lang="en-GB" dirty="0">
                <a:solidFill>
                  <a:prstClr val="black"/>
                </a:solidFill>
              </a:rPr>
              <a:t>EGI Cloud Infrastructure Platform</a:t>
            </a:r>
          </a:p>
        </p:txBody>
      </p:sp>
      <p:sp>
        <p:nvSpPr>
          <p:cNvPr id="11" name="Rounded Rectangle 10"/>
          <p:cNvSpPr/>
          <p:nvPr/>
        </p:nvSpPr>
        <p:spPr>
          <a:xfrm>
            <a:off x="2699792" y="3708648"/>
            <a:ext cx="5544616" cy="79208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fontAlgn="auto">
              <a:spcBef>
                <a:spcPts val="0"/>
              </a:spcBef>
              <a:spcAft>
                <a:spcPts val="0"/>
              </a:spcAft>
            </a:pPr>
            <a:r>
              <a:rPr lang="en-GB" sz="2000" dirty="0" smtClean="0">
                <a:solidFill>
                  <a:prstClr val="white"/>
                </a:solidFill>
              </a:rPr>
              <a:t>Providers Cloud Management Framework</a:t>
            </a:r>
          </a:p>
          <a:p>
            <a:pPr algn="ctr" fontAlgn="auto">
              <a:spcBef>
                <a:spcPts val="0"/>
              </a:spcBef>
              <a:spcAft>
                <a:spcPts val="0"/>
              </a:spcAft>
            </a:pPr>
            <a:r>
              <a:rPr lang="en-GB" sz="1400" dirty="0" smtClean="0">
                <a:solidFill>
                  <a:prstClr val="white"/>
                </a:solidFill>
              </a:rPr>
              <a:t>(</a:t>
            </a:r>
            <a:r>
              <a:rPr lang="en-GB" sz="1400" dirty="0" err="1" smtClean="0">
                <a:solidFill>
                  <a:prstClr val="white"/>
                </a:solidFill>
              </a:rPr>
              <a:t>OpenStack</a:t>
            </a:r>
            <a:r>
              <a:rPr lang="en-GB" sz="1400" dirty="0" smtClean="0">
                <a:solidFill>
                  <a:prstClr val="white"/>
                </a:solidFill>
              </a:rPr>
              <a:t>, </a:t>
            </a:r>
            <a:r>
              <a:rPr lang="en-GB" sz="1400" dirty="0" err="1" smtClean="0">
                <a:solidFill>
                  <a:prstClr val="white"/>
                </a:solidFill>
              </a:rPr>
              <a:t>OpenNebula</a:t>
            </a:r>
            <a:r>
              <a:rPr lang="en-GB" sz="1400" dirty="0" smtClean="0">
                <a:solidFill>
                  <a:prstClr val="white"/>
                </a:solidFill>
              </a:rPr>
              <a:t>, </a:t>
            </a:r>
            <a:r>
              <a:rPr lang="en-GB" sz="1400" dirty="0" err="1" smtClean="0">
                <a:solidFill>
                  <a:prstClr val="white"/>
                </a:solidFill>
              </a:rPr>
              <a:t>Stratuslab</a:t>
            </a:r>
            <a:r>
              <a:rPr lang="en-GB" sz="1400" dirty="0" smtClean="0">
                <a:solidFill>
                  <a:prstClr val="white"/>
                </a:solidFill>
              </a:rPr>
              <a:t> …)</a:t>
            </a:r>
            <a:endParaRPr lang="en-GB" sz="1400" dirty="0">
              <a:solidFill>
                <a:prstClr val="white"/>
              </a:solidFill>
            </a:endParaRPr>
          </a:p>
        </p:txBody>
      </p:sp>
      <p:grpSp>
        <p:nvGrpSpPr>
          <p:cNvPr id="4" name="Group 3"/>
          <p:cNvGrpSpPr/>
          <p:nvPr/>
        </p:nvGrpSpPr>
        <p:grpSpPr>
          <a:xfrm>
            <a:off x="3347864" y="4500736"/>
            <a:ext cx="4248472" cy="504056"/>
            <a:chOff x="3347864" y="4500736"/>
            <a:chExt cx="4248472" cy="504056"/>
          </a:xfrm>
        </p:grpSpPr>
        <p:cxnSp>
          <p:nvCxnSpPr>
            <p:cNvPr id="13" name="Straight Connector 12"/>
            <p:cNvCxnSpPr/>
            <p:nvPr/>
          </p:nvCxnSpPr>
          <p:spPr>
            <a:xfrm>
              <a:off x="3347864" y="4500736"/>
              <a:ext cx="0" cy="504056"/>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4716016" y="4500736"/>
              <a:ext cx="0" cy="504056"/>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156176" y="4500736"/>
              <a:ext cx="0" cy="504056"/>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7596336" y="4500736"/>
              <a:ext cx="0" cy="504056"/>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grpSp>
      <p:sp>
        <p:nvSpPr>
          <p:cNvPr id="20" name="Rounded Rectangle 19"/>
          <p:cNvSpPr/>
          <p:nvPr/>
        </p:nvSpPr>
        <p:spPr>
          <a:xfrm>
            <a:off x="3347864" y="2420888"/>
            <a:ext cx="1296144" cy="7920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pPr>
            <a:r>
              <a:rPr lang="en-GB" sz="1600" dirty="0" smtClean="0">
                <a:solidFill>
                  <a:prstClr val="white"/>
                </a:solidFill>
              </a:rPr>
              <a:t>VM</a:t>
            </a:r>
          </a:p>
          <a:p>
            <a:pPr algn="ctr" fontAlgn="auto">
              <a:spcBef>
                <a:spcPts val="0"/>
              </a:spcBef>
              <a:spcAft>
                <a:spcPts val="0"/>
              </a:spcAft>
            </a:pPr>
            <a:r>
              <a:rPr lang="en-GB" sz="1600" dirty="0" err="1" smtClean="0">
                <a:solidFill>
                  <a:prstClr val="white"/>
                </a:solidFill>
              </a:rPr>
              <a:t>Mgmt</a:t>
            </a:r>
            <a:endParaRPr lang="en-GB" sz="1100" dirty="0">
              <a:solidFill>
                <a:prstClr val="white"/>
              </a:solidFill>
            </a:endParaRPr>
          </a:p>
        </p:txBody>
      </p:sp>
      <p:cxnSp>
        <p:nvCxnSpPr>
          <p:cNvPr id="21" name="Straight Connector 20"/>
          <p:cNvCxnSpPr>
            <a:stCxn id="20" idx="2"/>
          </p:cNvCxnSpPr>
          <p:nvPr/>
        </p:nvCxnSpPr>
        <p:spPr>
          <a:xfrm>
            <a:off x="3995936" y="3212976"/>
            <a:ext cx="0" cy="495672"/>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sp>
        <p:nvSpPr>
          <p:cNvPr id="23" name="Rounded Rectangle 22"/>
          <p:cNvSpPr/>
          <p:nvPr/>
        </p:nvSpPr>
        <p:spPr>
          <a:xfrm>
            <a:off x="6228184" y="2420888"/>
            <a:ext cx="1296144" cy="7920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pPr>
            <a:r>
              <a:rPr lang="en-GB" sz="1600" dirty="0" smtClean="0">
                <a:solidFill>
                  <a:prstClr val="white"/>
                </a:solidFill>
              </a:rPr>
              <a:t>Storage</a:t>
            </a:r>
          </a:p>
          <a:p>
            <a:pPr algn="ctr" fontAlgn="auto">
              <a:spcBef>
                <a:spcPts val="0"/>
              </a:spcBef>
              <a:spcAft>
                <a:spcPts val="0"/>
              </a:spcAft>
            </a:pPr>
            <a:r>
              <a:rPr lang="en-GB" sz="1600" dirty="0" err="1" smtClean="0">
                <a:solidFill>
                  <a:prstClr val="white"/>
                </a:solidFill>
              </a:rPr>
              <a:t>Mgmt</a:t>
            </a:r>
            <a:endParaRPr lang="en-GB" sz="1100" dirty="0">
              <a:solidFill>
                <a:prstClr val="white"/>
              </a:solidFill>
            </a:endParaRPr>
          </a:p>
        </p:txBody>
      </p:sp>
      <p:cxnSp>
        <p:nvCxnSpPr>
          <p:cNvPr id="25" name="Straight Connector 24"/>
          <p:cNvCxnSpPr>
            <a:stCxn id="23" idx="2"/>
          </p:cNvCxnSpPr>
          <p:nvPr/>
        </p:nvCxnSpPr>
        <p:spPr>
          <a:xfrm>
            <a:off x="6876256" y="3212976"/>
            <a:ext cx="0" cy="495672"/>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sp>
        <p:nvSpPr>
          <p:cNvPr id="27" name="Rounded Rectangle 26"/>
          <p:cNvSpPr/>
          <p:nvPr/>
        </p:nvSpPr>
        <p:spPr>
          <a:xfrm>
            <a:off x="827584" y="1844824"/>
            <a:ext cx="1575792" cy="4392488"/>
          </a:xfrm>
          <a:prstGeom prst="roundRect">
            <a:avLst/>
          </a:prstGeom>
        </p:spPr>
        <p:style>
          <a:lnRef idx="2">
            <a:schemeClr val="accent2"/>
          </a:lnRef>
          <a:fillRef idx="1">
            <a:schemeClr val="lt1"/>
          </a:fillRef>
          <a:effectRef idx="0">
            <a:schemeClr val="accent2"/>
          </a:effectRef>
          <a:fontRef idx="minor">
            <a:schemeClr val="dk1"/>
          </a:fontRef>
        </p:style>
        <p:txBody>
          <a:bodyPr vert="vert270" rtlCol="0" anchor="t" anchorCtr="1"/>
          <a:lstStyle/>
          <a:p>
            <a:pPr algn="r" fontAlgn="auto">
              <a:spcBef>
                <a:spcPts val="0"/>
              </a:spcBef>
              <a:spcAft>
                <a:spcPts val="0"/>
              </a:spcAft>
            </a:pPr>
            <a:r>
              <a:rPr lang="en-GB" dirty="0" smtClean="0">
                <a:solidFill>
                  <a:prstClr val="black"/>
                </a:solidFill>
              </a:rPr>
              <a:t>EGI Collaboration Tools</a:t>
            </a:r>
            <a:endParaRPr lang="en-GB" dirty="0">
              <a:solidFill>
                <a:prstClr val="black"/>
              </a:solidFill>
            </a:endParaRPr>
          </a:p>
        </p:txBody>
      </p:sp>
      <p:sp>
        <p:nvSpPr>
          <p:cNvPr id="28" name="Rounded Rectangle 27"/>
          <p:cNvSpPr/>
          <p:nvPr/>
        </p:nvSpPr>
        <p:spPr>
          <a:xfrm rot="16200000">
            <a:off x="899592" y="4788768"/>
            <a:ext cx="1728192" cy="72008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auto">
              <a:spcBef>
                <a:spcPts val="0"/>
              </a:spcBef>
              <a:spcAft>
                <a:spcPts val="0"/>
              </a:spcAft>
            </a:pPr>
            <a:r>
              <a:rPr lang="en-GB" sz="1600" dirty="0" smtClean="0">
                <a:solidFill>
                  <a:prstClr val="white"/>
                </a:solidFill>
              </a:rPr>
              <a:t>EGI Application DB</a:t>
            </a:r>
            <a:endParaRPr lang="en-GB" sz="1100" dirty="0">
              <a:solidFill>
                <a:prstClr val="white"/>
              </a:solidFill>
            </a:endParaRPr>
          </a:p>
        </p:txBody>
      </p:sp>
      <p:cxnSp>
        <p:nvCxnSpPr>
          <p:cNvPr id="29" name="Straight Connector 28"/>
          <p:cNvCxnSpPr/>
          <p:nvPr/>
        </p:nvCxnSpPr>
        <p:spPr>
          <a:xfrm>
            <a:off x="2195736" y="4140696"/>
            <a:ext cx="504056" cy="0"/>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2123730" y="5292824"/>
            <a:ext cx="72006" cy="0"/>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sp>
        <p:nvSpPr>
          <p:cNvPr id="30" name="Rounded Rectangle 29"/>
          <p:cNvSpPr/>
          <p:nvPr/>
        </p:nvSpPr>
        <p:spPr>
          <a:xfrm rot="16200000">
            <a:off x="899592" y="2916560"/>
            <a:ext cx="1728192" cy="72008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auto">
              <a:spcBef>
                <a:spcPts val="0"/>
              </a:spcBef>
              <a:spcAft>
                <a:spcPts val="0"/>
              </a:spcAft>
            </a:pPr>
            <a:r>
              <a:rPr lang="en-GB" sz="1600" dirty="0" smtClean="0">
                <a:solidFill>
                  <a:prstClr val="white"/>
                </a:solidFill>
              </a:rPr>
              <a:t>Image Repository</a:t>
            </a:r>
            <a:endParaRPr lang="en-GB" sz="1100" dirty="0">
              <a:solidFill>
                <a:prstClr val="white"/>
              </a:solidFill>
            </a:endParaRPr>
          </a:p>
        </p:txBody>
      </p:sp>
      <p:cxnSp>
        <p:nvCxnSpPr>
          <p:cNvPr id="31" name="Straight Connector 30"/>
          <p:cNvCxnSpPr/>
          <p:nvPr/>
        </p:nvCxnSpPr>
        <p:spPr>
          <a:xfrm>
            <a:off x="2195736" y="3420616"/>
            <a:ext cx="0" cy="1872208"/>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2123730" y="3420616"/>
            <a:ext cx="72006" cy="0"/>
          </a:xfrm>
          <a:prstGeom prst="line">
            <a:avLst/>
          </a:prstGeom>
          <a:ln>
            <a:solidFill>
              <a:srgbClr val="001535"/>
            </a:solidFill>
          </a:ln>
        </p:spPr>
        <p:style>
          <a:lnRef idx="2">
            <a:schemeClr val="accent1"/>
          </a:lnRef>
          <a:fillRef idx="0">
            <a:schemeClr val="accent1"/>
          </a:fillRef>
          <a:effectRef idx="1">
            <a:schemeClr val="accent1"/>
          </a:effectRef>
          <a:fontRef idx="minor">
            <a:schemeClr val="tx1"/>
          </a:fontRef>
        </p:style>
      </p:cxnSp>
      <p:sp>
        <p:nvSpPr>
          <p:cNvPr id="18" name="Slide Number Placeholder 17"/>
          <p:cNvSpPr>
            <a:spLocks noGrp="1"/>
          </p:cNvSpPr>
          <p:nvPr>
            <p:ph type="sldNum" sz="quarter" idx="12"/>
          </p:nvPr>
        </p:nvSpPr>
        <p:spPr/>
        <p:txBody>
          <a:bodyPr/>
          <a:lstStyle/>
          <a:p>
            <a:pPr>
              <a:defRPr/>
            </a:pPr>
            <a:fld id="{B0ADEF26-A65D-420E-806B-5DECF286FE21}" type="slidenum">
              <a:rPr lang="en-US" smtClean="0"/>
              <a:pPr>
                <a:defRPr/>
              </a:pPr>
              <a:t>3</a:t>
            </a:fld>
            <a:endParaRPr lang="en-US" dirty="0"/>
          </a:p>
        </p:txBody>
      </p:sp>
      <p:sp>
        <p:nvSpPr>
          <p:cNvPr id="41" name="Rounded Rectangle 40"/>
          <p:cNvSpPr/>
          <p:nvPr/>
        </p:nvSpPr>
        <p:spPr>
          <a:xfrm rot="16200000">
            <a:off x="-36512" y="3861048"/>
            <a:ext cx="3600400" cy="72008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auto">
              <a:spcBef>
                <a:spcPts val="0"/>
              </a:spcBef>
              <a:spcAft>
                <a:spcPts val="0"/>
              </a:spcAft>
            </a:pPr>
            <a:r>
              <a:rPr lang="en-GB" sz="1600" dirty="0" smtClean="0">
                <a:solidFill>
                  <a:prstClr val="white"/>
                </a:solidFill>
              </a:rPr>
              <a:t>EGI Cloud Service Marketplace</a:t>
            </a:r>
            <a:endParaRPr lang="en-GB" sz="1100" dirty="0">
              <a:solidFill>
                <a:prstClr val="white"/>
              </a:solidFill>
            </a:endParaRPr>
          </a:p>
        </p:txBody>
      </p:sp>
      <p:sp>
        <p:nvSpPr>
          <p:cNvPr id="48" name="Rounded Rectangle 47"/>
          <p:cNvSpPr/>
          <p:nvPr/>
        </p:nvSpPr>
        <p:spPr>
          <a:xfrm>
            <a:off x="2687092" y="3717032"/>
            <a:ext cx="5544616" cy="792088"/>
          </a:xfrm>
          <a:prstGeom prst="roundRect">
            <a:avLst/>
          </a:prstGeom>
          <a:solidFill>
            <a:schemeClr val="accent5">
              <a:lumMod val="60000"/>
              <a:lumOff val="4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fontAlgn="auto">
              <a:spcBef>
                <a:spcPts val="0"/>
              </a:spcBef>
              <a:spcAft>
                <a:spcPts val="0"/>
              </a:spcAft>
            </a:pPr>
            <a:r>
              <a:rPr lang="en-GB" sz="2000" dirty="0" smtClean="0">
                <a:solidFill>
                  <a:prstClr val="white"/>
                </a:solidFill>
              </a:rPr>
              <a:t>Providers Cloud Management Framework</a:t>
            </a:r>
          </a:p>
          <a:p>
            <a:pPr algn="ctr" fontAlgn="auto">
              <a:spcBef>
                <a:spcPts val="0"/>
              </a:spcBef>
              <a:spcAft>
                <a:spcPts val="0"/>
              </a:spcAft>
            </a:pPr>
            <a:r>
              <a:rPr lang="en-GB" sz="1400" dirty="0" smtClean="0">
                <a:solidFill>
                  <a:prstClr val="white"/>
                </a:solidFill>
              </a:rPr>
              <a:t>(new one we don</a:t>
            </a:r>
            <a:r>
              <a:rPr lang="fr-FR" sz="1400" dirty="0" smtClean="0">
                <a:solidFill>
                  <a:prstClr val="white"/>
                </a:solidFill>
              </a:rPr>
              <a:t>’</a:t>
            </a:r>
            <a:r>
              <a:rPr lang="en-GB" sz="1400" dirty="0" smtClean="0">
                <a:solidFill>
                  <a:prstClr val="white"/>
                </a:solidFill>
              </a:rPr>
              <a:t>t now about and don</a:t>
            </a:r>
            <a:r>
              <a:rPr lang="fr-FR" sz="1400" dirty="0" smtClean="0">
                <a:solidFill>
                  <a:prstClr val="white"/>
                </a:solidFill>
              </a:rPr>
              <a:t>’</a:t>
            </a:r>
            <a:r>
              <a:rPr lang="en-GB" sz="1400" dirty="0" smtClean="0">
                <a:solidFill>
                  <a:prstClr val="white"/>
                </a:solidFill>
              </a:rPr>
              <a:t>t care about)</a:t>
            </a:r>
            <a:endParaRPr lang="en-GB" sz="1400" dirty="0">
              <a:solidFill>
                <a:prstClr val="white"/>
              </a:solidFill>
            </a:endParaRPr>
          </a:p>
        </p:txBody>
      </p:sp>
      <p:sp>
        <p:nvSpPr>
          <p:cNvPr id="49" name="Rounded Rectangle 48"/>
          <p:cNvSpPr/>
          <p:nvPr/>
        </p:nvSpPr>
        <p:spPr>
          <a:xfrm>
            <a:off x="3347864" y="2420888"/>
            <a:ext cx="1296144" cy="7920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pPr>
            <a:r>
              <a:rPr lang="en-GB" sz="1600" dirty="0" smtClean="0">
                <a:solidFill>
                  <a:prstClr val="white"/>
                </a:solidFill>
              </a:rPr>
              <a:t>VM</a:t>
            </a:r>
          </a:p>
          <a:p>
            <a:pPr algn="ctr" fontAlgn="auto">
              <a:spcBef>
                <a:spcPts val="0"/>
              </a:spcBef>
              <a:spcAft>
                <a:spcPts val="0"/>
              </a:spcAft>
            </a:pPr>
            <a:r>
              <a:rPr lang="en-GB" sz="1600" dirty="0" err="1" smtClean="0">
                <a:solidFill>
                  <a:prstClr val="white"/>
                </a:solidFill>
              </a:rPr>
              <a:t>Mgmt</a:t>
            </a:r>
            <a:endParaRPr lang="en-GB" sz="1100" dirty="0">
              <a:solidFill>
                <a:prstClr val="white"/>
              </a:solidFill>
            </a:endParaRPr>
          </a:p>
        </p:txBody>
      </p:sp>
      <p:sp>
        <p:nvSpPr>
          <p:cNvPr id="38" name="Oval 37"/>
          <p:cNvSpPr/>
          <p:nvPr/>
        </p:nvSpPr>
        <p:spPr>
          <a:xfrm>
            <a:off x="3419872" y="3251076"/>
            <a:ext cx="1152128" cy="36004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OCCI</a:t>
            </a:r>
            <a:endParaRPr lang="en-US" b="1" dirty="0">
              <a:solidFill>
                <a:schemeClr val="tx1"/>
              </a:solidFill>
            </a:endParaRPr>
          </a:p>
        </p:txBody>
      </p:sp>
      <p:sp>
        <p:nvSpPr>
          <p:cNvPr id="39" name="Oval 38"/>
          <p:cNvSpPr/>
          <p:nvPr/>
        </p:nvSpPr>
        <p:spPr>
          <a:xfrm>
            <a:off x="6300192" y="3284984"/>
            <a:ext cx="1152128" cy="36004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CDMI</a:t>
            </a:r>
            <a:endParaRPr lang="en-US" b="1" dirty="0">
              <a:solidFill>
                <a:schemeClr val="tx1"/>
              </a:solidFill>
            </a:endParaRPr>
          </a:p>
        </p:txBody>
      </p:sp>
      <p:sp>
        <p:nvSpPr>
          <p:cNvPr id="40" name="Oval 39"/>
          <p:cNvSpPr/>
          <p:nvPr/>
        </p:nvSpPr>
        <p:spPr>
          <a:xfrm>
            <a:off x="7045672" y="4555728"/>
            <a:ext cx="1152128" cy="36004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UR</a:t>
            </a:r>
            <a:endParaRPr lang="en-US" b="1" dirty="0">
              <a:solidFill>
                <a:schemeClr val="tx1"/>
              </a:solidFill>
            </a:endParaRPr>
          </a:p>
        </p:txBody>
      </p:sp>
      <p:sp>
        <p:nvSpPr>
          <p:cNvPr id="50" name="Oval 49"/>
          <p:cNvSpPr/>
          <p:nvPr/>
        </p:nvSpPr>
        <p:spPr>
          <a:xfrm>
            <a:off x="4165352" y="4555728"/>
            <a:ext cx="1152128" cy="36004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GLUE2</a:t>
            </a:r>
            <a:endParaRPr lang="en-US" b="1" dirty="0">
              <a:solidFill>
                <a:schemeClr val="tx1"/>
              </a:solidFill>
            </a:endParaRPr>
          </a:p>
        </p:txBody>
      </p:sp>
      <p:sp>
        <p:nvSpPr>
          <p:cNvPr id="52" name="Oval 51"/>
          <p:cNvSpPr/>
          <p:nvPr/>
        </p:nvSpPr>
        <p:spPr>
          <a:xfrm>
            <a:off x="2771800" y="4568428"/>
            <a:ext cx="1152128" cy="36004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X509</a:t>
            </a:r>
            <a:br>
              <a:rPr lang="en-US" b="1" dirty="0" smtClean="0">
                <a:solidFill>
                  <a:schemeClr val="tx1"/>
                </a:solidFill>
              </a:rPr>
            </a:br>
            <a:r>
              <a:rPr lang="en-US" sz="2000" b="1" dirty="0" smtClean="0">
                <a:solidFill>
                  <a:schemeClr val="tx1"/>
                </a:solidFill>
              </a:rPr>
              <a:t>SAML</a:t>
            </a:r>
            <a:endParaRPr lang="en-US" b="1" dirty="0">
              <a:solidFill>
                <a:schemeClr val="tx1"/>
              </a:solidFill>
            </a:endParaRPr>
          </a:p>
        </p:txBody>
      </p:sp>
    </p:spTree>
    <p:extLst>
      <p:ext uri="{BB962C8B-B14F-4D97-AF65-F5344CB8AC3E}">
        <p14:creationId xmlns:p14="http://schemas.microsoft.com/office/powerpoint/2010/main" val="1723921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ppt_x"/>
                                          </p:val>
                                        </p:tav>
                                        <p:tav tm="100000">
                                          <p:val>
                                            <p:strVal val="#ppt_x"/>
                                          </p:val>
                                        </p:tav>
                                      </p:tavLst>
                                    </p:anim>
                                    <p:anim calcmode="lin" valueType="num">
                                      <p:cBhvr additive="base">
                                        <p:cTn id="20"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8" grpId="0" animBg="1"/>
      <p:bldP spid="39" grpId="0" animBg="1"/>
      <p:bldP spid="40" grpId="0" animBg="1"/>
      <p:bldP spid="50" grpId="0" animBg="1"/>
      <p:bldP spid="5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Core infrastructure integration - 1</a:t>
            </a:r>
            <a:endParaRPr lang="en-US" sz="3600" dirty="0"/>
          </a:p>
        </p:txBody>
      </p:sp>
      <p:sp>
        <p:nvSpPr>
          <p:cNvPr id="3" name="Content Placeholder 2"/>
          <p:cNvSpPr>
            <a:spLocks noGrp="1"/>
          </p:cNvSpPr>
          <p:nvPr>
            <p:ph idx="1"/>
          </p:nvPr>
        </p:nvSpPr>
        <p:spPr/>
        <p:txBody>
          <a:bodyPr/>
          <a:lstStyle/>
          <a:p>
            <a:r>
              <a:rPr lang="en-US" dirty="0" smtClean="0"/>
              <a:t>GOCDB</a:t>
            </a:r>
          </a:p>
          <a:p>
            <a:pPr lvl="1"/>
            <a:r>
              <a:rPr lang="en-US" dirty="0" smtClean="0"/>
              <a:t>Cloud services registered in GOCDB</a:t>
            </a:r>
          </a:p>
          <a:p>
            <a:r>
              <a:rPr lang="en-US" dirty="0" smtClean="0"/>
              <a:t>Information system</a:t>
            </a:r>
          </a:p>
          <a:p>
            <a:pPr lvl="1"/>
            <a:r>
              <a:rPr lang="en-US" dirty="0" smtClean="0"/>
              <a:t>Cloud sites are publishing partial information in the Top-BDII</a:t>
            </a:r>
          </a:p>
          <a:p>
            <a:pPr lvl="1"/>
            <a:r>
              <a:rPr lang="en-US" dirty="0" smtClean="0"/>
              <a:t>Extension for GLUE2 submitted to OGF</a:t>
            </a:r>
          </a:p>
          <a:p>
            <a:r>
              <a:rPr lang="en-US" dirty="0" smtClean="0"/>
              <a:t>Federated AA</a:t>
            </a:r>
          </a:p>
          <a:p>
            <a:pPr lvl="1"/>
            <a:r>
              <a:rPr lang="en-US" dirty="0" smtClean="0"/>
              <a:t>Integration of X509 in Keystone</a:t>
            </a:r>
            <a:endParaRPr lang="en-US" dirty="0"/>
          </a:p>
        </p:txBody>
      </p:sp>
    </p:spTree>
    <p:extLst>
      <p:ext uri="{BB962C8B-B14F-4D97-AF65-F5344CB8AC3E}">
        <p14:creationId xmlns:p14="http://schemas.microsoft.com/office/powerpoint/2010/main" val="4146929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Core infrastructure integration - 2</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Accounting</a:t>
            </a:r>
          </a:p>
          <a:p>
            <a:pPr lvl="1"/>
            <a:r>
              <a:rPr lang="en-US" dirty="0" smtClean="0"/>
              <a:t>Usage of cloud resources is sent using an extended Usage Record to the APEL repositories. </a:t>
            </a:r>
          </a:p>
          <a:p>
            <a:pPr lvl="1"/>
            <a:r>
              <a:rPr lang="en-US" dirty="0" smtClean="0"/>
              <a:t>Now using the </a:t>
            </a:r>
            <a:r>
              <a:rPr lang="en-US" dirty="0" smtClean="0">
                <a:solidFill>
                  <a:schemeClr val="tx2">
                    <a:lumMod val="60000"/>
                    <a:lumOff val="40000"/>
                  </a:schemeClr>
                </a:solidFill>
              </a:rPr>
              <a:t>production</a:t>
            </a:r>
            <a:r>
              <a:rPr lang="en-US" dirty="0" smtClean="0"/>
              <a:t> accounting infrastructure</a:t>
            </a:r>
          </a:p>
          <a:p>
            <a:pPr lvl="1"/>
            <a:r>
              <a:rPr lang="en-US" dirty="0" smtClean="0">
                <a:hlinkClick r:id="rId2"/>
              </a:rPr>
              <a:t>New view </a:t>
            </a:r>
            <a:r>
              <a:rPr lang="en-US" dirty="0" smtClean="0"/>
              <a:t>in the accounting portal (beta)</a:t>
            </a:r>
          </a:p>
          <a:p>
            <a:r>
              <a:rPr lang="en-US" dirty="0" smtClean="0"/>
              <a:t>Monitoring</a:t>
            </a:r>
            <a:endParaRPr lang="en-US" dirty="0"/>
          </a:p>
          <a:p>
            <a:pPr lvl="1"/>
            <a:r>
              <a:rPr lang="en-US" dirty="0" smtClean="0"/>
              <a:t>The following probes are available:</a:t>
            </a:r>
          </a:p>
          <a:p>
            <a:pPr lvl="2"/>
            <a:r>
              <a:rPr lang="en-US" dirty="0" smtClean="0"/>
              <a:t>OCCI, test of the functionalities</a:t>
            </a:r>
            <a:r>
              <a:rPr lang="en-US" dirty="0" smtClean="0">
                <a:solidFill>
                  <a:srgbClr val="FF0000"/>
                </a:solidFill>
              </a:rPr>
              <a:t> </a:t>
            </a:r>
          </a:p>
          <a:p>
            <a:pPr lvl="2"/>
            <a:r>
              <a:rPr lang="en-US" dirty="0" smtClean="0"/>
              <a:t>CDMI, basic connection test</a:t>
            </a:r>
          </a:p>
          <a:p>
            <a:pPr lvl="2"/>
            <a:r>
              <a:rPr lang="en-US" dirty="0" smtClean="0"/>
              <a:t>Accounting publishing</a:t>
            </a:r>
          </a:p>
          <a:p>
            <a:pPr lvl="2"/>
            <a:r>
              <a:rPr lang="en-US" dirty="0" smtClean="0"/>
              <a:t>BDII publishing</a:t>
            </a:r>
          </a:p>
        </p:txBody>
      </p:sp>
    </p:spTree>
    <p:extLst>
      <p:ext uri="{BB962C8B-B14F-4D97-AF65-F5344CB8AC3E}">
        <p14:creationId xmlns:p14="http://schemas.microsoft.com/office/powerpoint/2010/main" val="3367557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specific services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hlinkClick r:id="rId2"/>
              </a:rPr>
              <a:t>Cloud Marketplace in AppDB</a:t>
            </a:r>
            <a:endParaRPr lang="en-US" dirty="0" smtClean="0"/>
          </a:p>
          <a:p>
            <a:pPr lvl="1"/>
            <a:r>
              <a:rPr lang="en-US" dirty="0" smtClean="0"/>
              <a:t>Metadata repository for </a:t>
            </a:r>
            <a:r>
              <a:rPr lang="en-US" dirty="0" smtClean="0">
                <a:solidFill>
                  <a:srgbClr val="FF0000"/>
                </a:solidFill>
              </a:rPr>
              <a:t>virtual </a:t>
            </a:r>
            <a:r>
              <a:rPr lang="en-US" dirty="0" smtClean="0"/>
              <a:t>appliances</a:t>
            </a:r>
          </a:p>
          <a:p>
            <a:pPr lvl="1"/>
            <a:r>
              <a:rPr lang="en-US" dirty="0" smtClean="0"/>
              <a:t>Distribution mechanism of images to the sites</a:t>
            </a:r>
          </a:p>
          <a:p>
            <a:pPr lvl="2"/>
            <a:r>
              <a:rPr lang="en-US" dirty="0" smtClean="0">
                <a:solidFill>
                  <a:srgbClr val="FF0000"/>
                </a:solidFill>
              </a:rPr>
              <a:t>Integrating </a:t>
            </a:r>
            <a:r>
              <a:rPr lang="en-US" dirty="0" err="1" smtClean="0">
                <a:solidFill>
                  <a:srgbClr val="FF0000"/>
                </a:solidFill>
              </a:rPr>
              <a:t>VMCatcher</a:t>
            </a:r>
            <a:r>
              <a:rPr lang="en-US" dirty="0" smtClean="0">
                <a:solidFill>
                  <a:srgbClr val="FF0000"/>
                </a:solidFill>
              </a:rPr>
              <a:t> &amp; </a:t>
            </a:r>
            <a:r>
              <a:rPr lang="en-US" dirty="0" err="1" smtClean="0">
                <a:solidFill>
                  <a:srgbClr val="FF0000"/>
                </a:solidFill>
              </a:rPr>
              <a:t>VMCaster</a:t>
            </a:r>
            <a:r>
              <a:rPr lang="en-US" dirty="0" smtClean="0">
                <a:solidFill>
                  <a:srgbClr val="FF0000"/>
                </a:solidFill>
              </a:rPr>
              <a:t> technology</a:t>
            </a:r>
          </a:p>
          <a:p>
            <a:pPr lvl="2"/>
            <a:r>
              <a:rPr lang="en-US" dirty="0" smtClean="0">
                <a:solidFill>
                  <a:srgbClr val="FF0000"/>
                </a:solidFill>
              </a:rPr>
              <a:t>Sites subscribe to individual’s or VO image lists</a:t>
            </a:r>
          </a:p>
          <a:p>
            <a:pPr lvl="2"/>
            <a:r>
              <a:rPr lang="en-US" dirty="0" smtClean="0">
                <a:solidFill>
                  <a:srgbClr val="FF0000"/>
                </a:solidFill>
              </a:rPr>
              <a:t>Image list updates trigger sites to pull updates automatically</a:t>
            </a:r>
          </a:p>
          <a:p>
            <a:pPr lvl="2"/>
            <a:r>
              <a:rPr lang="en-US" strike="sngStrike" dirty="0" smtClean="0"/>
              <a:t>VO Managers to distribute VMI in the sites supporting their VO</a:t>
            </a:r>
          </a:p>
          <a:p>
            <a:pPr lvl="1"/>
            <a:r>
              <a:rPr lang="en-US" strike="sngStrike" dirty="0" smtClean="0"/>
              <a:t>Support for </a:t>
            </a:r>
            <a:r>
              <a:rPr lang="en-US" strike="sngStrike" dirty="0" err="1" smtClean="0"/>
              <a:t>VMCatcher</a:t>
            </a:r>
            <a:r>
              <a:rPr lang="en-US" strike="sngStrike" dirty="0" smtClean="0"/>
              <a:t>/</a:t>
            </a:r>
            <a:r>
              <a:rPr lang="en-US" strike="sngStrike" dirty="0" err="1" smtClean="0"/>
              <a:t>VMCaster</a:t>
            </a:r>
            <a:endParaRPr lang="en-US" strike="sngStrike" dirty="0" smtClean="0"/>
          </a:p>
          <a:p>
            <a:pPr lvl="1"/>
            <a:r>
              <a:rPr lang="en-US" dirty="0" smtClean="0"/>
              <a:t>Marketplace for VMI discovery/search</a:t>
            </a:r>
          </a:p>
          <a:p>
            <a:pPr lvl="1"/>
            <a:r>
              <a:rPr lang="en-US" dirty="0" smtClean="0"/>
              <a:t>Future work: full integration with the info system</a:t>
            </a:r>
          </a:p>
          <a:p>
            <a:r>
              <a:rPr lang="en-US" dirty="0" smtClean="0"/>
              <a:t>Brokering</a:t>
            </a:r>
          </a:p>
          <a:p>
            <a:pPr lvl="1"/>
            <a:r>
              <a:rPr lang="en-US" dirty="0" err="1" smtClean="0"/>
              <a:t>SlipStream</a:t>
            </a:r>
            <a:r>
              <a:rPr lang="en-US" dirty="0" smtClean="0"/>
              <a:t> is being extended within an EGI mini-project to support the OCCI interface</a:t>
            </a:r>
            <a:endParaRPr lang="en-US" dirty="0"/>
          </a:p>
        </p:txBody>
      </p:sp>
    </p:spTree>
    <p:extLst>
      <p:ext uri="{BB962C8B-B14F-4D97-AF65-F5344CB8AC3E}">
        <p14:creationId xmlns:p14="http://schemas.microsoft.com/office/powerpoint/2010/main" val="2726529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From </a:t>
            </a:r>
            <a:r>
              <a:rPr lang="en-US" sz="3600" dirty="0" err="1" smtClean="0"/>
              <a:t>testbed</a:t>
            </a:r>
            <a:r>
              <a:rPr lang="en-US" sz="3600" dirty="0" smtClean="0"/>
              <a:t> to production</a:t>
            </a:r>
            <a:endParaRPr lang="en-US" dirty="0"/>
          </a:p>
        </p:txBody>
      </p:sp>
      <p:sp>
        <p:nvSpPr>
          <p:cNvPr id="3" name="Content Placeholder 2"/>
          <p:cNvSpPr>
            <a:spLocks noGrp="1"/>
          </p:cNvSpPr>
          <p:nvPr>
            <p:ph idx="1"/>
          </p:nvPr>
        </p:nvSpPr>
        <p:spPr/>
        <p:txBody>
          <a:bodyPr/>
          <a:lstStyle/>
          <a:p>
            <a:r>
              <a:rPr lang="en-US" dirty="0" smtClean="0"/>
              <a:t>Now EGI Cloud resources are moving to full production</a:t>
            </a:r>
          </a:p>
          <a:p>
            <a:pPr lvl="1"/>
            <a:r>
              <a:rPr lang="en-US" dirty="0" smtClean="0"/>
              <a:t>May 2014</a:t>
            </a:r>
          </a:p>
          <a:p>
            <a:pPr lvl="1"/>
            <a:r>
              <a:rPr lang="en-US" dirty="0" smtClean="0"/>
              <a:t>Sites who successfully completed the certification</a:t>
            </a:r>
            <a:endParaRPr lang="en-US" dirty="0"/>
          </a:p>
          <a:p>
            <a:r>
              <a:rPr lang="en-US" dirty="0" smtClean="0"/>
              <a:t>Cloud resources available for the users</a:t>
            </a:r>
          </a:p>
          <a:p>
            <a:pPr lvl="1"/>
            <a:r>
              <a:rPr lang="en-US" dirty="0" smtClean="0"/>
              <a:t>May 2014: 5000 cores, 225 TB storage</a:t>
            </a:r>
          </a:p>
          <a:p>
            <a:pPr lvl="1"/>
            <a:r>
              <a:rPr lang="en-US" dirty="0" smtClean="0"/>
              <a:t>End of 2014: 18.000 cores, 6000 TB storage</a:t>
            </a:r>
          </a:p>
        </p:txBody>
      </p:sp>
    </p:spTree>
    <p:extLst>
      <p:ext uri="{BB962C8B-B14F-4D97-AF65-F5344CB8AC3E}">
        <p14:creationId xmlns:p14="http://schemas.microsoft.com/office/powerpoint/2010/main" val="4007114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Certification process </a:t>
            </a:r>
            <a:endParaRPr lang="en-US" dirty="0"/>
          </a:p>
        </p:txBody>
      </p:sp>
      <p:sp>
        <p:nvSpPr>
          <p:cNvPr id="3" name="Content Placeholder 2"/>
          <p:cNvSpPr>
            <a:spLocks noGrp="1"/>
          </p:cNvSpPr>
          <p:nvPr>
            <p:ph idx="1"/>
          </p:nvPr>
        </p:nvSpPr>
        <p:spPr>
          <a:xfrm>
            <a:off x="611188" y="1412776"/>
            <a:ext cx="8075612" cy="4752528"/>
          </a:xfrm>
        </p:spPr>
        <p:txBody>
          <a:bodyPr>
            <a:normAutofit fontScale="77500" lnSpcReduction="20000"/>
          </a:bodyPr>
          <a:lstStyle/>
          <a:p>
            <a:pPr marL="0" indent="0">
              <a:buNone/>
            </a:pPr>
            <a:r>
              <a:rPr lang="en-US" dirty="0" smtClean="0"/>
              <a:t>The certification procedure for cloud sites is very similar to the certification of Grid sites:</a:t>
            </a:r>
          </a:p>
          <a:p>
            <a:r>
              <a:rPr lang="en-US" dirty="0" smtClean="0"/>
              <a:t>Registration in GOCDB, with all the required information</a:t>
            </a:r>
          </a:p>
          <a:p>
            <a:r>
              <a:rPr lang="en-US" dirty="0" smtClean="0"/>
              <a:t>Check for:</a:t>
            </a:r>
          </a:p>
          <a:p>
            <a:pPr lvl="1"/>
            <a:r>
              <a:rPr lang="en-US" dirty="0" smtClean="0"/>
              <a:t>Published in the information system</a:t>
            </a:r>
          </a:p>
          <a:p>
            <a:pPr lvl="1"/>
            <a:r>
              <a:rPr lang="en-US" dirty="0" smtClean="0"/>
              <a:t>Publishing accounting data</a:t>
            </a:r>
          </a:p>
          <a:p>
            <a:pPr lvl="1"/>
            <a:r>
              <a:rPr lang="en-US" dirty="0" smtClean="0"/>
              <a:t>Resources are monitored (using ops VO)</a:t>
            </a:r>
          </a:p>
          <a:p>
            <a:pPr>
              <a:buFont typeface="Lucida Grande"/>
              <a:buChar char="+"/>
            </a:pPr>
            <a:r>
              <a:rPr lang="en-US" dirty="0" smtClean="0"/>
              <a:t>Security assessment with the EGI CSIRT</a:t>
            </a:r>
          </a:p>
          <a:p>
            <a:pPr lvl="1"/>
            <a:r>
              <a:rPr lang="en-US" dirty="0" smtClean="0"/>
              <a:t>To be replaced with the security survey</a:t>
            </a:r>
          </a:p>
          <a:p>
            <a:r>
              <a:rPr lang="en-US" dirty="0" smtClean="0"/>
              <a:t>Site is passing successfully all the SAM tests for three days</a:t>
            </a:r>
          </a:p>
          <a:p>
            <a:pPr>
              <a:buFont typeface="Wingdings" charset="2"/>
              <a:buChar char="ü"/>
            </a:pPr>
            <a:r>
              <a:rPr lang="en-US" dirty="0" smtClean="0"/>
              <a:t>Certified</a:t>
            </a:r>
          </a:p>
          <a:p>
            <a:pPr lvl="1"/>
            <a:endParaRPr lang="en-US" dirty="0"/>
          </a:p>
        </p:txBody>
      </p:sp>
    </p:spTree>
    <p:extLst>
      <p:ext uri="{BB962C8B-B14F-4D97-AF65-F5344CB8AC3E}">
        <p14:creationId xmlns:p14="http://schemas.microsoft.com/office/powerpoint/2010/main" val="3842177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survey</a:t>
            </a:r>
            <a:endParaRPr lang="en-US" dirty="0"/>
          </a:p>
        </p:txBody>
      </p:sp>
      <p:sp>
        <p:nvSpPr>
          <p:cNvPr id="3" name="Content Placeholder 2"/>
          <p:cNvSpPr>
            <a:spLocks noGrp="1"/>
          </p:cNvSpPr>
          <p:nvPr>
            <p:ph idx="1"/>
          </p:nvPr>
        </p:nvSpPr>
        <p:spPr>
          <a:xfrm>
            <a:off x="611188" y="1412776"/>
            <a:ext cx="8075612" cy="4680520"/>
          </a:xfrm>
        </p:spPr>
        <p:txBody>
          <a:bodyPr>
            <a:normAutofit fontScale="77500" lnSpcReduction="20000"/>
          </a:bodyPr>
          <a:lstStyle/>
          <a:p>
            <a:r>
              <a:rPr lang="en-US" dirty="0" smtClean="0"/>
              <a:t>EGI SVG team and CSIRT prepared a security survey for Cloud technology </a:t>
            </a:r>
            <a:r>
              <a:rPr lang="en-US" dirty="0" err="1" smtClean="0"/>
              <a:t>poviders</a:t>
            </a:r>
            <a:r>
              <a:rPr lang="en-US" dirty="0" smtClean="0"/>
              <a:t> and service provider</a:t>
            </a:r>
          </a:p>
          <a:p>
            <a:pPr lvl="1"/>
            <a:r>
              <a:rPr lang="en-US" dirty="0" smtClean="0"/>
              <a:t>Assess the  compliance with the EGI security policies</a:t>
            </a:r>
          </a:p>
          <a:p>
            <a:r>
              <a:rPr lang="en-US" dirty="0" smtClean="0"/>
              <a:t>Survey for the Cloud service providers:</a:t>
            </a:r>
          </a:p>
          <a:p>
            <a:pPr lvl="1"/>
            <a:r>
              <a:rPr lang="en-GB" dirty="0" smtClean="0">
                <a:latin typeface="Arial" charset="0"/>
                <a:cs typeface="Arial" charset="0"/>
              </a:rPr>
              <a:t>Cloud </a:t>
            </a:r>
            <a:r>
              <a:rPr lang="en-GB" dirty="0">
                <a:latin typeface="Arial" charset="0"/>
                <a:cs typeface="Arial" charset="0"/>
              </a:rPr>
              <a:t>Infrastructure  (6 questions)</a:t>
            </a:r>
          </a:p>
          <a:p>
            <a:pPr lvl="1"/>
            <a:r>
              <a:rPr lang="en-GB" dirty="0">
                <a:latin typeface="Arial" charset="0"/>
                <a:cs typeface="Arial" charset="0"/>
              </a:rPr>
              <a:t>About Cloud services  (3 questions) </a:t>
            </a:r>
          </a:p>
          <a:p>
            <a:pPr lvl="1"/>
            <a:r>
              <a:rPr lang="en-GB" dirty="0">
                <a:latin typeface="Arial" charset="0"/>
                <a:cs typeface="Arial" charset="0"/>
              </a:rPr>
              <a:t>About VMs  (5 questions) </a:t>
            </a:r>
          </a:p>
          <a:p>
            <a:pPr lvl="1"/>
            <a:r>
              <a:rPr lang="en-GB" dirty="0">
                <a:latin typeface="Arial" charset="0"/>
                <a:cs typeface="Arial" charset="0"/>
              </a:rPr>
              <a:t>About EGI and Non-EGI co-tenancy of services  (6 questions</a:t>
            </a:r>
            <a:r>
              <a:rPr lang="en-GB" dirty="0" smtClean="0">
                <a:latin typeface="Arial" charset="0"/>
                <a:cs typeface="Arial" charset="0"/>
              </a:rPr>
              <a:t>)</a:t>
            </a:r>
          </a:p>
          <a:p>
            <a:r>
              <a:rPr lang="en-GB" dirty="0" smtClean="0">
                <a:latin typeface="Arial" charset="0"/>
                <a:cs typeface="Arial" charset="0"/>
              </a:rPr>
              <a:t>Survey has been beta-tested by two Cloud sites, and will be part of </a:t>
            </a:r>
            <a:r>
              <a:rPr lang="en-GB" strike="sngStrike" dirty="0" smtClean="0">
                <a:latin typeface="Arial" charset="0"/>
                <a:cs typeface="Arial" charset="0"/>
              </a:rPr>
              <a:t>the</a:t>
            </a:r>
            <a:r>
              <a:rPr lang="en-GB" dirty="0" smtClean="0">
                <a:latin typeface="Arial" charset="0"/>
                <a:cs typeface="Arial" charset="0"/>
              </a:rPr>
              <a:t> </a:t>
            </a:r>
            <a:r>
              <a:rPr lang="en-GB" dirty="0" smtClean="0">
                <a:solidFill>
                  <a:srgbClr val="FF0000"/>
                </a:solidFill>
                <a:latin typeface="Arial" charset="0"/>
                <a:cs typeface="Arial" charset="0"/>
              </a:rPr>
              <a:t>future </a:t>
            </a:r>
            <a:r>
              <a:rPr lang="en-GB" dirty="0" smtClean="0">
                <a:latin typeface="Arial" charset="0"/>
                <a:cs typeface="Arial" charset="0"/>
              </a:rPr>
              <a:t>certification process</a:t>
            </a:r>
            <a:r>
              <a:rPr lang="en-GB" dirty="0" smtClean="0">
                <a:solidFill>
                  <a:srgbClr val="FF0000"/>
                </a:solidFill>
                <a:latin typeface="Arial" charset="0"/>
                <a:cs typeface="Arial" charset="0"/>
              </a:rPr>
              <a:t>es</a:t>
            </a:r>
            <a:endParaRPr lang="en-GB" dirty="0">
              <a:latin typeface="Arial" charset="0"/>
              <a:cs typeface="Arial" charset="0"/>
            </a:endParaRPr>
          </a:p>
          <a:p>
            <a:endParaRPr lang="en-US" dirty="0" smtClean="0"/>
          </a:p>
          <a:p>
            <a:pPr lvl="1"/>
            <a:endParaRPr lang="en-US" dirty="0"/>
          </a:p>
        </p:txBody>
      </p:sp>
    </p:spTree>
    <p:extLst>
      <p:ext uri="{BB962C8B-B14F-4D97-AF65-F5344CB8AC3E}">
        <p14:creationId xmlns:p14="http://schemas.microsoft.com/office/powerpoint/2010/main" val="1511233706"/>
      </p:ext>
    </p:extLst>
  </p:cSld>
  <p:clrMapOvr>
    <a:masterClrMapping/>
  </p:clrMapOvr>
</p:sld>
</file>

<file path=ppt/theme/theme1.xml><?xml version="1.0" encoding="utf-8"?>
<a:theme xmlns:a="http://schemas.openxmlformats.org/drawingml/2006/main" name="EGI-InSPIR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Activity xmlns="cce05e40-4bba-48f3-9290-882e2b438b17">NA1</Activity>
    <Item_x0020_Description xmlns="cce05e40-4bba-48f3-9290-882e2b438b17">&lt;div class="ExternalClass6F5BC499497240F7B144C40896BF0CC1"&gt;&lt;p&gt;​GN3plus Presentation Template&lt;/p&gt;&lt;/div&gt;</Item_x0020_Description>
    <Item_x0020_Status xmlns="cce05e40-4bba-48f3-9290-882e2b438b17">Completed</Item_x0020_Status>
    <Code xmlns="cce05e40-4bba-48f3-9290-882e2b438b17" xsi:nil="true"/>
    <Share_x0020_with_x0020_GN_x0020_Community_x003f_ xmlns="cce05e40-4bba-48f3-9290-882e2b438b17">Templates</Share_x0020_with_x0020_GN_x0020_Community_x003f_>
    <Partner xmlns="cce05e40-4bba-48f3-9290-882e2b438b17">DANTE</Partner>
    <Content1 xmlns="cce05e40-4bba-48f3-9290-882e2b438b17" xsi:nil="true"/>
    <Tasks xmlns="cce05e40-4bba-48f3-9290-882e2b438b17">T2</Tasks>
    <Publish_x0020_to_x0020_EC_x0020_review_x003f_ xmlns="cce05e40-4bba-48f3-9290-882e2b438b17">No</Publish_x0020_to_x0020_EC_x0020_review_x003f_>
    <_dlc_DocId xmlns="cce05e40-4bba-48f3-9290-882e2b438b17">GN3PLUS13-267-114</_dlc_DocId>
    <_dlc_DocIdUrl xmlns="cce05e40-4bba-48f3-9290-882e2b438b17">
      <Url>https://intranet.geant.net/NA1/_layouts/15/DocIdRedir.aspx?ID=GN3PLUS13-267-114</Url>
      <Description>GN3PLUS13-267-114</Description>
    </_dlc_DocIdUrl>
    <Template_x0020_Type xmlns="cce05e40-4bba-48f3-9290-882e2b438b17">Project/PMF</Template_x0020_Typ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Template Document" ma:contentTypeID="0x0101006D7E6B8B6D92464EB525E67A2DEF9E3A0D00E99D25CADA3E76419FE4D7F5624A5F58" ma:contentTypeVersion="0" ma:contentTypeDescription="" ma:contentTypeScope="" ma:versionID="2df6b846171fb4c1bbb037527d6b9f5c">
  <xsd:schema xmlns:xsd="http://www.w3.org/2001/XMLSchema" xmlns:xs="http://www.w3.org/2001/XMLSchema" xmlns:p="http://schemas.microsoft.com/office/2006/metadata/properties" xmlns:ns2="cce05e40-4bba-48f3-9290-882e2b438b17" targetNamespace="http://schemas.microsoft.com/office/2006/metadata/properties" ma:root="true" ma:fieldsID="bcf0b3b6f7832d8e92e490fe0aed70a9" ns2:_="">
    <xsd:import namespace="cce05e40-4bba-48f3-9290-882e2b438b17"/>
    <xsd:element name="properties">
      <xsd:complexType>
        <xsd:sequence>
          <xsd:element name="documentManagement">
            <xsd:complexType>
              <xsd:all>
                <xsd:element ref="ns2:Activity" minOccurs="0"/>
                <xsd:element ref="ns2:Tasks" minOccurs="0"/>
                <xsd:element ref="ns2:Code" minOccurs="0"/>
                <xsd:element ref="ns2:Item_x0020_Status" minOccurs="0"/>
                <xsd:element ref="ns2:Item_x0020_Description" minOccurs="0"/>
                <xsd:element ref="ns2:Publish_x0020_to_x0020_EC_x0020_review_x003f_" minOccurs="0"/>
                <xsd:element ref="ns2:Share_x0020_with_x0020_GN_x0020_Community_x003f_" minOccurs="0"/>
                <xsd:element ref="ns2:_dlc_DocId" minOccurs="0"/>
                <xsd:element ref="ns2:_dlc_DocIdUrl" minOccurs="0"/>
                <xsd:element ref="ns2:_dlc_DocIdPersistId" minOccurs="0"/>
                <xsd:element ref="ns2:Template_x0020_Type" minOccurs="0"/>
                <xsd:element ref="ns2:Partner" minOccurs="0"/>
                <xsd:element ref="ns2:Content1"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e05e40-4bba-48f3-9290-882e2b438b17" elementFormDefault="qualified">
    <xsd:import namespace="http://schemas.microsoft.com/office/2006/documentManagement/types"/>
    <xsd:import namespace="http://schemas.microsoft.com/office/infopath/2007/PartnerControls"/>
    <xsd:element name="Activity" ma:index="8" nillable="true" ma:displayName="Activity" ma:format="Dropdown" ma:internalName="Activity">
      <xsd:simpleType>
        <xsd:restriction base="dms:Choice">
          <xsd:enumeration value="None"/>
          <xsd:enumeration value="NA1"/>
          <xsd:enumeration value="NA2"/>
          <xsd:enumeration value="NA3"/>
          <xsd:enumeration value="NA4"/>
          <xsd:enumeration value="SA1"/>
          <xsd:enumeration value="SA2"/>
          <xsd:enumeration value="SA3"/>
          <xsd:enumeration value="SA4"/>
          <xsd:enumeration value="SA5"/>
          <xsd:enumeration value="SA6"/>
          <xsd:enumeration value="SA7"/>
          <xsd:enumeration value="JRA1"/>
          <xsd:enumeration value="JRA2"/>
          <xsd:enumeration value="JRA3"/>
        </xsd:restriction>
      </xsd:simpleType>
    </xsd:element>
    <xsd:element name="Tasks" ma:index="9" nillable="true" ma:displayName="Task" ma:format="Dropdown" ma:internalName="Tasks">
      <xsd:simpleType>
        <xsd:restriction base="dms:Choice">
          <xsd:enumeration value="None"/>
          <xsd:enumeration value="T1"/>
          <xsd:enumeration value="T2"/>
          <xsd:enumeration value="T3"/>
          <xsd:enumeration value="T4"/>
          <xsd:enumeration value="T5"/>
          <xsd:enumeration value="T6"/>
          <xsd:enumeration value="T7"/>
          <xsd:enumeration value="T8"/>
          <xsd:enumeration value="T9"/>
          <xsd:enumeration value="T10"/>
        </xsd:restriction>
      </xsd:simpleType>
    </xsd:element>
    <xsd:element name="Code" ma:index="10" nillable="true" ma:displayName="Project Code" ma:internalName="Code">
      <xsd:simpleType>
        <xsd:restriction base="dms:Text">
          <xsd:maxLength value="255"/>
        </xsd:restriction>
      </xsd:simpleType>
    </xsd:element>
    <xsd:element name="Item_x0020_Status" ma:index="11" nillable="true" ma:displayName="Item Status" ma:default="Not started" ma:format="Dropdown" ma:internalName="Item_x0020_Status">
      <xsd:simpleType>
        <xsd:restriction base="dms:Choice">
          <xsd:enumeration value="Not started"/>
          <xsd:enumeration value="In progress"/>
          <xsd:enumeration value="Completed"/>
        </xsd:restriction>
      </xsd:simpleType>
    </xsd:element>
    <xsd:element name="Item_x0020_Description" ma:index="12" nillable="true" ma:displayName="Item Description" ma:internalName="Item_x0020_Description">
      <xsd:simpleType>
        <xsd:restriction base="dms:Note">
          <xsd:maxLength value="255"/>
        </xsd:restriction>
      </xsd:simpleType>
    </xsd:element>
    <xsd:element name="Publish_x0020_to_x0020_EC_x0020_review_x003f_" ma:index="13" nillable="true" ma:displayName="Publish to EC review?" ma:default="No" ma:description="This column will be updated automatically when the Item Status is shown as Completed.  Do not update this column manually." ma:format="Dropdown" ma:internalName="Publish_x0020_to_x0020_EC_x0020_review_x003F_">
      <xsd:simpleType>
        <xsd:restriction base="dms:Choice">
          <xsd:enumeration value="No"/>
          <xsd:enumeration value="Description of Work"/>
          <xsd:enumeration value="Presentation"/>
          <xsd:enumeration value="Deliverable"/>
          <xsd:enumeration value="Periodic Report"/>
          <xsd:enumeration value="Demo"/>
          <xsd:enumeration value="Background Documentation"/>
        </xsd:restriction>
      </xsd:simpleType>
    </xsd:element>
    <xsd:element name="Share_x0020_with_x0020_GN_x0020_Community_x003f_" ma:index="14" nillable="true" ma:displayName="Share with GN Community?" ma:default="No" ma:description="This column will be updated automatically when the Item Status is shown as Completed.  Do not update this column manually." ma:format="Dropdown" ma:internalName="Share_x0020_with_x0020_GN_x0020_Community_x003F_">
      <xsd:simpleType>
        <xsd:restriction base="dms:Choice">
          <xsd:enumeration value="No"/>
          <xsd:enumeration value="Deliverables"/>
          <xsd:enumeration value="Reports"/>
          <xsd:enumeration value="Processes"/>
          <xsd:enumeration value="Policies"/>
          <xsd:enumeration value="Admin and User Guides"/>
          <xsd:enumeration value="Templates"/>
          <xsd:enumeration value="Guidelines"/>
          <xsd:enumeration value="Business Cases"/>
        </xsd:restrictio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element name="Template_x0020_Type" ma:index="18" nillable="true" ma:displayName="Template Type" ma:format="Dropdown" ma:internalName="Template_x0020_Type">
      <xsd:simpleType>
        <xsd:restriction base="dms:Choice">
          <xsd:enumeration value="Meeting"/>
          <xsd:enumeration value="Project/PMF"/>
          <xsd:enumeration value="Product/PLM"/>
          <xsd:enumeration value="Report"/>
          <xsd:enumeration value="Guides"/>
          <xsd:enumeration value="Technical doc"/>
          <xsd:enumeration value="Budget"/>
          <xsd:enumeration value="Consortium"/>
          <xsd:enumeration value="EC"/>
        </xsd:restriction>
      </xsd:simpleType>
    </xsd:element>
    <xsd:element name="Partner" ma:index="19" nillable="true" ma:displayName="Organisation" ma:format="Dropdown" ma:internalName="Partner">
      <xsd:simpleType>
        <xsd:restriction base="dms:Choice">
          <xsd:enumeration value="None"/>
          <xsd:enumeration value="ACOnet"/>
          <xsd:enumeration value="AMRES"/>
          <xsd:enumeration value="CARNet"/>
          <xsd:enumeration value="CESNET"/>
          <xsd:enumeration value="CSC/NORDUnet"/>
          <xsd:enumeration value="DANTE"/>
          <xsd:enumeration value="DFN"/>
          <xsd:enumeration value="DFN/FAU"/>
          <xsd:enumeration value="DFN/LRZ"/>
          <xsd:enumeration value="FCCN"/>
          <xsd:enumeration value="GARR"/>
          <xsd:enumeration value="GRNET"/>
          <xsd:enumeration value="GRNET/ICCS"/>
          <xsd:enumeration value="HEAnet"/>
          <xsd:enumeration value="IUCC"/>
          <xsd:enumeration value="Janet"/>
          <xsd:enumeration value="LITNET"/>
          <xsd:enumeration value="MARnet"/>
          <xsd:enumeration value="NIIFI"/>
          <xsd:enumeration value="NORDUnet"/>
          <xsd:enumeration value="NORDUnet/DEiC"/>
          <xsd:enumeration value="NORDUnet/DeIC/UNI-C"/>
          <xsd:enumeration value="PSNC"/>
          <xsd:enumeration value="RedIRIS"/>
          <xsd:enumeration value="RedIRIS/EHU"/>
          <xsd:enumeration value="RedIRIS/i2cat"/>
          <xsd:enumeration value="RedIRIS/UM"/>
          <xsd:enumeration value="RedIRIS/University of Murcia"/>
          <xsd:enumeration value="RENATER"/>
          <xsd:enumeration value="RESTENA"/>
          <xsd:enumeration value="SigmaNet"/>
          <xsd:enumeration value="SRCE/CARNET"/>
          <xsd:enumeration value="SUNET/NORDUnet"/>
          <xsd:enumeration value="SURFnet"/>
          <xsd:enumeration value="Surfnet/SARA"/>
          <xsd:enumeration value="Surfnet/UvA"/>
          <xsd:enumeration value="SWITCH"/>
          <xsd:enumeration value="TERENA"/>
          <xsd:enumeration value="ULAKBİM"/>
          <xsd:enumeration value="umu.se/NORDUnet"/>
          <xsd:enumeration value="UoM"/>
          <xsd:enumeration value="WAYF/NORDUnet"/>
        </xsd:restriction>
      </xsd:simpleType>
    </xsd:element>
    <xsd:element name="Content1" ma:index="20" nillable="true" ma:displayName="Content" ma:internalName="Content1">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F94077-EE83-498B-BD66-51B81B696ED9}">
  <ds:schemaRefs>
    <ds:schemaRef ds:uri="http://schemas.microsoft.com/office/2006/metadata/properties"/>
    <ds:schemaRef ds:uri="http://schemas.microsoft.com/office/infopath/2007/PartnerControls"/>
    <ds:schemaRef ds:uri="cce05e40-4bba-48f3-9290-882e2b438b17"/>
  </ds:schemaRefs>
</ds:datastoreItem>
</file>

<file path=customXml/itemProps2.xml><?xml version="1.0" encoding="utf-8"?>
<ds:datastoreItem xmlns:ds="http://schemas.openxmlformats.org/officeDocument/2006/customXml" ds:itemID="{A2F094DB-1DF4-4CAE-AD70-E8C715C73965}">
  <ds:schemaRefs>
    <ds:schemaRef ds:uri="http://schemas.microsoft.com/sharepoint/v3/contenttype/forms"/>
  </ds:schemaRefs>
</ds:datastoreItem>
</file>

<file path=customXml/itemProps3.xml><?xml version="1.0" encoding="utf-8"?>
<ds:datastoreItem xmlns:ds="http://schemas.openxmlformats.org/officeDocument/2006/customXml" ds:itemID="{3CCF6869-314E-43B6-8D08-D6301091EB7B}">
  <ds:schemaRefs>
    <ds:schemaRef ds:uri="http://schemas.microsoft.com/sharepoint/events"/>
  </ds:schemaRefs>
</ds:datastoreItem>
</file>

<file path=customXml/itemProps4.xml><?xml version="1.0" encoding="utf-8"?>
<ds:datastoreItem xmlns:ds="http://schemas.openxmlformats.org/officeDocument/2006/customXml" ds:itemID="{3CD39BA9-0494-495A-A51B-714BBC0926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e05e40-4bba-48f3-9290-882e2b438b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GÉANT GN3plus template</Template>
  <TotalTime>1887</TotalTime>
  <Words>752</Words>
  <Application>Microsoft Macintosh PowerPoint</Application>
  <PresentationFormat>On-screen Show (4:3)</PresentationFormat>
  <Paragraphs>137</Paragraphs>
  <Slides>13</Slides>
  <Notes>1</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EGI-InSPIRE 2</vt:lpstr>
      <vt:lpstr>Office Theme</vt:lpstr>
      <vt:lpstr>EGI Federated Cloud Update</vt:lpstr>
      <vt:lpstr>EGI Fedcloud task force</vt:lpstr>
      <vt:lpstr>EGI’s Cloud Infrastructure</vt:lpstr>
      <vt:lpstr>Core infrastructure integration - 1</vt:lpstr>
      <vt:lpstr>Core infrastructure integration - 2</vt:lpstr>
      <vt:lpstr>Cloud specific services</vt:lpstr>
      <vt:lpstr>From testbed to production</vt:lpstr>
      <vt:lpstr>Certification process </vt:lpstr>
      <vt:lpstr>Security survey</vt:lpstr>
      <vt:lpstr>Certified sites</vt:lpstr>
      <vt:lpstr>What ‘production’ means for a site?</vt:lpstr>
      <vt:lpstr>PoC deployed in the testbed</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About GÉANT  </dc:title>
  <dc:creator>Gergely Sipos</dc:creator>
  <cp:lastModifiedBy>Peter Solagna</cp:lastModifiedBy>
  <cp:revision>98</cp:revision>
  <dcterms:created xsi:type="dcterms:W3CDTF">2014-04-01T08:06:52Z</dcterms:created>
  <dcterms:modified xsi:type="dcterms:W3CDTF">2014-05-14T12:09:40Z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ctivity">
    <vt:lpwstr>NA2</vt:lpwstr>
  </property>
  <property fmtid="{D5CDD505-2E9C-101B-9397-08002B2CF9AE}" pid="3" name="Sub-Task">
    <vt:lpwstr/>
  </property>
  <property fmtid="{D5CDD505-2E9C-101B-9397-08002B2CF9AE}" pid="4" name="DocumentComment">
    <vt:lpwstr>A generic set of slides offered as a toolkit to project participants, from which to create individual presentations</vt:lpwstr>
  </property>
  <property fmtid="{D5CDD505-2E9C-101B-9397-08002B2CF9AE}" pid="5" name="ContentType">
    <vt:lpwstr>Geant Activity Documents</vt:lpwstr>
  </property>
  <property fmtid="{D5CDD505-2E9C-101B-9397-08002B2CF9AE}" pid="6" name="Task">
    <vt:lpwstr>Task4</vt:lpwstr>
  </property>
  <property fmtid="{D5CDD505-2E9C-101B-9397-08002B2CF9AE}" pid="7" name="ActivityDocumentType">
    <vt:lpwstr>Presentation</vt:lpwstr>
  </property>
  <property fmtid="{D5CDD505-2E9C-101B-9397-08002B2CF9AE}" pid="8" name="ContentTypeId">
    <vt:lpwstr>0x0101006D7E6B8B6D92464EB525E67A2DEF9E3A0D00E99D25CADA3E76419FE4D7F5624A5F58</vt:lpwstr>
  </property>
  <property fmtid="{D5CDD505-2E9C-101B-9397-08002B2CF9AE}" pid="9" name="_dlc_DocIdItemGuid">
    <vt:lpwstr>10ca67cc-d464-4258-b8c9-039647ca0597</vt:lpwstr>
  </property>
</Properties>
</file>