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83" r:id="rId2"/>
  </p:sldMasterIdLst>
  <p:notesMasterIdLst>
    <p:notesMasterId r:id="rId10"/>
  </p:notesMasterIdLst>
  <p:sldIdLst>
    <p:sldId id="258" r:id="rId3"/>
    <p:sldId id="262" r:id="rId4"/>
    <p:sldId id="263" r:id="rId5"/>
    <p:sldId id="264" r:id="rId6"/>
    <p:sldId id="265" r:id="rId7"/>
    <p:sldId id="266" r:id="rId8"/>
    <p:sldId id="259" r:id="rId9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87" autoAdjust="0"/>
  </p:normalViewPr>
  <p:slideViewPr>
    <p:cSldViewPr>
      <p:cViewPr>
        <p:scale>
          <a:sx n="120" d="100"/>
          <a:sy n="120" d="100"/>
        </p:scale>
        <p:origin x="228" y="18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55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4.tif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Maria Dimou &amp; Maarten Litmaath - CERN/IT-SDC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Maria Dimou &amp; Maarten Litmaath - CERN/IT-SDC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Maria Dimou &amp; Maarten Litmaath - CERN/IT-SDC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Maria Dimou &amp; Maarten Litmaath - CERN/IT-SDC</a:t>
            </a:r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Maria Dimou &amp; Maarten Litmaath - CERN/IT-SDC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0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Maria Dimou &amp; Maarten Litmaath - CERN/IT-SDC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Maria Dimou &amp; Maarten Litmaath - CERN/IT-SDC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Maria Dimou &amp; Maarten Litmaath - CERN/IT-SDC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Dimou &amp; Maarten Litmaath - CERN/IT-SDC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Dimou &amp; Maarten Litmaath - CERN/IT-SDC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272784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MiddlewareReadines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Middleware Readiness Working Group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4731715" cy="609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Maria </a:t>
            </a:r>
            <a:r>
              <a:rPr lang="en-US" dirty="0" err="1" smtClean="0"/>
              <a:t>Dimou</a:t>
            </a:r>
            <a:r>
              <a:rPr lang="en-US" dirty="0" smtClean="0"/>
              <a:t> &amp; Maarten </a:t>
            </a:r>
            <a:r>
              <a:rPr lang="en-US" dirty="0" err="1" smtClean="0"/>
              <a:t>Litmaath</a:t>
            </a:r>
            <a:r>
              <a:rPr lang="en-US" dirty="0" smtClean="0"/>
              <a:t> / CERN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943600" y="228600"/>
            <a:ext cx="3200400" cy="45720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Operations Coordination F2F Meeting</a:t>
            </a:r>
          </a:p>
          <a:p>
            <a:r>
              <a:rPr lang="en-US" dirty="0" smtClean="0">
                <a:hlinkClick r:id="rId2"/>
              </a:rPr>
              <a:t>https://indico.cern.ch/event/272784/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2014/02/11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Middleware (MW) developers, Experiment VO supporters, Site managers.</a:t>
            </a:r>
          </a:p>
          <a:p>
            <a:pPr marL="0" indent="0">
              <a:buNone/>
            </a:pPr>
            <a:r>
              <a:rPr lang="en-US" dirty="0" smtClean="0"/>
              <a:t>Our Mandate:</a:t>
            </a:r>
          </a:p>
          <a:p>
            <a:pPr marL="0" indent="0" algn="just">
              <a:buNone/>
            </a:pPr>
            <a:r>
              <a:rPr lang="en-US" sz="2600" i="1" dirty="0"/>
              <a:t>To ensure that operation won't suffer when a site is called to upgrade to version X of package Y, i.e. that versions are not only tested and certified internally by the Product Teams (PT), validated by the EGI staged rollout but also </a:t>
            </a:r>
            <a:r>
              <a:rPr lang="en-US" sz="2600" b="1" i="1" dirty="0"/>
              <a:t>ready to be used in operation at the sites, integrated into the experiment workflows</a:t>
            </a:r>
            <a:r>
              <a:rPr lang="en-US" sz="2600" i="1" dirty="0"/>
              <a:t>. </a:t>
            </a:r>
            <a:endParaRPr lang="en-US" sz="2600" i="1" dirty="0" smtClean="0"/>
          </a:p>
          <a:p>
            <a:pPr marL="0" indent="0" algn="just">
              <a:buNone/>
            </a:pPr>
            <a:r>
              <a:rPr lang="en-US" dirty="0" smtClean="0"/>
              <a:t>Our e-group: </a:t>
            </a:r>
            <a:r>
              <a:rPr lang="en-US" sz="2600" i="1" dirty="0" err="1" smtClean="0"/>
              <a:t>wlcg</a:t>
            </a:r>
            <a:r>
              <a:rPr lang="en-US" sz="2600" i="1" dirty="0" smtClean="0"/>
              <a:t>-ops-</a:t>
            </a:r>
            <a:r>
              <a:rPr lang="en-US" sz="2600" i="1" dirty="0" err="1" smtClean="0"/>
              <a:t>coord</a:t>
            </a:r>
            <a:r>
              <a:rPr lang="en-US" sz="2600" i="1" dirty="0" smtClean="0"/>
              <a:t>-</a:t>
            </a:r>
            <a:r>
              <a:rPr lang="en-US" sz="2600" i="1" dirty="0" err="1" smtClean="0"/>
              <a:t>wg</a:t>
            </a:r>
            <a:r>
              <a:rPr lang="en-US" sz="2600" i="1" dirty="0" smtClean="0"/>
              <a:t>- middleware@cern.ch</a:t>
            </a:r>
            <a:r>
              <a:rPr lang="en-US" dirty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Done so far (2 meetings): </a:t>
            </a:r>
            <a:r>
              <a:rPr lang="en-US" sz="2400" i="1" dirty="0" smtClean="0"/>
              <a:t>2013/12/12 on repositories &amp; 2014/02/06 on experiment (VOs) involvement.</a:t>
            </a:r>
            <a:endParaRPr lang="en-US" i="1" dirty="0" smtClean="0"/>
          </a:p>
          <a:p>
            <a:pPr marL="0" indent="0">
              <a:buNone/>
            </a:pPr>
            <a:r>
              <a:rPr lang="en-US" dirty="0" smtClean="0"/>
              <a:t>The above info &amp; more details in our </a:t>
            </a:r>
            <a:r>
              <a:rPr lang="en-US" dirty="0" err="1" smtClean="0"/>
              <a:t>twiki</a:t>
            </a:r>
            <a:r>
              <a:rPr lang="en-US" dirty="0" smtClean="0"/>
              <a:t> (</a:t>
            </a:r>
            <a:r>
              <a:rPr lang="en-US" dirty="0" smtClean="0">
                <a:hlinkClick r:id="rId2"/>
              </a:rPr>
              <a:t>here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Dimou &amp; Maarten Litmaath - CERN/IT-SDC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We 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/>
              <a:t> - Ensure the </a:t>
            </a:r>
            <a:r>
              <a:rPr lang="en-US" sz="2400" dirty="0" smtClean="0"/>
              <a:t>information </a:t>
            </a:r>
            <a:r>
              <a:rPr lang="en-US" sz="2400" dirty="0"/>
              <a:t>flow from </a:t>
            </a:r>
            <a:r>
              <a:rPr lang="en-US" sz="2400" dirty="0" smtClean="0"/>
              <a:t>Product Teams (PTs) </a:t>
            </a:r>
            <a:r>
              <a:rPr lang="en-US" sz="2400" dirty="0"/>
              <a:t>to </a:t>
            </a:r>
            <a:r>
              <a:rPr lang="en-US" sz="2400" dirty="0" smtClean="0"/>
              <a:t>VOs and Sites.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- Use the WLCG </a:t>
            </a:r>
            <a:r>
              <a:rPr lang="en-US" sz="2400" dirty="0" smtClean="0"/>
              <a:t>Operations Coordination </a:t>
            </a:r>
            <a:r>
              <a:rPr lang="en-US" sz="2400" dirty="0"/>
              <a:t>meeting section on "Baseline versions" to announce new </a:t>
            </a:r>
            <a:r>
              <a:rPr lang="en-US" sz="2400" dirty="0" smtClean="0"/>
              <a:t>MW versions, important for WLCG 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- Put new </a:t>
            </a:r>
            <a:r>
              <a:rPr lang="en-US" sz="2400" b="1" i="1" dirty="0" smtClean="0"/>
              <a:t>client</a:t>
            </a:r>
            <a:r>
              <a:rPr lang="en-US" sz="2400" dirty="0" smtClean="0"/>
              <a:t> versions, </a:t>
            </a:r>
            <a:r>
              <a:rPr lang="en-US" sz="2400" b="1" i="1" dirty="0" smtClean="0"/>
              <a:t>from any repo the PTs use</a:t>
            </a:r>
            <a:r>
              <a:rPr lang="en-US" sz="2400" dirty="0" smtClean="0"/>
              <a:t>, </a:t>
            </a:r>
            <a:r>
              <a:rPr lang="en-US" sz="2400" dirty="0"/>
              <a:t>in CVMFS common area grid.cern.ch</a:t>
            </a:r>
            <a:r>
              <a:rPr lang="en-US" sz="2400" dirty="0" smtClean="0"/>
              <a:t>.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- The WLCG repository is available for overriding versions that showed problems &amp; for products that cannot be hosted anywhere else.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- VOs shall pick what they need from there (</a:t>
            </a:r>
            <a:r>
              <a:rPr lang="en-US" sz="2400" dirty="0" err="1"/>
              <a:t>LHCb</a:t>
            </a:r>
            <a:r>
              <a:rPr lang="en-US" sz="2400" dirty="0"/>
              <a:t> model) and test in their own CVMFS area.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	- </a:t>
            </a:r>
            <a:r>
              <a:rPr lang="en-US" sz="1800" dirty="0"/>
              <a:t>The </a:t>
            </a:r>
            <a:r>
              <a:rPr lang="en-US" sz="1800" dirty="0" smtClean="0"/>
              <a:t>CERN Data Management (DM) tools </a:t>
            </a:r>
            <a:r>
              <a:rPr lang="en-US" sz="1800" dirty="0"/>
              <a:t>will </a:t>
            </a:r>
            <a:r>
              <a:rPr lang="en-US" sz="1800" dirty="0" smtClean="0"/>
              <a:t>continue being made available in </a:t>
            </a:r>
            <a:r>
              <a:rPr lang="en-US" sz="1800" dirty="0" err="1"/>
              <a:t>afs</a:t>
            </a:r>
            <a:r>
              <a:rPr lang="en-US" sz="1800" dirty="0"/>
              <a:t> in addition.</a:t>
            </a:r>
          </a:p>
          <a:p>
            <a:pPr marL="0" indent="0">
              <a:buNone/>
            </a:pPr>
            <a:r>
              <a:rPr lang="en-US" sz="2400" dirty="0"/>
              <a:t> - New entries in the EPEL testing area should be automatically picked up by </a:t>
            </a:r>
            <a:r>
              <a:rPr lang="en-US" sz="2400" dirty="0" smtClean="0"/>
              <a:t>a new testing area within CVMFS grid.cern.ch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/>
              <a:t> - In our environment, there is no automatic passage from EPEL testing to EPEL stable, so no worries </a:t>
            </a:r>
            <a:r>
              <a:rPr lang="en-US" sz="2400" dirty="0" smtClean="0"/>
              <a:t>that products not verified get into production automatically.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Dimou &amp; Maarten Litmaath - CERN/IT-SDC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39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 - Use </a:t>
            </a:r>
            <a:r>
              <a:rPr lang="en-US" sz="2400" b="1" i="1" dirty="0" err="1" smtClean="0"/>
              <a:t>HammerCloud</a:t>
            </a:r>
            <a:r>
              <a:rPr lang="en-US" sz="2400" dirty="0" smtClean="0"/>
              <a:t> (HC) </a:t>
            </a:r>
            <a:r>
              <a:rPr lang="en-US" sz="2400" dirty="0"/>
              <a:t>for </a:t>
            </a:r>
            <a:r>
              <a:rPr lang="en-US" sz="2400" dirty="0" smtClean="0"/>
              <a:t>all automatic testing (clients &amp; services).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- Select a few sites friendly to the VOs, </a:t>
            </a:r>
            <a:r>
              <a:rPr lang="en-US" sz="2400" i="1" dirty="0"/>
              <a:t>the same as the ones PTs use for their product testing.</a:t>
            </a:r>
          </a:p>
          <a:p>
            <a:pPr marL="0" indent="0">
              <a:buNone/>
            </a:pPr>
            <a:r>
              <a:rPr lang="en-US" sz="2400" dirty="0"/>
              <a:t> - Make a, parallel to production, infrastructure available equipped </a:t>
            </a:r>
            <a:r>
              <a:rPr lang="en-US" sz="2400" dirty="0" smtClean="0"/>
              <a:t>with sufficient amount </a:t>
            </a:r>
            <a:r>
              <a:rPr lang="en-US" sz="2400" dirty="0"/>
              <a:t>of </a:t>
            </a:r>
            <a:r>
              <a:rPr lang="en-US" sz="2400" dirty="0" smtClean="0"/>
              <a:t>space (&gt;=1TB), </a:t>
            </a:r>
            <a:r>
              <a:rPr lang="en-US" sz="2400" dirty="0"/>
              <a:t>where </a:t>
            </a:r>
            <a:r>
              <a:rPr lang="en-US" sz="2400" dirty="0" smtClean="0"/>
              <a:t>validation jobs </a:t>
            </a:r>
            <a:r>
              <a:rPr lang="en-US" sz="2400" dirty="0"/>
              <a:t>routinely run.</a:t>
            </a:r>
          </a:p>
          <a:p>
            <a:pPr marL="0" indent="0">
              <a:buNone/>
            </a:pPr>
            <a:r>
              <a:rPr lang="en-US" sz="2400" dirty="0"/>
              <a:t> - Test services and clients in a similar way.</a:t>
            </a:r>
          </a:p>
          <a:p>
            <a:pPr marL="0" indent="0">
              <a:buNone/>
            </a:pPr>
            <a:r>
              <a:rPr lang="en-US" sz="2400" dirty="0"/>
              <a:t> - Publish results in </a:t>
            </a:r>
            <a:r>
              <a:rPr lang="en-US" sz="2400" dirty="0" smtClean="0"/>
              <a:t>a separate set of Dashboard pages.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- No OS, compiler or language bindings are part of this WG's mandate. These issues are decided by the Architects' Forum (AF</a:t>
            </a:r>
            <a:r>
              <a:rPr lang="en-US" sz="2400" dirty="0" smtClean="0"/>
              <a:t>). Observed discrepancies between AF-recommended versions and the ones adopted by the PTs can be brought up in the WG.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Dimou &amp; Maarten Litmaath - CERN/IT-SDC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39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/>
              <a:t> - PT announces new version to the sites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- WLCG Operations Coordination and the VOs keep track of new versions, particularly of clients!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- The VO framework is already available there and jobs run routinely in the parallel infrastructure.</a:t>
            </a:r>
          </a:p>
          <a:p>
            <a:pPr marL="0" indent="0">
              <a:buNone/>
            </a:pPr>
            <a:r>
              <a:rPr lang="en-US" sz="2400" dirty="0"/>
              <a:t> - </a:t>
            </a:r>
            <a:r>
              <a:rPr lang="en-US" sz="2400" dirty="0" smtClean="0"/>
              <a:t>A (new function)</a:t>
            </a:r>
            <a:r>
              <a:rPr lang="en-US" sz="2400" dirty="0" smtClean="0"/>
              <a:t> WLCG MW officer </a:t>
            </a:r>
            <a:r>
              <a:rPr lang="en-US" sz="2400" dirty="0"/>
              <a:t>checks the monitoring results before flagging a release 'green'.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- Validation may depend on efficiency issues observed (at the discretion of the </a:t>
            </a:r>
            <a:r>
              <a:rPr lang="en-US" sz="2400" dirty="0" smtClean="0"/>
              <a:t>MW </a:t>
            </a:r>
            <a:r>
              <a:rPr lang="en-US" sz="2400" dirty="0" smtClean="0"/>
              <a:t>officer).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- Each of these 'expert' testing sites, put the versions they trust in production for a week before </a:t>
            </a:r>
            <a:r>
              <a:rPr lang="en-US" sz="2400" dirty="0" smtClean="0"/>
              <a:t>they appear </a:t>
            </a:r>
            <a:r>
              <a:rPr lang="en-US" sz="2400" dirty="0"/>
              <a:t>in the </a:t>
            </a:r>
            <a:r>
              <a:rPr lang="en-US" sz="2400" i="1" dirty="0" smtClean="0"/>
              <a:t>extended</a:t>
            </a:r>
            <a:r>
              <a:rPr lang="en-US" sz="2400" dirty="0" smtClean="0"/>
              <a:t> Baseline </a:t>
            </a:r>
            <a:r>
              <a:rPr lang="en-US" sz="2400" dirty="0"/>
              <a:t>table. This allows us to 'verify readiness' of the </a:t>
            </a:r>
            <a:r>
              <a:rPr lang="en-US" sz="2400" dirty="0" smtClean="0"/>
              <a:t>version </a:t>
            </a:r>
            <a:r>
              <a:rPr lang="en-US" sz="2400" dirty="0"/>
              <a:t>also with usage under </a:t>
            </a:r>
            <a:r>
              <a:rPr lang="en-US" sz="2400" dirty="0" smtClean="0"/>
              <a:t>load, before it is proposed to other sites.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- The </a:t>
            </a:r>
            <a:r>
              <a:rPr lang="en-US" sz="2400" smtClean="0"/>
              <a:t>Baseline </a:t>
            </a:r>
            <a:r>
              <a:rPr lang="en-US" sz="2400" smtClean="0"/>
              <a:t>is </a:t>
            </a:r>
            <a:r>
              <a:rPr lang="en-US" sz="2400" dirty="0" smtClean="0"/>
              <a:t>updated only when a new version brings a critical WLCG improvement.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Dimou &amp; Maarten Litmaath - CERN/IT-SDC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241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800" dirty="0"/>
              <a:t> - </a:t>
            </a:r>
            <a:r>
              <a:rPr lang="en-US" sz="2800" dirty="0" smtClean="0"/>
              <a:t>A MW officer &amp;/or an integrator </a:t>
            </a:r>
            <a:r>
              <a:rPr lang="en-US" sz="2800" dirty="0"/>
              <a:t>who will pick </a:t>
            </a:r>
            <a:r>
              <a:rPr lang="en-US" sz="2800" dirty="0" smtClean="0"/>
              <a:t>releases </a:t>
            </a:r>
            <a:r>
              <a:rPr lang="en-US" sz="2800" dirty="0"/>
              <a:t>and include them in the right place in the common </a:t>
            </a:r>
            <a:r>
              <a:rPr lang="en-US" sz="2800" dirty="0" smtClean="0"/>
              <a:t>repository.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 - Help </a:t>
            </a:r>
            <a:r>
              <a:rPr lang="en-US" sz="2800" dirty="0" smtClean="0"/>
              <a:t>the </a:t>
            </a:r>
            <a:r>
              <a:rPr lang="en-US" sz="2800" dirty="0"/>
              <a:t>VOs to create the infrastructure necessary to </a:t>
            </a:r>
            <a:r>
              <a:rPr lang="en-US" sz="2800" dirty="0" smtClean="0"/>
              <a:t>adjust </a:t>
            </a:r>
            <a:r>
              <a:rPr lang="en-US" sz="2800" dirty="0"/>
              <a:t>their framework so as to:</a:t>
            </a:r>
          </a:p>
          <a:p>
            <a:pPr marL="0" indent="0">
              <a:buNone/>
            </a:pPr>
            <a:r>
              <a:rPr lang="en-US" sz="2800" dirty="0"/>
              <a:t>    * </a:t>
            </a:r>
            <a:r>
              <a:rPr lang="en-US" sz="2800" dirty="0" smtClean="0"/>
              <a:t>Make </a:t>
            </a:r>
            <a:r>
              <a:rPr lang="en-US" sz="2800" dirty="0"/>
              <a:t>flexible use of CVMFS (e.g. put new MW versions in test trees</a:t>
            </a:r>
            <a:r>
              <a:rPr lang="en-US" sz="2800" dirty="0" smtClean="0"/>
              <a:t>).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    * </a:t>
            </a:r>
            <a:r>
              <a:rPr lang="en-US" sz="2800" dirty="0" smtClean="0"/>
              <a:t>Use </a:t>
            </a:r>
            <a:r>
              <a:rPr lang="en-US" sz="2800" dirty="0"/>
              <a:t>HC.</a:t>
            </a:r>
          </a:p>
          <a:p>
            <a:pPr marL="0" indent="0">
              <a:buNone/>
            </a:pPr>
            <a:r>
              <a:rPr lang="en-US" sz="2800" dirty="0"/>
              <a:t> - Tracking of versions deployed in WLCG.  A separate, </a:t>
            </a:r>
            <a:r>
              <a:rPr lang="en-US" sz="2800" b="1" i="1" dirty="0"/>
              <a:t>secure</a:t>
            </a:r>
            <a:r>
              <a:rPr lang="en-US" sz="2800" dirty="0"/>
              <a:t> </a:t>
            </a:r>
            <a:r>
              <a:rPr lang="en-US" sz="2800" dirty="0" smtClean="0"/>
              <a:t>information system </a:t>
            </a:r>
            <a:r>
              <a:rPr lang="en-US" sz="2800" dirty="0"/>
              <a:t>might be desirable for publishing detailed version information</a:t>
            </a:r>
            <a:r>
              <a:rPr lang="en-US" sz="2800" dirty="0" smtClean="0"/>
              <a:t>.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 - E-groups' set-up </a:t>
            </a:r>
            <a:r>
              <a:rPr lang="en-US" sz="2800" dirty="0" smtClean="0"/>
              <a:t>or publicity of existing ones for </a:t>
            </a:r>
            <a:r>
              <a:rPr lang="en-US" sz="2800" dirty="0"/>
              <a:t>PTs-sites' communication.</a:t>
            </a:r>
          </a:p>
          <a:p>
            <a:pPr marL="0" indent="0">
              <a:buNone/>
            </a:pPr>
            <a:r>
              <a:rPr lang="en-US" sz="2800" dirty="0"/>
              <a:t> - Find a way to reward the sites for participating in the testing. Simone writing doc to be presented to the March MB.</a:t>
            </a:r>
          </a:p>
          <a:p>
            <a:pPr marL="0" indent="0">
              <a:buNone/>
            </a:pPr>
            <a:r>
              <a:rPr lang="en-US" sz="2800" dirty="0"/>
              <a:t> - Discuss with the Monitoring team the presentation of those sites' </a:t>
            </a:r>
            <a:r>
              <a:rPr lang="en-US" sz="2800" dirty="0" smtClean="0"/>
              <a:t>validation data</a:t>
            </a:r>
            <a:r>
              <a:rPr lang="en-US" sz="2800" dirty="0"/>
              <a:t>. </a:t>
            </a:r>
            <a:r>
              <a:rPr lang="en-US" sz="2800" dirty="0" smtClean="0"/>
              <a:t>The validation infrastructure should not impact the site Availability Reports.</a:t>
            </a:r>
            <a:endParaRPr lang="en-GB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Dimou &amp; Maarten Litmaath - CERN/IT-SDC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need: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193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Dimou &amp; Maarten Litmaath - CERN/IT-SDC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48000" y="533400"/>
            <a:ext cx="5334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Thanks to excellent advice &amp; work contributed by PTs, VOs &amp; site contacts, we advance rapidly to the set-up of pragmatic and effective procedures.</a:t>
            </a:r>
          </a:p>
          <a:p>
            <a:r>
              <a:rPr lang="en-US" dirty="0" smtClean="0"/>
              <a:t>Next meeting: 2nd week of March.</a:t>
            </a:r>
          </a:p>
          <a:p>
            <a:r>
              <a:rPr lang="en-US" dirty="0" smtClean="0"/>
              <a:t>Please </a:t>
            </a:r>
            <a:r>
              <a:rPr lang="en-US" dirty="0"/>
              <a:t>join e-group wlcg-ops-coord-wg-middleware@cern.ch 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/>
              <a:t>if interested.</a:t>
            </a:r>
          </a:p>
          <a:p>
            <a:r>
              <a:rPr lang="en-US" dirty="0" smtClean="0"/>
              <a:t>Comments/suggestions are Very Welcome.</a:t>
            </a:r>
          </a:p>
          <a:p>
            <a:r>
              <a:rPr lang="en-US" dirty="0" smtClean="0"/>
              <a:t>Thank You for your attention!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2727</TotalTime>
  <Words>803</Words>
  <Application>Microsoft Office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Custom Design</vt:lpstr>
      <vt:lpstr>The Middleware Readiness Working Group</vt:lpstr>
      <vt:lpstr>Who We Are</vt:lpstr>
      <vt:lpstr>Concept</vt:lpstr>
      <vt:lpstr>Recommendations</vt:lpstr>
      <vt:lpstr>Workflow</vt:lpstr>
      <vt:lpstr>We need: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Maria Dimou</cp:lastModifiedBy>
  <cp:revision>303</cp:revision>
  <dcterms:created xsi:type="dcterms:W3CDTF">2009-11-20T09:29:17Z</dcterms:created>
  <dcterms:modified xsi:type="dcterms:W3CDTF">2014-02-10T16:33:51Z</dcterms:modified>
</cp:coreProperties>
</file>