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9" r:id="rId1"/>
  </p:sldMasterIdLst>
  <p:notesMasterIdLst>
    <p:notesMasterId r:id="rId26"/>
  </p:notesMasterIdLst>
  <p:sldIdLst>
    <p:sldId id="256" r:id="rId2"/>
    <p:sldId id="257" r:id="rId3"/>
    <p:sldId id="300" r:id="rId4"/>
    <p:sldId id="272" r:id="rId5"/>
    <p:sldId id="270" r:id="rId6"/>
    <p:sldId id="296" r:id="rId7"/>
    <p:sldId id="306" r:id="rId8"/>
    <p:sldId id="307" r:id="rId9"/>
    <p:sldId id="281" r:id="rId10"/>
    <p:sldId id="299" r:id="rId11"/>
    <p:sldId id="301" r:id="rId12"/>
    <p:sldId id="260" r:id="rId13"/>
    <p:sldId id="289" r:id="rId14"/>
    <p:sldId id="294" r:id="rId15"/>
    <p:sldId id="295" r:id="rId16"/>
    <p:sldId id="304" r:id="rId17"/>
    <p:sldId id="302" r:id="rId18"/>
    <p:sldId id="291" r:id="rId19"/>
    <p:sldId id="275" r:id="rId20"/>
    <p:sldId id="290" r:id="rId21"/>
    <p:sldId id="292" r:id="rId22"/>
    <p:sldId id="303" r:id="rId23"/>
    <p:sldId id="305" r:id="rId24"/>
    <p:sldId id="276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charset="0"/>
        <a:ea typeface="ＭＳ Ｐゴシック" charset="0"/>
        <a:cs typeface="ＭＳ Ｐゴシック" charset="0"/>
      </a:defRPr>
    </a:lvl1pPr>
    <a:lvl2pPr marL="4572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charset="0"/>
        <a:ea typeface="ＭＳ Ｐゴシック" charset="0"/>
        <a:cs typeface="ＭＳ Ｐゴシック" charset="0"/>
      </a:defRPr>
    </a:lvl2pPr>
    <a:lvl3pPr marL="9144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charset="0"/>
        <a:ea typeface="ＭＳ Ｐゴシック" charset="0"/>
        <a:cs typeface="ＭＳ Ｐゴシック" charset="0"/>
      </a:defRPr>
    </a:lvl3pPr>
    <a:lvl4pPr marL="13716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charset="0"/>
        <a:ea typeface="ＭＳ Ｐゴシック" charset="0"/>
        <a:cs typeface="ＭＳ Ｐゴシック" charset="0"/>
      </a:defRPr>
    </a:lvl4pPr>
    <a:lvl5pPr marL="18288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3200" kern="1200">
        <a:solidFill>
          <a:srgbClr val="0033CC"/>
        </a:solidFill>
        <a:latin typeface="Trebuchet M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3200" kern="1200">
        <a:solidFill>
          <a:srgbClr val="0033CC"/>
        </a:solidFill>
        <a:latin typeface="Trebuchet M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3200" kern="1200">
        <a:solidFill>
          <a:srgbClr val="0033CC"/>
        </a:solidFill>
        <a:latin typeface="Trebuchet M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3200" kern="1200">
        <a:solidFill>
          <a:srgbClr val="0033CC"/>
        </a:solidFill>
        <a:latin typeface="Trebuchet MS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649" autoAdjust="0"/>
  </p:normalViewPr>
  <p:slideViewPr>
    <p:cSldViewPr>
      <p:cViewPr>
        <p:scale>
          <a:sx n="94" d="100"/>
          <a:sy n="94" d="100"/>
        </p:scale>
        <p:origin x="-109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smtClean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smtClean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D2B52D2-9D57-5E41-8578-258CD07881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073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2B52D2-9D57-5E41-8578-258CD078817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2B52D2-9D57-5E41-8578-258CD078817A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2B52D2-9D57-5E41-8578-258CD078817A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2B52D2-9D57-5E41-8578-258CD078817A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2B52D2-9D57-5E41-8578-258CD078817A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2B52D2-9D57-5E41-8578-258CD078817A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2B52D2-9D57-5E41-8578-258CD078817A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2B52D2-9D57-5E41-8578-258CD078817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2B52D2-9D57-5E41-8578-258CD078817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9637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2B52D2-9D57-5E41-8578-258CD078817A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9637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2B52D2-9D57-5E41-8578-258CD078817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2B52D2-9D57-5E41-8578-258CD078817A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2B52D2-9D57-5E41-8578-258CD078817A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2B52D2-9D57-5E41-8578-258CD078817A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2B52D2-9D57-5E41-8578-258CD078817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est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gradFill rotWithShape="1">
            <a:gsLst>
              <a:gs pos="0">
                <a:schemeClr val="bg1">
                  <a:gamma/>
                  <a:shade val="46275"/>
                  <a:invGamma/>
                  <a:alpha val="27000"/>
                </a:schemeClr>
              </a:gs>
              <a:gs pos="50000">
                <a:schemeClr val="bg1">
                  <a:alpha val="78000"/>
                </a:schemeClr>
              </a:gs>
              <a:gs pos="100000">
                <a:schemeClr val="bg1">
                  <a:gamma/>
                  <a:shade val="46275"/>
                  <a:invGamma/>
                  <a:alpha val="27000"/>
                </a:schemeClr>
              </a:gs>
            </a:gsLst>
            <a:lin ang="0" scaled="1"/>
          </a:gradFill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smtClean="0"/>
              <a:t>Click to edit Master title style</a:t>
            </a:r>
            <a:endParaRPr lang="en-US" noProof="0" smtClean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gradFill rotWithShape="1">
            <a:gsLst>
              <a:gs pos="0">
                <a:schemeClr val="accent2">
                  <a:gamma/>
                  <a:shade val="46275"/>
                  <a:invGamma/>
                  <a:alpha val="25000"/>
                </a:schemeClr>
              </a:gs>
              <a:gs pos="50000">
                <a:schemeClr val="accent2">
                  <a:alpha val="78999"/>
                </a:schemeClr>
              </a:gs>
              <a:gs pos="100000">
                <a:schemeClr val="accent2">
                  <a:gamma/>
                  <a:shade val="46275"/>
                  <a:invGamma/>
                  <a:alpha val="25000"/>
                </a:schemeClr>
              </a:gs>
            </a:gsLst>
            <a:lin ang="0" scaled="1"/>
          </a:gradFill>
        </p:spPr>
        <p:txBody>
          <a:bodyPr lIns="91440" tIns="45720" rIns="91440" bIns="45720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smtClean="0"/>
              <a:t>Click to edit Master subtitle style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4243795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381750"/>
            <a:ext cx="1871662" cy="28733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1738D-BE80-D94C-9852-A0646D584504}" type="datetime1">
              <a:rPr lang="en-US"/>
              <a:pPr>
                <a:defRPr/>
              </a:pPr>
              <a:t>11/03/2014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268663" y="6308725"/>
            <a:ext cx="2671762" cy="3603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Talk Title Goes Here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DBEEB-0764-9342-A93A-606118F4E9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218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4025" y="115888"/>
            <a:ext cx="2232025" cy="26384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950" y="115888"/>
            <a:ext cx="6543675" cy="26384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381750"/>
            <a:ext cx="1871662" cy="28733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97886-4138-974C-8BD3-CE80772B748C}" type="datetime1">
              <a:rPr lang="en-US"/>
              <a:pPr>
                <a:defRPr/>
              </a:pPr>
              <a:t>11/03/2014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268663" y="6308725"/>
            <a:ext cx="2671762" cy="3603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Talk Title Goes Here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C2E75-3594-7143-9940-B523030F7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13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381750"/>
            <a:ext cx="1871662" cy="28733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D2930C-8FEC-2B49-94CB-A8FD4A44DD33}" type="datetime1">
              <a:rPr lang="en-US"/>
              <a:pPr>
                <a:defRPr/>
              </a:pPr>
              <a:t>11/03/2014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268663" y="6308725"/>
            <a:ext cx="2671762" cy="3603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Talk Title Goes Here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9F6A4-465B-094F-BA56-A29175D832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090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381750"/>
            <a:ext cx="1871662" cy="28733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C3378-D74F-CE4A-94FA-D2445C1D5354}" type="datetime1">
              <a:rPr lang="en-US"/>
              <a:pPr>
                <a:defRPr/>
              </a:pPr>
              <a:t>11/03/2014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268663" y="6308725"/>
            <a:ext cx="2671762" cy="3603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Talk Title Goes Here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1D98D-3940-CA4E-BBDC-7D55E90BC9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7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50" y="1052513"/>
            <a:ext cx="4378325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8675" y="1052513"/>
            <a:ext cx="4379913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381750"/>
            <a:ext cx="1871662" cy="28733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815B5-A5E1-0642-B8C2-3A425875F8BC}" type="datetime1">
              <a:rPr lang="en-US"/>
              <a:pPr>
                <a:defRPr/>
              </a:pPr>
              <a:t>11/03/2014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268663" y="6308725"/>
            <a:ext cx="2671762" cy="3603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Talk Title Goes Here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F4F07-9B2C-A242-A9E1-47445F2FC5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682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381750"/>
            <a:ext cx="1871662" cy="28733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49A26-6BB5-9744-BD4F-87CDA88F969E}" type="datetime1">
              <a:rPr lang="en-US"/>
              <a:pPr>
                <a:defRPr/>
              </a:pPr>
              <a:t>11/03/2014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268663" y="6308725"/>
            <a:ext cx="2671762" cy="3603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Talk Title Goes Here</a:t>
            </a: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4050DD-33A2-C34C-B7E2-6BBDAC7BBB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482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381750"/>
            <a:ext cx="1871662" cy="28733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7D5DED-AC3F-1E4D-B2FD-70ECAA6CE555}" type="datetime1">
              <a:rPr lang="en-US"/>
              <a:pPr>
                <a:defRPr/>
              </a:pPr>
              <a:t>11/03/2014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268663" y="6308725"/>
            <a:ext cx="2671762" cy="3603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Talk Title Goes Here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0E08AE-5040-EA48-91FB-77D7092C08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829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381750"/>
            <a:ext cx="1871662" cy="28733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EF4A6-41B4-D442-AAFC-690B2C18BB39}" type="datetime1">
              <a:rPr lang="en-US"/>
              <a:pPr>
                <a:defRPr/>
              </a:pPr>
              <a:t>11/03/2014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268663" y="6308725"/>
            <a:ext cx="2671762" cy="3603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Talk Title Goes Here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EF23A6-CE1F-664E-8192-363D6225D0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151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381750"/>
            <a:ext cx="1871662" cy="28733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4ECAF-CEF5-4742-AA64-696012803617}" type="datetime1">
              <a:rPr lang="en-US"/>
              <a:pPr>
                <a:defRPr/>
              </a:pPr>
              <a:t>11/03/2014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268663" y="6308725"/>
            <a:ext cx="2671762" cy="3603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Talk Title Goes Here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3BCDB-BB73-9847-B86A-A2C3DCD801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917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smtClean="0"/>
              <a:t>Drag picture to placeholder or click icon to add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381750"/>
            <a:ext cx="1871662" cy="28733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E90B4-85C4-EA41-9B78-CAACA339D619}" type="datetime1">
              <a:rPr lang="en-US"/>
              <a:pPr>
                <a:defRPr/>
              </a:pPr>
              <a:t>11/03/2014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268663" y="6308725"/>
            <a:ext cx="2671762" cy="3603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Talk Title Goes Here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8A730-E4D3-4943-A791-99183EDBF8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235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07950" y="115888"/>
            <a:ext cx="8856663" cy="792162"/>
            <a:chOff x="68" y="73"/>
            <a:chExt cx="5579" cy="499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68" y="73"/>
              <a:ext cx="5579" cy="499"/>
            </a:xfrm>
            <a:prstGeom prst="rect">
              <a:avLst/>
            </a:prstGeom>
            <a:solidFill>
              <a:srgbClr val="5262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pic>
          <p:nvPicPr>
            <p:cNvPr id="1034" name="Picture 4" descr="GridPP_logo_white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119"/>
              <a:ext cx="1361" cy="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32138" y="115888"/>
            <a:ext cx="5903912" cy="792162"/>
          </a:xfrm>
          <a:prstGeom prst="rect">
            <a:avLst/>
          </a:prstGeom>
          <a:solidFill>
            <a:srgbClr val="5262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1052513"/>
            <a:ext cx="8910638" cy="1701800"/>
          </a:xfrm>
          <a:prstGeom prst="rect">
            <a:avLst/>
          </a:prstGeom>
          <a:solidFill>
            <a:srgbClr val="DCE4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61375" y="6461125"/>
            <a:ext cx="503238" cy="20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smtClean="0">
                <a:solidFill>
                  <a:schemeClr val="accent2"/>
                </a:solidFill>
                <a:cs typeface="Arial" charset="0"/>
              </a:defRPr>
            </a:lvl1pPr>
          </a:lstStyle>
          <a:p>
            <a:pPr>
              <a:defRPr/>
            </a:pPr>
            <a:fld id="{6ADE9C88-3B1B-C744-9A46-88BC34709E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ＭＳ Ｐゴシック" charset="0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charset="0"/>
          <a:ea typeface="ＭＳ Ｐゴシック" charset="0"/>
          <a:cs typeface="ＭＳ Ｐゴシック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charset="0"/>
          <a:ea typeface="ＭＳ Ｐゴシック" charset="0"/>
          <a:cs typeface="ＭＳ Ｐゴシック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charset="0"/>
          <a:ea typeface="ＭＳ Ｐゴシック" charset="0"/>
          <a:cs typeface="ＭＳ Ｐゴシック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charset="0"/>
          <a:ea typeface="ＭＳ Ｐゴシック" charset="0"/>
          <a:cs typeface="ＭＳ Ｐゴシック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charset="0"/>
          <a:ea typeface="ＭＳ Ｐゴシック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charset="0"/>
          <a:ea typeface="ＭＳ Ｐゴシック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charset="0"/>
          <a:ea typeface="ＭＳ Ｐゴシック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366CC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hlink"/>
          </a:solidFill>
          <a:latin typeface="+mn-lt"/>
          <a:ea typeface="+mn-ea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+mn-lt"/>
          <a:ea typeface="+mn-ea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  <a:ea typeface="+mn-ea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  <a:ea typeface="+mn-ea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  <a:ea typeface="+mn-ea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  <a:ea typeface="+mn-ea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cs typeface="+mj-cs"/>
              </a:rPr>
              <a:t>HTCondor</a:t>
            </a:r>
            <a:r>
              <a:rPr lang="en-US" dirty="0" smtClean="0">
                <a:cs typeface="+mj-cs"/>
              </a:rPr>
              <a:t> at the RAL Tier-1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345257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Andrew Lahiff, Alastair Dewhurst,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John Kelly, Ian Collier</a:t>
            </a:r>
          </a:p>
          <a:p>
            <a:pPr eaLnBrk="1" hangingPunct="1">
              <a:defRPr/>
            </a:pPr>
            <a:endParaRPr lang="en-US" dirty="0" smtClean="0">
              <a:cs typeface="+mn-cs"/>
            </a:endParaRPr>
          </a:p>
          <a:p>
            <a:pPr>
              <a:defRPr/>
            </a:pPr>
            <a:r>
              <a:rPr lang="en-GB" sz="1800" dirty="0" smtClean="0"/>
              <a:t>pre-GDB on Batch Systems</a:t>
            </a:r>
          </a:p>
          <a:p>
            <a:pPr>
              <a:defRPr/>
            </a:pPr>
            <a:r>
              <a:rPr lang="en-GB" sz="1800" dirty="0" smtClean="0"/>
              <a:t>11 March 2014, Bologna</a:t>
            </a:r>
          </a:p>
          <a:p>
            <a:pPr eaLnBrk="1" hangingPunct="1">
              <a:defRPr/>
            </a:pPr>
            <a:endParaRPr lang="en-US" sz="1800" dirty="0" smtClean="0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BEAEC8-B3B7-8440-B0EE-05164503659C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Experience so far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052513"/>
            <a:ext cx="8910638" cy="343081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Current setup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8.0.6 on central managers (high-availability pair), CEs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8.0.4 on worker nodes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Using 3 ARC CEs, 2 CREAM CEs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Experience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Very stable operation, no crashes or memory leaks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Job start rate much higher than Torque/Maui, even when throttled</a:t>
            </a:r>
          </a:p>
          <a:p>
            <a:pPr lvl="1">
              <a:defRPr/>
            </a:pPr>
            <a:r>
              <a:rPr lang="en-US" dirty="0" smtClean="0"/>
              <a:t>Staff able to spend time investigating</a:t>
            </a:r>
            <a:r>
              <a:rPr lang="en-US" dirty="0" smtClean="0">
                <a:cs typeface="+mn-cs"/>
              </a:rPr>
              <a:t> improvements/new features, not just fire-fighting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052513"/>
            <a:ext cx="8910638" cy="5696048"/>
          </a:xfrm>
        </p:spPr>
        <p:txBody>
          <a:bodyPr/>
          <a:lstStyle/>
          <a:p>
            <a:pPr algn="ctr" eaLnBrk="1" hangingPunct="1">
              <a:buNone/>
              <a:defRPr/>
            </a:pPr>
            <a:endParaRPr lang="en-US" sz="2800" dirty="0" smtClean="0">
              <a:cs typeface="+mn-cs"/>
            </a:endParaRPr>
          </a:p>
          <a:p>
            <a:pPr algn="ctr" eaLnBrk="1" hangingPunct="1">
              <a:buNone/>
              <a:defRPr/>
            </a:pPr>
            <a:endParaRPr lang="en-US" sz="2800" dirty="0" smtClean="0">
              <a:cs typeface="+mn-cs"/>
            </a:endParaRPr>
          </a:p>
          <a:p>
            <a:pPr algn="ctr" eaLnBrk="1" hangingPunct="1">
              <a:buNone/>
              <a:defRPr/>
            </a:pPr>
            <a:endParaRPr lang="en-US" sz="2800" dirty="0" smtClean="0">
              <a:cs typeface="+mn-cs"/>
            </a:endParaRPr>
          </a:p>
          <a:p>
            <a:pPr algn="ctr" eaLnBrk="1" hangingPunct="1">
              <a:buNone/>
              <a:defRPr/>
            </a:pPr>
            <a:endParaRPr lang="en-US" sz="2800" dirty="0" smtClean="0">
              <a:cs typeface="+mn-cs"/>
            </a:endParaRPr>
          </a:p>
          <a:p>
            <a:pPr algn="ctr" eaLnBrk="1" hangingPunct="1">
              <a:buNone/>
              <a:defRPr/>
            </a:pPr>
            <a:r>
              <a:rPr lang="en-US" sz="2800" dirty="0" smtClean="0">
                <a:cs typeface="+mn-cs"/>
              </a:rPr>
              <a:t>In detail</a:t>
            </a:r>
          </a:p>
          <a:p>
            <a:pPr algn="ctr" eaLnBrk="1" hangingPunct="1">
              <a:buNone/>
              <a:defRPr/>
            </a:pPr>
            <a:endParaRPr lang="en-US" sz="2800" dirty="0" smtClean="0">
              <a:cs typeface="+mn-cs"/>
            </a:endParaRPr>
          </a:p>
          <a:p>
            <a:pPr algn="ctr" eaLnBrk="1" hangingPunct="1">
              <a:buNone/>
              <a:defRPr/>
            </a:pPr>
            <a:endParaRPr lang="en-US" sz="2800" dirty="0" smtClean="0">
              <a:cs typeface="+mn-cs"/>
            </a:endParaRPr>
          </a:p>
          <a:p>
            <a:pPr algn="ctr" eaLnBrk="1" hangingPunct="1">
              <a:buNone/>
              <a:defRPr/>
            </a:pPr>
            <a:endParaRPr lang="en-US" sz="2800" dirty="0" smtClean="0">
              <a:cs typeface="+mn-cs"/>
            </a:endParaRPr>
          </a:p>
          <a:p>
            <a:pPr algn="ctr" eaLnBrk="1" hangingPunct="1">
              <a:buNone/>
              <a:defRPr/>
            </a:pPr>
            <a:endParaRPr lang="en-US" sz="2800" dirty="0" smtClean="0">
              <a:cs typeface="+mn-cs"/>
            </a:endParaRPr>
          </a:p>
          <a:p>
            <a:pPr algn="ctr" eaLnBrk="1" hangingPunct="1">
              <a:buNone/>
              <a:defRPr/>
            </a:pPr>
            <a:endParaRPr lang="en-US" sz="2800" dirty="0" smtClean="0">
              <a:cs typeface="+mn-cs"/>
            </a:endParaRPr>
          </a:p>
          <a:p>
            <a:pPr algn="ctr" eaLnBrk="1" hangingPunct="1">
              <a:buNone/>
              <a:defRPr/>
            </a:pPr>
            <a:endParaRPr lang="en-US" sz="2800" dirty="0" smtClean="0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BEAEC8-B3B7-8440-B0EE-05164503659C}" type="slidenum">
              <a:rPr lang="en-US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052513"/>
            <a:ext cx="8910638" cy="4563430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dirty="0" smtClean="0">
                <a:cs typeface="+mn-cs"/>
              </a:rPr>
              <a:t>EMI-3 CREAM CE</a:t>
            </a:r>
          </a:p>
          <a:p>
            <a:pPr lvl="1">
              <a:defRPr/>
            </a:pPr>
            <a:r>
              <a:rPr lang="en-US" sz="1800" dirty="0" err="1" smtClean="0">
                <a:cs typeface="+mn-cs"/>
              </a:rPr>
              <a:t>HTCondor</a:t>
            </a:r>
            <a:r>
              <a:rPr lang="en-US" sz="1800" dirty="0" smtClean="0">
                <a:cs typeface="+mn-cs"/>
              </a:rPr>
              <a:t> not officially supported</a:t>
            </a:r>
          </a:p>
          <a:p>
            <a:pPr lvl="2">
              <a:defRPr/>
            </a:pPr>
            <a:r>
              <a:rPr lang="en-US" sz="1600" dirty="0" smtClean="0">
                <a:cs typeface="+mn-cs"/>
              </a:rPr>
              <a:t>BLAH supports </a:t>
            </a:r>
            <a:r>
              <a:rPr lang="en-US" sz="1600" dirty="0" err="1" smtClean="0">
                <a:cs typeface="+mn-cs"/>
              </a:rPr>
              <a:t>HTCondor</a:t>
            </a:r>
            <a:endParaRPr lang="en-US" sz="1600" dirty="0" smtClean="0">
              <a:cs typeface="+mn-cs"/>
            </a:endParaRPr>
          </a:p>
          <a:p>
            <a:pPr lvl="3">
              <a:defRPr/>
            </a:pPr>
            <a:r>
              <a:rPr lang="en-US" sz="1400" dirty="0" smtClean="0">
                <a:cs typeface="+mn-cs"/>
              </a:rPr>
              <a:t>Job submission works!</a:t>
            </a:r>
          </a:p>
          <a:p>
            <a:pPr lvl="2">
              <a:defRPr/>
            </a:pPr>
            <a:r>
              <a:rPr lang="en-US" sz="1600" dirty="0" err="1" smtClean="0">
                <a:cs typeface="+mn-cs"/>
              </a:rPr>
              <a:t>HTCondor</a:t>
            </a:r>
            <a:r>
              <a:rPr lang="en-US" sz="1600" dirty="0" smtClean="0">
                <a:cs typeface="+mn-cs"/>
              </a:rPr>
              <a:t> support in YAIM doesn’t exist in EMI-3</a:t>
            </a:r>
          </a:p>
          <a:p>
            <a:pPr lvl="3">
              <a:defRPr/>
            </a:pPr>
            <a:r>
              <a:rPr lang="en-US" sz="1400" dirty="0" smtClean="0">
                <a:cs typeface="+mn-cs"/>
              </a:rPr>
              <a:t>We modified the appropriate YAIM function so that the blah configuration file is generated correctly</a:t>
            </a:r>
          </a:p>
          <a:p>
            <a:pPr lvl="2">
              <a:defRPr/>
            </a:pPr>
            <a:r>
              <a:rPr lang="en-US" sz="1600" dirty="0" smtClean="0">
                <a:cs typeface="+mn-cs"/>
              </a:rPr>
              <a:t>Script for publishing dynamic information doesn’t exist in EMI-3</a:t>
            </a:r>
          </a:p>
          <a:p>
            <a:pPr lvl="3">
              <a:defRPr/>
            </a:pPr>
            <a:r>
              <a:rPr lang="en-US" sz="1400" dirty="0" smtClean="0">
                <a:cs typeface="+mn-cs"/>
              </a:rPr>
              <a:t>Wrote our own based on the scripts in old CREAM </a:t>
            </a:r>
            <a:r>
              <a:rPr lang="en-US" sz="1400" dirty="0" err="1" smtClean="0">
                <a:cs typeface="+mn-cs"/>
              </a:rPr>
              <a:t>Ces</a:t>
            </a:r>
            <a:endParaRPr lang="en-US" sz="1400" dirty="0" smtClean="0">
              <a:cs typeface="+mn-cs"/>
            </a:endParaRPr>
          </a:p>
          <a:p>
            <a:pPr lvl="3">
              <a:defRPr/>
            </a:pPr>
            <a:r>
              <a:rPr lang="en-US" sz="1400" dirty="0" smtClean="0">
                <a:cs typeface="+mn-cs"/>
              </a:rPr>
              <a:t>Updated to support </a:t>
            </a:r>
            <a:r>
              <a:rPr lang="en-US" sz="1400" dirty="0" err="1" smtClean="0">
                <a:cs typeface="+mn-cs"/>
              </a:rPr>
              <a:t>partitionable</a:t>
            </a:r>
            <a:r>
              <a:rPr lang="en-US" sz="1400" dirty="0" smtClean="0">
                <a:cs typeface="+mn-cs"/>
              </a:rPr>
              <a:t> slots</a:t>
            </a:r>
            <a:endParaRPr lang="en-US" sz="1400" dirty="0" smtClean="0">
              <a:cs typeface="+mn-cs"/>
            </a:endParaRPr>
          </a:p>
          <a:p>
            <a:pPr lvl="2">
              <a:defRPr/>
            </a:pPr>
            <a:r>
              <a:rPr lang="en-US" sz="1600" dirty="0" smtClean="0">
                <a:cs typeface="+mn-cs"/>
              </a:rPr>
              <a:t>APEL parser for </a:t>
            </a:r>
            <a:r>
              <a:rPr lang="en-US" sz="1600" dirty="0" err="1" smtClean="0">
                <a:cs typeface="+mn-cs"/>
              </a:rPr>
              <a:t>HTCondor</a:t>
            </a:r>
            <a:r>
              <a:rPr lang="en-US" sz="1600" dirty="0" smtClean="0">
                <a:cs typeface="+mn-cs"/>
              </a:rPr>
              <a:t> doesn’t exist in EMI-3</a:t>
            </a:r>
          </a:p>
          <a:p>
            <a:pPr lvl="3">
              <a:defRPr/>
            </a:pPr>
            <a:r>
              <a:rPr lang="en-US" sz="1400" dirty="0" smtClean="0">
                <a:cs typeface="+mn-cs"/>
              </a:rPr>
              <a:t>Wrote a script which writes PBS style accounting records from condor history files, which are then read by PBS APEL parser</a:t>
            </a:r>
          </a:p>
          <a:p>
            <a:pPr lvl="1">
              <a:defRPr/>
            </a:pPr>
            <a:r>
              <a:rPr lang="en-US" sz="1800" dirty="0" smtClean="0">
                <a:cs typeface="+mn-cs"/>
              </a:rPr>
              <a:t>Relatively straightforward to get an EMI-3 CREAM CE working</a:t>
            </a:r>
          </a:p>
          <a:p>
            <a:pPr lvl="2">
              <a:defRPr/>
            </a:pPr>
            <a:r>
              <a:rPr lang="en-US" sz="1600" dirty="0" smtClean="0">
                <a:cs typeface="+mn-cs"/>
              </a:rPr>
              <a:t>We will make our scripts available to the community</a:t>
            </a:r>
          </a:p>
          <a:p>
            <a:pPr lvl="2">
              <a:defRPr/>
            </a:pPr>
            <a:r>
              <a:rPr lang="en-US" sz="1600" dirty="0" smtClean="0">
                <a:cs typeface="+mn-cs"/>
              </a:rPr>
              <a:t>Milan Tier-2 also </a:t>
            </a:r>
            <a:r>
              <a:rPr lang="en-US" sz="1600" dirty="0" smtClean="0">
                <a:cs typeface="+mn-cs"/>
              </a:rPr>
              <a:t>helpful</a:t>
            </a:r>
            <a:endParaRPr lang="en-US" sz="1600" dirty="0" smtClean="0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BEAEC8-B3B7-8440-B0EE-05164503659C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Compatibility with Middleware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052513"/>
            <a:ext cx="8910638" cy="5486759"/>
          </a:xfrm>
        </p:spPr>
        <p:txBody>
          <a:bodyPr/>
          <a:lstStyle/>
          <a:p>
            <a:pPr>
              <a:defRPr/>
            </a:pPr>
            <a:r>
              <a:rPr lang="en-US" sz="2000" dirty="0" smtClean="0">
                <a:cs typeface="+mn-cs"/>
              </a:rPr>
              <a:t>ARC CE</a:t>
            </a:r>
          </a:p>
          <a:p>
            <a:pPr lvl="1">
              <a:defRPr/>
            </a:pPr>
            <a:r>
              <a:rPr lang="en-US" sz="1800" dirty="0" smtClean="0">
                <a:cs typeface="+mn-cs"/>
              </a:rPr>
              <a:t>Successfully being used by some ATLAS &amp; CMS Tier-2s outside of </a:t>
            </a:r>
            <a:r>
              <a:rPr lang="en-US" sz="1800" dirty="0" err="1" smtClean="0">
                <a:cs typeface="+mn-cs"/>
              </a:rPr>
              <a:t>Nordugrid</a:t>
            </a:r>
            <a:r>
              <a:rPr lang="en-US" sz="1800" dirty="0" smtClean="0">
                <a:cs typeface="+mn-cs"/>
              </a:rPr>
              <a:t> </a:t>
            </a:r>
            <a:r>
              <a:rPr lang="en-US" sz="1200" dirty="0" smtClean="0">
                <a:cs typeface="+mn-cs"/>
              </a:rPr>
              <a:t>(with SLURM, Grid Engine, …)</a:t>
            </a:r>
          </a:p>
          <a:p>
            <a:pPr lvl="2">
              <a:defRPr/>
            </a:pPr>
            <a:r>
              <a:rPr lang="en-US" sz="1600" dirty="0" smtClean="0">
                <a:cs typeface="+mn-cs"/>
              </a:rPr>
              <a:t>LRZ-LMU, Estonia Tier 2, Imperial College, Glasgow</a:t>
            </a:r>
          </a:p>
          <a:p>
            <a:pPr lvl="1">
              <a:defRPr/>
            </a:pPr>
            <a:r>
              <a:rPr lang="en-US" sz="1800" dirty="0" smtClean="0">
                <a:cs typeface="+mn-cs"/>
              </a:rPr>
              <a:t>Benefits of ARC CEs</a:t>
            </a:r>
          </a:p>
          <a:p>
            <a:pPr lvl="2">
              <a:defRPr/>
            </a:pPr>
            <a:r>
              <a:rPr lang="en-US" sz="1600" dirty="0" smtClean="0">
                <a:cs typeface="+mn-cs"/>
              </a:rPr>
              <a:t>Support </a:t>
            </a:r>
            <a:r>
              <a:rPr lang="en-US" sz="1600" dirty="0" err="1" smtClean="0">
                <a:cs typeface="+mn-cs"/>
              </a:rPr>
              <a:t>HTCondor</a:t>
            </a:r>
            <a:r>
              <a:rPr lang="en-US" sz="1600" dirty="0" smtClean="0">
                <a:cs typeface="+mn-cs"/>
              </a:rPr>
              <a:t> better than CREAM CEs do</a:t>
            </a:r>
            <a:endParaRPr lang="en-US" sz="1600" dirty="0">
              <a:cs typeface="+mn-cs"/>
            </a:endParaRPr>
          </a:p>
          <a:p>
            <a:pPr lvl="2">
              <a:defRPr/>
            </a:pPr>
            <a:r>
              <a:rPr lang="en-US" sz="1600" dirty="0" smtClean="0">
                <a:cs typeface="+mn-cs"/>
              </a:rPr>
              <a:t>Simpler than CREAM CEs</a:t>
            </a:r>
          </a:p>
          <a:p>
            <a:pPr lvl="3">
              <a:defRPr/>
            </a:pPr>
            <a:r>
              <a:rPr lang="en-US" sz="1400" dirty="0" smtClean="0">
                <a:cs typeface="+mn-cs"/>
              </a:rPr>
              <a:t>No YAIM</a:t>
            </a:r>
          </a:p>
          <a:p>
            <a:pPr lvl="3">
              <a:defRPr/>
            </a:pPr>
            <a:r>
              <a:rPr lang="en-US" sz="1400" dirty="0" smtClean="0">
                <a:cs typeface="+mn-cs"/>
              </a:rPr>
              <a:t>No Tomcat</a:t>
            </a:r>
          </a:p>
          <a:p>
            <a:pPr lvl="3">
              <a:defRPr/>
            </a:pPr>
            <a:r>
              <a:rPr lang="en-US" sz="1400" dirty="0" smtClean="0">
                <a:cs typeface="+mn-cs"/>
              </a:rPr>
              <a:t>No </a:t>
            </a:r>
            <a:r>
              <a:rPr lang="en-US" sz="1400" dirty="0" err="1" smtClean="0">
                <a:cs typeface="+mn-cs"/>
              </a:rPr>
              <a:t>MySQL</a:t>
            </a:r>
            <a:endParaRPr lang="en-US" sz="1400" dirty="0" smtClean="0">
              <a:cs typeface="+mn-cs"/>
            </a:endParaRPr>
          </a:p>
          <a:p>
            <a:pPr lvl="2">
              <a:defRPr/>
            </a:pPr>
            <a:r>
              <a:rPr lang="en-US" sz="1600" dirty="0" smtClean="0">
                <a:cs typeface="+mn-cs"/>
              </a:rPr>
              <a:t>ARC CE accounting publisher (JURA) can send accounting records directly to APEL using SSM</a:t>
            </a:r>
          </a:p>
          <a:p>
            <a:pPr lvl="3">
              <a:defRPr/>
            </a:pPr>
            <a:r>
              <a:rPr lang="en-US" sz="1400" dirty="0" smtClean="0">
                <a:cs typeface="+mn-cs"/>
              </a:rPr>
              <a:t>APEL publisher node not required</a:t>
            </a:r>
          </a:p>
          <a:p>
            <a:pPr lvl="1">
              <a:defRPr/>
            </a:pPr>
            <a:r>
              <a:rPr lang="en-US" sz="1800" dirty="0" smtClean="0">
                <a:cs typeface="+mn-cs"/>
              </a:rPr>
              <a:t>The LHC VOs and ARC CEs</a:t>
            </a:r>
          </a:p>
          <a:p>
            <a:pPr lvl="2">
              <a:defRPr/>
            </a:pPr>
            <a:r>
              <a:rPr lang="en-US" sz="1600" dirty="0" smtClean="0">
                <a:cs typeface="+mn-cs"/>
              </a:rPr>
              <a:t>ATLAS and CMS fine</a:t>
            </a:r>
          </a:p>
          <a:p>
            <a:pPr lvl="3">
              <a:defRPr/>
            </a:pPr>
            <a:r>
              <a:rPr lang="en-US" sz="1400" dirty="0">
                <a:cs typeface="+mn-cs"/>
              </a:rPr>
              <a:t>A</a:t>
            </a:r>
            <a:r>
              <a:rPr lang="en-US" sz="1400" dirty="0" smtClean="0">
                <a:cs typeface="+mn-cs"/>
              </a:rPr>
              <a:t>t RAL ATLAS &amp; CMS only have access to ARC CEs</a:t>
            </a:r>
          </a:p>
          <a:p>
            <a:pPr lvl="2">
              <a:defRPr/>
            </a:pPr>
            <a:r>
              <a:rPr lang="en-US" sz="1600" dirty="0" smtClean="0">
                <a:cs typeface="+mn-cs"/>
              </a:rPr>
              <a:t>LHCb added ability to DIRAC to submit to ARC CEs</a:t>
            </a:r>
          </a:p>
          <a:p>
            <a:pPr lvl="3">
              <a:defRPr/>
            </a:pPr>
            <a:r>
              <a:rPr lang="en-US" sz="1400" dirty="0" smtClean="0">
                <a:cs typeface="+mn-cs"/>
              </a:rPr>
              <a:t>Not yet at the point of </a:t>
            </a:r>
            <a:r>
              <a:rPr lang="en-US" sz="1400" dirty="0" err="1" smtClean="0">
                <a:cs typeface="+mn-cs"/>
              </a:rPr>
              <a:t>LHCb</a:t>
            </a:r>
            <a:r>
              <a:rPr lang="en-US" sz="1400" dirty="0" smtClean="0">
                <a:cs typeface="+mn-cs"/>
              </a:rPr>
              <a:t> only using ARC CEs</a:t>
            </a:r>
          </a:p>
          <a:p>
            <a:pPr lvl="2">
              <a:defRPr/>
            </a:pPr>
            <a:r>
              <a:rPr lang="en-US" sz="1600" dirty="0" smtClean="0">
                <a:cs typeface="+mn-cs"/>
              </a:rPr>
              <a:t>ALICE can’t use them yet, but will work on this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BEAEC8-B3B7-8440-B0EE-05164503659C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Compatibility with Middleware</a:t>
            </a:r>
          </a:p>
        </p:txBody>
      </p:sp>
    </p:spTree>
    <p:extLst>
      <p:ext uri="{BB962C8B-B14F-4D97-AF65-F5344CB8AC3E}">
        <p14:creationId xmlns:p14="http://schemas.microsoft.com/office/powerpoint/2010/main" val="1861899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052513"/>
            <a:ext cx="8910638" cy="5683567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dirty="0" smtClean="0">
                <a:cs typeface="+mn-cs"/>
              </a:rPr>
              <a:t>Most basic install + configuration is trivial</a:t>
            </a:r>
          </a:p>
          <a:p>
            <a:pPr lvl="1">
              <a:defRPr/>
            </a:pPr>
            <a:r>
              <a:rPr lang="en-US" sz="1800" dirty="0" smtClean="0">
                <a:cs typeface="+mn-cs"/>
              </a:rPr>
              <a:t>Time between basic SL6 machine &amp; running jobs = time taken for yum to run</a:t>
            </a:r>
          </a:p>
          <a:p>
            <a:pPr>
              <a:buNone/>
              <a:defRPr/>
            </a:pP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[root@lcg0732 ~]# yum install condor</a:t>
            </a:r>
          </a:p>
          <a:p>
            <a:pPr>
              <a:buNone/>
              <a:defRPr/>
            </a:pP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  <a:p>
            <a:pPr>
              <a:buNone/>
              <a:defRPr/>
            </a:pPr>
            <a:r>
              <a:rPr lang="en-GB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[root@lcg0732 ~]# service condor start</a:t>
            </a:r>
          </a:p>
          <a:p>
            <a:pPr>
              <a:buNone/>
              <a:defRPr/>
            </a:pPr>
            <a:r>
              <a:rPr lang="en-GB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Starting up Condor...    done.</a:t>
            </a:r>
            <a:endParaRPr lang="en-US" sz="9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  <a:defRPr/>
            </a:pP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[root@lcg0732 ~]# </a:t>
            </a:r>
            <a:r>
              <a:rPr lang="en-US" sz="9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condor_status</a:t>
            </a: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-any</a:t>
            </a:r>
          </a:p>
          <a:p>
            <a:pPr>
              <a:buNone/>
              <a:defRPr/>
            </a:pPr>
            <a:r>
              <a:rPr lang="en-US" sz="9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MyType</a:t>
            </a: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       </a:t>
            </a:r>
            <a:r>
              <a:rPr lang="en-US" sz="9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TargetType</a:t>
            </a: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   Name</a:t>
            </a:r>
          </a:p>
          <a:p>
            <a:pPr>
              <a:buNone/>
              <a:defRPr/>
            </a:pPr>
            <a:endParaRPr lang="en-US" sz="9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  <a:defRPr/>
            </a:pP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Collector          None               Personal Condor at lcg0732.gridpp.rl.ac.u</a:t>
            </a:r>
          </a:p>
          <a:p>
            <a:pPr>
              <a:buNone/>
              <a:defRPr/>
            </a:pP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Scheduler          None               lcg0732.gridpp.rl.ac.uk</a:t>
            </a:r>
          </a:p>
          <a:p>
            <a:pPr>
              <a:buNone/>
              <a:defRPr/>
            </a:pPr>
            <a:r>
              <a:rPr lang="en-US" sz="9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DaemonMaster</a:t>
            </a: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 None               lcg0732.gridpp.rl.ac.uk</a:t>
            </a:r>
          </a:p>
          <a:p>
            <a:pPr>
              <a:buNone/>
              <a:defRPr/>
            </a:pP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Negotiator         None               lcg0732.gridpp.rl.ac.uk</a:t>
            </a:r>
          </a:p>
          <a:p>
            <a:pPr>
              <a:buNone/>
              <a:defRPr/>
            </a:pP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Machine            Job                slot1@lcg0732.gridpp.rl.ac.uk</a:t>
            </a:r>
          </a:p>
          <a:p>
            <a:pPr>
              <a:buNone/>
              <a:defRPr/>
            </a:pP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Machine            Job                slot2@lcg0732.gridpp.rl.ac.uk</a:t>
            </a:r>
          </a:p>
          <a:p>
            <a:pPr>
              <a:buNone/>
              <a:defRPr/>
            </a:pP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Machine            Job                slot3@lcg0732.gridpp.rl.ac.uk</a:t>
            </a:r>
          </a:p>
          <a:p>
            <a:pPr>
              <a:buNone/>
              <a:defRPr/>
            </a:pP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Machine            Job                slot4@lcg0732.gridpp.rl.ac.uk</a:t>
            </a:r>
          </a:p>
          <a:p>
            <a:pPr>
              <a:buNone/>
              <a:defRPr/>
            </a:pP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Machine            Job                slot5@lcg0732.gridpp.rl.ac.uk</a:t>
            </a:r>
          </a:p>
          <a:p>
            <a:pPr>
              <a:buNone/>
              <a:defRPr/>
            </a:pP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Machine            Job                slot6@lcg0732.gridpp.rl.ac.uk</a:t>
            </a:r>
          </a:p>
          <a:p>
            <a:pPr>
              <a:buNone/>
              <a:defRPr/>
            </a:pP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Machine            Job                slot7@lcg0732.gridpp.rl.ac.uk</a:t>
            </a:r>
          </a:p>
          <a:p>
            <a:pPr>
              <a:buNone/>
              <a:defRPr/>
            </a:pP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Machine            Job                slot8@lcg0732.gridpp.rl.ac.uk</a:t>
            </a:r>
          </a:p>
          <a:p>
            <a:pPr>
              <a:buNone/>
              <a:defRPr/>
            </a:pP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[root@lcg0732 ~]# </a:t>
            </a:r>
            <a:r>
              <a:rPr lang="en-US" sz="9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su</a:t>
            </a: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- </a:t>
            </a:r>
            <a:r>
              <a:rPr lang="en-US" sz="9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alahiff</a:t>
            </a:r>
            <a:endParaRPr lang="en-US" sz="9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  <a:defRPr/>
            </a:pP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-bash-4.1$ </a:t>
            </a:r>
            <a:r>
              <a:rPr lang="en-US" sz="9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condor_submit</a:t>
            </a: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condor.sub</a:t>
            </a:r>
          </a:p>
          <a:p>
            <a:pPr>
              <a:buNone/>
              <a:defRPr/>
            </a:pP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Submitting job(s).</a:t>
            </a:r>
          </a:p>
          <a:p>
            <a:pPr>
              <a:buNone/>
              <a:defRPr/>
            </a:pP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 job(s) submitted to cluster 1.</a:t>
            </a:r>
          </a:p>
          <a:p>
            <a:pPr>
              <a:buNone/>
              <a:defRPr/>
            </a:pP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-bash-4.1$ </a:t>
            </a:r>
            <a:r>
              <a:rPr lang="en-US" sz="9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condor_q</a:t>
            </a:r>
            <a:endParaRPr lang="en-US" sz="9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  <a:defRPr/>
            </a:pPr>
            <a:endParaRPr lang="en-US" sz="9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  <a:defRPr/>
            </a:pP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-- Submitter: lcg0732.gridpp.rl.ac.uk : &lt;130.246.216.4:34655&gt; : lcg0732.gridpp.rl.ac.uk</a:t>
            </a:r>
          </a:p>
          <a:p>
            <a:pPr>
              <a:buNone/>
              <a:defRPr/>
            </a:pP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ID      OWNER            SUBMITTED     RUN_TIME ST PRI SIZE CMD</a:t>
            </a:r>
          </a:p>
          <a:p>
            <a:pPr>
              <a:buNone/>
              <a:defRPr/>
            </a:pP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1.0   </a:t>
            </a:r>
            <a:r>
              <a:rPr lang="en-US" sz="9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alahiff</a:t>
            </a: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   3/4  10:25   0+00:00:02 R  0   0.0  sleep 60</a:t>
            </a:r>
          </a:p>
          <a:p>
            <a:pPr>
              <a:buNone/>
              <a:defRPr/>
            </a:pPr>
            <a:endParaRPr lang="en-US" sz="9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  <a:defRPr/>
            </a:pP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 jobs; 0 completed, 0 removed, 0 idle, 1 running, 0 held, 0 suspended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BEAEC8-B3B7-8440-B0EE-05164503659C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Initial install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BEAEC8-B3B7-8440-B0EE-05164503659C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Configuration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052513"/>
            <a:ext cx="8910638" cy="5228227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Use default </a:t>
            </a:r>
            <a:r>
              <a:rPr lang="en-US" dirty="0" err="1" smtClean="0">
                <a:cs typeface="+mn-cs"/>
              </a:rPr>
              <a:t>config</a:t>
            </a:r>
            <a:r>
              <a:rPr lang="en-US" dirty="0" smtClean="0">
                <a:cs typeface="+mn-cs"/>
              </a:rPr>
              <a:t> + /etc/condor/</a:t>
            </a:r>
            <a:r>
              <a:rPr lang="en-US" dirty="0" err="1" smtClean="0">
                <a:cs typeface="+mn-cs"/>
              </a:rPr>
              <a:t>config.d</a:t>
            </a:r>
            <a:r>
              <a:rPr lang="en-US" dirty="0" smtClean="0">
                <a:cs typeface="+mn-cs"/>
              </a:rPr>
              <a:t>/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Files read in alphanumerical order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Have each “feature” in a different file</a:t>
            </a:r>
          </a:p>
          <a:p>
            <a:pPr lvl="2">
              <a:defRPr/>
            </a:pPr>
            <a:r>
              <a:rPr lang="en-US" dirty="0" smtClean="0">
                <a:cs typeface="+mn-cs"/>
              </a:rPr>
              <a:t>Security</a:t>
            </a:r>
          </a:p>
          <a:p>
            <a:pPr lvl="2">
              <a:defRPr/>
            </a:pPr>
            <a:r>
              <a:rPr lang="en-US" dirty="0" err="1" smtClean="0">
                <a:cs typeface="+mn-cs"/>
              </a:rPr>
              <a:t>Fairshares</a:t>
            </a:r>
            <a:endParaRPr lang="en-US" dirty="0" smtClean="0">
              <a:cs typeface="+mn-cs"/>
            </a:endParaRPr>
          </a:p>
          <a:p>
            <a:pPr lvl="2">
              <a:defRPr/>
            </a:pPr>
            <a:r>
              <a:rPr lang="en-US" dirty="0" smtClean="0">
                <a:cs typeface="+mn-cs"/>
              </a:rPr>
              <a:t>Assignment of accounting groups</a:t>
            </a:r>
          </a:p>
          <a:p>
            <a:pPr lvl="2">
              <a:defRPr/>
            </a:pPr>
            <a:r>
              <a:rPr lang="en-US" dirty="0" smtClean="0">
                <a:cs typeface="+mn-cs"/>
              </a:rPr>
              <a:t>Resource limits</a:t>
            </a:r>
          </a:p>
          <a:p>
            <a:pPr lvl="2">
              <a:defRPr/>
            </a:pPr>
            <a:r>
              <a:rPr lang="en-US" dirty="0" smtClean="0">
                <a:cs typeface="+mn-cs"/>
              </a:rPr>
              <a:t>…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Configuration managed by Quattor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Use </a:t>
            </a:r>
            <a:r>
              <a:rPr lang="en-US" dirty="0" err="1" smtClean="0">
                <a:cs typeface="+mn-cs"/>
              </a:rPr>
              <a:t>ncm-filecopy</a:t>
            </a:r>
            <a:r>
              <a:rPr lang="en-US" dirty="0" smtClean="0">
                <a:cs typeface="+mn-cs"/>
              </a:rPr>
              <a:t> to write </a:t>
            </a:r>
            <a:r>
              <a:rPr lang="en-US" dirty="0" err="1" smtClean="0">
                <a:cs typeface="+mn-cs"/>
              </a:rPr>
              <a:t>config</a:t>
            </a:r>
            <a:r>
              <a:rPr lang="en-US" dirty="0" smtClean="0">
                <a:cs typeface="+mn-cs"/>
              </a:rPr>
              <a:t> files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Runs </a:t>
            </a:r>
            <a:r>
              <a:rPr lang="en-US" dirty="0" err="1" smtClean="0">
                <a:cs typeface="+mn-cs"/>
              </a:rPr>
              <a:t>condor_reconfig</a:t>
            </a:r>
            <a:r>
              <a:rPr lang="en-US" dirty="0" smtClean="0">
                <a:cs typeface="+mn-cs"/>
              </a:rPr>
              <a:t> as necessary so that changes are picked up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Don’t miss YAIM at all – better without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A number of sites have written Puppet modules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Generally available in </a:t>
            </a:r>
            <a:r>
              <a:rPr lang="en-US" dirty="0" err="1" smtClean="0">
                <a:cs typeface="+mn-cs"/>
              </a:rPr>
              <a:t>github</a:t>
            </a:r>
            <a:endParaRPr lang="en-US" dirty="0" smtClean="0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052513"/>
            <a:ext cx="8910638" cy="4526497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cs typeface="+mn-cs"/>
              </a:rPr>
              <a:t>HTCondor</a:t>
            </a:r>
            <a:r>
              <a:rPr lang="en-US" dirty="0" smtClean="0">
                <a:cs typeface="+mn-cs"/>
              </a:rPr>
              <a:t> has no concept of queues in the Torque sense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We see no reason to have such queues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Jobs can request what resources they require, e.g.</a:t>
            </a:r>
          </a:p>
          <a:p>
            <a:pPr lvl="1">
              <a:buNone/>
              <a:defRPr/>
            </a:pP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request_cpus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8</a:t>
            </a:r>
          </a:p>
          <a:p>
            <a:pPr lvl="1">
              <a:buNone/>
              <a:defRPr/>
            </a:pP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request_memory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16000</a:t>
            </a:r>
          </a:p>
          <a:p>
            <a:pPr lvl="1">
              <a:buNone/>
              <a:defRPr/>
            </a:pP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request_disk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20000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Jobs can also specify other requirements, e.g.</a:t>
            </a:r>
          </a:p>
          <a:p>
            <a:pPr lvl="1">
              <a:buNone/>
              <a:defRPr/>
            </a:pP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Requirements =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OpSysAndVer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== “SL5”</a:t>
            </a:r>
          </a:p>
          <a:p>
            <a:pPr lvl="1">
              <a:buNone/>
              <a:defRPr/>
            </a:pPr>
            <a:r>
              <a:rPr lang="en-US" sz="1800" dirty="0" smtClean="0">
                <a:solidFill>
                  <a:schemeClr val="accent6"/>
                </a:solidFill>
                <a:cs typeface="Courier New" pitchFamily="49" charset="0"/>
              </a:rPr>
              <a:t>or</a:t>
            </a:r>
          </a:p>
          <a:p>
            <a:pPr lvl="1">
              <a:buNone/>
              <a:defRPr/>
            </a:pP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Requirements = Machine == "lcg1647.gridpp.rl.ac.uk"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Therefore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CE needs to pass on job requirements to </a:t>
            </a:r>
            <a:r>
              <a:rPr lang="en-US" dirty="0" err="1" smtClean="0">
                <a:cs typeface="+mn-cs"/>
              </a:rPr>
              <a:t>HTCondor</a:t>
            </a:r>
            <a:endParaRPr lang="en-US" dirty="0" smtClean="0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BEAEC8-B3B7-8440-B0EE-05164503659C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Queues</a:t>
            </a:r>
          </a:p>
        </p:txBody>
      </p:sp>
    </p:spTree>
    <p:extLst>
      <p:ext uri="{BB962C8B-B14F-4D97-AF65-F5344CB8AC3E}">
        <p14:creationId xmlns:p14="http://schemas.microsoft.com/office/powerpoint/2010/main" val="2507273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052513"/>
            <a:ext cx="8910638" cy="5425204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Using similar hierarchical </a:t>
            </a:r>
            <a:r>
              <a:rPr lang="en-US" dirty="0" err="1" smtClean="0">
                <a:cs typeface="+mn-cs"/>
              </a:rPr>
              <a:t>fairshares</a:t>
            </a:r>
            <a:r>
              <a:rPr lang="en-US" dirty="0" smtClean="0">
                <a:cs typeface="+mn-cs"/>
              </a:rPr>
              <a:t> to what we used in Torque/Maui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Accounting group setup </a:t>
            </a:r>
            <a:r>
              <a:rPr lang="en-US" sz="1600" dirty="0" smtClean="0">
                <a:cs typeface="+mn-cs"/>
              </a:rPr>
              <a:t>(only ATLAS sub-groups shown)</a:t>
            </a:r>
            <a:endParaRPr lang="en-US" dirty="0" smtClean="0">
              <a:cs typeface="+mn-cs"/>
            </a:endParaRPr>
          </a:p>
          <a:p>
            <a:pPr eaLnBrk="1" hangingPunct="1">
              <a:defRPr/>
            </a:pPr>
            <a:endParaRPr lang="en-US" dirty="0" smtClean="0">
              <a:cs typeface="+mn-cs"/>
            </a:endParaRPr>
          </a:p>
          <a:p>
            <a:pPr eaLnBrk="1" hangingPunct="1">
              <a:defRPr/>
            </a:pPr>
            <a:endParaRPr lang="en-US" dirty="0" smtClean="0">
              <a:cs typeface="+mn-cs"/>
            </a:endParaRPr>
          </a:p>
          <a:p>
            <a:pPr eaLnBrk="1" hangingPunct="1">
              <a:defRPr/>
            </a:pPr>
            <a:endParaRPr lang="en-US" dirty="0" smtClean="0">
              <a:cs typeface="+mn-cs"/>
            </a:endParaRPr>
          </a:p>
          <a:p>
            <a:pPr eaLnBrk="1" hangingPunct="1">
              <a:defRPr/>
            </a:pPr>
            <a:endParaRPr lang="en-US" dirty="0" smtClean="0">
              <a:cs typeface="+mn-cs"/>
            </a:endParaRPr>
          </a:p>
          <a:p>
            <a:pPr eaLnBrk="1" hangingPunct="1">
              <a:defRPr/>
            </a:pPr>
            <a:endParaRPr lang="en-US" dirty="0" smtClean="0">
              <a:cs typeface="+mn-cs"/>
            </a:endParaRPr>
          </a:p>
          <a:p>
            <a:pPr>
              <a:defRPr/>
            </a:pPr>
            <a:endParaRPr lang="en-US" dirty="0" smtClean="0">
              <a:cs typeface="+mn-cs"/>
            </a:endParaRPr>
          </a:p>
          <a:p>
            <a:pPr>
              <a:defRPr/>
            </a:pPr>
            <a:r>
              <a:rPr lang="en-US" dirty="0" smtClean="0">
                <a:cs typeface="+mn-cs"/>
              </a:rPr>
              <a:t>Configuration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Negotiator configured to consider DTEAM/OPS and HIGHPRIO groups before all others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VO CE SUM test jobs forced to be in HIGHPRIO group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BEAEC8-B3B7-8440-B0EE-05164503659C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cs typeface="+mj-cs"/>
              </a:rPr>
              <a:t>Fairshares</a:t>
            </a:r>
            <a:endParaRPr lang="en-US" dirty="0" smtClean="0">
              <a:cs typeface="+mj-cs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563888" y="2456892"/>
            <a:ext cx="1168400" cy="436880"/>
          </a:xfrm>
          <a:prstGeom prst="roundRect">
            <a:avLst/>
          </a:prstGeom>
          <a:solidFill>
            <a:schemeClr val="accent1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charset="0"/>
                <a:ea typeface="ＭＳ Ｐゴシック" charset="0"/>
                <a:cs typeface="Arial" charset="0"/>
              </a:rPr>
              <a:t>&lt;root&gt;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charset="0"/>
              <a:ea typeface="ＭＳ Ｐゴシック" charset="0"/>
              <a:cs typeface="Arial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1451876" y="3261060"/>
            <a:ext cx="1168400" cy="436880"/>
          </a:xfrm>
          <a:prstGeom prst="roundRect">
            <a:avLst/>
          </a:prstGeom>
          <a:solidFill>
            <a:schemeClr val="accent1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charset="0"/>
                <a:ea typeface="ＭＳ Ｐゴシック" charset="0"/>
                <a:cs typeface="Arial" charset="0"/>
              </a:rPr>
              <a:t>ATLAS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charset="0"/>
              <a:ea typeface="ＭＳ Ｐゴシック" charset="0"/>
              <a:cs typeface="Arial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195300" y="4259012"/>
            <a:ext cx="1168400" cy="43688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charset="0"/>
                <a:ea typeface="ＭＳ Ｐゴシック" charset="0"/>
                <a:cs typeface="Arial" charset="0"/>
              </a:rPr>
              <a:t>prodatlas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charset="0"/>
              <a:ea typeface="ＭＳ Ｐゴシック" charset="0"/>
              <a:cs typeface="Arial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1556740" y="4259012"/>
            <a:ext cx="1168400" cy="4368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200" dirty="0" err="1" smtClean="0">
                <a:solidFill>
                  <a:schemeClr val="tx1"/>
                </a:solidFill>
                <a:cs typeface="Arial" charset="0"/>
              </a:rPr>
              <a:t>a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charset="0"/>
                <a:ea typeface="ＭＳ Ｐゴシック" charset="0"/>
                <a:cs typeface="Arial" charset="0"/>
              </a:rPr>
              <a:t>tlas_pilot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charset="0"/>
              <a:ea typeface="ＭＳ Ｐゴシック" charset="0"/>
              <a:cs typeface="Arial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2887700" y="4259012"/>
            <a:ext cx="1660520" cy="4368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200" dirty="0" err="1" smtClean="0">
                <a:solidFill>
                  <a:schemeClr val="tx1"/>
                </a:solidFill>
                <a:cs typeface="Arial" charset="0"/>
              </a:rPr>
              <a:t>p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charset="0"/>
                <a:ea typeface="ＭＳ Ｐゴシック" charset="0"/>
                <a:cs typeface="Arial" charset="0"/>
              </a:rPr>
              <a:t>rodatlas</a:t>
            </a:r>
            <a:r>
              <a:rPr lang="en-GB" sz="1200" dirty="0" err="1" smtClean="0">
                <a:solidFill>
                  <a:schemeClr val="tx1"/>
                </a:solidFill>
                <a:cs typeface="Arial" charset="0"/>
              </a:rPr>
              <a:t>_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charset="0"/>
                <a:ea typeface="ＭＳ Ｐゴシック" charset="0"/>
                <a:cs typeface="Arial" charset="0"/>
              </a:rPr>
              <a:t>multicore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charset="0"/>
              <a:ea typeface="ＭＳ Ｐゴシック" charset="0"/>
              <a:cs typeface="Arial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4692236" y="4269172"/>
            <a:ext cx="1620180" cy="4368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100" dirty="0" err="1" smtClean="0">
                <a:solidFill>
                  <a:schemeClr val="tx1"/>
                </a:solidFill>
                <a:cs typeface="Arial" charset="0"/>
              </a:rPr>
              <a:t>atlas_pilot_</a:t>
            </a:r>
            <a:r>
              <a:rPr kumimoji="0" lang="en-GB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charset="0"/>
                <a:ea typeface="ＭＳ Ｐゴシック" charset="0"/>
                <a:cs typeface="Arial" charset="0"/>
              </a:rPr>
              <a:t>multicore</a:t>
            </a:r>
            <a:endParaRPr kumimoji="0" lang="en-GB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charset="0"/>
              <a:ea typeface="ＭＳ Ｐゴシック" charset="0"/>
              <a:cs typeface="Arial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2712016" y="3261060"/>
            <a:ext cx="1168400" cy="436880"/>
          </a:xfrm>
          <a:prstGeom prst="roundRect">
            <a:avLst/>
          </a:prstGeom>
          <a:solidFill>
            <a:schemeClr val="accent1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charset="0"/>
                <a:ea typeface="ＭＳ Ｐゴシック" charset="0"/>
                <a:cs typeface="Arial" charset="0"/>
              </a:rPr>
              <a:t>CMS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charset="0"/>
              <a:ea typeface="ＭＳ Ｐゴシック" charset="0"/>
              <a:cs typeface="Arial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191736" y="3261060"/>
            <a:ext cx="1168400" cy="436880"/>
          </a:xfrm>
          <a:prstGeom prst="roundRect">
            <a:avLst/>
          </a:prstGeom>
          <a:solidFill>
            <a:schemeClr val="accent1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charset="0"/>
                <a:ea typeface="ＭＳ Ｐゴシック" charset="0"/>
                <a:cs typeface="Arial" charset="0"/>
              </a:rPr>
              <a:t>ALICE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charset="0"/>
              <a:ea typeface="ＭＳ Ｐゴシック" charset="0"/>
              <a:cs typeface="Arial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3972156" y="3261060"/>
            <a:ext cx="1168400" cy="436880"/>
          </a:xfrm>
          <a:prstGeom prst="roundRect">
            <a:avLst/>
          </a:prstGeom>
          <a:solidFill>
            <a:schemeClr val="accent1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charset="0"/>
                <a:ea typeface="ＭＳ Ｐゴシック" charset="0"/>
                <a:cs typeface="Arial" charset="0"/>
              </a:rPr>
              <a:t>LHCb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charset="0"/>
              <a:ea typeface="ＭＳ Ｐゴシック" charset="0"/>
              <a:cs typeface="Arial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5232296" y="3261060"/>
            <a:ext cx="1168400" cy="436880"/>
          </a:xfrm>
          <a:prstGeom prst="roundRect">
            <a:avLst/>
          </a:prstGeom>
          <a:solidFill>
            <a:schemeClr val="accent1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200" dirty="0" smtClean="0">
                <a:solidFill>
                  <a:schemeClr val="tx1"/>
                </a:solidFill>
                <a:cs typeface="Arial" charset="0"/>
              </a:rPr>
              <a:t>NON-LHC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charset="0"/>
              <a:ea typeface="ＭＳ Ｐゴシック" charset="0"/>
              <a:cs typeface="Arial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7752576" y="3261060"/>
            <a:ext cx="1168400" cy="436880"/>
          </a:xfrm>
          <a:prstGeom prst="roundRect">
            <a:avLst/>
          </a:prstGeom>
          <a:solidFill>
            <a:schemeClr val="accent1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charset="0"/>
                <a:ea typeface="ＭＳ Ｐゴシック" charset="0"/>
                <a:cs typeface="Arial" charset="0"/>
              </a:rPr>
              <a:t>HIGHPRIO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charset="0"/>
              <a:ea typeface="ＭＳ Ｐゴシック" charset="0"/>
              <a:cs typeface="Arial" charset="0"/>
            </a:endParaRPr>
          </a:p>
        </p:txBody>
      </p:sp>
      <p:cxnSp>
        <p:nvCxnSpPr>
          <p:cNvPr id="18" name="Curved Connector 17"/>
          <p:cNvCxnSpPr>
            <a:stCxn id="5" idx="2"/>
            <a:endCxn id="13" idx="0"/>
          </p:cNvCxnSpPr>
          <p:nvPr/>
        </p:nvCxnSpPr>
        <p:spPr bwMode="auto">
          <a:xfrm rot="5400000">
            <a:off x="2278368" y="1391340"/>
            <a:ext cx="367288" cy="3372152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CE4E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Curved Connector 19"/>
          <p:cNvCxnSpPr>
            <a:stCxn id="5" idx="2"/>
            <a:endCxn id="7" idx="0"/>
          </p:cNvCxnSpPr>
          <p:nvPr/>
        </p:nvCxnSpPr>
        <p:spPr bwMode="auto">
          <a:xfrm rot="5400000">
            <a:off x="2908438" y="2021410"/>
            <a:ext cx="367288" cy="2112012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CE4E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hape 21"/>
          <p:cNvCxnSpPr>
            <a:stCxn id="5" idx="2"/>
            <a:endCxn id="12" idx="0"/>
          </p:cNvCxnSpPr>
          <p:nvPr/>
        </p:nvCxnSpPr>
        <p:spPr bwMode="auto">
          <a:xfrm rot="5400000">
            <a:off x="3538508" y="2651480"/>
            <a:ext cx="367288" cy="851872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CE4E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hape 23"/>
          <p:cNvCxnSpPr>
            <a:stCxn id="5" idx="2"/>
            <a:endCxn id="14" idx="0"/>
          </p:cNvCxnSpPr>
          <p:nvPr/>
        </p:nvCxnSpPr>
        <p:spPr bwMode="auto">
          <a:xfrm rot="16200000" flipH="1">
            <a:off x="4168578" y="2873282"/>
            <a:ext cx="367288" cy="408268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CE4E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hape 25"/>
          <p:cNvCxnSpPr>
            <a:stCxn id="5" idx="2"/>
            <a:endCxn id="15" idx="0"/>
          </p:cNvCxnSpPr>
          <p:nvPr/>
        </p:nvCxnSpPr>
        <p:spPr bwMode="auto">
          <a:xfrm rot="16200000" flipH="1">
            <a:off x="4798648" y="2243212"/>
            <a:ext cx="367288" cy="1668408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CE4E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Curved Connector 27"/>
          <p:cNvCxnSpPr>
            <a:stCxn id="5" idx="2"/>
            <a:endCxn id="16" idx="0"/>
          </p:cNvCxnSpPr>
          <p:nvPr/>
        </p:nvCxnSpPr>
        <p:spPr bwMode="auto">
          <a:xfrm rot="16200000" flipH="1">
            <a:off x="6058788" y="983072"/>
            <a:ext cx="367288" cy="4188688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CE4E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Curved Connector 29"/>
          <p:cNvCxnSpPr>
            <a:stCxn id="7" idx="2"/>
            <a:endCxn id="8" idx="0"/>
          </p:cNvCxnSpPr>
          <p:nvPr/>
        </p:nvCxnSpPr>
        <p:spPr bwMode="auto">
          <a:xfrm rot="5400000">
            <a:off x="1127252" y="3350188"/>
            <a:ext cx="561072" cy="1256576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CE4E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Curved Connector 31"/>
          <p:cNvCxnSpPr>
            <a:stCxn id="7" idx="2"/>
            <a:endCxn id="9" idx="0"/>
          </p:cNvCxnSpPr>
          <p:nvPr/>
        </p:nvCxnSpPr>
        <p:spPr bwMode="auto">
          <a:xfrm rot="16200000" flipH="1">
            <a:off x="1807972" y="3926044"/>
            <a:ext cx="561072" cy="104864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CE4E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Curved Connector 33"/>
          <p:cNvCxnSpPr>
            <a:stCxn id="7" idx="2"/>
            <a:endCxn id="10" idx="0"/>
          </p:cNvCxnSpPr>
          <p:nvPr/>
        </p:nvCxnSpPr>
        <p:spPr bwMode="auto">
          <a:xfrm rot="16200000" flipH="1">
            <a:off x="2596482" y="3137534"/>
            <a:ext cx="561072" cy="1681884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CE4E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Shape 35"/>
          <p:cNvCxnSpPr>
            <a:stCxn id="7" idx="2"/>
            <a:endCxn id="11" idx="0"/>
          </p:cNvCxnSpPr>
          <p:nvPr/>
        </p:nvCxnSpPr>
        <p:spPr bwMode="auto">
          <a:xfrm rot="16200000" flipH="1">
            <a:off x="3483585" y="2250431"/>
            <a:ext cx="571232" cy="3466250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CE4E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" name="Rounded Rectangle 50"/>
          <p:cNvSpPr/>
          <p:nvPr/>
        </p:nvSpPr>
        <p:spPr bwMode="auto">
          <a:xfrm>
            <a:off x="6492436" y="3261060"/>
            <a:ext cx="1168400" cy="436880"/>
          </a:xfrm>
          <a:prstGeom prst="roundRect">
            <a:avLst/>
          </a:prstGeom>
          <a:solidFill>
            <a:schemeClr val="accent1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charset="0"/>
                <a:ea typeface="ＭＳ Ｐゴシック" charset="0"/>
                <a:cs typeface="Arial" charset="0"/>
              </a:rPr>
              <a:t>DTEAM/OPS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charset="0"/>
              <a:ea typeface="ＭＳ Ｐゴシック" charset="0"/>
              <a:cs typeface="Arial" charset="0"/>
            </a:endParaRPr>
          </a:p>
        </p:txBody>
      </p:sp>
      <p:cxnSp>
        <p:nvCxnSpPr>
          <p:cNvPr id="66" name="Curved Connector 65"/>
          <p:cNvCxnSpPr>
            <a:stCxn id="5" idx="2"/>
            <a:endCxn id="51" idx="0"/>
          </p:cNvCxnSpPr>
          <p:nvPr/>
        </p:nvCxnSpPr>
        <p:spPr bwMode="auto">
          <a:xfrm rot="16200000" flipH="1">
            <a:off x="5428718" y="1613142"/>
            <a:ext cx="367288" cy="2928548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CE4E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507273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052513"/>
            <a:ext cx="8910638" cy="496969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High availability of central manager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Using 2 central managers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Shared </a:t>
            </a:r>
            <a:r>
              <a:rPr lang="en-US" dirty="0" err="1" smtClean="0">
                <a:cs typeface="+mn-cs"/>
              </a:rPr>
              <a:t>filesystem</a:t>
            </a:r>
            <a:r>
              <a:rPr lang="en-US" dirty="0" smtClean="0">
                <a:cs typeface="+mn-cs"/>
              </a:rPr>
              <a:t> not required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Default configuration from documentation works fine for us</a:t>
            </a:r>
          </a:p>
          <a:p>
            <a:pPr>
              <a:defRPr/>
            </a:pPr>
            <a:r>
              <a:rPr lang="en-US" dirty="0" err="1" smtClean="0">
                <a:cs typeface="+mn-cs"/>
              </a:rPr>
              <a:t>Startd</a:t>
            </a:r>
            <a:r>
              <a:rPr lang="en-US" dirty="0" smtClean="0">
                <a:cs typeface="+mn-cs"/>
              </a:rPr>
              <a:t> </a:t>
            </a:r>
            <a:r>
              <a:rPr lang="en-US" dirty="0" err="1" smtClean="0">
                <a:cs typeface="+mn-cs"/>
              </a:rPr>
              <a:t>cron</a:t>
            </a:r>
            <a:endParaRPr lang="en-US" dirty="0" smtClean="0">
              <a:cs typeface="+mn-cs"/>
            </a:endParaRPr>
          </a:p>
          <a:p>
            <a:pPr lvl="1">
              <a:defRPr/>
            </a:pPr>
            <a:r>
              <a:rPr lang="en-US" dirty="0" smtClean="0">
                <a:cs typeface="+mn-cs"/>
              </a:rPr>
              <a:t>Worker node health-check script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Information about problems advertised in WN </a:t>
            </a:r>
            <a:r>
              <a:rPr lang="en-US" dirty="0" err="1" smtClean="0">
                <a:cs typeface="+mn-cs"/>
              </a:rPr>
              <a:t>ClassAds</a:t>
            </a:r>
            <a:endParaRPr lang="en-US" dirty="0" smtClean="0">
              <a:cs typeface="+mn-cs"/>
            </a:endParaRPr>
          </a:p>
          <a:p>
            <a:pPr lvl="1">
              <a:defRPr/>
            </a:pPr>
            <a:r>
              <a:rPr lang="en-US" dirty="0" smtClean="0">
                <a:cs typeface="+mn-cs"/>
              </a:rPr>
              <a:t>Prevents new jobs from starting in the event of problems</a:t>
            </a:r>
          </a:p>
          <a:p>
            <a:pPr lvl="2">
              <a:defRPr/>
            </a:pPr>
            <a:r>
              <a:rPr lang="en-US" dirty="0" smtClean="0">
                <a:cs typeface="+mn-cs"/>
              </a:rPr>
              <a:t>Checks CVMFS, disk, swap, … </a:t>
            </a:r>
          </a:p>
          <a:p>
            <a:pPr lvl="2">
              <a:defRPr/>
            </a:pPr>
            <a:r>
              <a:rPr lang="en-US" dirty="0" smtClean="0">
                <a:cs typeface="+mn-cs"/>
              </a:rPr>
              <a:t>If problem with ATLAS CVMFS, only stops new ATLAS jobs from starting</a:t>
            </a:r>
          </a:p>
          <a:p>
            <a:pPr>
              <a:defRPr/>
            </a:pPr>
            <a:r>
              <a:rPr lang="en-US" dirty="0" err="1" smtClean="0">
                <a:cs typeface="+mn-cs"/>
              </a:rPr>
              <a:t>Cgroups</a:t>
            </a:r>
            <a:endParaRPr lang="en-US" dirty="0" smtClean="0">
              <a:cs typeface="+mn-cs"/>
            </a:endParaRPr>
          </a:p>
          <a:p>
            <a:pPr lvl="1">
              <a:defRPr/>
            </a:pPr>
            <a:r>
              <a:rPr lang="en-US" dirty="0" smtClean="0">
                <a:cs typeface="+mn-cs"/>
              </a:rPr>
              <a:t>Testing both </a:t>
            </a:r>
            <a:r>
              <a:rPr lang="en-US" dirty="0" err="1" smtClean="0">
                <a:cs typeface="+mn-cs"/>
              </a:rPr>
              <a:t>cpu</a:t>
            </a:r>
            <a:r>
              <a:rPr lang="en-US" dirty="0" smtClean="0">
                <a:cs typeface="+mn-cs"/>
              </a:rPr>
              <a:t> &amp; memory </a:t>
            </a:r>
            <a:r>
              <a:rPr lang="en-US" dirty="0" err="1" smtClean="0">
                <a:cs typeface="+mn-cs"/>
              </a:rPr>
              <a:t>cgroups</a:t>
            </a:r>
            <a:endParaRPr lang="en-US" dirty="0" smtClean="0">
              <a:cs typeface="+mn-cs"/>
            </a:endParaRPr>
          </a:p>
          <a:p>
            <a:pPr lvl="1">
              <a:defRPr/>
            </a:pPr>
            <a:r>
              <a:rPr lang="en-US" dirty="0" smtClean="0">
                <a:cs typeface="+mn-cs"/>
              </a:rPr>
              <a:t>Help to ensure jobs use only the resources they request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BEAEC8-B3B7-8440-B0EE-05164503659C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Other features</a:t>
            </a:r>
          </a:p>
        </p:txBody>
      </p:sp>
    </p:spTree>
    <p:extLst>
      <p:ext uri="{BB962C8B-B14F-4D97-AF65-F5344CB8AC3E}">
        <p14:creationId xmlns:p14="http://schemas.microsoft.com/office/powerpoint/2010/main" val="2507273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052513"/>
            <a:ext cx="8910638" cy="2753704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Initial testing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Prior to deployment into production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110 8-core worker nodes, high number of slots each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Easily got to 16,000 running jobs without tuning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More recent testing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64 32-core worker nodes, high number of slots each</a:t>
            </a:r>
            <a:endParaRPr lang="en-US" dirty="0">
              <a:cs typeface="+mn-cs"/>
            </a:endParaRPr>
          </a:p>
          <a:p>
            <a:pPr lvl="1">
              <a:defRPr/>
            </a:pPr>
            <a:r>
              <a:rPr lang="en-US" dirty="0" smtClean="0">
                <a:cs typeface="+mn-cs"/>
              </a:rPr>
              <a:t>So far have had over 30,000 running jobs successfully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BEAEC8-B3B7-8440-B0EE-05164503659C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Scalability</a:t>
            </a:r>
          </a:p>
        </p:txBody>
      </p:sp>
    </p:spTree>
    <p:extLst>
      <p:ext uri="{BB962C8B-B14F-4D97-AF65-F5344CB8AC3E}">
        <p14:creationId xmlns:p14="http://schemas.microsoft.com/office/powerpoint/2010/main" val="2507273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BEAEC8-B3B7-8440-B0EE-05164503659C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Outline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052513"/>
            <a:ext cx="8910638" cy="4969695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en-US" dirty="0" smtClean="0">
                <a:cs typeface="+mn-cs"/>
              </a:rPr>
              <a:t>1. RAL batch system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Background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Why we migrated to </a:t>
            </a:r>
            <a:r>
              <a:rPr lang="en-US" dirty="0" err="1" smtClean="0">
                <a:cs typeface="+mn-cs"/>
              </a:rPr>
              <a:t>HTCondor</a:t>
            </a:r>
            <a:endParaRPr lang="en-US" dirty="0" smtClean="0">
              <a:cs typeface="+mn-cs"/>
            </a:endParaRPr>
          </a:p>
          <a:p>
            <a:pPr lvl="1">
              <a:defRPr/>
            </a:pPr>
            <a:r>
              <a:rPr lang="en-US" dirty="0" smtClean="0">
                <a:cs typeface="+mn-cs"/>
              </a:rPr>
              <a:t>Experience so far</a:t>
            </a:r>
          </a:p>
          <a:p>
            <a:pPr>
              <a:buNone/>
              <a:defRPr/>
            </a:pPr>
            <a:r>
              <a:rPr lang="en-US" dirty="0" smtClean="0">
                <a:cs typeface="+mn-cs"/>
              </a:rPr>
              <a:t>2. In detail</a:t>
            </a:r>
          </a:p>
          <a:p>
            <a:pPr lvl="1">
              <a:defRPr/>
            </a:pPr>
            <a:r>
              <a:rPr lang="en-US" dirty="0" smtClean="0"/>
              <a:t>Compatibility with middleware</a:t>
            </a:r>
          </a:p>
          <a:p>
            <a:pPr lvl="1">
              <a:defRPr/>
            </a:pPr>
            <a:r>
              <a:rPr lang="en-US" dirty="0" smtClean="0"/>
              <a:t>Installation &amp; configuration</a:t>
            </a:r>
          </a:p>
          <a:p>
            <a:pPr lvl="1">
              <a:defRPr/>
            </a:pPr>
            <a:r>
              <a:rPr lang="en-US" dirty="0" smtClean="0"/>
              <a:t>Queues</a:t>
            </a:r>
          </a:p>
          <a:p>
            <a:pPr lvl="1">
              <a:defRPr/>
            </a:pPr>
            <a:r>
              <a:rPr lang="en-US" dirty="0" err="1" smtClean="0"/>
              <a:t>Fairshares</a:t>
            </a:r>
            <a:endParaRPr lang="en-US" dirty="0" smtClean="0"/>
          </a:p>
          <a:p>
            <a:pPr lvl="1">
              <a:defRPr/>
            </a:pPr>
            <a:r>
              <a:rPr lang="en-US" dirty="0" smtClean="0">
                <a:cs typeface="+mn-cs"/>
              </a:rPr>
              <a:t>Scalability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Support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Multi-core jobs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Dynamic WNs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052513"/>
            <a:ext cx="8910638" cy="5277471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Support options	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Free, via mailing list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Fee-based, via </a:t>
            </a:r>
            <a:r>
              <a:rPr lang="en-US" dirty="0" err="1" smtClean="0">
                <a:cs typeface="+mn-cs"/>
              </a:rPr>
              <a:t>HTCondor</a:t>
            </a:r>
            <a:r>
              <a:rPr lang="en-US" dirty="0" smtClean="0">
                <a:cs typeface="+mn-cs"/>
              </a:rPr>
              <a:t> developers or third-party companies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Our experience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So far very good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Experienced issue affecting high-availability of central mangers</a:t>
            </a:r>
          </a:p>
          <a:p>
            <a:pPr lvl="2">
              <a:defRPr/>
            </a:pPr>
            <a:r>
              <a:rPr lang="en-US" dirty="0" smtClean="0">
                <a:cs typeface="+mn-cs"/>
              </a:rPr>
              <a:t>Fixed quickly &amp; released in 8.0.2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Experienced issue caused by network break between CEs and WNs</a:t>
            </a:r>
            <a:endParaRPr lang="en-US" dirty="0">
              <a:cs typeface="+mn-cs"/>
            </a:endParaRPr>
          </a:p>
          <a:p>
            <a:pPr lvl="2">
              <a:defRPr/>
            </a:pPr>
            <a:r>
              <a:rPr lang="en-US" dirty="0" smtClean="0">
                <a:cs typeface="+mn-cs"/>
              </a:rPr>
              <a:t>Problem quickly understood &amp; fixed in 8.1.4</a:t>
            </a:r>
          </a:p>
          <a:p>
            <a:pPr lvl="1">
              <a:defRPr/>
            </a:pPr>
            <a:r>
              <a:rPr lang="en-US" dirty="0">
                <a:cs typeface="+mn-cs"/>
              </a:rPr>
              <a:t>Q</a:t>
            </a:r>
            <a:r>
              <a:rPr lang="en-US" dirty="0" smtClean="0">
                <a:cs typeface="+mn-cs"/>
              </a:rPr>
              <a:t>uestions answered quickly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Other support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US Tier-1s have years of experience with </a:t>
            </a:r>
            <a:r>
              <a:rPr lang="en-US" dirty="0" err="1" smtClean="0">
                <a:cs typeface="+mn-cs"/>
              </a:rPr>
              <a:t>HTCondor</a:t>
            </a:r>
            <a:r>
              <a:rPr lang="en-US" dirty="0" smtClean="0">
                <a:cs typeface="+mn-cs"/>
              </a:rPr>
              <a:t> &amp; close ties to developers</a:t>
            </a:r>
          </a:p>
          <a:p>
            <a:pPr lvl="2">
              <a:defRPr/>
            </a:pPr>
            <a:r>
              <a:rPr lang="en-US" dirty="0" smtClean="0">
                <a:cs typeface="+mn-cs"/>
              </a:rPr>
              <a:t>They have also been very helpful</a:t>
            </a:r>
            <a:endParaRPr lang="en-US" dirty="0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BEAEC8-B3B7-8440-B0EE-05164503659C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Support</a:t>
            </a:r>
          </a:p>
        </p:txBody>
      </p:sp>
    </p:spTree>
    <p:extLst>
      <p:ext uri="{BB962C8B-B14F-4D97-AF65-F5344CB8AC3E}">
        <p14:creationId xmlns:p14="http://schemas.microsoft.com/office/powerpoint/2010/main" val="2507273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052513"/>
            <a:ext cx="8910638" cy="5142051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WN configuration</a:t>
            </a:r>
          </a:p>
          <a:p>
            <a:pPr lvl="1">
              <a:defRPr/>
            </a:pPr>
            <a:r>
              <a:rPr lang="en-US" dirty="0" err="1" smtClean="0">
                <a:cs typeface="+mn-cs"/>
              </a:rPr>
              <a:t>Partitionable</a:t>
            </a:r>
            <a:r>
              <a:rPr lang="en-US" dirty="0" smtClean="0">
                <a:cs typeface="+mn-cs"/>
              </a:rPr>
              <a:t> slots: WN resources (CPU, memory, disk, …) divided up as necessary for jobs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Partitioning of resources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We’re using dynamic allocation of multi-core jobs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Easily could partition resources</a:t>
            </a:r>
          </a:p>
          <a:p>
            <a:pPr lvl="2">
              <a:defRPr/>
            </a:pPr>
            <a:r>
              <a:rPr lang="en-US" dirty="0" smtClean="0">
                <a:cs typeface="+mn-cs"/>
              </a:rPr>
              <a:t>Since ATLAS usage has been ~stable, this wouldn’t waste resources</a:t>
            </a:r>
          </a:p>
          <a:p>
            <a:pPr>
              <a:defRPr/>
            </a:pPr>
            <a:r>
              <a:rPr lang="en-US" dirty="0" err="1" smtClean="0">
                <a:cs typeface="+mn-cs"/>
              </a:rPr>
              <a:t>condor_defrag</a:t>
            </a:r>
            <a:r>
              <a:rPr lang="en-US" dirty="0" smtClean="0">
                <a:cs typeface="+mn-cs"/>
              </a:rPr>
              <a:t> daemon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Finds WNs to drain, drains them, then cancels draining when necessary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Works </a:t>
            </a:r>
            <a:r>
              <a:rPr lang="en-US" dirty="0" smtClean="0">
                <a:cs typeface="+mn-cs"/>
              </a:rPr>
              <a:t>immediately out</a:t>
            </a:r>
            <a:r>
              <a:rPr lang="en-US" dirty="0" smtClean="0">
                <a:cs typeface="+mn-cs"/>
              </a:rPr>
              <a:t>-of-the-box, but we’re tuning it to:</a:t>
            </a:r>
          </a:p>
          <a:p>
            <a:pPr lvl="2">
              <a:defRPr/>
            </a:pPr>
            <a:r>
              <a:rPr lang="en-US" dirty="0" smtClean="0">
                <a:cs typeface="+mn-cs"/>
              </a:rPr>
              <a:t>Minimize wasted CPUs</a:t>
            </a:r>
          </a:p>
          <a:p>
            <a:pPr lvl="2">
              <a:defRPr/>
            </a:pPr>
            <a:r>
              <a:rPr lang="en-US" dirty="0" smtClean="0">
                <a:cs typeface="+mn-cs"/>
              </a:rPr>
              <a:t>Ensure start-up rate of multi-core jobs is adequate</a:t>
            </a:r>
          </a:p>
          <a:p>
            <a:pPr lvl="2">
              <a:defRPr/>
            </a:pPr>
            <a:r>
              <a:rPr lang="en-US" dirty="0" smtClean="0">
                <a:cs typeface="+mn-cs"/>
              </a:rPr>
              <a:t>Maintain required number of running </a:t>
            </a:r>
            <a:r>
              <a:rPr lang="en-US" dirty="0" smtClean="0">
                <a:cs typeface="+mn-cs"/>
              </a:rPr>
              <a:t>multi</a:t>
            </a:r>
            <a:r>
              <a:rPr lang="en-US" dirty="0" smtClean="0">
                <a:cs typeface="+mn-cs"/>
              </a:rPr>
              <a:t>-core </a:t>
            </a:r>
            <a:r>
              <a:rPr lang="en-US" dirty="0" smtClean="0">
                <a:cs typeface="+mn-cs"/>
              </a:rPr>
              <a:t>jobs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BEAEC8-B3B7-8440-B0EE-05164503659C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Multi-core jobs</a:t>
            </a:r>
          </a:p>
        </p:txBody>
      </p:sp>
    </p:spTree>
    <p:extLst>
      <p:ext uri="{BB962C8B-B14F-4D97-AF65-F5344CB8AC3E}">
        <p14:creationId xmlns:p14="http://schemas.microsoft.com/office/powerpoint/2010/main" val="2507273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052513"/>
            <a:ext cx="8910638" cy="5757604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dirty="0" err="1" smtClean="0">
                <a:cs typeface="+mn-cs"/>
              </a:rPr>
              <a:t>HTCondor</a:t>
            </a:r>
            <a:r>
              <a:rPr lang="en-US" sz="2000" dirty="0" smtClean="0">
                <a:cs typeface="+mn-cs"/>
              </a:rPr>
              <a:t> was designed to make use of opportunistic resources</a:t>
            </a:r>
          </a:p>
          <a:p>
            <a:pPr lvl="1">
              <a:defRPr/>
            </a:pPr>
            <a:r>
              <a:rPr lang="en-US" sz="1800" dirty="0"/>
              <a:t>No restarting of any </a:t>
            </a:r>
            <a:r>
              <a:rPr lang="en-US" sz="1800" dirty="0" smtClean="0"/>
              <a:t>services (like Torque would require)</a:t>
            </a:r>
            <a:endParaRPr lang="en-US" sz="1800" dirty="0" smtClean="0">
              <a:cs typeface="+mn-cs"/>
            </a:endParaRPr>
          </a:p>
          <a:p>
            <a:pPr lvl="1">
              <a:defRPr/>
            </a:pPr>
            <a:r>
              <a:rPr lang="en-US" sz="1800" dirty="0" smtClean="0">
                <a:cs typeface="+mn-cs"/>
              </a:rPr>
              <a:t>No </a:t>
            </a:r>
            <a:r>
              <a:rPr lang="en-US" sz="1800" dirty="0" smtClean="0">
                <a:cs typeface="+mn-cs"/>
              </a:rPr>
              <a:t>hard-wired list of </a:t>
            </a:r>
            <a:r>
              <a:rPr lang="en-US" sz="1800" dirty="0" smtClean="0">
                <a:cs typeface="+mn-cs"/>
              </a:rPr>
              <a:t>WNs</a:t>
            </a:r>
          </a:p>
          <a:p>
            <a:pPr lvl="1">
              <a:defRPr/>
            </a:pPr>
            <a:r>
              <a:rPr lang="en-US" sz="1800" dirty="0">
                <a:cs typeface="+mn-cs"/>
              </a:rPr>
              <a:t>N</a:t>
            </a:r>
            <a:r>
              <a:rPr lang="en-US" sz="1800" dirty="0" smtClean="0">
                <a:cs typeface="+mn-cs"/>
              </a:rPr>
              <a:t>o pre-configuration of potential WNs</a:t>
            </a:r>
          </a:p>
          <a:p>
            <a:pPr lvl="2">
              <a:defRPr/>
            </a:pPr>
            <a:r>
              <a:rPr lang="en-US" sz="1600" dirty="0" smtClean="0">
                <a:cs typeface="+mn-cs"/>
              </a:rPr>
              <a:t>WNs </a:t>
            </a:r>
            <a:r>
              <a:rPr lang="en-US" sz="1600" dirty="0" smtClean="0">
                <a:cs typeface="+mn-cs"/>
              </a:rPr>
              <a:t>advertise themselves to the collector</a:t>
            </a:r>
          </a:p>
          <a:p>
            <a:pPr lvl="2">
              <a:defRPr/>
            </a:pPr>
            <a:r>
              <a:rPr lang="en-US" sz="1600" dirty="0" smtClean="0">
                <a:cs typeface="+mn-cs"/>
              </a:rPr>
              <a:t>With appropriate security permissions, can join the pool and run jobs</a:t>
            </a:r>
          </a:p>
          <a:p>
            <a:pPr>
              <a:defRPr/>
            </a:pPr>
            <a:r>
              <a:rPr lang="en-US" sz="2000" dirty="0" smtClean="0">
                <a:cs typeface="+mn-cs"/>
              </a:rPr>
              <a:t>Dynamic provisioning of virtual WNs</a:t>
            </a:r>
          </a:p>
          <a:p>
            <a:pPr lvl="1">
              <a:defRPr/>
            </a:pPr>
            <a:r>
              <a:rPr lang="en-US" sz="1800" dirty="0" smtClean="0">
                <a:cs typeface="+mn-cs"/>
              </a:rPr>
              <a:t>Common to use simple scripts to monitor pools &amp; instantiate VMs as necessary</a:t>
            </a:r>
          </a:p>
          <a:p>
            <a:pPr lvl="1">
              <a:defRPr/>
            </a:pPr>
            <a:r>
              <a:rPr lang="en-US" sz="1800" dirty="0" smtClean="0">
                <a:cs typeface="+mn-cs"/>
              </a:rPr>
              <a:t>Alternatively, can use existing power management functionality in </a:t>
            </a:r>
            <a:r>
              <a:rPr lang="en-US" sz="1800" dirty="0" err="1" smtClean="0">
                <a:cs typeface="+mn-cs"/>
              </a:rPr>
              <a:t>HTCondor</a:t>
            </a:r>
            <a:endParaRPr lang="en-US" sz="1800" dirty="0" smtClean="0">
              <a:cs typeface="+mn-cs"/>
            </a:endParaRPr>
          </a:p>
          <a:p>
            <a:pPr lvl="1">
              <a:defRPr/>
            </a:pPr>
            <a:r>
              <a:rPr lang="en-US" sz="1800" dirty="0" err="1" smtClean="0">
                <a:cs typeface="+mn-cs"/>
              </a:rPr>
              <a:t>condor_rooster</a:t>
            </a:r>
            <a:endParaRPr lang="en-US" sz="1800" dirty="0" smtClean="0">
              <a:cs typeface="+mn-cs"/>
            </a:endParaRPr>
          </a:p>
          <a:p>
            <a:pPr lvl="2">
              <a:defRPr/>
            </a:pPr>
            <a:r>
              <a:rPr lang="en-US" sz="1600" dirty="0" smtClean="0">
                <a:cs typeface="+mn-cs"/>
              </a:rPr>
              <a:t>Designed to wake-up powered down physical WNs as needed</a:t>
            </a:r>
          </a:p>
          <a:p>
            <a:pPr lvl="2">
              <a:defRPr/>
            </a:pPr>
            <a:r>
              <a:rPr lang="en-US" sz="1600" dirty="0" smtClean="0">
                <a:cs typeface="+mn-cs"/>
              </a:rPr>
              <a:t>Can configure to run command to instantiate a VM</a:t>
            </a:r>
          </a:p>
          <a:p>
            <a:pPr lvl="1">
              <a:defRPr/>
            </a:pPr>
            <a:r>
              <a:rPr lang="en-US" sz="1800" dirty="0" smtClean="0"/>
              <a:t>Easy to configure </a:t>
            </a:r>
            <a:r>
              <a:rPr lang="en-US" sz="1800" dirty="0" err="1" smtClean="0"/>
              <a:t>HTCondor</a:t>
            </a:r>
            <a:r>
              <a:rPr lang="en-US" sz="1800" dirty="0" smtClean="0"/>
              <a:t> on virtual WNs to drain then shutdown the WN after a certain time</a:t>
            </a:r>
          </a:p>
          <a:p>
            <a:pPr lvl="1">
              <a:defRPr/>
            </a:pPr>
            <a:r>
              <a:rPr lang="en-US" sz="1800" dirty="0" smtClean="0"/>
              <a:t>Tested successfully at RAL (not yet in production)</a:t>
            </a:r>
          </a:p>
          <a:p>
            <a:pPr lvl="2">
              <a:defRPr/>
            </a:pPr>
            <a:r>
              <a:rPr lang="en-US" sz="1600" dirty="0" smtClean="0"/>
              <a:t>CHEP 2013 </a:t>
            </a:r>
            <a:r>
              <a:rPr lang="it-IT" sz="1600" dirty="0">
                <a:solidFill>
                  <a:schemeClr val="tx1"/>
                </a:solidFill>
              </a:rPr>
              <a:t>http://</a:t>
            </a:r>
            <a:r>
              <a:rPr lang="it-IT" sz="1600" dirty="0" err="1">
                <a:solidFill>
                  <a:schemeClr val="tx1"/>
                </a:solidFill>
              </a:rPr>
              <a:t>indico.cern.ch</a:t>
            </a:r>
            <a:r>
              <a:rPr lang="it-IT" sz="1600" dirty="0">
                <a:solidFill>
                  <a:schemeClr val="tx1"/>
                </a:solidFill>
              </a:rPr>
              <a:t>/</a:t>
            </a:r>
            <a:r>
              <a:rPr lang="it-IT" sz="1600" dirty="0" err="1">
                <a:solidFill>
                  <a:schemeClr val="tx1"/>
                </a:solidFill>
              </a:rPr>
              <a:t>event</a:t>
            </a:r>
            <a:r>
              <a:rPr lang="it-IT" sz="1600" dirty="0">
                <a:solidFill>
                  <a:schemeClr val="tx1"/>
                </a:solidFill>
              </a:rPr>
              <a:t>/214784/session/9/</a:t>
            </a:r>
            <a:r>
              <a:rPr lang="it-IT" sz="1600" dirty="0" err="1">
                <a:solidFill>
                  <a:schemeClr val="tx1"/>
                </a:solidFill>
              </a:rPr>
              <a:t>contribution</a:t>
            </a:r>
            <a:r>
              <a:rPr lang="it-IT" sz="1600" dirty="0">
                <a:solidFill>
                  <a:schemeClr val="tx1"/>
                </a:solidFill>
              </a:rPr>
              <a:t>/205</a:t>
            </a:r>
            <a:endParaRPr lang="en-US" sz="1600" dirty="0" smtClean="0">
              <a:solidFill>
                <a:schemeClr val="tx1"/>
              </a:solidFill>
            </a:endParaRPr>
          </a:p>
          <a:p>
            <a:pPr lvl="2">
              <a:defRPr/>
            </a:pPr>
            <a:r>
              <a:rPr lang="en-US" sz="1600" dirty="0" err="1" smtClean="0"/>
              <a:t>HEPiX</a:t>
            </a:r>
            <a:r>
              <a:rPr lang="en-US" sz="1600" dirty="0" smtClean="0"/>
              <a:t> Fall 2013 </a:t>
            </a:r>
            <a:r>
              <a:rPr lang="it-IT" sz="1600" dirty="0">
                <a:solidFill>
                  <a:srgbClr val="000000"/>
                </a:solidFill>
              </a:rPr>
              <a:t>http://</a:t>
            </a:r>
            <a:r>
              <a:rPr lang="it-IT" sz="1600" dirty="0" err="1">
                <a:solidFill>
                  <a:srgbClr val="000000"/>
                </a:solidFill>
              </a:rPr>
              <a:t>indico.cern.ch</a:t>
            </a:r>
            <a:r>
              <a:rPr lang="it-IT" sz="1600" dirty="0">
                <a:solidFill>
                  <a:srgbClr val="000000"/>
                </a:solidFill>
              </a:rPr>
              <a:t>/</a:t>
            </a:r>
            <a:r>
              <a:rPr lang="it-IT" sz="1600" dirty="0" err="1">
                <a:solidFill>
                  <a:srgbClr val="000000"/>
                </a:solidFill>
              </a:rPr>
              <a:t>event</a:t>
            </a:r>
            <a:r>
              <a:rPr lang="it-IT" sz="1600" dirty="0">
                <a:solidFill>
                  <a:srgbClr val="000000"/>
                </a:solidFill>
              </a:rPr>
              <a:t>/247864/session/4/</a:t>
            </a:r>
            <a:r>
              <a:rPr lang="it-IT" sz="1600" dirty="0" err="1">
                <a:solidFill>
                  <a:srgbClr val="000000"/>
                </a:solidFill>
              </a:rPr>
              <a:t>contribution</a:t>
            </a:r>
            <a:r>
              <a:rPr lang="it-IT" sz="1600" dirty="0">
                <a:solidFill>
                  <a:srgbClr val="000000"/>
                </a:solidFill>
              </a:rPr>
              <a:t>/</a:t>
            </a:r>
            <a:r>
              <a:rPr lang="it-IT" sz="1600" dirty="0" smtClean="0">
                <a:solidFill>
                  <a:srgbClr val="000000"/>
                </a:solidFill>
              </a:rPr>
              <a:t>53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BEAEC8-B3B7-8440-B0EE-05164503659C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Dynamic WNs</a:t>
            </a:r>
          </a:p>
        </p:txBody>
      </p:sp>
    </p:spTree>
    <p:extLst>
      <p:ext uri="{BB962C8B-B14F-4D97-AF65-F5344CB8AC3E}">
        <p14:creationId xmlns:p14="http://schemas.microsoft.com/office/powerpoint/2010/main" val="2507273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052513"/>
            <a:ext cx="8910638" cy="3504679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Due to scalability problems with </a:t>
            </a:r>
            <a:r>
              <a:rPr lang="en-US" dirty="0" smtClean="0"/>
              <a:t>Torque + Maui</a:t>
            </a:r>
            <a:r>
              <a:rPr lang="en-US" dirty="0" smtClean="0"/>
              <a:t>, migrated to </a:t>
            </a:r>
            <a:r>
              <a:rPr lang="en-US" dirty="0" err="1" smtClean="0"/>
              <a:t>HTCondor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We are happy with the choice we made based on our requirements</a:t>
            </a:r>
          </a:p>
          <a:p>
            <a:pPr lvl="1">
              <a:defRPr/>
            </a:pPr>
            <a:r>
              <a:rPr lang="en-US" dirty="0"/>
              <a:t>Confident that the </a:t>
            </a:r>
            <a:r>
              <a:rPr lang="en-US" dirty="0" smtClean="0"/>
              <a:t>functionality &amp; scalability </a:t>
            </a:r>
            <a:r>
              <a:rPr lang="en-US" dirty="0"/>
              <a:t>of </a:t>
            </a:r>
            <a:r>
              <a:rPr lang="en-US" dirty="0" err="1"/>
              <a:t>HTCondor</a:t>
            </a:r>
            <a:r>
              <a:rPr lang="en-US" dirty="0"/>
              <a:t> will meet our needs </a:t>
            </a:r>
            <a:r>
              <a:rPr lang="en-US" dirty="0" smtClean="0"/>
              <a:t>for the foreseeable future</a:t>
            </a:r>
            <a:endParaRPr lang="en-US" dirty="0"/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We have both ARC &amp; CREAM CEs working with </a:t>
            </a:r>
            <a:r>
              <a:rPr lang="en-US" dirty="0" err="1" smtClean="0">
                <a:cs typeface="+mn-cs"/>
              </a:rPr>
              <a:t>HTCondor</a:t>
            </a:r>
            <a:endParaRPr lang="en-US" dirty="0" smtClean="0">
              <a:cs typeface="+mn-cs"/>
            </a:endParaRPr>
          </a:p>
          <a:p>
            <a:pPr lvl="1">
              <a:defRPr/>
            </a:pPr>
            <a:r>
              <a:rPr lang="en-US" dirty="0" smtClean="0">
                <a:cs typeface="+mn-cs"/>
              </a:rPr>
              <a:t>Relatively easy to get working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Aim to phase-out CREAM CEs</a:t>
            </a:r>
            <a:endParaRPr lang="en-US" dirty="0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BEAEC8-B3B7-8440-B0EE-05164503659C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672532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052513"/>
            <a:ext cx="8910638" cy="5339027"/>
          </a:xfrm>
        </p:spPr>
        <p:txBody>
          <a:bodyPr/>
          <a:lstStyle/>
          <a:p>
            <a:pPr eaLnBrk="1" hangingPunct="1">
              <a:buNone/>
              <a:defRPr/>
            </a:pPr>
            <a:endParaRPr lang="en-US" dirty="0" smtClean="0">
              <a:cs typeface="+mn-cs"/>
            </a:endParaRPr>
          </a:p>
          <a:p>
            <a:pPr eaLnBrk="1" hangingPunct="1">
              <a:buNone/>
              <a:defRPr/>
            </a:pPr>
            <a:endParaRPr lang="en-US" dirty="0" smtClean="0">
              <a:cs typeface="+mn-cs"/>
            </a:endParaRPr>
          </a:p>
          <a:p>
            <a:pPr eaLnBrk="1" hangingPunct="1">
              <a:buNone/>
              <a:defRPr/>
            </a:pPr>
            <a:endParaRPr lang="en-US" dirty="0" smtClean="0">
              <a:cs typeface="+mn-cs"/>
            </a:endParaRPr>
          </a:p>
          <a:p>
            <a:pPr eaLnBrk="1" hangingPunct="1">
              <a:buNone/>
              <a:defRPr/>
            </a:pPr>
            <a:endParaRPr lang="en-US" dirty="0" smtClean="0">
              <a:cs typeface="+mn-cs"/>
            </a:endParaRPr>
          </a:p>
          <a:p>
            <a:pPr algn="ctr" eaLnBrk="1" hangingPunct="1">
              <a:buNone/>
              <a:defRPr/>
            </a:pPr>
            <a:r>
              <a:rPr lang="en-US" dirty="0" smtClean="0">
                <a:cs typeface="+mn-cs"/>
              </a:rPr>
              <a:t>Questions? Comments?</a:t>
            </a:r>
          </a:p>
          <a:p>
            <a:pPr algn="ctr" eaLnBrk="1" hangingPunct="1">
              <a:buNone/>
              <a:defRPr/>
            </a:pPr>
            <a:endParaRPr lang="en-US" dirty="0" smtClean="0">
              <a:cs typeface="+mn-cs"/>
            </a:endParaRPr>
          </a:p>
          <a:p>
            <a:pPr algn="ctr" eaLnBrk="1" hangingPunct="1">
              <a:buNone/>
              <a:defRPr/>
            </a:pPr>
            <a:endParaRPr lang="en-US" dirty="0" smtClean="0">
              <a:cs typeface="+mn-cs"/>
            </a:endParaRPr>
          </a:p>
          <a:p>
            <a:pPr algn="ctr" eaLnBrk="1" hangingPunct="1">
              <a:buNone/>
              <a:defRPr/>
            </a:pPr>
            <a:endParaRPr lang="en-US" dirty="0" smtClean="0">
              <a:cs typeface="+mn-cs"/>
            </a:endParaRPr>
          </a:p>
          <a:p>
            <a:pPr algn="ctr" eaLnBrk="1" hangingPunct="1">
              <a:buNone/>
              <a:defRPr/>
            </a:pPr>
            <a:endParaRPr lang="en-US" dirty="0" smtClean="0">
              <a:cs typeface="+mn-cs"/>
            </a:endParaRPr>
          </a:p>
          <a:p>
            <a:pPr algn="ctr" eaLnBrk="1" hangingPunct="1">
              <a:buNone/>
              <a:defRPr/>
            </a:pPr>
            <a:endParaRPr lang="en-US" dirty="0" smtClean="0">
              <a:cs typeface="+mn-cs"/>
            </a:endParaRPr>
          </a:p>
          <a:p>
            <a:pPr algn="ctr" eaLnBrk="1" hangingPunct="1">
              <a:buNone/>
              <a:defRPr/>
            </a:pPr>
            <a:endParaRPr lang="en-US" dirty="0" smtClean="0">
              <a:cs typeface="+mn-cs"/>
            </a:endParaRPr>
          </a:p>
          <a:p>
            <a:pPr algn="ctr" eaLnBrk="1" hangingPunct="1">
              <a:buNone/>
              <a:defRPr/>
            </a:pPr>
            <a:endParaRPr lang="en-US" dirty="0" smtClean="0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BEAEC8-B3B7-8440-B0EE-05164503659C}" type="slidenum">
              <a:rPr lang="en-US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285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052513"/>
            <a:ext cx="8910638" cy="5696048"/>
          </a:xfrm>
        </p:spPr>
        <p:txBody>
          <a:bodyPr/>
          <a:lstStyle/>
          <a:p>
            <a:pPr algn="ctr" eaLnBrk="1" hangingPunct="1">
              <a:buNone/>
              <a:defRPr/>
            </a:pPr>
            <a:endParaRPr lang="en-US" sz="2800" dirty="0" smtClean="0">
              <a:cs typeface="+mn-cs"/>
            </a:endParaRPr>
          </a:p>
          <a:p>
            <a:pPr algn="ctr" eaLnBrk="1" hangingPunct="1">
              <a:buNone/>
              <a:defRPr/>
            </a:pPr>
            <a:endParaRPr lang="en-US" sz="2800" dirty="0" smtClean="0">
              <a:cs typeface="+mn-cs"/>
            </a:endParaRPr>
          </a:p>
          <a:p>
            <a:pPr algn="ctr" eaLnBrk="1" hangingPunct="1">
              <a:buNone/>
              <a:defRPr/>
            </a:pPr>
            <a:endParaRPr lang="en-US" sz="2800" dirty="0" smtClean="0">
              <a:cs typeface="+mn-cs"/>
            </a:endParaRPr>
          </a:p>
          <a:p>
            <a:pPr algn="ctr" eaLnBrk="1" hangingPunct="1">
              <a:buNone/>
              <a:defRPr/>
            </a:pPr>
            <a:endParaRPr lang="en-US" sz="2800" dirty="0" smtClean="0">
              <a:cs typeface="+mn-cs"/>
            </a:endParaRPr>
          </a:p>
          <a:p>
            <a:pPr algn="ctr" eaLnBrk="1" hangingPunct="1">
              <a:buNone/>
              <a:defRPr/>
            </a:pPr>
            <a:r>
              <a:rPr lang="en-US" sz="2800" dirty="0" smtClean="0">
                <a:cs typeface="+mn-cs"/>
              </a:rPr>
              <a:t>RAL batch system</a:t>
            </a:r>
          </a:p>
          <a:p>
            <a:pPr algn="ctr" eaLnBrk="1" hangingPunct="1">
              <a:buNone/>
              <a:defRPr/>
            </a:pPr>
            <a:endParaRPr lang="en-US" sz="2800" dirty="0" smtClean="0">
              <a:cs typeface="+mn-cs"/>
            </a:endParaRPr>
          </a:p>
          <a:p>
            <a:pPr algn="ctr" eaLnBrk="1" hangingPunct="1">
              <a:buNone/>
              <a:defRPr/>
            </a:pPr>
            <a:endParaRPr lang="en-US" sz="2800" dirty="0" smtClean="0">
              <a:cs typeface="+mn-cs"/>
            </a:endParaRPr>
          </a:p>
          <a:p>
            <a:pPr algn="ctr" eaLnBrk="1" hangingPunct="1">
              <a:buNone/>
              <a:defRPr/>
            </a:pPr>
            <a:endParaRPr lang="en-US" sz="2800" dirty="0" smtClean="0">
              <a:cs typeface="+mn-cs"/>
            </a:endParaRPr>
          </a:p>
          <a:p>
            <a:pPr algn="ctr" eaLnBrk="1" hangingPunct="1">
              <a:buNone/>
              <a:defRPr/>
            </a:pPr>
            <a:endParaRPr lang="en-US" sz="2800" dirty="0" smtClean="0">
              <a:cs typeface="+mn-cs"/>
            </a:endParaRPr>
          </a:p>
          <a:p>
            <a:pPr algn="ctr" eaLnBrk="1" hangingPunct="1">
              <a:buNone/>
              <a:defRPr/>
            </a:pPr>
            <a:endParaRPr lang="en-US" sz="2800" dirty="0" smtClean="0">
              <a:cs typeface="+mn-cs"/>
            </a:endParaRPr>
          </a:p>
          <a:p>
            <a:pPr algn="ctr" eaLnBrk="1" hangingPunct="1">
              <a:buNone/>
              <a:defRPr/>
            </a:pPr>
            <a:endParaRPr lang="en-US" sz="2800" dirty="0" smtClean="0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BEAEC8-B3B7-8440-B0EE-05164503659C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052512"/>
            <a:ext cx="8910638" cy="5856091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Batch system at the RAL Tier-1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656 worker nodes, 9312 slots, 93000 HEPSPEC06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Growing soon to beyond 12000 slots</a:t>
            </a:r>
            <a:endParaRPr lang="en-US" dirty="0" smtClean="0"/>
          </a:p>
          <a:p>
            <a:pPr>
              <a:defRPr/>
            </a:pPr>
            <a:r>
              <a:rPr lang="en-US" dirty="0" smtClean="0">
                <a:cs typeface="+mn-cs"/>
              </a:rPr>
              <a:t>VOs supported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All LHC experiments. RAL provides:</a:t>
            </a:r>
          </a:p>
          <a:p>
            <a:pPr lvl="2">
              <a:defRPr/>
            </a:pPr>
            <a:r>
              <a:rPr lang="en-US" dirty="0" smtClean="0">
                <a:cs typeface="+mn-cs"/>
              </a:rPr>
              <a:t>2% of ALICE T1 requirements</a:t>
            </a:r>
          </a:p>
          <a:p>
            <a:pPr lvl="2">
              <a:defRPr/>
            </a:pPr>
            <a:r>
              <a:rPr lang="en-US" dirty="0" smtClean="0">
                <a:cs typeface="+mn-cs"/>
              </a:rPr>
              <a:t>13% of ATLAS T1 requirements</a:t>
            </a:r>
          </a:p>
          <a:p>
            <a:pPr lvl="2">
              <a:defRPr/>
            </a:pPr>
            <a:r>
              <a:rPr lang="en-US" dirty="0" smtClean="0">
                <a:cs typeface="+mn-cs"/>
              </a:rPr>
              <a:t>8% of CMS T1 requirements</a:t>
            </a:r>
          </a:p>
          <a:p>
            <a:pPr lvl="2">
              <a:defRPr/>
            </a:pPr>
            <a:r>
              <a:rPr lang="en-US" dirty="0" smtClean="0">
                <a:cs typeface="+mn-cs"/>
              </a:rPr>
              <a:t>19% of </a:t>
            </a:r>
            <a:r>
              <a:rPr lang="en-US" dirty="0" err="1" smtClean="0">
                <a:cs typeface="+mn-cs"/>
              </a:rPr>
              <a:t>LHCb</a:t>
            </a:r>
            <a:r>
              <a:rPr lang="en-US" dirty="0" smtClean="0">
                <a:cs typeface="+mn-cs"/>
              </a:rPr>
              <a:t> T1 requirements (will grow to 30%)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Many non-LHC experiments, including non-HEP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No local job submission – only via grid</a:t>
            </a:r>
            <a:endParaRPr lang="en-US" sz="1200" dirty="0" smtClean="0">
              <a:cs typeface="+mn-cs"/>
            </a:endParaRPr>
          </a:p>
          <a:p>
            <a:pPr>
              <a:buNone/>
              <a:defRPr/>
            </a:pPr>
            <a:endParaRPr lang="en-US" sz="1200" dirty="0">
              <a:cs typeface="+mn-cs"/>
            </a:endParaRPr>
          </a:p>
          <a:p>
            <a:pPr>
              <a:buNone/>
              <a:defRPr/>
            </a:pPr>
            <a:endParaRPr lang="en-US" sz="1200" dirty="0">
              <a:cs typeface="+mn-cs"/>
            </a:endParaRPr>
          </a:p>
          <a:p>
            <a:pPr>
              <a:buNone/>
              <a:defRPr/>
            </a:pPr>
            <a:endParaRPr lang="en-US" sz="1200" dirty="0">
              <a:cs typeface="+mn-cs"/>
            </a:endParaRPr>
          </a:p>
          <a:p>
            <a:pPr>
              <a:buNone/>
              <a:defRPr/>
            </a:pPr>
            <a:endParaRPr lang="en-US" sz="1200" dirty="0">
              <a:cs typeface="+mn-cs"/>
            </a:endParaRPr>
          </a:p>
          <a:p>
            <a:pPr>
              <a:buNone/>
              <a:defRPr/>
            </a:pPr>
            <a:endParaRPr lang="en-US" dirty="0">
              <a:cs typeface="+mn-cs"/>
            </a:endParaRPr>
          </a:p>
          <a:p>
            <a:pPr>
              <a:buNone/>
              <a:defRPr/>
            </a:pPr>
            <a:endParaRPr lang="en-US" sz="1200" dirty="0" smtClean="0">
              <a:cs typeface="+mn-cs"/>
            </a:endParaRPr>
          </a:p>
          <a:p>
            <a:pPr>
              <a:buNone/>
              <a:defRPr/>
            </a:pPr>
            <a:endParaRPr lang="en-US" sz="1200" dirty="0" smtClean="0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BEAEC8-B3B7-8440-B0EE-05164503659C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RAL batch system</a:t>
            </a:r>
          </a:p>
        </p:txBody>
      </p:sp>
      <p:pic>
        <p:nvPicPr>
          <p:cNvPr id="7" name="Picture 6" descr="plot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596" y="5157192"/>
            <a:ext cx="3179196" cy="1592796"/>
          </a:xfrm>
          <a:prstGeom prst="rect">
            <a:avLst/>
          </a:prstGeom>
        </p:spPr>
      </p:pic>
      <p:pic>
        <p:nvPicPr>
          <p:cNvPr id="8" name="Picture 7" descr="plotq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5157191"/>
            <a:ext cx="3168352" cy="1587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308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052513"/>
            <a:ext cx="8910638" cy="5240539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cs typeface="+mn-cs"/>
              </a:rPr>
              <a:t>Torque + Maui </a:t>
            </a:r>
            <a:r>
              <a:rPr lang="en-US" dirty="0" smtClean="0">
                <a:cs typeface="+mn-cs"/>
              </a:rPr>
              <a:t>had been used for many years at RAL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Many issues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Severity and number of problems increased as size of farm increased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Problems included</a:t>
            </a:r>
          </a:p>
          <a:p>
            <a:pPr lvl="1">
              <a:defRPr/>
            </a:pPr>
            <a:r>
              <a:rPr lang="en-US" sz="1600" dirty="0" err="1" smtClean="0">
                <a:cs typeface="+mn-cs"/>
              </a:rPr>
              <a:t>pbs_server</a:t>
            </a:r>
            <a:r>
              <a:rPr lang="en-US" sz="1600" dirty="0" smtClean="0">
                <a:cs typeface="+mn-cs"/>
              </a:rPr>
              <a:t>, </a:t>
            </a:r>
            <a:r>
              <a:rPr lang="en-US" sz="1600" dirty="0" err="1" smtClean="0">
                <a:cs typeface="+mn-cs"/>
              </a:rPr>
              <a:t>maui</a:t>
            </a:r>
            <a:r>
              <a:rPr lang="en-US" sz="1600" dirty="0" smtClean="0">
                <a:cs typeface="+mn-cs"/>
              </a:rPr>
              <a:t> sometimes unresponsive</a:t>
            </a:r>
          </a:p>
          <a:p>
            <a:pPr lvl="1">
              <a:defRPr/>
            </a:pPr>
            <a:r>
              <a:rPr lang="en-US" sz="1600" dirty="0" err="1" smtClean="0">
                <a:cs typeface="+mn-cs"/>
              </a:rPr>
              <a:t>pbs_server</a:t>
            </a:r>
            <a:r>
              <a:rPr lang="en-US" sz="1600" dirty="0" smtClean="0">
                <a:cs typeface="+mn-cs"/>
              </a:rPr>
              <a:t> needed to be restarted sometimes due to excessive memory usage</a:t>
            </a:r>
          </a:p>
          <a:p>
            <a:pPr lvl="1">
              <a:defRPr/>
            </a:pPr>
            <a:r>
              <a:rPr lang="en-US" sz="1600" dirty="0" smtClean="0">
                <a:cs typeface="+mn-cs"/>
              </a:rPr>
              <a:t>Job start rate sometimes not high enough to keep the farm full</a:t>
            </a:r>
          </a:p>
          <a:p>
            <a:pPr lvl="2">
              <a:defRPr/>
            </a:pPr>
            <a:r>
              <a:rPr lang="en-US" sz="1400" dirty="0" smtClean="0">
                <a:cs typeface="+mn-cs"/>
              </a:rPr>
              <a:t>Regularly had times when had many idle jobs but farm not full</a:t>
            </a:r>
          </a:p>
          <a:p>
            <a:pPr lvl="1">
              <a:defRPr/>
            </a:pPr>
            <a:r>
              <a:rPr lang="en-US" sz="1600" dirty="0" smtClean="0">
                <a:cs typeface="+mn-cs"/>
              </a:rPr>
              <a:t>Regular job submission failures on CEs - </a:t>
            </a:r>
            <a:r>
              <a:rPr lang="en-GB" sz="1600" i="1" dirty="0" smtClean="0"/>
              <a:t>Connection timed out-</a:t>
            </a:r>
            <a:r>
              <a:rPr lang="en-GB" sz="1600" i="1" dirty="0" err="1" smtClean="0"/>
              <a:t>qsub</a:t>
            </a:r>
            <a:r>
              <a:rPr lang="en-GB" sz="1600" i="1" dirty="0" smtClean="0"/>
              <a:t>: cannot connect to server</a:t>
            </a:r>
          </a:p>
          <a:p>
            <a:pPr lvl="1">
              <a:defRPr/>
            </a:pPr>
            <a:r>
              <a:rPr lang="en-GB" sz="1600" dirty="0" smtClean="0">
                <a:cs typeface="+mn-cs"/>
              </a:rPr>
              <a:t>Unable to schedule jobs to the whole-node queue</a:t>
            </a:r>
          </a:p>
          <a:p>
            <a:pPr lvl="2">
              <a:defRPr/>
            </a:pPr>
            <a:r>
              <a:rPr lang="en-US" sz="1400" dirty="0" smtClean="0">
                <a:cs typeface="+mn-cs"/>
              </a:rPr>
              <a:t>W</a:t>
            </a:r>
            <a:r>
              <a:rPr lang="en-GB" sz="1400" dirty="0" smtClean="0">
                <a:cs typeface="+mn-cs"/>
              </a:rPr>
              <a:t>e wrote our own simple scheduler for this, running in parallel to Maui</a:t>
            </a:r>
          </a:p>
          <a:p>
            <a:pPr lvl="1">
              <a:defRPr/>
            </a:pPr>
            <a:r>
              <a:rPr lang="en-GB" sz="1600" dirty="0" smtClean="0">
                <a:cs typeface="+mn-cs"/>
              </a:rPr>
              <a:t>Didn’t handle mixed farm with SL5 and SL6 nodes well</a:t>
            </a:r>
          </a:p>
          <a:p>
            <a:pPr lvl="1">
              <a:defRPr/>
            </a:pPr>
            <a:r>
              <a:rPr lang="en-GB" sz="1600" dirty="0" smtClean="0">
                <a:cs typeface="+mn-cs"/>
              </a:rPr>
              <a:t>DNS issues, network issues &amp; problematic worker nodes cause it to become very unhappy</a:t>
            </a:r>
          </a:p>
          <a:p>
            <a:pPr>
              <a:defRPr/>
            </a:pPr>
            <a:r>
              <a:rPr lang="en-GB" dirty="0" smtClean="0">
                <a:cs typeface="+mn-cs"/>
              </a:rPr>
              <a:t>Increasing effort just to keep it working</a:t>
            </a:r>
            <a:endParaRPr lang="en-US" dirty="0" smtClean="0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BEAEC8-B3B7-8440-B0EE-05164503659C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Torque + Maui</a:t>
            </a:r>
            <a:endParaRPr lang="en-US" dirty="0" smtClean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98092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052513"/>
            <a:ext cx="8910638" cy="526516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In August 2012 started looking for an alternative – criteria:</a:t>
            </a:r>
          </a:p>
          <a:p>
            <a:pPr lvl="1">
              <a:defRPr/>
            </a:pPr>
            <a:endParaRPr lang="en-US" sz="1400" dirty="0" smtClean="0"/>
          </a:p>
          <a:p>
            <a:pPr lvl="1">
              <a:defRPr/>
            </a:pPr>
            <a:endParaRPr lang="en-US" sz="1400" dirty="0" smtClean="0"/>
          </a:p>
          <a:p>
            <a:pPr lvl="1">
              <a:defRPr/>
            </a:pPr>
            <a:endParaRPr lang="en-US" sz="1400" dirty="0" smtClean="0"/>
          </a:p>
          <a:p>
            <a:pPr lvl="1">
              <a:defRPr/>
            </a:pPr>
            <a:endParaRPr lang="en-US" sz="1400" dirty="0" smtClean="0"/>
          </a:p>
          <a:p>
            <a:pPr lvl="1">
              <a:defRPr/>
            </a:pPr>
            <a:endParaRPr lang="en-US" sz="1400" dirty="0" smtClean="0"/>
          </a:p>
          <a:p>
            <a:pPr lvl="1">
              <a:defRPr/>
            </a:pPr>
            <a:endParaRPr lang="en-US" sz="1400" dirty="0" smtClean="0"/>
          </a:p>
          <a:p>
            <a:pPr lvl="1">
              <a:defRPr/>
            </a:pPr>
            <a:endParaRPr lang="en-US" sz="1400" dirty="0" smtClean="0"/>
          </a:p>
          <a:p>
            <a:pPr lvl="1">
              <a:defRPr/>
            </a:pPr>
            <a:endParaRPr lang="en-US" sz="1400" dirty="0" smtClean="0"/>
          </a:p>
          <a:p>
            <a:pPr lvl="1">
              <a:defRPr/>
            </a:pPr>
            <a:endParaRPr lang="en-US" sz="1400" dirty="0" smtClean="0"/>
          </a:p>
          <a:p>
            <a:pPr lvl="1">
              <a:defRPr/>
            </a:pPr>
            <a:endParaRPr lang="en-US" sz="1400" dirty="0" smtClean="0"/>
          </a:p>
          <a:p>
            <a:pPr lvl="1">
              <a:defRPr/>
            </a:pPr>
            <a:endParaRPr lang="en-US" sz="1400" dirty="0" smtClean="0"/>
          </a:p>
          <a:p>
            <a:pPr lvl="1">
              <a:defRPr/>
            </a:pPr>
            <a:endParaRPr lang="en-US" sz="1400" dirty="0" smtClean="0"/>
          </a:p>
          <a:p>
            <a:pPr lvl="1">
              <a:defRPr/>
            </a:pPr>
            <a:endParaRPr lang="en-US" sz="1400" dirty="0" smtClean="0"/>
          </a:p>
          <a:p>
            <a:pPr lvl="1">
              <a:defRPr/>
            </a:pPr>
            <a:endParaRPr lang="en-US" sz="1400" dirty="0" smtClean="0"/>
          </a:p>
          <a:p>
            <a:pPr lvl="1">
              <a:defRPr/>
            </a:pPr>
            <a:endParaRPr lang="en-US" sz="1400" dirty="0" smtClean="0"/>
          </a:p>
          <a:p>
            <a:pPr lvl="1">
              <a:defRPr/>
            </a:pPr>
            <a:endParaRPr lang="en-US" sz="1400" dirty="0" smtClean="0"/>
          </a:p>
          <a:p>
            <a:pPr lvl="1">
              <a:buNone/>
              <a:defRPr/>
            </a:pPr>
            <a:endParaRPr lang="en-US" sz="800" dirty="0" smtClean="0"/>
          </a:p>
          <a:p>
            <a:pPr lvl="2">
              <a:buNone/>
              <a:defRPr/>
            </a:pPr>
            <a:endParaRPr lang="en-US" sz="1400" dirty="0" smtClean="0"/>
          </a:p>
          <a:p>
            <a:pPr lvl="2">
              <a:buNone/>
              <a:defRPr/>
            </a:pPr>
            <a:endParaRPr lang="en-US" sz="1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BEAEC8-B3B7-8440-B0EE-05164503659C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Choosing a new batch system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-252536" y="1556792"/>
            <a:ext cx="4680074" cy="4501874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+mn-lt"/>
                <a:ea typeface="+mn-ea"/>
              </a:rPr>
              <a:t>Integration with WLCG community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</a:rPr>
              <a:t>Compatabile with grid middleware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</a:rPr>
              <a:t>APEL accounting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+mn-lt"/>
                <a:ea typeface="+mn-ea"/>
              </a:rPr>
              <a:t>Integration with our environment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</a:rPr>
              <a:t>E.g.  Does it require a shared filesystem?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+mn-lt"/>
                <a:ea typeface="+mn-ea"/>
              </a:rPr>
              <a:t>Scalability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</a:rPr>
              <a:t>Number of worker nodes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</a:rPr>
              <a:t>Number of cores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</a:rPr>
              <a:t>Number of jobs per day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</a:rPr>
              <a:t>Number of running, pending jobs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+mn-lt"/>
                <a:ea typeface="+mn-ea"/>
              </a:rPr>
              <a:t>Robustness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</a:rPr>
              <a:t>Effect of problematic WNs on batch server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</a:rPr>
              <a:t>Effect if batch server is down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</a:rPr>
              <a:t>Effect of other problems (e.g.  network issues)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644008" y="1556792"/>
            <a:ext cx="4499992" cy="4840429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marL="285750" indent="-285750">
              <a:spcBef>
                <a:spcPct val="20000"/>
              </a:spcBef>
              <a:buFontTx/>
              <a:buChar char="–"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+mn-lt"/>
                <a:ea typeface="+mn-ea"/>
              </a:rPr>
              <a:t>Support</a:t>
            </a:r>
          </a:p>
          <a:p>
            <a:pPr marL="285750" indent="-285750">
              <a:spcBef>
                <a:spcPct val="20000"/>
              </a:spcBef>
              <a:buFontTx/>
              <a:buChar char="–"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+mn-lt"/>
                <a:ea typeface="+mn-ea"/>
              </a:rPr>
              <a:t>Procurement cost</a:t>
            </a:r>
          </a:p>
          <a:p>
            <a:pPr marL="685800" lvl="1" indent="-228600">
              <a:spcBef>
                <a:spcPct val="20000"/>
              </a:spcBef>
              <a:buFontTx/>
              <a:buChar char="•"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</a:rPr>
              <a:t>Licenses, support</a:t>
            </a:r>
          </a:p>
          <a:p>
            <a:pPr marL="685800" lvl="1" indent="-228600">
              <a:spcBef>
                <a:spcPct val="20000"/>
              </a:spcBef>
              <a:buFontTx/>
              <a:buChar char="•"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</a:rPr>
              <a:t>Avoid commercial products if at all possible</a:t>
            </a:r>
          </a:p>
          <a:p>
            <a:pPr marL="285750" indent="-285750">
              <a:spcBef>
                <a:spcPct val="20000"/>
              </a:spcBef>
              <a:buFontTx/>
              <a:buChar char="–"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+mn-lt"/>
                <a:ea typeface="+mn-ea"/>
              </a:rPr>
              <a:t>Maintenance cost</a:t>
            </a:r>
          </a:p>
          <a:p>
            <a:pPr marL="685800" lvl="1" indent="-228600">
              <a:spcBef>
                <a:spcPct val="20000"/>
              </a:spcBef>
              <a:buFontTx/>
              <a:buChar char="•"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</a:rPr>
              <a:t>FTE required to keep it running</a:t>
            </a:r>
          </a:p>
          <a:p>
            <a:pPr marL="285750" indent="-285750">
              <a:spcBef>
                <a:spcPct val="20000"/>
              </a:spcBef>
              <a:buFontTx/>
              <a:buChar char="–"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+mn-lt"/>
                <a:ea typeface="+mn-ea"/>
              </a:rPr>
              <a:t>Essential functionality</a:t>
            </a:r>
          </a:p>
          <a:p>
            <a:pPr marL="685800" lvl="1" indent="-228600">
              <a:spcBef>
                <a:spcPct val="20000"/>
              </a:spcBef>
              <a:buFontTx/>
              <a:buChar char="•"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</a:rPr>
              <a:t>Hierarchical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</a:rPr>
              <a:t>fairshares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n-lt"/>
              <a:ea typeface="+mn-ea"/>
            </a:endParaRPr>
          </a:p>
          <a:p>
            <a:pPr marL="685800" lvl="1" indent="-228600">
              <a:spcBef>
                <a:spcPct val="20000"/>
              </a:spcBef>
              <a:buFontTx/>
              <a:buChar char="•"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</a:rPr>
              <a:t>Ability to limit resources</a:t>
            </a:r>
          </a:p>
          <a:p>
            <a:pPr marL="685800" lvl="1" indent="-228600">
              <a:spcBef>
                <a:spcPct val="20000"/>
              </a:spcBef>
              <a:buFontTx/>
              <a:buChar char="•"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</a:rPr>
              <a:t>Ability to schedule multi-core jobs</a:t>
            </a:r>
          </a:p>
          <a:p>
            <a:pPr marL="685800" lvl="1" indent="-228600">
              <a:spcBef>
                <a:spcPct val="20000"/>
              </a:spcBef>
              <a:buFontTx/>
              <a:buChar char="•"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</a:rPr>
              <a:t>Ability to place limits on numbers of running jobs for different users, groups, VOs</a:t>
            </a:r>
          </a:p>
          <a:p>
            <a:pPr marL="285750" indent="-285750">
              <a:spcBef>
                <a:spcPct val="20000"/>
              </a:spcBef>
              <a:buFontTx/>
              <a:buChar char="–"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+mn-lt"/>
                <a:ea typeface="+mn-ea"/>
              </a:rPr>
              <a:t>Desirable functionality</a:t>
            </a:r>
          </a:p>
          <a:p>
            <a:pPr marL="685800" lvl="1" indent="-228600">
              <a:spcBef>
                <a:spcPct val="20000"/>
              </a:spcBef>
              <a:buFontTx/>
              <a:buChar char="•"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</a:rPr>
              <a:t>High availability</a:t>
            </a:r>
          </a:p>
          <a:p>
            <a:pPr marL="685800" lvl="1" indent="-228600">
              <a:spcBef>
                <a:spcPct val="20000"/>
              </a:spcBef>
              <a:buFontTx/>
              <a:buChar char="•"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</a:rPr>
              <a:t>Ability to handle dynamic resources</a:t>
            </a:r>
          </a:p>
          <a:p>
            <a:pPr marL="685800" lvl="1" indent="-228600">
              <a:spcBef>
                <a:spcPct val="20000"/>
              </a:spcBef>
              <a:buFontTx/>
              <a:buChar char="•"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</a:rPr>
              <a:t>Power management</a:t>
            </a:r>
          </a:p>
          <a:p>
            <a:pPr marL="685800" lvl="1" indent="-228600">
              <a:spcBef>
                <a:spcPct val="20000"/>
              </a:spcBef>
              <a:buFontTx/>
              <a:buChar char="•"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</a:rPr>
              <a:t>IPv6 compatibility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052513"/>
            <a:ext cx="8910638" cy="5277471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dirty="0" smtClean="0">
                <a:cs typeface="+mn-cs"/>
              </a:rPr>
              <a:t>Considered, tested &amp; eventually rejected the following technologies:</a:t>
            </a:r>
          </a:p>
          <a:p>
            <a:pPr lvl="1">
              <a:defRPr/>
            </a:pPr>
            <a:r>
              <a:rPr lang="en-US" sz="1800" dirty="0" smtClean="0">
                <a:cs typeface="+mn-cs"/>
              </a:rPr>
              <a:t>LSF, </a:t>
            </a:r>
            <a:r>
              <a:rPr lang="en-US" sz="1800" dirty="0" err="1" smtClean="0">
                <a:cs typeface="+mn-cs"/>
              </a:rPr>
              <a:t>Univa</a:t>
            </a:r>
            <a:r>
              <a:rPr lang="en-US" sz="1800" dirty="0" smtClean="0">
                <a:cs typeface="+mn-cs"/>
              </a:rPr>
              <a:t> Grid Engine</a:t>
            </a:r>
          </a:p>
          <a:p>
            <a:pPr lvl="2">
              <a:defRPr/>
            </a:pPr>
            <a:r>
              <a:rPr lang="en-US" sz="1600" dirty="0" smtClean="0"/>
              <a:t>Avoid commercial products unless absolutely necessary</a:t>
            </a:r>
            <a:endParaRPr lang="en-US" sz="1600" dirty="0" smtClean="0">
              <a:cs typeface="+mn-cs"/>
            </a:endParaRPr>
          </a:p>
          <a:p>
            <a:pPr lvl="1">
              <a:defRPr/>
            </a:pPr>
            <a:r>
              <a:rPr lang="en-US" sz="1800" dirty="0" smtClean="0"/>
              <a:t>Open-source Grid Engines</a:t>
            </a:r>
          </a:p>
          <a:p>
            <a:pPr lvl="2">
              <a:defRPr/>
            </a:pPr>
            <a:r>
              <a:rPr lang="en-US" sz="1600" dirty="0" smtClean="0">
                <a:cs typeface="+mn-cs"/>
              </a:rPr>
              <a:t>Competing products, not sure which has best long-term future</a:t>
            </a:r>
          </a:p>
          <a:p>
            <a:pPr lvl="2">
              <a:defRPr/>
            </a:pPr>
            <a:r>
              <a:rPr lang="en-US" sz="1600" dirty="0" smtClean="0">
                <a:cs typeface="+mn-cs"/>
              </a:rPr>
              <a:t>Communities appear less active than SLURM &amp; </a:t>
            </a:r>
            <a:r>
              <a:rPr lang="en-US" sz="1600" dirty="0" err="1" smtClean="0">
                <a:cs typeface="+mn-cs"/>
              </a:rPr>
              <a:t>HTCondor</a:t>
            </a:r>
            <a:endParaRPr lang="en-US" sz="1600" dirty="0" smtClean="0">
              <a:cs typeface="+mn-cs"/>
            </a:endParaRPr>
          </a:p>
          <a:p>
            <a:pPr lvl="2">
              <a:defRPr/>
            </a:pPr>
            <a:r>
              <a:rPr lang="en-US" sz="1600" dirty="0" smtClean="0">
                <a:cs typeface="+mn-cs"/>
              </a:rPr>
              <a:t>Existing Tier-1s using </a:t>
            </a:r>
            <a:r>
              <a:rPr lang="en-US" sz="1600" dirty="0" err="1" smtClean="0">
                <a:cs typeface="+mn-cs"/>
              </a:rPr>
              <a:t>Univa</a:t>
            </a:r>
            <a:r>
              <a:rPr lang="en-US" sz="1600" dirty="0" smtClean="0">
                <a:cs typeface="+mn-cs"/>
              </a:rPr>
              <a:t> Grid Engine</a:t>
            </a:r>
          </a:p>
          <a:p>
            <a:pPr lvl="1">
              <a:defRPr/>
            </a:pPr>
            <a:r>
              <a:rPr lang="en-US" sz="1800" dirty="0" smtClean="0"/>
              <a:t>Torque 4 + Maui</a:t>
            </a:r>
          </a:p>
          <a:p>
            <a:pPr lvl="2">
              <a:defRPr/>
            </a:pPr>
            <a:r>
              <a:rPr lang="en-US" sz="1600" dirty="0" smtClean="0"/>
              <a:t>Maui problematic</a:t>
            </a:r>
          </a:p>
          <a:p>
            <a:pPr lvl="2">
              <a:defRPr/>
            </a:pPr>
            <a:r>
              <a:rPr lang="en-US" sz="1600" dirty="0" smtClean="0"/>
              <a:t>Torque 4 seems less scalable than alternatives</a:t>
            </a:r>
            <a:endParaRPr lang="en-US" sz="1600" dirty="0" smtClean="0">
              <a:cs typeface="+mn-cs"/>
            </a:endParaRPr>
          </a:p>
          <a:p>
            <a:pPr lvl="1">
              <a:defRPr/>
            </a:pPr>
            <a:r>
              <a:rPr lang="en-US" sz="1800" dirty="0" smtClean="0">
                <a:cs typeface="+mn-cs"/>
              </a:rPr>
              <a:t>SLURM</a:t>
            </a:r>
          </a:p>
          <a:p>
            <a:pPr lvl="2">
              <a:defRPr/>
            </a:pPr>
            <a:r>
              <a:rPr lang="en-US" sz="1600" dirty="0" smtClean="0">
                <a:cs typeface="+mn-cs"/>
              </a:rPr>
              <a:t>Carried out extensive testing and comparison with </a:t>
            </a:r>
            <a:r>
              <a:rPr lang="en-US" sz="1600" dirty="0" err="1" smtClean="0">
                <a:cs typeface="+mn-cs"/>
              </a:rPr>
              <a:t>HTCondor</a:t>
            </a:r>
            <a:endParaRPr lang="en-US" sz="1600" dirty="0" smtClean="0">
              <a:cs typeface="+mn-cs"/>
            </a:endParaRPr>
          </a:p>
          <a:p>
            <a:pPr lvl="2">
              <a:defRPr/>
            </a:pPr>
            <a:r>
              <a:rPr lang="en-US" sz="1600" dirty="0" smtClean="0">
                <a:cs typeface="+mn-cs"/>
              </a:rPr>
              <a:t>Found that for our use case:</a:t>
            </a:r>
          </a:p>
          <a:p>
            <a:pPr lvl="3">
              <a:defRPr/>
            </a:pPr>
            <a:r>
              <a:rPr lang="en-US" sz="1400" dirty="0" smtClean="0">
                <a:cs typeface="+mn-cs"/>
              </a:rPr>
              <a:t>Very fragile, easy to break</a:t>
            </a:r>
          </a:p>
          <a:p>
            <a:pPr lvl="3">
              <a:defRPr/>
            </a:pPr>
            <a:r>
              <a:rPr lang="en-US" sz="1400" dirty="0" smtClean="0">
                <a:cs typeface="+mn-cs"/>
              </a:rPr>
              <a:t>Unable to get to work reliably above 6000 jobs slots</a:t>
            </a:r>
          </a:p>
          <a:p>
            <a:pPr>
              <a:defRPr/>
            </a:pPr>
            <a:r>
              <a:rPr lang="en-US" sz="2000" dirty="0"/>
              <a:t>For more information, see</a:t>
            </a:r>
          </a:p>
          <a:p>
            <a:pPr marL="400050" lvl="1" indent="0">
              <a:buNone/>
              <a:defRPr/>
            </a:pPr>
            <a:r>
              <a:rPr lang="it-IT" sz="1600" dirty="0">
                <a:solidFill>
                  <a:schemeClr val="tx1"/>
                </a:solidFill>
              </a:rPr>
              <a:t>http://</a:t>
            </a:r>
            <a:r>
              <a:rPr lang="it-IT" sz="1600" dirty="0" err="1">
                <a:solidFill>
                  <a:schemeClr val="tx1"/>
                </a:solidFill>
              </a:rPr>
              <a:t>indico.cern.ch</a:t>
            </a:r>
            <a:r>
              <a:rPr lang="it-IT" sz="1600" dirty="0">
                <a:solidFill>
                  <a:schemeClr val="tx1"/>
                </a:solidFill>
              </a:rPr>
              <a:t>/</a:t>
            </a:r>
            <a:r>
              <a:rPr lang="it-IT" sz="1600" dirty="0" err="1">
                <a:solidFill>
                  <a:schemeClr val="tx1"/>
                </a:solidFill>
              </a:rPr>
              <a:t>event</a:t>
            </a:r>
            <a:r>
              <a:rPr lang="it-IT" sz="1600" dirty="0">
                <a:solidFill>
                  <a:schemeClr val="tx1"/>
                </a:solidFill>
              </a:rPr>
              <a:t>/247864/session/5/</a:t>
            </a:r>
            <a:r>
              <a:rPr lang="it-IT" sz="1600" dirty="0" err="1">
                <a:solidFill>
                  <a:schemeClr val="tx1"/>
                </a:solidFill>
              </a:rPr>
              <a:t>contribution</a:t>
            </a:r>
            <a:r>
              <a:rPr lang="it-IT" sz="1600" dirty="0">
                <a:solidFill>
                  <a:schemeClr val="tx1"/>
                </a:solidFill>
              </a:rPr>
              <a:t>/</a:t>
            </a:r>
            <a:r>
              <a:rPr lang="it-IT" sz="1600" dirty="0" smtClean="0">
                <a:solidFill>
                  <a:schemeClr val="tx1"/>
                </a:solidFill>
              </a:rPr>
              <a:t>21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BEAEC8-B3B7-8440-B0EE-05164503659C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Choosing a new batch system</a:t>
            </a:r>
          </a:p>
        </p:txBody>
      </p:sp>
    </p:spTree>
    <p:extLst>
      <p:ext uri="{BB962C8B-B14F-4D97-AF65-F5344CB8AC3E}">
        <p14:creationId xmlns:p14="http://schemas.microsoft.com/office/powerpoint/2010/main" val="1673782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052513"/>
            <a:ext cx="8910638" cy="2248950"/>
          </a:xfrm>
        </p:spPr>
        <p:txBody>
          <a:bodyPr/>
          <a:lstStyle/>
          <a:p>
            <a:pPr>
              <a:defRPr/>
            </a:pPr>
            <a:r>
              <a:rPr lang="en-US" sz="2000" dirty="0" err="1" smtClean="0">
                <a:cs typeface="+mn-cs"/>
              </a:rPr>
              <a:t>HTCondor</a:t>
            </a:r>
            <a:r>
              <a:rPr lang="en-US" sz="2000" dirty="0" smtClean="0">
                <a:cs typeface="+mn-cs"/>
              </a:rPr>
              <a:t> chosen as replacement for </a:t>
            </a:r>
            <a:r>
              <a:rPr lang="en-US" sz="2000" dirty="0" smtClean="0">
                <a:cs typeface="+mn-cs"/>
              </a:rPr>
              <a:t>Torque + Maui</a:t>
            </a:r>
            <a:endParaRPr lang="en-US" sz="2000" dirty="0" smtClean="0">
              <a:cs typeface="+mn-cs"/>
            </a:endParaRPr>
          </a:p>
          <a:p>
            <a:pPr lvl="1">
              <a:defRPr/>
            </a:pPr>
            <a:r>
              <a:rPr lang="en-US" sz="1800" dirty="0" smtClean="0"/>
              <a:t>Has the features we require</a:t>
            </a:r>
          </a:p>
          <a:p>
            <a:pPr lvl="1">
              <a:defRPr/>
            </a:pPr>
            <a:r>
              <a:rPr lang="en-US" sz="1800" dirty="0" smtClean="0"/>
              <a:t>Seems </a:t>
            </a:r>
            <a:r>
              <a:rPr lang="en-US" sz="1800" dirty="0"/>
              <a:t>very stable</a:t>
            </a:r>
            <a:endParaRPr lang="en-US" sz="1800" dirty="0" smtClean="0">
              <a:cs typeface="+mn-cs"/>
            </a:endParaRPr>
          </a:p>
          <a:p>
            <a:pPr lvl="1">
              <a:defRPr/>
            </a:pPr>
            <a:r>
              <a:rPr lang="en-US" sz="1800" dirty="0" smtClean="0">
                <a:cs typeface="+mn-cs"/>
              </a:rPr>
              <a:t>Easily able to run 16,000 simultaneous jobs</a:t>
            </a:r>
          </a:p>
          <a:p>
            <a:pPr lvl="2">
              <a:defRPr/>
            </a:pPr>
            <a:r>
              <a:rPr lang="en-US" sz="1600" dirty="0" smtClean="0">
                <a:cs typeface="+mn-cs"/>
              </a:rPr>
              <a:t>Prior to deployment into production we didn’t try larger numbers of jobs</a:t>
            </a:r>
          </a:p>
          <a:p>
            <a:pPr lvl="3">
              <a:defRPr/>
            </a:pPr>
            <a:r>
              <a:rPr lang="en-US" sz="1400" dirty="0" smtClean="0">
                <a:cs typeface="+mn-cs"/>
              </a:rPr>
              <a:t>Didn’t expect to exceed this number of slots within the next few years</a:t>
            </a:r>
          </a:p>
          <a:p>
            <a:pPr lvl="2">
              <a:defRPr/>
            </a:pPr>
            <a:r>
              <a:rPr lang="en-US" sz="1600" dirty="0" smtClean="0">
                <a:cs typeface="+mn-cs"/>
              </a:rPr>
              <a:t>Didn’t do any tuning – it “just worked”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BEAEC8-B3B7-8440-B0EE-05164503659C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Choosing a new batch system</a:t>
            </a:r>
          </a:p>
        </p:txBody>
      </p:sp>
    </p:spTree>
    <p:extLst>
      <p:ext uri="{BB962C8B-B14F-4D97-AF65-F5344CB8AC3E}">
        <p14:creationId xmlns:p14="http://schemas.microsoft.com/office/powerpoint/2010/main" val="1259520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BEAEC8-B3B7-8440-B0EE-05164503659C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Migration to </a:t>
            </a:r>
            <a:r>
              <a:rPr lang="en-US" dirty="0" err="1" smtClean="0">
                <a:cs typeface="+mj-cs"/>
              </a:rPr>
              <a:t>HTCondor</a:t>
            </a:r>
            <a:endParaRPr lang="en-US" dirty="0" smtClean="0">
              <a:cs typeface="+mj-cs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052513"/>
            <a:ext cx="8910638" cy="526516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Timeline</a:t>
            </a:r>
          </a:p>
          <a:p>
            <a:pPr lvl="1">
              <a:buNone/>
              <a:defRPr/>
            </a:pPr>
            <a:r>
              <a:rPr lang="en-US" dirty="0" smtClean="0">
                <a:cs typeface="+mn-cs"/>
              </a:rPr>
              <a:t>2012 Aug	- Started evaluating alternatives to Torque/Maui</a:t>
            </a:r>
          </a:p>
          <a:p>
            <a:pPr lvl="1">
              <a:buNone/>
              <a:defRPr/>
            </a:pPr>
            <a:r>
              <a:rPr lang="en-US" dirty="0" smtClean="0">
                <a:cs typeface="+mn-cs"/>
              </a:rPr>
              <a:t>2013 June	- Began testing </a:t>
            </a:r>
            <a:r>
              <a:rPr lang="en-US" dirty="0" err="1" smtClean="0">
                <a:cs typeface="+mn-cs"/>
              </a:rPr>
              <a:t>HTCondor</a:t>
            </a:r>
            <a:r>
              <a:rPr lang="en-US" dirty="0" smtClean="0">
                <a:cs typeface="+mn-cs"/>
              </a:rPr>
              <a:t> with ATLAS &amp; CMS</a:t>
            </a:r>
          </a:p>
          <a:p>
            <a:pPr lvl="1">
              <a:buNone/>
              <a:defRPr/>
            </a:pPr>
            <a:r>
              <a:rPr lang="en-US" dirty="0" smtClean="0">
                <a:cs typeface="+mn-cs"/>
              </a:rPr>
              <a:t>2013 Aug	- Choice of </a:t>
            </a:r>
            <a:r>
              <a:rPr lang="en-US" dirty="0" err="1" smtClean="0">
                <a:cs typeface="+mn-cs"/>
              </a:rPr>
              <a:t>HTCondor</a:t>
            </a:r>
            <a:r>
              <a:rPr lang="en-US" dirty="0" smtClean="0">
                <a:cs typeface="+mn-cs"/>
              </a:rPr>
              <a:t> approved by RAL Tier-1 management</a:t>
            </a:r>
          </a:p>
          <a:p>
            <a:pPr lvl="1">
              <a:buNone/>
              <a:defRPr/>
            </a:pPr>
            <a:r>
              <a:rPr lang="en-US" dirty="0" smtClean="0">
                <a:cs typeface="+mn-cs"/>
              </a:rPr>
              <a:t>2013 Sept	- </a:t>
            </a:r>
            <a:r>
              <a:rPr lang="en-US" dirty="0" smtClean="0"/>
              <a:t>Declared </a:t>
            </a:r>
            <a:r>
              <a:rPr lang="en-US" dirty="0" err="1"/>
              <a:t>HTCondor</a:t>
            </a:r>
            <a:r>
              <a:rPr lang="en-US" dirty="0"/>
              <a:t> </a:t>
            </a:r>
            <a:r>
              <a:rPr lang="en-US" dirty="0" smtClean="0"/>
              <a:t>as a production service</a:t>
            </a:r>
            <a:endParaRPr lang="en-US" dirty="0" smtClean="0">
              <a:cs typeface="+mn-cs"/>
            </a:endParaRPr>
          </a:p>
          <a:p>
            <a:pPr lvl="1">
              <a:buNone/>
              <a:defRPr/>
            </a:pPr>
            <a:r>
              <a:rPr lang="en-US" dirty="0" smtClean="0">
                <a:cs typeface="+mn-cs"/>
              </a:rPr>
              <a:t>			- Moved 50% of pledged CPU resources to </a:t>
            </a:r>
            <a:r>
              <a:rPr lang="en-US" dirty="0" err="1" smtClean="0">
                <a:cs typeface="+mn-cs"/>
              </a:rPr>
              <a:t>HTCondor</a:t>
            </a:r>
            <a:endParaRPr lang="en-US" dirty="0">
              <a:cs typeface="+mn-cs"/>
            </a:endParaRPr>
          </a:p>
          <a:p>
            <a:pPr lvl="1">
              <a:buNone/>
              <a:defRPr/>
            </a:pPr>
            <a:r>
              <a:rPr lang="en-US" dirty="0" smtClean="0">
                <a:cs typeface="+mn-cs"/>
              </a:rPr>
              <a:t>			 </a:t>
            </a:r>
            <a:r>
              <a:rPr lang="en-US" sz="1600" dirty="0" smtClean="0">
                <a:cs typeface="+mn-cs"/>
              </a:rPr>
              <a:t> (upgraded WNs to SL6 as well as migrating to </a:t>
            </a:r>
            <a:r>
              <a:rPr lang="en-US" sz="1600" dirty="0" err="1" smtClean="0">
                <a:cs typeface="+mn-cs"/>
              </a:rPr>
              <a:t>HTCondor</a:t>
            </a:r>
            <a:r>
              <a:rPr lang="en-US" sz="1600" dirty="0" smtClean="0">
                <a:cs typeface="+mn-cs"/>
              </a:rPr>
              <a:t>)</a:t>
            </a:r>
            <a:endParaRPr lang="en-US" dirty="0" smtClean="0">
              <a:cs typeface="+mn-cs"/>
            </a:endParaRPr>
          </a:p>
          <a:p>
            <a:pPr lvl="1">
              <a:buNone/>
              <a:defRPr/>
            </a:pPr>
            <a:r>
              <a:rPr lang="en-US" dirty="0" smtClean="0">
                <a:cs typeface="+mn-cs"/>
              </a:rPr>
              <a:t>2013 Nov	- Migrated remaining resources to </a:t>
            </a:r>
            <a:r>
              <a:rPr lang="en-US" dirty="0" err="1" smtClean="0">
                <a:cs typeface="+mn-cs"/>
              </a:rPr>
              <a:t>HTCondor</a:t>
            </a:r>
            <a:endParaRPr lang="en-US" dirty="0" smtClean="0">
              <a:cs typeface="+mn-cs"/>
            </a:endParaRPr>
          </a:p>
          <a:p>
            <a:pPr lvl="1">
              <a:buNone/>
              <a:defRPr/>
            </a:pPr>
            <a:endParaRPr lang="en-US" dirty="0">
              <a:cs typeface="+mn-cs"/>
            </a:endParaRPr>
          </a:p>
          <a:p>
            <a:pPr lvl="1">
              <a:buNone/>
              <a:defRPr/>
            </a:pPr>
            <a:endParaRPr lang="en-US" dirty="0" smtClean="0">
              <a:cs typeface="+mn-cs"/>
            </a:endParaRPr>
          </a:p>
          <a:p>
            <a:pPr lvl="1">
              <a:buNone/>
              <a:defRPr/>
            </a:pPr>
            <a:endParaRPr lang="en-US" dirty="0">
              <a:cs typeface="+mn-cs"/>
            </a:endParaRPr>
          </a:p>
          <a:p>
            <a:pPr lvl="1">
              <a:buNone/>
              <a:defRPr/>
            </a:pPr>
            <a:endParaRPr lang="en-US" dirty="0" smtClean="0">
              <a:cs typeface="+mn-cs"/>
            </a:endParaRPr>
          </a:p>
          <a:p>
            <a:pPr lvl="1">
              <a:buNone/>
              <a:defRPr/>
            </a:pPr>
            <a:endParaRPr lang="en-US" dirty="0">
              <a:cs typeface="+mn-cs"/>
            </a:endParaRPr>
          </a:p>
          <a:p>
            <a:pPr lvl="1">
              <a:buNone/>
              <a:defRPr/>
            </a:pPr>
            <a:endParaRPr lang="en-US" dirty="0" smtClean="0">
              <a:cs typeface="+mn-cs"/>
            </a:endParaRPr>
          </a:p>
        </p:txBody>
      </p:sp>
      <p:pic>
        <p:nvPicPr>
          <p:cNvPr id="7" name="Picture 6" descr="pbs_condor_jobs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4221088"/>
            <a:ext cx="4968552" cy="1974948"/>
          </a:xfrm>
          <a:prstGeom prst="rect">
            <a:avLst/>
          </a:prstGeom>
        </p:spPr>
      </p:pic>
      <p:pic>
        <p:nvPicPr>
          <p:cNvPr id="8" name="Picture 7" descr="pbs_condor_jobs1a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2000" y="4982696"/>
            <a:ext cx="419159" cy="64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078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ridPP3_talks">
  <a:themeElements>
    <a:clrScheme name="GridPP3_talks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CE4EF"/>
      </a:accent1>
      <a:accent2>
        <a:srgbClr val="333399"/>
      </a:accent2>
      <a:accent3>
        <a:srgbClr val="FFFFFF"/>
      </a:accent3>
      <a:accent4>
        <a:srgbClr val="000000"/>
      </a:accent4>
      <a:accent5>
        <a:srgbClr val="EBEFF6"/>
      </a:accent5>
      <a:accent6>
        <a:srgbClr val="2D2D8A"/>
      </a:accent6>
      <a:hlink>
        <a:srgbClr val="009999"/>
      </a:hlink>
      <a:folHlink>
        <a:srgbClr val="99CC00"/>
      </a:folHlink>
    </a:clrScheme>
    <a:fontScheme name="GridPP3_talks">
      <a:majorFont>
        <a:latin typeface="Trebuchet MS"/>
        <a:ea typeface="ＭＳ Ｐゴシック"/>
        <a:cs typeface=""/>
      </a:majorFont>
      <a:minorFont>
        <a:latin typeface="Trebuchet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33CC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DCE4E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33CC"/>
            </a:solidFill>
            <a:effectLst/>
            <a:latin typeface="Trebuchet MS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33CC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DCE4E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33CC"/>
            </a:solidFill>
            <a:effectLst/>
            <a:latin typeface="Trebuchet MS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GridPP3_talk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CE4E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BEFF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GridPP3_talks.pot</Template>
  <TotalTime>10505</TotalTime>
  <Words>1964</Words>
  <Application>Microsoft Macintosh PowerPoint</Application>
  <PresentationFormat>On-screen Show (4:3)</PresentationFormat>
  <Paragraphs>406</Paragraphs>
  <Slides>24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GridPP3_talks</vt:lpstr>
      <vt:lpstr>HTCondor at the RAL Tier-1</vt:lpstr>
      <vt:lpstr>Outline</vt:lpstr>
      <vt:lpstr>PowerPoint Presentation</vt:lpstr>
      <vt:lpstr>RAL batch system</vt:lpstr>
      <vt:lpstr>Torque + Maui</vt:lpstr>
      <vt:lpstr>Choosing a new batch system</vt:lpstr>
      <vt:lpstr>Choosing a new batch system</vt:lpstr>
      <vt:lpstr>Choosing a new batch system</vt:lpstr>
      <vt:lpstr>Migration to HTCondor</vt:lpstr>
      <vt:lpstr>Experience so far</vt:lpstr>
      <vt:lpstr>PowerPoint Presentation</vt:lpstr>
      <vt:lpstr>Compatibility with Middleware</vt:lpstr>
      <vt:lpstr>Compatibility with Middleware</vt:lpstr>
      <vt:lpstr>Initial install</vt:lpstr>
      <vt:lpstr>Configuration</vt:lpstr>
      <vt:lpstr>Queues</vt:lpstr>
      <vt:lpstr>Fairshares</vt:lpstr>
      <vt:lpstr>Other features</vt:lpstr>
      <vt:lpstr>Scalability</vt:lpstr>
      <vt:lpstr>Support</vt:lpstr>
      <vt:lpstr>Multi-core jobs</vt:lpstr>
      <vt:lpstr>Dynamic WNs</vt:lpstr>
      <vt:lpstr>Summary</vt:lpstr>
      <vt:lpstr>PowerPoint Presentation</vt:lpstr>
    </vt:vector>
  </TitlesOfParts>
  <Company>Queen Mary High Energy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Neasan O'Neill</dc:creator>
  <cp:lastModifiedBy>Andrew Lahiff</cp:lastModifiedBy>
  <cp:revision>995</cp:revision>
  <dcterms:created xsi:type="dcterms:W3CDTF">2008-09-01T10:58:37Z</dcterms:created>
  <dcterms:modified xsi:type="dcterms:W3CDTF">2014-03-11T13:13:41Z</dcterms:modified>
</cp:coreProperties>
</file>