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23"/>
  </p:notesMasterIdLst>
  <p:handoutMasterIdLst>
    <p:handoutMasterId r:id="rId24"/>
  </p:handoutMasterIdLst>
  <p:sldIdLst>
    <p:sldId id="265" r:id="rId3"/>
    <p:sldId id="267" r:id="rId4"/>
    <p:sldId id="268" r:id="rId5"/>
    <p:sldId id="269" r:id="rId6"/>
    <p:sldId id="270" r:id="rId7"/>
    <p:sldId id="271" r:id="rId8"/>
    <p:sldId id="273" r:id="rId9"/>
    <p:sldId id="274" r:id="rId10"/>
    <p:sldId id="272" r:id="rId11"/>
    <p:sldId id="275" r:id="rId12"/>
    <p:sldId id="276" r:id="rId13"/>
    <p:sldId id="277" r:id="rId14"/>
    <p:sldId id="278" r:id="rId15"/>
    <p:sldId id="279" r:id="rId16"/>
    <p:sldId id="280" r:id="rId17"/>
    <p:sldId id="283" r:id="rId18"/>
    <p:sldId id="281" r:id="rId19"/>
    <p:sldId id="282" r:id="rId20"/>
    <p:sldId id="284" r:id="rId21"/>
    <p:sldId id="285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4DECFA57-DEA6-824B-96E3-04F3A55C8217}" type="datetimeFigureOut">
              <a:rPr lang="en-US"/>
              <a:pPr>
                <a:defRPr/>
              </a:pPr>
              <a:t>12/6/14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C90B9B90-C02A-A141-A937-E5B46E0BCC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8709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AECA7748-5B54-BB45-887E-F4C152253AFB}" type="datetimeFigureOut">
              <a:rPr lang="en-US"/>
              <a:pPr>
                <a:defRPr/>
              </a:pPr>
              <a:t>12/6/14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F80A9A72-373E-8F40-A149-7C7C6F9883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801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24861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fld id="{4F768038-BEC0-FB49-9880-9868BB2943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91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Steven C. Timm / Care and Feeding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EAACC-36BE-ED40-8718-F93F495A0F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68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Steven C. Timm / Care and Feeding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69CCD-1F83-A64D-8E13-E5595FACD0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844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Steven C. Timm / Care and Feeding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ED16D-3E7F-1744-8807-762B7FA287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03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Steven C. Timm / Care and Feeding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8B6BD-13EF-F34C-B89F-6790404830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50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Steven C. Timm / Care and Feeding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C479-8815-9647-9680-C5AF216CBA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Steven C. Timm / Care and Feeding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867E6-2CEF-C14D-9C8F-98088FDEBB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Steven C. Timm / Care and Feeding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13101-620B-D442-9EAB-9813E447AD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59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theme" Target="../theme/theme2.xml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Steven C. Timm / Care and Feeding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F4680BC3-0948-7841-8ED2-6D8D13887B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0" r:id="rId3"/>
    <p:sldLayoutId id="2147484091" r:id="rId4"/>
    <p:sldLayoutId id="2147484092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Steven C. Timm / Care and Feeding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</a:defRPr>
            </a:lvl1pPr>
          </a:lstStyle>
          <a:p>
            <a:pPr>
              <a:defRPr/>
            </a:pPr>
            <a:fld id="{D1EA54DC-274E-7346-81DD-F17B05B91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nova@fnal.go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720630" y="3542014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Helvetica" charset="0"/>
              </a:rPr>
              <a:t>Care and Feeding of HTCondor Cluster</a:t>
            </a:r>
            <a:endParaRPr lang="en-US" dirty="0">
              <a:latin typeface="Helvetica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Helvetica" charset="0"/>
              </a:rPr>
              <a:t>Steven Timm</a:t>
            </a:r>
          </a:p>
          <a:p>
            <a:pPr eaLnBrk="1" hangingPunct="1"/>
            <a:r>
              <a:rPr lang="en-US" dirty="0" smtClean="0">
                <a:latin typeface="Helvetica" charset="0"/>
              </a:rPr>
              <a:t>European HTCondor Site Admins Meeting</a:t>
            </a:r>
            <a:endParaRPr lang="en-US" dirty="0">
              <a:latin typeface="Helvetica" charset="0"/>
            </a:endParaRPr>
          </a:p>
          <a:p>
            <a:pPr eaLnBrk="1" hangingPunct="1"/>
            <a:r>
              <a:rPr lang="en-US" dirty="0" smtClean="0">
                <a:latin typeface="Helvetica" charset="0"/>
              </a:rPr>
              <a:t>8 December 2014</a:t>
            </a:r>
            <a:endParaRPr lang="en-US" dirty="0">
              <a:latin typeface="Helvetica" charset="0"/>
            </a:endParaRPr>
          </a:p>
          <a:p>
            <a:pPr eaLnBrk="1" hangingPunct="1"/>
            <a:endParaRPr lang="en-US" dirty="0"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track of your nodes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maintain a flat file of all nodes that should be there</a:t>
            </a:r>
          </a:p>
          <a:p>
            <a:r>
              <a:rPr lang="en-US" dirty="0" smtClean="0"/>
              <a:t>Then have a script /</a:t>
            </a:r>
            <a:r>
              <a:rPr lang="en-US" dirty="0" err="1" smtClean="0"/>
              <a:t>usr</a:t>
            </a:r>
            <a:r>
              <a:rPr lang="en-US" dirty="0" smtClean="0"/>
              <a:t>/local/bin/</a:t>
            </a:r>
            <a:r>
              <a:rPr lang="en-US" dirty="0" err="1" smtClean="0"/>
              <a:t>condorcheck.sh</a:t>
            </a:r>
            <a:r>
              <a:rPr lang="en-US" dirty="0" smtClean="0"/>
              <a:t> to compare that to the output of </a:t>
            </a:r>
            <a:r>
              <a:rPr lang="en-US" dirty="0" err="1" smtClean="0"/>
              <a:t>condor_status</a:t>
            </a:r>
            <a:r>
              <a:rPr lang="en-US" dirty="0" smtClean="0"/>
              <a:t> –master</a:t>
            </a:r>
          </a:p>
          <a:p>
            <a:r>
              <a:rPr lang="en-US" dirty="0" smtClean="0"/>
              <a:t>Nowadays we could use puppet exported resources to make the list, but we don’t, at least not yet.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681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run any odd-numbered development version (8.1,8.3)</a:t>
            </a:r>
          </a:p>
          <a:p>
            <a:pPr lvl="1"/>
            <a:r>
              <a:rPr lang="en-US" dirty="0" smtClean="0"/>
              <a:t>No matter what Brian B. says.</a:t>
            </a:r>
          </a:p>
          <a:p>
            <a:r>
              <a:rPr lang="en-US" dirty="0" smtClean="0"/>
              <a:t>Don</a:t>
            </a:r>
            <a:r>
              <a:rPr lang="fr-FR" dirty="0" smtClean="0"/>
              <a:t>’</a:t>
            </a:r>
            <a:r>
              <a:rPr lang="en-US" dirty="0" smtClean="0"/>
              <a:t>t</a:t>
            </a:r>
            <a:r>
              <a:rPr lang="en-US" dirty="0"/>
              <a:t> </a:t>
            </a:r>
            <a:r>
              <a:rPr lang="en-US" dirty="0" smtClean="0"/>
              <a:t>run any .0 version (8.0.0, 8.2.0, etc.)</a:t>
            </a:r>
          </a:p>
          <a:p>
            <a:pPr lvl="1"/>
            <a:r>
              <a:rPr lang="en-US" dirty="0" smtClean="0"/>
              <a:t>The .1 upgrade always comes up very quickly.</a:t>
            </a:r>
          </a:p>
          <a:p>
            <a:r>
              <a:rPr lang="en-US" dirty="0" smtClean="0"/>
              <a:t>Test at scale before upgrading your production.</a:t>
            </a:r>
          </a:p>
          <a:p>
            <a:r>
              <a:rPr lang="en-US" dirty="0" smtClean="0"/>
              <a:t>Always a couple new “features” or things that work differently.</a:t>
            </a:r>
          </a:p>
          <a:p>
            <a:r>
              <a:rPr lang="en-US" dirty="0" smtClean="0"/>
              <a:t>RPM Packages sometimes change location of </a:t>
            </a:r>
            <a:r>
              <a:rPr lang="en-US" dirty="0" err="1" smtClean="0"/>
              <a:t>config</a:t>
            </a:r>
            <a:r>
              <a:rPr lang="en-US" dirty="0" smtClean="0"/>
              <a:t> files between versions.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179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Management / Packaging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best results leave the </a:t>
            </a:r>
            <a:r>
              <a:rPr lang="en-US" dirty="0" err="1" smtClean="0"/>
              <a:t>config</a:t>
            </a:r>
            <a:r>
              <a:rPr lang="en-US" dirty="0" smtClean="0"/>
              <a:t> files that come with the RPM untouched. (/</a:t>
            </a:r>
            <a:r>
              <a:rPr lang="en-US" dirty="0" err="1" smtClean="0"/>
              <a:t>etc</a:t>
            </a:r>
            <a:r>
              <a:rPr lang="en-US" dirty="0" smtClean="0"/>
              <a:t>/condor/</a:t>
            </a:r>
            <a:r>
              <a:rPr lang="en-US" dirty="0" err="1" smtClean="0"/>
              <a:t>config.d</a:t>
            </a:r>
            <a:r>
              <a:rPr lang="en-US" dirty="0" smtClean="0"/>
              <a:t>) and the 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init.d</a:t>
            </a:r>
            <a:r>
              <a:rPr lang="en-US" dirty="0" smtClean="0"/>
              <a:t>/condor script</a:t>
            </a:r>
          </a:p>
          <a:p>
            <a:pPr lvl="1"/>
            <a:r>
              <a:rPr lang="en-US" dirty="0" smtClean="0"/>
              <a:t>Can customize 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sysconfig</a:t>
            </a:r>
            <a:r>
              <a:rPr lang="en-US" dirty="0" smtClean="0"/>
              <a:t>/condor, that doesn’t get clobbered</a:t>
            </a:r>
          </a:p>
          <a:p>
            <a:r>
              <a:rPr lang="en-US" dirty="0" smtClean="0"/>
              <a:t>Puppet could let you configure each node differently if you want.  Don’t do it!	 Keep base </a:t>
            </a:r>
            <a:r>
              <a:rPr lang="en-US" dirty="0" err="1" smtClean="0"/>
              <a:t>condor_config</a:t>
            </a:r>
            <a:r>
              <a:rPr lang="en-US" dirty="0" smtClean="0"/>
              <a:t> same.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nodename</a:t>
            </a:r>
            <a:r>
              <a:rPr lang="en-US" dirty="0" smtClean="0"/>
              <a:t>-based conditionals</a:t>
            </a:r>
          </a:p>
          <a:p>
            <a:pPr lvl="1"/>
            <a:r>
              <a:rPr lang="en-US" dirty="0" smtClean="0"/>
              <a:t>AFSNODES=(“node1”,”node2”, “node3”)</a:t>
            </a:r>
          </a:p>
          <a:p>
            <a:r>
              <a:rPr lang="en-US" dirty="0" smtClean="0"/>
              <a:t>Special nodes such as </a:t>
            </a:r>
            <a:r>
              <a:rPr lang="en-US" dirty="0" err="1" smtClean="0"/>
              <a:t>schedd</a:t>
            </a:r>
            <a:r>
              <a:rPr lang="en-US" dirty="0" smtClean="0"/>
              <a:t> put in a special file</a:t>
            </a:r>
          </a:p>
          <a:p>
            <a:r>
              <a:rPr lang="en-US" dirty="0" smtClean="0"/>
              <a:t>Document in your extra files what you changed and why</a:t>
            </a:r>
          </a:p>
          <a:p>
            <a:pPr lvl="1"/>
            <a:r>
              <a:rPr lang="en-US" dirty="0" smtClean="0"/>
              <a:t>Sometimes a setting becomes no longer necessary, should check over time.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295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Downtimes/Maintenance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init.d</a:t>
            </a:r>
            <a:r>
              <a:rPr lang="en-US" dirty="0" smtClean="0"/>
              <a:t>/condor has a function called “peaceful-off”</a:t>
            </a:r>
          </a:p>
          <a:p>
            <a:r>
              <a:rPr lang="en-US" dirty="0" err="1" smtClean="0"/>
              <a:t>Condor_startd</a:t>
            </a:r>
            <a:r>
              <a:rPr lang="en-US" dirty="0" smtClean="0"/>
              <a:t> will let all running jobs finish and then exit.</a:t>
            </a:r>
          </a:p>
          <a:p>
            <a:r>
              <a:rPr lang="en-US" dirty="0" smtClean="0"/>
              <a:t>Useful if you want to idle everything before a downtime.</a:t>
            </a:r>
          </a:p>
          <a:p>
            <a:r>
              <a:rPr lang="en-US" dirty="0" smtClean="0"/>
              <a:t>Versions 8.0 and greater it is possible to yum update worker nodes in place and new jobs start with the new version of the </a:t>
            </a:r>
            <a:r>
              <a:rPr lang="en-US" dirty="0" err="1" smtClean="0"/>
              <a:t>condor_startd</a:t>
            </a:r>
            <a:r>
              <a:rPr lang="en-US" dirty="0" smtClean="0"/>
              <a:t> and old jobs don’t die.  </a:t>
            </a:r>
          </a:p>
          <a:p>
            <a:r>
              <a:rPr lang="en-US" dirty="0" smtClean="0"/>
              <a:t>Not so with </a:t>
            </a:r>
            <a:r>
              <a:rPr lang="en-US" dirty="0" err="1" smtClean="0"/>
              <a:t>condor_schedd</a:t>
            </a:r>
            <a:r>
              <a:rPr lang="en-US" dirty="0" smtClean="0"/>
              <a:t> or collector/negotiator, have to restart the services to make things upgrade clean.</a:t>
            </a:r>
          </a:p>
          <a:p>
            <a:r>
              <a:rPr lang="en-US" dirty="0" smtClean="0"/>
              <a:t>Also can set MAX_JOBS_SUBMITTED=0 on the </a:t>
            </a:r>
            <a:r>
              <a:rPr lang="en-US" dirty="0" err="1" smtClean="0"/>
              <a:t>schedd</a:t>
            </a:r>
            <a:endParaRPr lang="en-US" dirty="0" smtClean="0"/>
          </a:p>
          <a:p>
            <a:pPr lvl="1"/>
            <a:r>
              <a:rPr lang="en-US" dirty="0" smtClean="0"/>
              <a:t>All jobs currently running will finish (and can be monitored while they finish) but no new ones can be submitted.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9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Downtimes/Maintenance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 full idle we do both:</a:t>
            </a:r>
          </a:p>
          <a:p>
            <a:pPr lvl="1"/>
            <a:r>
              <a:rPr lang="en-US" dirty="0"/>
              <a:t>First set MAX_JOBS_SUBMITTED=0</a:t>
            </a:r>
          </a:p>
          <a:p>
            <a:pPr lvl="1"/>
            <a:r>
              <a:rPr lang="en-US" dirty="0"/>
              <a:t>Then put all the workers into drain so no new jobs start</a:t>
            </a:r>
          </a:p>
          <a:p>
            <a:pPr lvl="1"/>
            <a:r>
              <a:rPr lang="en-US" dirty="0"/>
              <a:t>Jobs that haven’t started remain in the queue and start after downtime.</a:t>
            </a:r>
          </a:p>
          <a:p>
            <a:pPr lvl="1"/>
            <a:r>
              <a:rPr lang="en-US" dirty="0"/>
              <a:t>Can keep jobs from starting after the downtime until you want them to start by MAX_JOBS_RUNNING=0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181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Pre-empt or not to Pre-empt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Corner cases of very long-running or hung jobs happen frequently.</a:t>
            </a:r>
          </a:p>
          <a:p>
            <a:r>
              <a:rPr lang="en-US" sz="2000" dirty="0" smtClean="0"/>
              <a:t>Lots of jobs at Fermilab write stuff to database while running, auto-restart is not always practical.</a:t>
            </a:r>
          </a:p>
          <a:p>
            <a:r>
              <a:rPr lang="en-US" sz="2000" dirty="0" smtClean="0"/>
              <a:t>In General Purpose Grid we have a tiered system:</a:t>
            </a:r>
          </a:p>
          <a:p>
            <a:r>
              <a:rPr lang="en-US" sz="2000" dirty="0" smtClean="0"/>
              <a:t>Each VO gets a quota of non-</a:t>
            </a:r>
            <a:r>
              <a:rPr lang="en-US" sz="2000" dirty="0" err="1" smtClean="0"/>
              <a:t>preemptable</a:t>
            </a:r>
            <a:r>
              <a:rPr lang="en-US" sz="2000" dirty="0" smtClean="0"/>
              <a:t> jobs and then can use opportunistic cycles unlimited above that.</a:t>
            </a:r>
          </a:p>
          <a:p>
            <a:r>
              <a:rPr lang="en-US" sz="2000" dirty="0" smtClean="0"/>
              <a:t>Also make heavy use of priorities to penalize non-Fermilab opportunistic users (10^6-&gt;10^9 priority factors).</a:t>
            </a:r>
          </a:p>
          <a:p>
            <a:r>
              <a:rPr lang="en-US" sz="2000" dirty="0" smtClean="0"/>
              <a:t>This system is scheduled to change pretty soon, see my talk tomorrow.</a:t>
            </a:r>
          </a:p>
          <a:p>
            <a:r>
              <a:rPr lang="en-US" sz="2000" dirty="0" smtClean="0"/>
              <a:t>CMS Tier 1 @FNAL doesn’t pre-empt but uses even more extreme priority factors (10^26).</a:t>
            </a:r>
          </a:p>
          <a:p>
            <a:r>
              <a:rPr lang="en-US" sz="2000" dirty="0" smtClean="0"/>
              <a:t>Make sure you have buy-in from high management and that they know what you are doing.</a:t>
            </a:r>
          </a:p>
          <a:p>
            <a:r>
              <a:rPr lang="en-US" sz="2000" dirty="0" smtClean="0"/>
              <a:t>In our setup we use </a:t>
            </a:r>
            <a:r>
              <a:rPr lang="en-US" sz="2000" dirty="0" err="1" smtClean="0"/>
              <a:t>MaxJobRetirementTime</a:t>
            </a:r>
            <a:r>
              <a:rPr lang="en-US" sz="2000" dirty="0" smtClean="0"/>
              <a:t> to give pre-empted jobs 24 hours to finish.  Less than 1% of jobs get pre-empted.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86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HTCondor allows for vertical fill (fill up one node first, then the next, and so forth, or horizontal fill (distribute jobs equally among all nodes.</a:t>
            </a:r>
          </a:p>
          <a:p>
            <a:r>
              <a:rPr lang="en-US" dirty="0" err="1" smtClean="0"/>
              <a:t>FermiGrid</a:t>
            </a:r>
            <a:r>
              <a:rPr lang="en-US" dirty="0" smtClean="0"/>
              <a:t> has used horizontal fill for most of time we’ve been up and running.</a:t>
            </a:r>
          </a:p>
          <a:p>
            <a:r>
              <a:rPr lang="en-US" dirty="0"/>
              <a:t>NEGOTIATOR_POST_JOB_RANK = (</a:t>
            </a:r>
            <a:r>
              <a:rPr lang="en-US" dirty="0" err="1"/>
              <a:t>RemoteOwner</a:t>
            </a:r>
            <a:r>
              <a:rPr lang="en-US" dirty="0"/>
              <a:t> =?= UNDEFINED) * </a:t>
            </a:r>
            <a:r>
              <a:rPr lang="en-US" dirty="0" err="1" smtClean="0"/>
              <a:t>SlotID</a:t>
            </a:r>
            <a:endParaRPr lang="en-US" dirty="0" smtClean="0"/>
          </a:p>
          <a:p>
            <a:r>
              <a:rPr lang="en-US" dirty="0" smtClean="0"/>
              <a:t>This will fill slot1 first on all nodes, then slot2, etc.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287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customized settings that help us do what we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PREEMPTION_REQUIREMENTS</a:t>
            </a:r>
          </a:p>
          <a:p>
            <a:r>
              <a:rPr lang="en-US" dirty="0"/>
              <a:t>SYSTEM_PERIODIC_REMOVE = (</a:t>
            </a:r>
            <a:r>
              <a:rPr lang="en-US" dirty="0" err="1"/>
              <a:t>NumJobStarts</a:t>
            </a:r>
            <a:r>
              <a:rPr lang="en-US" dirty="0"/>
              <a:t> &gt; 10) || (</a:t>
            </a:r>
            <a:r>
              <a:rPr lang="en-US" dirty="0" err="1"/>
              <a:t>ResidentSetSize</a:t>
            </a:r>
            <a:r>
              <a:rPr lang="en-US" dirty="0"/>
              <a:t>&gt;=10000000) || </a:t>
            </a:r>
            <a:r>
              <a:rPr lang="en-US" dirty="0" smtClean="0"/>
              <a:t>(</a:t>
            </a:r>
            <a:r>
              <a:rPr lang="en-US" dirty="0" err="1" smtClean="0"/>
              <a:t>JobRunCount</a:t>
            </a:r>
            <a:r>
              <a:rPr lang="en-US" dirty="0"/>
              <a:t>&gt;=1 &amp;&amp; </a:t>
            </a:r>
            <a:r>
              <a:rPr lang="en-US" dirty="0" err="1"/>
              <a:t>JobStatus</a:t>
            </a:r>
            <a:r>
              <a:rPr lang="en-US" dirty="0"/>
              <a:t>==1 &amp;&amp; </a:t>
            </a:r>
            <a:r>
              <a:rPr lang="en-US" dirty="0" err="1"/>
              <a:t>ResidentSetSize</a:t>
            </a:r>
            <a:r>
              <a:rPr lang="en-US" dirty="0"/>
              <a:t>&gt;=10000000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MAX_JOBS_RUNNING (needs to be more than N of slots)</a:t>
            </a:r>
          </a:p>
          <a:p>
            <a:r>
              <a:rPr lang="en-US" dirty="0" smtClean="0"/>
              <a:t>REQUEST_CLAIM_TIMEOUT=600</a:t>
            </a:r>
          </a:p>
          <a:p>
            <a:r>
              <a:rPr lang="en-US" dirty="0" smtClean="0"/>
              <a:t>CLAIM_WORKLIFE=3600</a:t>
            </a:r>
          </a:p>
          <a:p>
            <a:r>
              <a:rPr lang="en-US" dirty="0" err="1" smtClean="0"/>
              <a:t>JobLeaseDuration</a:t>
            </a:r>
            <a:r>
              <a:rPr lang="en-US" dirty="0" smtClean="0"/>
              <a:t>=3600</a:t>
            </a:r>
          </a:p>
          <a:p>
            <a:r>
              <a:rPr lang="en-US" dirty="0" smtClean="0"/>
              <a:t>MAX_JOBS_SUBMITTED</a:t>
            </a:r>
          </a:p>
          <a:p>
            <a:r>
              <a:rPr lang="en-US" dirty="0" smtClean="0"/>
              <a:t>GSI_AUTHZ_CONF=/</a:t>
            </a:r>
            <a:r>
              <a:rPr lang="en-US" dirty="0" err="1" smtClean="0"/>
              <a:t>dev</a:t>
            </a:r>
            <a:r>
              <a:rPr lang="en-US" dirty="0" smtClean="0"/>
              <a:t>/null</a:t>
            </a:r>
          </a:p>
          <a:p>
            <a:r>
              <a:rPr lang="en-US" dirty="0" smtClean="0"/>
              <a:t>EVENT_LOG, EVENT_LOG_MAX_ROTATIONS</a:t>
            </a:r>
          </a:p>
          <a:p>
            <a:r>
              <a:rPr lang="en-US" dirty="0" smtClean="0"/>
              <a:t>MAX_HISTORY_ROTATIONS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766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EVENT_LOG—all </a:t>
            </a:r>
            <a:r>
              <a:rPr lang="en-US" dirty="0" err="1" smtClean="0"/>
              <a:t>userlog</a:t>
            </a:r>
            <a:r>
              <a:rPr lang="en-US" dirty="0" smtClean="0"/>
              <a:t> information in all jobs together in one log file.  HUGE time saver.  Enable it.</a:t>
            </a:r>
          </a:p>
          <a:p>
            <a:pPr lvl="1"/>
            <a:r>
              <a:rPr lang="en-US" dirty="0" smtClean="0"/>
              <a:t>(best new feature in HTCondor in 5 years)</a:t>
            </a:r>
          </a:p>
          <a:p>
            <a:r>
              <a:rPr lang="en-US" dirty="0" smtClean="0"/>
              <a:t>Increase all log sizes and debug levels, don’t be stingy</a:t>
            </a:r>
          </a:p>
          <a:p>
            <a:pPr lvl="1"/>
            <a:r>
              <a:rPr lang="en-US" dirty="0" smtClean="0"/>
              <a:t>MAX_SCHEDD_LOG=500000000 for example</a:t>
            </a:r>
          </a:p>
          <a:p>
            <a:pPr lvl="1"/>
            <a:r>
              <a:rPr lang="en-US" dirty="0" smtClean="0"/>
              <a:t>SCHEDD_DEBUG=D_PID,D_COMMAND,D_SECURITY</a:t>
            </a:r>
          </a:p>
          <a:p>
            <a:r>
              <a:rPr lang="en-US" dirty="0" smtClean="0"/>
              <a:t>We ran with D_FULLDEBUG on pretty much everything until a couple of years ago.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993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Features from HTCondor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Fermilab requested and got:</a:t>
            </a:r>
          </a:p>
          <a:p>
            <a:pPr lvl="1"/>
            <a:r>
              <a:rPr lang="en-US" dirty="0" smtClean="0"/>
              <a:t>Kerberos Authentication	</a:t>
            </a:r>
          </a:p>
          <a:p>
            <a:pPr lvl="1"/>
            <a:r>
              <a:rPr lang="en-US" dirty="0" smtClean="0"/>
              <a:t>X.509 Authentication</a:t>
            </a:r>
          </a:p>
          <a:p>
            <a:pPr lvl="1"/>
            <a:r>
              <a:rPr lang="en-US" dirty="0" smtClean="0"/>
              <a:t>Separate execution disk partitions</a:t>
            </a:r>
          </a:p>
          <a:p>
            <a:pPr lvl="1"/>
            <a:r>
              <a:rPr lang="en-US" dirty="0" err="1" smtClean="0"/>
              <a:t>Partitionable</a:t>
            </a:r>
            <a:r>
              <a:rPr lang="en-US" dirty="0" smtClean="0"/>
              <a:t> slots</a:t>
            </a:r>
          </a:p>
          <a:p>
            <a:pPr lvl="1"/>
            <a:r>
              <a:rPr lang="en-US" dirty="0" smtClean="0"/>
              <a:t>Integrated support for </a:t>
            </a:r>
            <a:r>
              <a:rPr lang="en-US" dirty="0" err="1" smtClean="0"/>
              <a:t>gLexec</a:t>
            </a:r>
            <a:endParaRPr lang="en-US" dirty="0" smtClean="0"/>
          </a:p>
          <a:p>
            <a:pPr lvl="1"/>
            <a:r>
              <a:rPr lang="en-US" dirty="0" smtClean="0"/>
              <a:t>VOMS support / support for external LCMAPS callout</a:t>
            </a:r>
          </a:p>
          <a:p>
            <a:pPr lvl="1"/>
            <a:r>
              <a:rPr lang="en-US" dirty="0" smtClean="0"/>
              <a:t>Cloud support (OpenNebula, OpenStack, Google)</a:t>
            </a:r>
          </a:p>
          <a:p>
            <a:pPr lvl="1"/>
            <a:r>
              <a:rPr lang="en-US" dirty="0" smtClean="0"/>
              <a:t>Extensions to quota system</a:t>
            </a:r>
          </a:p>
          <a:p>
            <a:pPr lvl="1"/>
            <a:r>
              <a:rPr lang="en-US" dirty="0" smtClean="0"/>
              <a:t>Many, many more.</a:t>
            </a:r>
          </a:p>
          <a:p>
            <a:r>
              <a:rPr lang="en-US" dirty="0" smtClean="0"/>
              <a:t>Come to Madison, Wisconsin for HTCondor week</a:t>
            </a:r>
          </a:p>
          <a:p>
            <a:r>
              <a:rPr lang="en-US" dirty="0" smtClean="0"/>
              <a:t>Capture karaoke performances on video</a:t>
            </a:r>
          </a:p>
          <a:p>
            <a:r>
              <a:rPr lang="en-US" dirty="0" smtClean="0"/>
              <a:t>Negotiate appropriately.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20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Helvetica" charset="0"/>
              </a:rPr>
              <a:t>Disclaimer</a:t>
            </a:r>
            <a:endParaRPr lang="en-US" dirty="0">
              <a:latin typeface="Helvetica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 bwMode="auto">
          <a:xfrm>
            <a:off x="228600" y="1042988"/>
            <a:ext cx="8672513" cy="498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Helvetica" charset="0"/>
              </a:rPr>
              <a:t>Some HTCondor configuration and operations questions are more religion than science.</a:t>
            </a:r>
          </a:p>
          <a:p>
            <a:pPr eaLnBrk="1" hangingPunct="1"/>
            <a:r>
              <a:rPr lang="en-US" dirty="0" smtClean="0">
                <a:latin typeface="Helvetica" charset="0"/>
              </a:rPr>
              <a:t>There are at least three HTCondor religions within Fermilab itself, maybe more.</a:t>
            </a:r>
          </a:p>
          <a:p>
            <a:pPr eaLnBrk="1" hangingPunct="1"/>
            <a:r>
              <a:rPr lang="en-US" dirty="0" smtClean="0">
                <a:latin typeface="Helvetica" charset="0"/>
              </a:rPr>
              <a:t>You will probably hear speakers before me and after me tell you the exact opposite things to do from what I say.</a:t>
            </a:r>
          </a:p>
          <a:p>
            <a:pPr eaLnBrk="1" hangingPunct="1"/>
            <a:r>
              <a:rPr lang="en-US" dirty="0" smtClean="0">
                <a:latin typeface="Helvetica" charset="0"/>
              </a:rPr>
              <a:t> What I am showing is one way that works, it is not the only way.</a:t>
            </a: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smtClean="0">
                <a:solidFill>
                  <a:srgbClr val="004C97"/>
                </a:solidFill>
                <a:latin typeface="Helvetica" charset="0"/>
              </a:rPr>
              <a:t>12/8/14</a:t>
            </a:r>
            <a:endParaRPr lang="en-US" sz="9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smtClean="0">
                <a:solidFill>
                  <a:srgbClr val="004C97"/>
                </a:solidFill>
                <a:latin typeface="Helvetica" charset="0"/>
              </a:rPr>
              <a:t>Steven C. Timm / Care and Feeding</a:t>
            </a:r>
            <a:endParaRPr lang="en-US" sz="900" b="1" dirty="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5CBECC-E7FA-C343-BA75-A42E60016523}" type="slidenum">
              <a:rPr lang="en-US" sz="900">
                <a:solidFill>
                  <a:srgbClr val="004C97"/>
                </a:solidFill>
                <a:latin typeface="Helvetica" charset="0"/>
              </a:rPr>
              <a:pPr eaLnBrk="1" hangingPunct="1"/>
              <a:t>2</a:t>
            </a:fld>
            <a:endParaRPr lang="en-US" sz="900">
              <a:solidFill>
                <a:srgbClr val="004C97"/>
              </a:solidFill>
              <a:latin typeface="Helvetica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HTCondor pool is a living and evolving system</a:t>
            </a:r>
          </a:p>
          <a:p>
            <a:r>
              <a:rPr lang="en-US" dirty="0" smtClean="0"/>
              <a:t>Keep track of the configuration decisions you made, and why.</a:t>
            </a:r>
          </a:p>
          <a:p>
            <a:r>
              <a:rPr lang="en-US" dirty="0" smtClean="0"/>
              <a:t>Review them from time to time.</a:t>
            </a:r>
          </a:p>
          <a:p>
            <a:r>
              <a:rPr lang="en-US" dirty="0" smtClean="0"/>
              <a:t>No </a:t>
            </a:r>
            <a:r>
              <a:rPr lang="en-US" smtClean="0"/>
              <a:t>substitute for </a:t>
            </a:r>
            <a:r>
              <a:rPr lang="en-US" dirty="0" smtClean="0"/>
              <a:t>being on the system and watching its </a:t>
            </a:r>
            <a:r>
              <a:rPr lang="en-US" smtClean="0"/>
              <a:t>performance.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76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had lead role in the computing farms and later </a:t>
            </a:r>
            <a:r>
              <a:rPr lang="en-US" dirty="0" err="1" smtClean="0"/>
              <a:t>FermiGrid</a:t>
            </a:r>
            <a:r>
              <a:rPr lang="en-US" dirty="0" smtClean="0"/>
              <a:t> from 2000-2013</a:t>
            </a:r>
          </a:p>
          <a:p>
            <a:pPr lvl="1"/>
            <a:r>
              <a:rPr lang="en-US" dirty="0" smtClean="0"/>
              <a:t>(Since Nov. 2013 I do exclusively cloud projects).</a:t>
            </a:r>
          </a:p>
          <a:p>
            <a:r>
              <a:rPr lang="en-US" dirty="0" err="1" smtClean="0"/>
              <a:t>FermiGrid</a:t>
            </a:r>
            <a:r>
              <a:rPr lang="en-US" dirty="0" smtClean="0"/>
              <a:t> started out with 28 cores under HTCondor and now has built up to almost 30000 cores.  </a:t>
            </a:r>
          </a:p>
          <a:p>
            <a:pPr lvl="1"/>
            <a:r>
              <a:rPr lang="en-US" dirty="0" smtClean="0"/>
              <a:t>Charter site in US Open Science Grid, has delivered 10^9 hours</a:t>
            </a:r>
          </a:p>
          <a:p>
            <a:pPr lvl="1"/>
            <a:r>
              <a:rPr lang="en-US" dirty="0" smtClean="0"/>
              <a:t>Currently versions from 7.6 to 8.3 in production at FNAL</a:t>
            </a:r>
          </a:p>
          <a:p>
            <a:r>
              <a:rPr lang="en-US" dirty="0" smtClean="0"/>
              <a:t>I will focus mostly on how we maintain HTCondor on the grid clusters because I believe that is closest to what most admins are dealing with now.</a:t>
            </a:r>
          </a:p>
          <a:p>
            <a:r>
              <a:rPr lang="en-US" dirty="0" smtClean="0"/>
              <a:t>We also have several large batch submission services which use HTCondor and GlideinWMS to submit locally and to the grid and the cloud.  That introduces all kind of complexities that don</a:t>
            </a:r>
            <a:r>
              <a:rPr lang="fr-FR" dirty="0" smtClean="0"/>
              <a:t>’</a:t>
            </a:r>
            <a:r>
              <a:rPr lang="en-US" dirty="0" smtClean="0"/>
              <a:t>t affect a purely local cluster.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66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Sites Start With Good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Management Directives:</a:t>
            </a:r>
          </a:p>
          <a:p>
            <a:pPr lvl="1"/>
            <a:r>
              <a:rPr lang="en-US" dirty="0" smtClean="0"/>
              <a:t>Special security enclave for nodes where grid jobs run</a:t>
            </a:r>
          </a:p>
          <a:p>
            <a:pPr lvl="1"/>
            <a:r>
              <a:rPr lang="en-US" dirty="0" smtClean="0"/>
              <a:t>All major users and clusters must interoperate.</a:t>
            </a:r>
          </a:p>
          <a:p>
            <a:pPr lvl="1"/>
            <a:r>
              <a:rPr lang="en-US" dirty="0" smtClean="0"/>
              <a:t>Unified </a:t>
            </a:r>
            <a:r>
              <a:rPr lang="en-US" dirty="0" err="1" smtClean="0"/>
              <a:t>unix</a:t>
            </a:r>
            <a:r>
              <a:rPr lang="en-US" dirty="0" smtClean="0"/>
              <a:t> user mapping across all clusters</a:t>
            </a:r>
          </a:p>
          <a:p>
            <a:pPr lvl="1"/>
            <a:r>
              <a:rPr lang="en-US" dirty="0" smtClean="0"/>
              <a:t>Keep more than one batch system in production</a:t>
            </a:r>
          </a:p>
          <a:p>
            <a:pPr lvl="1"/>
            <a:r>
              <a:rPr lang="en-US" dirty="0" smtClean="0"/>
              <a:t>Have users submit to the cluster the same way grid users do—</a:t>
            </a:r>
          </a:p>
          <a:p>
            <a:pPr lvl="2"/>
            <a:r>
              <a:rPr lang="en-US" dirty="0" smtClean="0"/>
              <a:t>That way they know the commands if they need to branch out.</a:t>
            </a:r>
          </a:p>
          <a:p>
            <a:r>
              <a:rPr lang="en-US" dirty="0" smtClean="0"/>
              <a:t>Your site is not the same as Fermilab</a:t>
            </a:r>
          </a:p>
          <a:p>
            <a:r>
              <a:rPr lang="en-US" dirty="0" smtClean="0"/>
              <a:t>But nevertheless you should think about these things at setup</a:t>
            </a:r>
          </a:p>
          <a:p>
            <a:pPr lvl="1"/>
            <a:r>
              <a:rPr lang="en-US" dirty="0" smtClean="0"/>
              <a:t>So you don’t run into a security fault that is hard to change.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852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Authentication/Authorization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the condor daemons authenticate to each other?</a:t>
            </a:r>
          </a:p>
          <a:p>
            <a:pPr lvl="1"/>
            <a:r>
              <a:rPr lang="en-US" dirty="0" smtClean="0"/>
              <a:t>Many methods available (KERBEROS, POOL_PASSWORD, GSI,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At Fermilab we use GSI</a:t>
            </a:r>
          </a:p>
          <a:p>
            <a:pPr lvl="2"/>
            <a:r>
              <a:rPr lang="en-US" dirty="0" smtClean="0"/>
              <a:t>Make proxy of the head node host cert, share it with all machines.</a:t>
            </a:r>
          </a:p>
          <a:p>
            <a:pPr lvl="2"/>
            <a:r>
              <a:rPr lang="en-US" dirty="0" smtClean="0"/>
              <a:t>To do this you need a list of the nodes that should be in your condor pool.</a:t>
            </a:r>
          </a:p>
          <a:p>
            <a:r>
              <a:rPr lang="en-US" dirty="0" smtClean="0"/>
              <a:t>How do users get authorized?</a:t>
            </a:r>
          </a:p>
          <a:p>
            <a:pPr lvl="1"/>
            <a:r>
              <a:rPr lang="en-US" dirty="0" smtClean="0"/>
              <a:t>All jobs could run as “nobody” but don’t do it.</a:t>
            </a:r>
          </a:p>
          <a:p>
            <a:pPr lvl="1"/>
            <a:r>
              <a:rPr lang="en-US" dirty="0" smtClean="0"/>
              <a:t>Create set of </a:t>
            </a:r>
            <a:r>
              <a:rPr lang="en-US" dirty="0" err="1" smtClean="0"/>
              <a:t>unix</a:t>
            </a:r>
            <a:r>
              <a:rPr lang="en-US" dirty="0" smtClean="0"/>
              <a:t> users—one user per group/VO</a:t>
            </a:r>
          </a:p>
          <a:p>
            <a:pPr lvl="1"/>
            <a:r>
              <a:rPr lang="en-US" dirty="0" smtClean="0"/>
              <a:t>Use UID_DOMAIN and FILESYSTEM_DOMAIN to have unified set of </a:t>
            </a:r>
            <a:r>
              <a:rPr lang="en-US" dirty="0" err="1" smtClean="0"/>
              <a:t>uid</a:t>
            </a:r>
            <a:r>
              <a:rPr lang="en-US" dirty="0" smtClean="0"/>
              <a:t>/</a:t>
            </a:r>
            <a:r>
              <a:rPr lang="en-US" dirty="0" err="1" smtClean="0"/>
              <a:t>gid</a:t>
            </a:r>
            <a:r>
              <a:rPr lang="en-US" dirty="0" smtClean="0"/>
              <a:t> across whole cluster</a:t>
            </a:r>
          </a:p>
          <a:p>
            <a:pPr lvl="2"/>
            <a:r>
              <a:rPr lang="en-US" dirty="0" smtClean="0"/>
              <a:t>i.e. user is identified as </a:t>
            </a:r>
            <a:r>
              <a:rPr lang="en-US" dirty="0" smtClean="0">
                <a:hlinkClick r:id="rId2"/>
              </a:rPr>
              <a:t>nova@fnal.gov</a:t>
            </a:r>
            <a:r>
              <a:rPr lang="en-US" dirty="0" smtClean="0"/>
              <a:t> everywhere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909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Authentication/Authorization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share home directories on worker nodes with interactive nodes.</a:t>
            </a:r>
          </a:p>
          <a:p>
            <a:pPr lvl="1"/>
            <a:r>
              <a:rPr lang="en-US" dirty="0" smtClean="0"/>
              <a:t>Risk of rogue jobs dumping auto-</a:t>
            </a:r>
            <a:r>
              <a:rPr lang="en-US" dirty="0" err="1" smtClean="0"/>
              <a:t>executables</a:t>
            </a:r>
            <a:r>
              <a:rPr lang="en-US" dirty="0" smtClean="0"/>
              <a:t> into home directories.</a:t>
            </a:r>
          </a:p>
          <a:p>
            <a:pPr lvl="1"/>
            <a:r>
              <a:rPr lang="en-US" dirty="0" smtClean="0"/>
              <a:t>In modern condor setup the grid users don’t need a shared home directory on the worker nodes at all.</a:t>
            </a:r>
          </a:p>
          <a:p>
            <a:pPr lvl="1"/>
            <a:r>
              <a:rPr lang="en-US" dirty="0"/>
              <a:t>Historically OSG has used “</a:t>
            </a:r>
            <a:r>
              <a:rPr lang="en-US" dirty="0" err="1"/>
              <a:t>gLexec</a:t>
            </a:r>
            <a:r>
              <a:rPr lang="en-US" dirty="0"/>
              <a:t>” to map each user DN to a different account.. This is gradually going away.</a:t>
            </a:r>
          </a:p>
          <a:p>
            <a:pPr lvl="1"/>
            <a:r>
              <a:rPr lang="en-US" dirty="0" smtClean="0"/>
              <a:t>Don’t give the accounts a shell</a:t>
            </a:r>
          </a:p>
          <a:p>
            <a:r>
              <a:rPr lang="en-US" dirty="0" smtClean="0"/>
              <a:t>A few experimental “admins” have non-privileged login</a:t>
            </a:r>
          </a:p>
          <a:p>
            <a:r>
              <a:rPr lang="en-US" dirty="0" err="1" smtClean="0"/>
              <a:t>Nss_Db</a:t>
            </a:r>
            <a:r>
              <a:rPr lang="en-US" dirty="0" smtClean="0"/>
              <a:t> is a very good (but badly documented) way  to distribute </a:t>
            </a:r>
            <a:r>
              <a:rPr lang="en-US" dirty="0" err="1" smtClean="0"/>
              <a:t>passwd</a:t>
            </a:r>
            <a:r>
              <a:rPr lang="en-US" dirty="0" smtClean="0"/>
              <a:t>/group to large number of workers</a:t>
            </a:r>
          </a:p>
          <a:p>
            <a:pPr lvl="1"/>
            <a:r>
              <a:rPr lang="en-US" dirty="0" smtClean="0"/>
              <a:t>File is stored locally on each worker node (pushed via puppet)</a:t>
            </a:r>
          </a:p>
          <a:p>
            <a:pPr lvl="1"/>
            <a:r>
              <a:rPr lang="en-US" dirty="0" smtClean="0"/>
              <a:t>Uses Berkeley DB  to search the map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534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FILESYSTEMS, MEMORY, ETC.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Disk Usage</a:t>
            </a:r>
          </a:p>
          <a:p>
            <a:pPr lvl="1"/>
            <a:r>
              <a:rPr lang="en-US" dirty="0" smtClean="0"/>
              <a:t>At our request HTCondor added a feature to have each job execute in its own disk directory/partition:</a:t>
            </a:r>
          </a:p>
          <a:p>
            <a:pPr lvl="1"/>
            <a:r>
              <a:rPr lang="en-US" dirty="0" err="1" smtClean="0">
                <a:latin typeface="Courier"/>
                <a:cs typeface="Courier"/>
              </a:rPr>
              <a:t>SLOTn_EXECUTE</a:t>
            </a:r>
            <a:r>
              <a:rPr lang="en-US" dirty="0" smtClean="0">
                <a:latin typeface="Courier"/>
                <a:cs typeface="Courier"/>
              </a:rPr>
              <a:t>=/path/to/</a:t>
            </a:r>
            <a:r>
              <a:rPr lang="en-US" dirty="0" err="1" smtClean="0">
                <a:latin typeface="Courier"/>
                <a:cs typeface="Courier"/>
              </a:rPr>
              <a:t>slotn_scratch</a:t>
            </a:r>
            <a:endParaRPr lang="en-US" dirty="0" smtClean="0">
              <a:latin typeface="Courier"/>
              <a:cs typeface="Courier"/>
            </a:endParaRPr>
          </a:p>
          <a:p>
            <a:pPr lvl="1"/>
            <a:r>
              <a:rPr lang="en-US" dirty="0" smtClean="0"/>
              <a:t>This is a lifesaver—keeps one job from sucking up all disk space and taking the node down with it.</a:t>
            </a:r>
          </a:p>
          <a:p>
            <a:pPr lvl="1"/>
            <a:r>
              <a:rPr lang="en-US" dirty="0" smtClean="0"/>
              <a:t>Disk usage reports in job </a:t>
            </a:r>
            <a:r>
              <a:rPr lang="en-US" dirty="0" err="1" smtClean="0"/>
              <a:t>classads</a:t>
            </a:r>
            <a:r>
              <a:rPr lang="en-US" dirty="0" smtClean="0"/>
              <a:t> tend to be inaccurate and also lag 10-20 minutes behind real time.</a:t>
            </a:r>
          </a:p>
          <a:p>
            <a:r>
              <a:rPr lang="en-US" dirty="0" smtClean="0"/>
              <a:t>Memory usage:</a:t>
            </a:r>
          </a:p>
          <a:p>
            <a:pPr lvl="1"/>
            <a:r>
              <a:rPr lang="en-US" dirty="0" smtClean="0"/>
              <a:t>Memory reported in</a:t>
            </a:r>
            <a:r>
              <a:rPr lang="en-US" dirty="0">
                <a:latin typeface="Courier"/>
                <a:cs typeface="Courier"/>
              </a:rPr>
              <a:t> </a:t>
            </a:r>
            <a:r>
              <a:rPr lang="en-US" dirty="0" err="1" smtClean="0">
                <a:latin typeface="Courier"/>
                <a:cs typeface="Courier"/>
              </a:rPr>
              <a:t>condor_q</a:t>
            </a:r>
            <a:r>
              <a:rPr lang="en-US" dirty="0" smtClean="0"/>
              <a:t> output is </a:t>
            </a:r>
            <a:r>
              <a:rPr lang="en-US" dirty="0" err="1" smtClean="0">
                <a:latin typeface="Courier"/>
                <a:cs typeface="Courier"/>
              </a:rPr>
              <a:t>ImageSize</a:t>
            </a:r>
            <a:endParaRPr lang="en-US" dirty="0" smtClean="0">
              <a:latin typeface="Courier"/>
              <a:cs typeface="Courier"/>
            </a:endParaRPr>
          </a:p>
          <a:p>
            <a:pPr lvl="1"/>
            <a:r>
              <a:rPr lang="en-US" dirty="0" smtClean="0">
                <a:cs typeface="Helvetica"/>
              </a:rPr>
              <a:t>Much better to constrain on </a:t>
            </a:r>
            <a:r>
              <a:rPr lang="en-US" dirty="0" err="1" smtClean="0">
                <a:latin typeface="Courier"/>
                <a:cs typeface="Courier"/>
              </a:rPr>
              <a:t>ResidentSetSize</a:t>
            </a:r>
            <a:endParaRPr lang="en-US" dirty="0" smtClean="0">
              <a:latin typeface="Courier"/>
              <a:cs typeface="Courier"/>
            </a:endParaRPr>
          </a:p>
          <a:p>
            <a:pPr lvl="1"/>
            <a:r>
              <a:rPr lang="en-US" dirty="0" smtClean="0">
                <a:cs typeface="Helvetica"/>
              </a:rPr>
              <a:t>We kill high memory jobs with a </a:t>
            </a:r>
            <a:r>
              <a:rPr lang="en-US" dirty="0" smtClean="0">
                <a:latin typeface="Courier"/>
                <a:cs typeface="Courier"/>
              </a:rPr>
              <a:t>SYSTEM_PERIODIC_REMOVE </a:t>
            </a:r>
            <a:r>
              <a:rPr lang="en-US" dirty="0" smtClean="0">
                <a:cs typeface="Helvetica"/>
              </a:rPr>
              <a:t>expression in the </a:t>
            </a:r>
            <a:r>
              <a:rPr lang="en-US" dirty="0" err="1" smtClean="0">
                <a:latin typeface="Courier"/>
                <a:cs typeface="Courier"/>
              </a:rPr>
              <a:t>schedd</a:t>
            </a:r>
            <a:endParaRPr lang="en-US" dirty="0" smtClean="0">
              <a:latin typeface="Courier"/>
              <a:cs typeface="Courier"/>
            </a:endParaRPr>
          </a:p>
          <a:p>
            <a:pPr lvl="1"/>
            <a:r>
              <a:rPr lang="en-US" dirty="0" smtClean="0">
                <a:cs typeface="Helvetica"/>
              </a:rPr>
              <a:t>Our machines have 2GB per job slot—we kill jobs at 10GB </a:t>
            </a:r>
            <a:r>
              <a:rPr lang="en-US" dirty="0" err="1" smtClean="0">
                <a:latin typeface="Courier"/>
                <a:cs typeface="Courier"/>
              </a:rPr>
              <a:t>ResidentSetSize</a:t>
            </a:r>
            <a:r>
              <a:rPr lang="en-US" dirty="0" smtClean="0">
                <a:latin typeface="Courier"/>
                <a:cs typeface="Courier"/>
              </a:rPr>
              <a:t>.</a:t>
            </a:r>
            <a:endParaRPr lang="en-US" dirty="0"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924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your condor masters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recommend two collector/negotiator machines using Condor High </a:t>
            </a:r>
            <a:r>
              <a:rPr lang="en-US" dirty="0" err="1" smtClean="0"/>
              <a:t>Availabilty</a:t>
            </a:r>
            <a:r>
              <a:rPr lang="en-US" dirty="0" smtClean="0"/>
              <a:t> as documented in the manual.</a:t>
            </a:r>
          </a:p>
          <a:p>
            <a:pPr lvl="1"/>
            <a:r>
              <a:rPr lang="en-US" dirty="0" err="1" smtClean="0"/>
              <a:t>Condor_negotiator</a:t>
            </a:r>
            <a:r>
              <a:rPr lang="en-US" dirty="0" smtClean="0"/>
              <a:t> runs on one or the other, collector runs on both</a:t>
            </a:r>
          </a:p>
          <a:p>
            <a:pPr lvl="1"/>
            <a:r>
              <a:rPr lang="en-US" dirty="0" smtClean="0"/>
              <a:t>Replication daemon keeps the negotiator data (</a:t>
            </a:r>
            <a:r>
              <a:rPr lang="en-US" dirty="0" err="1" smtClean="0"/>
              <a:t>Accountantnew.log</a:t>
            </a:r>
            <a:r>
              <a:rPr lang="en-US" dirty="0" smtClean="0"/>
              <a:t>) fresh between the 2 machines.</a:t>
            </a:r>
          </a:p>
          <a:p>
            <a:pPr lvl="1"/>
            <a:r>
              <a:rPr lang="en-US" dirty="0" smtClean="0"/>
              <a:t>COLLECTOR_HOST=fnpccm2.fnal.gov,fnpccm1.fnal.gov</a:t>
            </a:r>
          </a:p>
          <a:p>
            <a:pPr lvl="1"/>
            <a:r>
              <a:rPr lang="en-US" dirty="0" smtClean="0"/>
              <a:t>Note that all </a:t>
            </a:r>
            <a:r>
              <a:rPr lang="en-US" dirty="0" err="1" smtClean="0"/>
              <a:t>condor_advertise</a:t>
            </a:r>
            <a:r>
              <a:rPr lang="en-US" dirty="0" smtClean="0"/>
              <a:t> will attempt to go to both machines in </a:t>
            </a:r>
            <a:r>
              <a:rPr lang="en-US" dirty="0" err="1" smtClean="0"/>
              <a:t>order..so</a:t>
            </a:r>
            <a:r>
              <a:rPr lang="en-US" dirty="0" smtClean="0"/>
              <a:t> if first one in list is down there can be timeouts.</a:t>
            </a:r>
          </a:p>
          <a:p>
            <a:r>
              <a:rPr lang="en-US" dirty="0" smtClean="0"/>
              <a:t>Clear network bandwidth is a must</a:t>
            </a:r>
          </a:p>
          <a:p>
            <a:pPr lvl="1"/>
            <a:r>
              <a:rPr lang="en-US" dirty="0" smtClean="0"/>
              <a:t>Use TCP connections wherever you can.</a:t>
            </a:r>
          </a:p>
          <a:p>
            <a:r>
              <a:rPr lang="en-US" dirty="0" smtClean="0"/>
              <a:t>We run our collector/negotiator on virtual machines</a:t>
            </a:r>
          </a:p>
          <a:p>
            <a:pPr lvl="1"/>
            <a:r>
              <a:rPr lang="en-US" dirty="0" smtClean="0"/>
              <a:t>KVM, 2 cores, 8GB RAM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6450" y="639445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357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your </a:t>
            </a:r>
            <a:r>
              <a:rPr lang="en-US" dirty="0" err="1" smtClean="0"/>
              <a:t>condor_schedd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Fermi General Purpose Grid has 9300 slots, 5 </a:t>
            </a:r>
            <a:r>
              <a:rPr lang="en-US" dirty="0" err="1" smtClean="0"/>
              <a:t>schedd’s</a:t>
            </a:r>
            <a:endParaRPr lang="en-US" dirty="0" smtClean="0"/>
          </a:p>
          <a:p>
            <a:pPr lvl="1"/>
            <a:r>
              <a:rPr lang="en-US" dirty="0" smtClean="0"/>
              <a:t>That’s overkill, three would be enough.</a:t>
            </a:r>
          </a:p>
          <a:p>
            <a:pPr lvl="1"/>
            <a:r>
              <a:rPr lang="en-US" dirty="0" smtClean="0"/>
              <a:t>The extra two are for functional separation for opportunistic jobs</a:t>
            </a:r>
          </a:p>
          <a:p>
            <a:r>
              <a:rPr lang="en-US" dirty="0" smtClean="0"/>
              <a:t>Suggest having 4GB of RAM per 1000 running jobs.</a:t>
            </a:r>
          </a:p>
          <a:p>
            <a:pPr lvl="1"/>
            <a:r>
              <a:rPr lang="en-US" dirty="0" smtClean="0"/>
              <a:t>Ours have 16-20GB of RAM, 4-6 cores. (they do grid functions)</a:t>
            </a:r>
          </a:p>
          <a:p>
            <a:r>
              <a:rPr lang="en-US" dirty="0" smtClean="0"/>
              <a:t>Fast cores are more important than lots of cores.</a:t>
            </a:r>
          </a:p>
          <a:p>
            <a:pPr lvl="1"/>
            <a:r>
              <a:rPr lang="en-US" dirty="0" smtClean="0"/>
              <a:t>Lots of </a:t>
            </a:r>
            <a:r>
              <a:rPr lang="en-US" dirty="0" err="1" smtClean="0"/>
              <a:t>schedd</a:t>
            </a:r>
            <a:r>
              <a:rPr lang="en-US" dirty="0" smtClean="0"/>
              <a:t> functions still single-threaded</a:t>
            </a:r>
          </a:p>
          <a:p>
            <a:r>
              <a:rPr lang="en-US" dirty="0" smtClean="0"/>
              <a:t>Fast disk important too – lots of small files</a:t>
            </a:r>
          </a:p>
          <a:p>
            <a:pPr lvl="1"/>
            <a:r>
              <a:rPr lang="en-US" dirty="0" smtClean="0"/>
              <a:t>We don’t have SSD’s but I have always wanted them.</a:t>
            </a:r>
          </a:p>
          <a:p>
            <a:pPr lvl="1"/>
            <a:r>
              <a:rPr lang="en-US" dirty="0" smtClean="0"/>
              <a:t>In place of that we have a RAID array of 15K SAS disks.</a:t>
            </a:r>
          </a:p>
          <a:p>
            <a:pPr lvl="1"/>
            <a:r>
              <a:rPr lang="en-US" dirty="0" smtClean="0"/>
              <a:t>Whatever you do, don’t put the </a:t>
            </a:r>
            <a:r>
              <a:rPr lang="en-US" dirty="0" err="1" smtClean="0"/>
              <a:t>schedd</a:t>
            </a:r>
            <a:r>
              <a:rPr lang="en-US" dirty="0" smtClean="0"/>
              <a:t> spool areas, or the areas where user logs are written, on NFS.</a:t>
            </a:r>
          </a:p>
          <a:p>
            <a:pPr lvl="2"/>
            <a:r>
              <a:rPr lang="en-US" dirty="0" smtClean="0"/>
              <a:t>Explicitly *not supported* by HTCondor</a:t>
            </a:r>
          </a:p>
          <a:p>
            <a:pPr lvl="2"/>
            <a:r>
              <a:rPr lang="en-US" dirty="0" smtClean="0"/>
              <a:t>Recipe for horrible system crashes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Steven C. Timm / Care and Feeding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68038-BEC0-FB49-9880-9868BB29431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079242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FNAL_TemplateMac_060514.pot</Template>
  <TotalTime>3574</TotalTime>
  <Words>2058</Words>
  <Application>Microsoft Macintosh PowerPoint</Application>
  <PresentationFormat>On-screen Show (4:3)</PresentationFormat>
  <Paragraphs>232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ＭＳ Ｐゴシック</vt:lpstr>
      <vt:lpstr>Arial</vt:lpstr>
      <vt:lpstr>Helvetica</vt:lpstr>
      <vt:lpstr>FNAL_TemplateMac_060514</vt:lpstr>
      <vt:lpstr>Fermilab: Footer Only</vt:lpstr>
      <vt:lpstr>Care and Feeding of HTCondor Cluster</vt:lpstr>
      <vt:lpstr>Disclaimer</vt:lpstr>
      <vt:lpstr>Background:</vt:lpstr>
      <vt:lpstr>Good Sites Start With Good Policy</vt:lpstr>
      <vt:lpstr>Authentication/Authorization </vt:lpstr>
      <vt:lpstr>Authentication/Authorization 2</vt:lpstr>
      <vt:lpstr>FILESYSTEMS, MEMORY, ETC.</vt:lpstr>
      <vt:lpstr>Designing your condor masters</vt:lpstr>
      <vt:lpstr>Designing your condor_schedd</vt:lpstr>
      <vt:lpstr>Keeping track of your nodes</vt:lpstr>
      <vt:lpstr>Upgrades</vt:lpstr>
      <vt:lpstr>Configuration Management / Packaging</vt:lpstr>
      <vt:lpstr>Downtimes/Maintenance</vt:lpstr>
      <vt:lpstr>Downtimes/Maintenance 2</vt:lpstr>
      <vt:lpstr>To Pre-empt or not to Pre-empt</vt:lpstr>
      <vt:lpstr>Filling pattern</vt:lpstr>
      <vt:lpstr>The customized settings that help us do what we do</vt:lpstr>
      <vt:lpstr>Log files</vt:lpstr>
      <vt:lpstr>Getting Features from HTCondor team</vt:lpstr>
      <vt:lpstr>Conclusions: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Steven Timm</cp:lastModifiedBy>
  <cp:revision>162</cp:revision>
  <cp:lastPrinted>2014-01-20T19:40:21Z</cp:lastPrinted>
  <dcterms:created xsi:type="dcterms:W3CDTF">2014-01-03T20:18:13Z</dcterms:created>
  <dcterms:modified xsi:type="dcterms:W3CDTF">2014-12-08T04:39:38Z</dcterms:modified>
</cp:coreProperties>
</file>