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63"/>
  </p:notesMasterIdLst>
  <p:sldIdLst>
    <p:sldId id="861" r:id="rId2"/>
    <p:sldId id="862" r:id="rId3"/>
    <p:sldId id="888" r:id="rId4"/>
    <p:sldId id="889" r:id="rId5"/>
    <p:sldId id="890" r:id="rId6"/>
    <p:sldId id="892" r:id="rId7"/>
    <p:sldId id="893" r:id="rId8"/>
    <p:sldId id="894" r:id="rId9"/>
    <p:sldId id="865" r:id="rId10"/>
    <p:sldId id="866" r:id="rId11"/>
    <p:sldId id="867" r:id="rId12"/>
    <p:sldId id="868" r:id="rId13"/>
    <p:sldId id="870" r:id="rId14"/>
    <p:sldId id="871" r:id="rId15"/>
    <p:sldId id="925" r:id="rId16"/>
    <p:sldId id="926" r:id="rId17"/>
    <p:sldId id="874" r:id="rId18"/>
    <p:sldId id="895" r:id="rId19"/>
    <p:sldId id="896" r:id="rId20"/>
    <p:sldId id="897" r:id="rId21"/>
    <p:sldId id="898" r:id="rId22"/>
    <p:sldId id="924" r:id="rId23"/>
    <p:sldId id="900" r:id="rId24"/>
    <p:sldId id="930" r:id="rId25"/>
    <p:sldId id="931" r:id="rId26"/>
    <p:sldId id="932" r:id="rId27"/>
    <p:sldId id="934" r:id="rId28"/>
    <p:sldId id="933" r:id="rId29"/>
    <p:sldId id="901" r:id="rId30"/>
    <p:sldId id="903" r:id="rId31"/>
    <p:sldId id="904" r:id="rId32"/>
    <p:sldId id="928" r:id="rId33"/>
    <p:sldId id="929" r:id="rId34"/>
    <p:sldId id="909" r:id="rId35"/>
    <p:sldId id="927" r:id="rId36"/>
    <p:sldId id="910" r:id="rId37"/>
    <p:sldId id="911" r:id="rId38"/>
    <p:sldId id="912" r:id="rId39"/>
    <p:sldId id="913" r:id="rId40"/>
    <p:sldId id="914" r:id="rId41"/>
    <p:sldId id="915" r:id="rId42"/>
    <p:sldId id="916" r:id="rId43"/>
    <p:sldId id="917" r:id="rId44"/>
    <p:sldId id="918" r:id="rId45"/>
    <p:sldId id="935" r:id="rId46"/>
    <p:sldId id="936" r:id="rId47"/>
    <p:sldId id="937" r:id="rId48"/>
    <p:sldId id="939" r:id="rId49"/>
    <p:sldId id="940" r:id="rId50"/>
    <p:sldId id="941" r:id="rId51"/>
    <p:sldId id="942" r:id="rId52"/>
    <p:sldId id="943" r:id="rId53"/>
    <p:sldId id="944" r:id="rId54"/>
    <p:sldId id="945" r:id="rId55"/>
    <p:sldId id="946" r:id="rId56"/>
    <p:sldId id="953" r:id="rId57"/>
    <p:sldId id="957" r:id="rId58"/>
    <p:sldId id="958" r:id="rId59"/>
    <p:sldId id="959" r:id="rId60"/>
    <p:sldId id="962" r:id="rId61"/>
    <p:sldId id="885" r:id="rId6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5pPr>
    <a:lvl6pPr marL="22860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6pPr>
    <a:lvl7pPr marL="27432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7pPr>
    <a:lvl8pPr marL="32004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8pPr>
    <a:lvl9pPr marL="36576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0036"/>
    <a:srgbClr val="FF9933"/>
    <a:srgbClr val="FF0000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259" autoAdjust="0"/>
  </p:normalViewPr>
  <p:slideViewPr>
    <p:cSldViewPr snapToGrid="0">
      <p:cViewPr>
        <p:scale>
          <a:sx n="70" d="100"/>
          <a:sy n="70" d="100"/>
        </p:scale>
        <p:origin x="-138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0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A784DE5-10BA-954F-9EB4-378CAF0D46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061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DC629E4-4EEF-48E6-A61A-B4F4A13DA500}" type="slidenum">
              <a:rPr lang="en-US" altLang="en-US" sz="1100"/>
              <a:pPr/>
              <a:t>1</a:t>
            </a:fld>
            <a:endParaRPr lang="en-US" altLang="en-US" sz="1100"/>
          </a:p>
        </p:txBody>
      </p:sp>
      <p:sp>
        <p:nvSpPr>
          <p:cNvPr id="197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74F1724-B820-46FD-B410-AF50D909A296}" type="slidenum">
              <a:rPr lang="en-US" altLang="en-US" sz="1100"/>
              <a:pPr/>
              <a:t>13</a:t>
            </a:fld>
            <a:endParaRPr lang="en-US" altLang="en-US" sz="1100"/>
          </a:p>
        </p:txBody>
      </p:sp>
      <p:sp>
        <p:nvSpPr>
          <p:cNvPr id="206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B7A9AE5-D944-4C2D-A97F-A8A11457213C}" type="slidenum">
              <a:rPr lang="en-US" altLang="en-US" sz="1100"/>
              <a:pPr/>
              <a:t>14</a:t>
            </a:fld>
            <a:endParaRPr lang="en-US" altLang="en-US" sz="1100"/>
          </a:p>
        </p:txBody>
      </p:sp>
      <p:sp>
        <p:nvSpPr>
          <p:cNvPr id="207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959D985-FBBC-44DA-9F75-ABBF63D47A2C}" type="slidenum">
              <a:rPr lang="en-US" altLang="en-US" sz="1100"/>
              <a:pPr/>
              <a:t>15</a:t>
            </a:fld>
            <a:endParaRPr lang="en-US" altLang="en-US" sz="1100"/>
          </a:p>
        </p:txBody>
      </p:sp>
      <p:sp>
        <p:nvSpPr>
          <p:cNvPr id="208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8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25CE106-8AE3-4E63-A740-72329C66F3B4}" type="slidenum">
              <a:rPr lang="en-US" altLang="en-US" sz="1100"/>
              <a:pPr/>
              <a:t>16</a:t>
            </a:fld>
            <a:endParaRPr lang="en-US" altLang="en-US" sz="1100"/>
          </a:p>
        </p:txBody>
      </p:sp>
      <p:sp>
        <p:nvSpPr>
          <p:cNvPr id="211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7"/>
          <p:cNvSpPr txBox="1">
            <a:spLocks noGrp="1" noChangeArrowheads="1"/>
          </p:cNvSpPr>
          <p:nvPr/>
        </p:nvSpPr>
        <p:spPr bwMode="auto">
          <a:xfrm>
            <a:off x="3886200" y="8686132"/>
            <a:ext cx="2971800" cy="457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815" tIns="44408" rIns="88815" bIns="44408" anchor="b"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7091122-C840-44C8-8A7E-7F07F81C2A84}" type="slidenum">
              <a:rPr lang="en-US" altLang="en-US" sz="1100"/>
              <a:pPr/>
              <a:t>17</a:t>
            </a:fld>
            <a:endParaRPr lang="en-US" altLang="en-US" sz="1100"/>
          </a:p>
        </p:txBody>
      </p:sp>
      <p:sp>
        <p:nvSpPr>
          <p:cNvPr id="363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3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7"/>
          <p:cNvSpPr txBox="1">
            <a:spLocks noGrp="1" noChangeArrowheads="1"/>
          </p:cNvSpPr>
          <p:nvPr/>
        </p:nvSpPr>
        <p:spPr bwMode="auto">
          <a:xfrm>
            <a:off x="3886200" y="8686132"/>
            <a:ext cx="2971800" cy="457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815" tIns="44408" rIns="88815" bIns="44408" anchor="b"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60EB302-5499-46A0-9987-125640E10307}" type="slidenum">
              <a:rPr lang="en-US" altLang="en-US" sz="1100"/>
              <a:pPr/>
              <a:t>18</a:t>
            </a:fld>
            <a:endParaRPr lang="en-US" altLang="en-US" sz="1100"/>
          </a:p>
        </p:txBody>
      </p:sp>
      <p:sp>
        <p:nvSpPr>
          <p:cNvPr id="365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5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7"/>
          <p:cNvSpPr txBox="1">
            <a:spLocks noGrp="1" noChangeArrowheads="1"/>
          </p:cNvSpPr>
          <p:nvPr/>
        </p:nvSpPr>
        <p:spPr bwMode="auto">
          <a:xfrm>
            <a:off x="3886200" y="8686132"/>
            <a:ext cx="2971800" cy="457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815" tIns="44408" rIns="88815" bIns="44408" anchor="b"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60EB302-5499-46A0-9987-125640E10307}" type="slidenum">
              <a:rPr lang="en-US" altLang="en-US" sz="1100"/>
              <a:pPr/>
              <a:t>19</a:t>
            </a:fld>
            <a:endParaRPr lang="en-US" altLang="en-US" sz="1100"/>
          </a:p>
        </p:txBody>
      </p:sp>
      <p:sp>
        <p:nvSpPr>
          <p:cNvPr id="365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5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7"/>
          <p:cNvSpPr txBox="1">
            <a:spLocks noGrp="1" noChangeArrowheads="1"/>
          </p:cNvSpPr>
          <p:nvPr/>
        </p:nvSpPr>
        <p:spPr bwMode="auto">
          <a:xfrm>
            <a:off x="3886200" y="8686132"/>
            <a:ext cx="2971800" cy="457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815" tIns="44408" rIns="88815" bIns="44408" anchor="b"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60EB302-5499-46A0-9987-125640E10307}" type="slidenum">
              <a:rPr lang="en-US" altLang="en-US" sz="1100"/>
              <a:pPr/>
              <a:t>20</a:t>
            </a:fld>
            <a:endParaRPr lang="en-US" altLang="en-US" sz="1100"/>
          </a:p>
        </p:txBody>
      </p:sp>
      <p:sp>
        <p:nvSpPr>
          <p:cNvPr id="365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5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2ED2A-7E6F-4EE3-85FC-0069BB0543FB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120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2ED2A-7E6F-4EE3-85FC-0069BB0543FB}" type="slidenum">
              <a:rPr lang="en-US" smtClean="0">
                <a:solidFill>
                  <a:prstClr val="black"/>
                </a:solidFill>
              </a:rPr>
              <a:pPr/>
              <a:t>46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412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A7BAD97-0D60-4477-A131-314C56745825}" type="slidenum">
              <a:rPr lang="en-US" altLang="en-US" sz="1100"/>
              <a:pPr/>
              <a:t>2</a:t>
            </a:fld>
            <a:endParaRPr lang="en-US" altLang="en-US" sz="1100"/>
          </a:p>
        </p:txBody>
      </p:sp>
      <p:sp>
        <p:nvSpPr>
          <p:cNvPr id="198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2ED2A-7E6F-4EE3-85FC-0069BB0543FB}" type="slidenum">
              <a:rPr lang="en-US" smtClean="0">
                <a:solidFill>
                  <a:prstClr val="black"/>
                </a:solidFill>
              </a:rPr>
              <a:pPr/>
              <a:t>47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4120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1330E8A-6CA8-472B-9FD0-4C05B90C64A1}" type="slidenum">
              <a:rPr lang="en-US" altLang="en-US" sz="1100"/>
              <a:pPr/>
              <a:t>61</a:t>
            </a:fld>
            <a:endParaRPr lang="en-US" altLang="en-US" sz="1100"/>
          </a:p>
        </p:txBody>
      </p:sp>
      <p:sp>
        <p:nvSpPr>
          <p:cNvPr id="228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1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912813" y="4344737"/>
            <a:ext cx="5033962" cy="411413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Shape 561"/>
          <p:cNvSpPr txBox="1"/>
          <p:nvPr/>
        </p:nvSpPr>
        <p:spPr>
          <a:xfrm>
            <a:off x="388620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Font typeface="Arial"/>
              <a:buNone/>
            </a:pPr>
            <a:r>
              <a:rPr lang="en-US" sz="1200" b="0" i="0" u="none" strike="noStrike" cap="none" baseline="0">
                <a:latin typeface="Arial"/>
                <a:ea typeface="Arial"/>
                <a:cs typeface="Arial"/>
                <a:sym typeface="Arial"/>
              </a:rPr>
              <a:t>*</a:t>
            </a:r>
          </a:p>
        </p:txBody>
      </p:sp>
      <p:sp>
        <p:nvSpPr>
          <p:cNvPr id="562" name="Shape 562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563" name="Shape 563"/>
          <p:cNvSpPr txBox="1">
            <a:spLocks noGrp="1"/>
          </p:cNvSpPr>
          <p:nvPr>
            <p:ph type="body" idx="1"/>
          </p:nvPr>
        </p:nvSpPr>
        <p:spPr>
          <a:xfrm>
            <a:off x="912812" y="4343400"/>
            <a:ext cx="5033962" cy="411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IMPROVE</a:t>
            </a: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1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912813" y="4344737"/>
            <a:ext cx="5033962" cy="411413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FE84718-0851-4C22-B558-5574D8115F63}" type="slidenum">
              <a:rPr lang="en-US" altLang="en-US" sz="1100"/>
              <a:pPr/>
              <a:t>9</a:t>
            </a:fld>
            <a:endParaRPr lang="en-US" altLang="en-US" sz="1100"/>
          </a:p>
        </p:txBody>
      </p:sp>
      <p:sp>
        <p:nvSpPr>
          <p:cNvPr id="199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8B3BB52-485E-437F-8AB1-B8C42F527418}" type="slidenum">
              <a:rPr lang="en-US" altLang="en-US" sz="1100"/>
              <a:pPr/>
              <a:t>10</a:t>
            </a:fld>
            <a:endParaRPr lang="en-US" altLang="en-US" sz="1100"/>
          </a:p>
        </p:txBody>
      </p:sp>
      <p:sp>
        <p:nvSpPr>
          <p:cNvPr id="200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B41CC10-A61C-47DC-8024-B97F3A2DB607}" type="slidenum">
              <a:rPr lang="en-US" altLang="en-US" sz="1100"/>
              <a:pPr/>
              <a:t>11</a:t>
            </a:fld>
            <a:endParaRPr lang="en-US" altLang="en-US" sz="1100"/>
          </a:p>
        </p:txBody>
      </p:sp>
      <p:sp>
        <p:nvSpPr>
          <p:cNvPr id="202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51644CE-A81D-445D-9165-01827CE8BB8C}" type="slidenum">
              <a:rPr lang="en-US" altLang="en-US" sz="1100"/>
              <a:pPr/>
              <a:t>12</a:t>
            </a:fld>
            <a:endParaRPr lang="en-US" altLang="en-US" sz="1100"/>
          </a:p>
        </p:txBody>
      </p:sp>
      <p:sp>
        <p:nvSpPr>
          <p:cNvPr id="203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HTC_logo_color_ve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513" y="582613"/>
            <a:ext cx="2211387" cy="125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C:\Users\vmuser\Desktop\HTCondor_red_blk_nota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225" y="1992313"/>
            <a:ext cx="27082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110107"/>
            <a:ext cx="7772400" cy="2438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75789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C39D3A-1E9E-1C45-9293-D6AFB261C1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9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7B417D-40C3-C846-A4AE-B17037CEFE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626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713" y="207963"/>
            <a:ext cx="8497887" cy="1016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484313"/>
            <a:ext cx="3810000" cy="4624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3810000" cy="4624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04850" y="6443663"/>
            <a:ext cx="41148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85150" y="6545263"/>
            <a:ext cx="990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873B09E-9431-49B0-AB17-FD812CC35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7783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713" y="207963"/>
            <a:ext cx="8497887" cy="1016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84313"/>
            <a:ext cx="3810000" cy="4624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484313"/>
            <a:ext cx="3810000" cy="4624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04850" y="6443663"/>
            <a:ext cx="41148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85150" y="6545263"/>
            <a:ext cx="990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A8FB652-36AF-4A54-9A82-C6C9104725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461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22BF21-7F52-F144-B42D-E2D3BDFA3F4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396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7C1BF1E-59A7-7640-84B4-8F3BBDF53E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291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00238"/>
            <a:ext cx="381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0238"/>
            <a:ext cx="381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467600" y="6248400"/>
            <a:ext cx="990600" cy="457200"/>
          </a:xfrm>
        </p:spPr>
        <p:txBody>
          <a:bodyPr/>
          <a:lstStyle>
            <a:lvl1pPr>
              <a:defRPr/>
            </a:lvl1pPr>
          </a:lstStyle>
          <a:p>
            <a:fld id="{507DA488-FF12-0844-AF8E-7C0A38F00F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610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39C5E19-B914-A748-8BE3-5D3AEE8DBF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367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75E57EC-63C2-694B-8AE2-1C14138A3F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143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4A85F2-BC1F-2D47-8B0B-20CE94924E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687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AA18CB0-A9E5-2D4F-B519-58C0B41F608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729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D20A3E7-DB08-924B-A19A-1616349CD6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93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2263" y="1355725"/>
            <a:ext cx="8399462" cy="422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028" name="Picture 1" descr="CHTC_logo_color_horiz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75388"/>
            <a:ext cx="276225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>
            <a:cxnSpLocks noChangeShapeType="1"/>
          </p:cNvCxnSpPr>
          <p:nvPr/>
        </p:nvCxnSpPr>
        <p:spPr bwMode="auto">
          <a:xfrm>
            <a:off x="0" y="6254750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Arial" charset="0"/>
              </a:defRPr>
            </a:lvl1pPr>
          </a:lstStyle>
          <a:p>
            <a:fld id="{CB438757-3CEF-D74B-B15F-4E53C8D0364A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8" descr="C:\Users\vmuser\Desktop\HTCondor_red_blk_notag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5725" y="6181725"/>
            <a:ext cx="270827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9" r:id="rId2"/>
    <p:sldLayoutId id="2147483730" r:id="rId3"/>
    <p:sldLayoutId id="2147483739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40" r:id="rId12"/>
    <p:sldLayoutId id="2147483741" r:id="rId13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+mj-lt"/>
          <a:ea typeface="MS PGothic" pitchFamily="34" charset="-128"/>
          <a:cs typeface="MS PGothic" charset="0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MS PGothic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MS PGothic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MS PGothic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MS PGothic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808000"/>
        </a:buClr>
        <a:buSzPct val="120000"/>
        <a:buChar char="›"/>
        <a:defRPr sz="3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90000"/>
        <a:buFont typeface="Marlett" charset="0"/>
        <a:buChar char="h"/>
        <a:defRPr sz="2800">
          <a:solidFill>
            <a:schemeClr val="tx1"/>
          </a:solidFill>
          <a:latin typeface="+mn-lt"/>
          <a:ea typeface="MS PGothic" pitchFamily="34" charset="-128"/>
          <a:cs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mtClean="0"/>
              <a:t>Job and Machine Policy Configuration</a:t>
            </a:r>
            <a:br>
              <a:rPr lang="en-US" altLang="en-US" smtClean="0"/>
            </a:br>
            <a:r>
              <a:rPr lang="en-US" altLang="en-US" smtClean="0"/>
              <a:t/>
            </a:r>
            <a:br>
              <a:rPr lang="en-US" altLang="en-US" smtClean="0"/>
            </a:br>
            <a:r>
              <a:rPr lang="en-US" altLang="en-US" smtClean="0"/>
              <a:t>CERN Oct 2014</a:t>
            </a:r>
            <a:br>
              <a:rPr lang="en-US" altLang="en-US" smtClean="0"/>
            </a:br>
            <a:r>
              <a:rPr lang="en-US" altLang="en-US" smtClean="0"/>
              <a:t>Todd Tannenbaum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639198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 Some </a:t>
            </a:r>
            <a:r>
              <a:rPr lang="en-US" altLang="en-US" dirty="0" err="1" smtClean="0"/>
              <a:t>Startd</a:t>
            </a:r>
            <a:r>
              <a:rPr lang="en-US" altLang="en-US" dirty="0" smtClean="0"/>
              <a:t> Expressions (when to start/stop jobs)</a:t>
            </a:r>
          </a:p>
          <a:p>
            <a:pPr lvl="1"/>
            <a:r>
              <a:rPr lang="en-US" altLang="en-US" dirty="0" smtClean="0"/>
              <a:t>START = &lt;expr&gt;</a:t>
            </a:r>
          </a:p>
          <a:p>
            <a:pPr lvl="1"/>
            <a:r>
              <a:rPr lang="en-US" altLang="en-US" dirty="0" smtClean="0"/>
              <a:t>RANK = &lt;expr&gt;</a:t>
            </a:r>
          </a:p>
          <a:p>
            <a:pPr lvl="1"/>
            <a:r>
              <a:rPr lang="en-US" altLang="en-US" dirty="0"/>
              <a:t>SUSPEND = &lt;expr&gt;</a:t>
            </a:r>
          </a:p>
          <a:p>
            <a:pPr lvl="1"/>
            <a:r>
              <a:rPr lang="en-US" altLang="en-US" dirty="0"/>
              <a:t>CONTINUE = &lt;expr</a:t>
            </a:r>
            <a:r>
              <a:rPr lang="en-US" altLang="en-US" dirty="0" smtClean="0"/>
              <a:t>&gt;</a:t>
            </a:r>
          </a:p>
          <a:p>
            <a:pPr lvl="1"/>
            <a:r>
              <a:rPr lang="en-US" altLang="en-US" dirty="0" smtClean="0"/>
              <a:t>PREEMPT = &lt;expr&gt;   (</a:t>
            </a:r>
            <a:r>
              <a:rPr lang="en-US" altLang="en-US" i="1" dirty="0" smtClean="0"/>
              <a:t>really means evict)</a:t>
            </a:r>
            <a:endParaRPr lang="en-US" altLang="en-US" dirty="0" smtClean="0"/>
          </a:p>
          <a:p>
            <a:pPr lvl="2"/>
            <a:r>
              <a:rPr lang="en-US" altLang="en-US" dirty="0" smtClean="0"/>
              <a:t>And the related WANT_VACATE = &lt;expr&gt;</a:t>
            </a:r>
          </a:p>
        </p:txBody>
      </p:sp>
      <p:sp>
        <p:nvSpPr>
          <p:cNvPr id="5427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Administrator Policy Expressions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C70661-1489-4BBD-802E-0FD6C6696C2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0943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START is the primary policy</a:t>
            </a:r>
          </a:p>
          <a:p>
            <a:r>
              <a:rPr lang="en-US" altLang="en-US" smtClean="0"/>
              <a:t>When FALSE the machine enters the Owner state and will not run jobs</a:t>
            </a:r>
          </a:p>
          <a:p>
            <a:r>
              <a:rPr lang="en-US" altLang="en-US" smtClean="0"/>
              <a:t>Acts as the Requirements expression for the machine, the job must satisfy START</a:t>
            </a:r>
          </a:p>
          <a:p>
            <a:pPr lvl="1"/>
            <a:r>
              <a:rPr lang="en-US" altLang="en-US" smtClean="0"/>
              <a:t>Can reference job ClassAd values including Owner and ImageSize</a:t>
            </a:r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Startd’s START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80E0-0793-4EFF-BC41-1C40F54F5BC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2422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9765" y="940089"/>
            <a:ext cx="8399462" cy="4227513"/>
          </a:xfrm>
        </p:spPr>
        <p:txBody>
          <a:bodyPr/>
          <a:lstStyle/>
          <a:p>
            <a:r>
              <a:rPr lang="en-US" altLang="en-US" sz="2800" dirty="0" smtClean="0"/>
              <a:t>Indicates which jobs a machine prefers</a:t>
            </a:r>
          </a:p>
          <a:p>
            <a:r>
              <a:rPr lang="en-US" altLang="en-US" sz="2800" dirty="0" smtClean="0"/>
              <a:t>Floating point number, just like job rank</a:t>
            </a:r>
          </a:p>
          <a:p>
            <a:pPr lvl="1"/>
            <a:r>
              <a:rPr lang="en-US" altLang="en-US" sz="2400" dirty="0" smtClean="0"/>
              <a:t>Larger numbers are higher ranked</a:t>
            </a:r>
          </a:p>
          <a:p>
            <a:pPr lvl="1"/>
            <a:r>
              <a:rPr lang="en-US" altLang="en-US" sz="2400" dirty="0" smtClean="0"/>
              <a:t>Typically evaluate attributes in the Job </a:t>
            </a:r>
            <a:r>
              <a:rPr lang="en-US" altLang="en-US" sz="2400" dirty="0" err="1" smtClean="0"/>
              <a:t>ClassAd</a:t>
            </a:r>
            <a:endParaRPr lang="en-US" altLang="en-US" sz="2400" dirty="0" smtClean="0"/>
          </a:p>
          <a:p>
            <a:pPr lvl="1"/>
            <a:r>
              <a:rPr lang="en-US" altLang="en-US" sz="2400" dirty="0" smtClean="0"/>
              <a:t>Typically use + instead of &amp;&amp;</a:t>
            </a:r>
          </a:p>
          <a:p>
            <a:r>
              <a:rPr lang="en-US" altLang="en-US" sz="2800" dirty="0"/>
              <a:t>Often used to give priority to owner of a particular group of </a:t>
            </a:r>
            <a:r>
              <a:rPr lang="en-US" altLang="en-US" sz="2800" dirty="0" smtClean="0"/>
              <a:t>machines</a:t>
            </a:r>
            <a:endParaRPr lang="en-US" altLang="en-US" sz="2800" dirty="0"/>
          </a:p>
          <a:p>
            <a:r>
              <a:rPr lang="en-US" altLang="en-US" sz="2800" dirty="0"/>
              <a:t>Claimed machines still advertise looking for higher ranked job to preempt the current job</a:t>
            </a:r>
          </a:p>
          <a:p>
            <a:pPr lvl="1"/>
            <a:r>
              <a:rPr lang="en-US" altLang="en-US" sz="2400" dirty="0"/>
              <a:t>LESSON: </a:t>
            </a:r>
            <a:r>
              <a:rPr lang="en-US" altLang="en-US" sz="2400" i="1" u="sng" dirty="0" err="1"/>
              <a:t>Startd</a:t>
            </a:r>
            <a:r>
              <a:rPr lang="en-US" altLang="en-US" sz="2400" i="1" u="sng" dirty="0"/>
              <a:t> Rank creates job preemption</a:t>
            </a:r>
          </a:p>
          <a:p>
            <a:pPr marL="0" indent="0">
              <a:buNone/>
            </a:pPr>
            <a:endParaRPr lang="en-US" altLang="en-US" sz="2800" dirty="0" smtClean="0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Startd’s RANK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153BB1-DA09-4A6E-9903-18ACD31FD59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8865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2269" y="726334"/>
            <a:ext cx="8399462" cy="3192523"/>
          </a:xfrm>
        </p:spPr>
        <p:txBody>
          <a:bodyPr/>
          <a:lstStyle/>
          <a:p>
            <a:r>
              <a:rPr lang="en-US" altLang="en-US" sz="2800" dirty="0" smtClean="0"/>
              <a:t>Really means vacate (I prefer nothing vs this job!)</a:t>
            </a:r>
          </a:p>
          <a:p>
            <a:r>
              <a:rPr lang="en-US" altLang="en-US" sz="2800" dirty="0" smtClean="0"/>
              <a:t>When PREEMPT becomes true, the job will be killed and go from Running to Idle </a:t>
            </a:r>
          </a:p>
          <a:p>
            <a:r>
              <a:rPr lang="en-US" altLang="en-US" sz="2800" dirty="0" smtClean="0"/>
              <a:t>Can “kill nicely”</a:t>
            </a:r>
          </a:p>
          <a:p>
            <a:pPr lvl="1"/>
            <a:r>
              <a:rPr lang="en-US" altLang="en-US" sz="2400" dirty="0" smtClean="0"/>
              <a:t>WANT_VACATE = &lt;expr&gt;; if true then send a SIGTERM and follow-up with SIGKILL after </a:t>
            </a:r>
            <a:r>
              <a:rPr lang="en-US" altLang="en-US" sz="2400" dirty="0" err="1" smtClean="0">
                <a:solidFill>
                  <a:srgbClr val="FF0000"/>
                </a:solidFill>
              </a:rPr>
              <a:t>MachineMaxVacateTime</a:t>
            </a:r>
            <a:r>
              <a:rPr lang="en-US" altLang="en-US" sz="2400" dirty="0" smtClean="0">
                <a:solidFill>
                  <a:srgbClr val="FF0000"/>
                </a:solidFill>
              </a:rPr>
              <a:t> </a:t>
            </a:r>
            <a:r>
              <a:rPr lang="en-US" altLang="en-US" sz="2400" dirty="0" smtClean="0"/>
              <a:t>seconds.</a:t>
            </a:r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/>
              <a:t>Startd’s</a:t>
            </a:r>
            <a:r>
              <a:rPr lang="en-US" altLang="en-US" dirty="0" smtClean="0"/>
              <a:t> PREEMPT 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54B39-5E02-4090-8FDF-FB2254BC21E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3820812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MS PGothic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MS PGothic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MS PGothic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MS PGothic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dirty="0" err="1" smtClean="0"/>
              <a:t>Startd’s</a:t>
            </a:r>
            <a:r>
              <a:rPr lang="en-US" altLang="en-US" kern="0" dirty="0" smtClean="0"/>
              <a:t> Suspend and Continue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72269" y="4926281"/>
            <a:ext cx="8399462" cy="1175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+mn-lt"/>
                <a:ea typeface="MS PGothic" pitchFamily="34" charset="-128"/>
                <a:cs typeface="MS PGothic" pitchFamily="34" charset="-128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Marlett" charset="0"/>
              <a:buChar char="h"/>
              <a:defRPr sz="2800">
                <a:solidFill>
                  <a:schemeClr val="tx1"/>
                </a:solidFill>
                <a:latin typeface="+mn-lt"/>
                <a:ea typeface="MS PGothic" pitchFamily="34" charset="-128"/>
                <a:cs typeface="Arial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eaLnBrk="1" hangingPunct="1"/>
            <a:r>
              <a:rPr lang="en-US" altLang="en-US" sz="2800" kern="0" dirty="0" smtClean="0"/>
              <a:t>When True, send SIGSTOP or SIGCONT to all processes in the job</a:t>
            </a:r>
          </a:p>
        </p:txBody>
      </p:sp>
    </p:spTree>
    <p:extLst>
      <p:ext uri="{BB962C8B-B14F-4D97-AF65-F5344CB8AC3E}">
        <p14:creationId xmlns:p14="http://schemas.microsoft.com/office/powerpoint/2010/main" val="22265772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Default </a:t>
            </a:r>
            <a:r>
              <a:rPr lang="en-US" altLang="en-US" dirty="0" err="1" smtClean="0"/>
              <a:t>Startd</a:t>
            </a:r>
            <a:r>
              <a:rPr lang="en-US" altLang="en-US" dirty="0" smtClean="0"/>
              <a:t> Settings</a:t>
            </a:r>
          </a:p>
        </p:txBody>
      </p:sp>
      <p:sp>
        <p:nvSpPr>
          <p:cNvPr id="614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484313"/>
            <a:ext cx="5964382" cy="4624387"/>
          </a:xfrm>
        </p:spPr>
        <p:txBody>
          <a:bodyPr/>
          <a:lstStyle/>
          <a:p>
            <a:r>
              <a:rPr lang="en-US" altLang="en-US" dirty="0" smtClean="0"/>
              <a:t>Always run jobs to completion</a:t>
            </a:r>
          </a:p>
          <a:p>
            <a:pPr marL="457200" lvl="1" indent="0">
              <a:buNone/>
            </a:pPr>
            <a:r>
              <a:rPr lang="en-US" altLang="en-US" sz="3600" b="1" dirty="0" smtClean="0">
                <a:solidFill>
                  <a:srgbClr val="FF0000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START</a:t>
            </a:r>
            <a:r>
              <a:rPr lang="en-US" altLang="en-US" sz="36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= True</a:t>
            </a:r>
          </a:p>
          <a:p>
            <a:pPr marL="457200" lvl="1" indent="0">
              <a:buNone/>
            </a:pPr>
            <a:r>
              <a:rPr lang="en-US" altLang="en-US" sz="3600" b="1" dirty="0" smtClean="0">
                <a:solidFill>
                  <a:srgbClr val="FF0000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RANK</a:t>
            </a:r>
            <a:r>
              <a:rPr lang="en-US" altLang="en-US" sz="36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 = 0</a:t>
            </a:r>
          </a:p>
          <a:p>
            <a:pPr marL="457200" lvl="1" indent="0">
              <a:buNone/>
            </a:pPr>
            <a:r>
              <a:rPr lang="en-US" altLang="en-US" sz="3600" b="1" dirty="0" smtClean="0">
                <a:solidFill>
                  <a:srgbClr val="FF0000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PREEMPT</a:t>
            </a:r>
            <a:r>
              <a:rPr lang="en-US" altLang="en-US" sz="36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= False</a:t>
            </a:r>
          </a:p>
          <a:p>
            <a:pPr marL="457200" lvl="1" indent="0">
              <a:buNone/>
            </a:pPr>
            <a:r>
              <a:rPr lang="en-US" altLang="en-US" sz="3600" b="1" dirty="0" smtClean="0">
                <a:solidFill>
                  <a:srgbClr val="FF0000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SUSPEND</a:t>
            </a:r>
            <a:r>
              <a:rPr lang="en-US" altLang="en-US" sz="36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 </a:t>
            </a:r>
            <a:r>
              <a:rPr lang="en-US" altLang="en-US" sz="36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= False</a:t>
            </a:r>
          </a:p>
          <a:p>
            <a:pPr marL="457200" lvl="1" indent="0">
              <a:buNone/>
            </a:pPr>
            <a:r>
              <a:rPr lang="en-US" altLang="en-US" sz="3600" b="1" dirty="0">
                <a:solidFill>
                  <a:srgbClr val="FF0000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CONTINUE</a:t>
            </a:r>
            <a:r>
              <a:rPr lang="en-US" altLang="en-US" sz="36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  = True</a:t>
            </a:r>
          </a:p>
          <a:p>
            <a:pPr marL="457200" lvl="1" indent="0">
              <a:buNone/>
            </a:pPr>
            <a:endParaRPr lang="en-US" altLang="en-US" sz="3600" b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F1B733-508A-4F49-8D4D-4C95257288D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9241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Policy Configuration</a:t>
            </a:r>
          </a:p>
        </p:txBody>
      </p:sp>
      <p:pic>
        <p:nvPicPr>
          <p:cNvPr id="62469" name="Picture 61" descr="boss-cat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60497" y="1484313"/>
            <a:ext cx="2660606" cy="4624387"/>
          </a:xfrm>
        </p:spPr>
      </p:pic>
      <p:sp>
        <p:nvSpPr>
          <p:cNvPr id="62468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067033" y="1078173"/>
            <a:ext cx="4403043" cy="4885899"/>
          </a:xfrm>
        </p:spPr>
        <p:txBody>
          <a:bodyPr/>
          <a:lstStyle/>
          <a:p>
            <a:r>
              <a:rPr lang="en-US" altLang="en-US" dirty="0" smtClean="0"/>
              <a:t>I am adding special new nodes, only for simulation jobs from Math.  If none, simulations from Chemistry.  If none, simulations from anyone.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1FA3B-8FE7-4A1A-8F54-866A5EE73FD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2674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2263" y="1355725"/>
            <a:ext cx="8655482" cy="4227513"/>
          </a:xfrm>
        </p:spPr>
        <p:txBody>
          <a:bodyPr/>
          <a:lstStyle/>
          <a:p>
            <a:pPr marL="457200" lvl="1" indent="0">
              <a:buNone/>
            </a:pPr>
            <a:r>
              <a:rPr lang="en-US" alt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START</a:t>
            </a:r>
            <a:r>
              <a:rPr lang="en-US" alt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KindOfJob</a:t>
            </a:r>
            <a:r>
              <a:rPr lang="en-US" alt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=?= “Simulation”</a:t>
            </a:r>
          </a:p>
          <a:p>
            <a:pPr marL="457200" lvl="1" indent="0">
              <a:buNone/>
            </a:pPr>
            <a:r>
              <a:rPr lang="en-US" alt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RANK</a:t>
            </a:r>
            <a:r>
              <a:rPr lang="en-US" alt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= </a:t>
            </a:r>
          </a:p>
          <a:p>
            <a:pPr marL="457200" lvl="1" indent="0">
              <a:buNone/>
            </a:pP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10 * Department </a:t>
            </a: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=?= </a:t>
            </a:r>
            <a:r>
              <a:rPr lang="en-US" alt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“Math” +</a:t>
            </a:r>
          </a:p>
          <a:p>
            <a:pPr marL="457200" lvl="1" indent="0">
              <a:buNone/>
            </a:pPr>
            <a:r>
              <a:rPr lang="en-US" alt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Department </a:t>
            </a: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=?= </a:t>
            </a:r>
            <a:r>
              <a:rPr lang="en-US" alt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“Chemistry”</a:t>
            </a:r>
          </a:p>
          <a:p>
            <a:pPr marL="457200" lvl="1" indent="0">
              <a:buNone/>
            </a:pPr>
            <a:r>
              <a:rPr lang="en-US" alt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SUSPEND</a:t>
            </a:r>
            <a:r>
              <a:rPr lang="en-US" alt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False</a:t>
            </a:r>
          </a:p>
          <a:p>
            <a:pPr marL="457200" lvl="1" indent="0">
              <a:buNone/>
            </a:pPr>
            <a:r>
              <a:rPr lang="en-US" alt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PREEMPT</a:t>
            </a:r>
            <a:r>
              <a:rPr lang="en-US" alt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False</a:t>
            </a:r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Prefer Chemistry Jobs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EDB47-B259-47F6-B7A5-95D4370773C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8956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8185150" y="6545263"/>
            <a:ext cx="990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fld id="{B65144B3-C580-4758-8916-B48BB410134B}" type="slidenum">
              <a:rPr lang="en-US" sz="1400">
                <a:solidFill>
                  <a:srgbClr val="969696"/>
                </a:solidFill>
                <a:latin typeface="+mn-lt"/>
              </a:rPr>
              <a:pPr algn="l">
                <a:defRPr/>
              </a:pPr>
              <a:t>17</a:t>
            </a:fld>
            <a:endParaRPr lang="en-US" sz="1400">
              <a:solidFill>
                <a:srgbClr val="969696"/>
              </a:solidFill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A85F2-BC1F-2D47-8B0B-20CE94924EF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62499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1288" y="1760538"/>
            <a:ext cx="5192712" cy="3878262"/>
          </a:xfrm>
        </p:spPr>
        <p:txBody>
          <a:bodyPr/>
          <a:lstStyle/>
          <a:p>
            <a:r>
              <a:rPr lang="en-US" altLang="en-US" i="1" smtClean="0"/>
              <a:t>Don’t let any job run longer than 24 hrs, except Chemistry jobs can run for 48 hrs.</a:t>
            </a:r>
            <a:endParaRPr lang="en-US" altLang="en-US" sz="2800" smtClean="0"/>
          </a:p>
        </p:txBody>
      </p:sp>
      <p:sp>
        <p:nvSpPr>
          <p:cNvPr id="362500" name="Rectangle 9"/>
          <p:cNvSpPr>
            <a:spLocks noGrp="1" noChangeArrowheads="1"/>
          </p:cNvSpPr>
          <p:nvPr>
            <p:ph type="title" idx="4294967295"/>
          </p:nvPr>
        </p:nvSpPr>
        <p:spPr>
          <a:xfrm>
            <a:off x="3984625" y="0"/>
            <a:ext cx="5159375" cy="1800225"/>
          </a:xfrm>
        </p:spPr>
        <p:txBody>
          <a:bodyPr/>
          <a:lstStyle/>
          <a:p>
            <a:r>
              <a:rPr lang="en-US" altLang="en-US" smtClean="0"/>
              <a:t>Policy Configuration</a:t>
            </a:r>
          </a:p>
        </p:txBody>
      </p:sp>
      <p:pic>
        <p:nvPicPr>
          <p:cNvPr id="362501" name="Picture 58" descr="boss-ca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46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2502" name="Text Box 60"/>
          <p:cNvSpPr txBox="1">
            <a:spLocks noChangeArrowheads="1"/>
          </p:cNvSpPr>
          <p:nvPr/>
        </p:nvSpPr>
        <p:spPr bwMode="auto">
          <a:xfrm>
            <a:off x="3954463" y="5308600"/>
            <a:ext cx="5189537" cy="1549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en-US" sz="900">
                <a:solidFill>
                  <a:srgbClr val="7F7F7F"/>
                </a:solidFill>
                <a:latin typeface="Comic Sans MS" pitchFamily="66" charset="0"/>
              </a:rPr>
              <a:t>“I R BIZNESS CAT” by “VMOS” © 2007 </a:t>
            </a:r>
          </a:p>
          <a:p>
            <a:pPr algn="l"/>
            <a:r>
              <a:rPr lang="en-US" altLang="en-US" sz="900">
                <a:solidFill>
                  <a:srgbClr val="7F7F7F"/>
                </a:solidFill>
                <a:latin typeface="Comic Sans MS" pitchFamily="66" charset="0"/>
              </a:rPr>
              <a:t>Licensed under the Creative Commons Attribution 2.0 license</a:t>
            </a:r>
          </a:p>
          <a:p>
            <a:pPr algn="l"/>
            <a:r>
              <a:rPr lang="en-US" altLang="en-US" sz="900">
                <a:solidFill>
                  <a:srgbClr val="7F7F7F"/>
                </a:solidFill>
                <a:latin typeface="Comic Sans MS" pitchFamily="66" charset="0"/>
              </a:rPr>
              <a:t>http://www.flickr.com/photos/vmos/2078227291/ http://www.webcitation.org/5XIff1deZ</a:t>
            </a:r>
          </a:p>
        </p:txBody>
      </p:sp>
    </p:spTree>
    <p:extLst>
      <p:ext uri="{BB962C8B-B14F-4D97-AF65-F5344CB8AC3E}">
        <p14:creationId xmlns:p14="http://schemas.microsoft.com/office/powerpoint/2010/main" val="6776535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 txBox="1">
            <a:spLocks noGrp="1"/>
          </p:cNvSpPr>
          <p:nvPr/>
        </p:nvSpPr>
        <p:spPr bwMode="auto">
          <a:xfrm>
            <a:off x="0" y="6578600"/>
            <a:ext cx="990600" cy="279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fld id="{C46939B1-4B47-4667-8C01-456CA18FC6DB}" type="slidenum">
              <a:rPr lang="en-US" sz="1400">
                <a:solidFill>
                  <a:srgbClr val="969696"/>
                </a:solidFill>
                <a:latin typeface="+mn-lt"/>
              </a:rPr>
              <a:pPr algn="l">
                <a:defRPr/>
              </a:pPr>
              <a:t>18</a:t>
            </a:fld>
            <a:endParaRPr lang="en-US" sz="1400">
              <a:solidFill>
                <a:srgbClr val="969696"/>
              </a:solidFill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A85F2-BC1F-2D47-8B0B-20CE94924EF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645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7325"/>
            <a:ext cx="9144000" cy="914400"/>
          </a:xfrm>
        </p:spPr>
        <p:txBody>
          <a:bodyPr/>
          <a:lstStyle/>
          <a:p>
            <a:r>
              <a:rPr lang="en-US" altLang="en-US" dirty="0" smtClean="0"/>
              <a:t>New Settings for showing runtime limits</a:t>
            </a:r>
          </a:p>
        </p:txBody>
      </p:sp>
      <p:sp>
        <p:nvSpPr>
          <p:cNvPr id="36454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69925" y="1484313"/>
            <a:ext cx="8474075" cy="4624387"/>
          </a:xfrm>
        </p:spPr>
        <p:txBody>
          <a:bodyPr/>
          <a:lstStyle/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ourier New" pitchFamily="49" charset="0"/>
              </a:rPr>
              <a:t>START</a:t>
            </a:r>
            <a:r>
              <a:rPr lang="en-US" altLang="en-US" sz="2600" b="1" dirty="0" smtClean="0">
                <a:latin typeface="Courier New" pitchFamily="49" charset="0"/>
              </a:rPr>
              <a:t> = True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ourier New" pitchFamily="49" charset="0"/>
              </a:rPr>
              <a:t>RANK</a:t>
            </a:r>
            <a:r>
              <a:rPr lang="en-US" altLang="en-US" sz="2600" b="1" i="1" dirty="0" smtClean="0">
                <a:latin typeface="Courier New" pitchFamily="49" charset="0"/>
              </a:rPr>
              <a:t> = </a:t>
            </a:r>
            <a:r>
              <a:rPr lang="en-US" altLang="en-US" sz="2600" b="1" dirty="0" smtClean="0">
                <a:latin typeface="Courier New" pitchFamily="49" charset="0"/>
              </a:rPr>
              <a:t>0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ourier New" pitchFamily="49" charset="0"/>
              </a:rPr>
              <a:t>PREEMPT</a:t>
            </a:r>
            <a:r>
              <a:rPr lang="en-US" altLang="en-US" sz="2600" b="1" dirty="0" smtClean="0">
                <a:latin typeface="Courier New" pitchFamily="49" charset="0"/>
              </a:rPr>
              <a:t> = </a:t>
            </a:r>
            <a:r>
              <a:rPr lang="en-US" altLang="en-US" sz="2600" b="1" dirty="0" err="1" smtClean="0">
                <a:latin typeface="Courier New" pitchFamily="49" charset="0"/>
              </a:rPr>
              <a:t>TotalJobRunTime</a:t>
            </a:r>
            <a:r>
              <a:rPr lang="en-US" altLang="en-US" sz="2600" b="1" dirty="0" smtClean="0">
                <a:latin typeface="Courier New" pitchFamily="49" charset="0"/>
              </a:rPr>
              <a:t> &gt; </a:t>
            </a:r>
            <a:r>
              <a:rPr lang="en-US" altLang="en-US" sz="2600" b="1" dirty="0" err="1" smtClean="0">
                <a:latin typeface="Courier New" pitchFamily="49" charset="0"/>
              </a:rPr>
              <a:t>ifThenElse</a:t>
            </a:r>
            <a:r>
              <a:rPr lang="en-US" altLang="en-US" sz="2600" b="1" dirty="0" smtClean="0">
                <a:latin typeface="Courier New" pitchFamily="49" charset="0"/>
              </a:rPr>
              <a:t>(Department=?=“Chemistry”, 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latin typeface="Courier New" pitchFamily="49" charset="0"/>
              </a:rPr>
              <a:t>            48 * (60 * 60),          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latin typeface="Courier New" pitchFamily="49" charset="0"/>
              </a:rPr>
              <a:t>            24 * (60 * 60) )</a:t>
            </a:r>
          </a:p>
          <a:p>
            <a:pPr lvl="1">
              <a:buFont typeface="Marlett" pitchFamily="2" charset="2"/>
              <a:buNone/>
            </a:pPr>
            <a:endParaRPr lang="en-US" altLang="en-US" sz="2600" b="1" dirty="0" smtClean="0">
              <a:latin typeface="Courier New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5300" y="4654504"/>
            <a:ext cx="8241359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Note: this will result in the job going back to Idle in</a:t>
            </a:r>
          </a:p>
          <a:p>
            <a:r>
              <a:rPr lang="en-US" dirty="0"/>
              <a:t>t</a:t>
            </a:r>
            <a:r>
              <a:rPr lang="en-US" dirty="0" smtClean="0"/>
              <a:t>he queue, resulting in it being rescheduled to run again.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80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 txBox="1">
            <a:spLocks noGrp="1"/>
          </p:cNvSpPr>
          <p:nvPr/>
        </p:nvSpPr>
        <p:spPr bwMode="auto">
          <a:xfrm>
            <a:off x="0" y="6578600"/>
            <a:ext cx="990600" cy="279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fld id="{C46939B1-4B47-4667-8C01-456CA18FC6DB}" type="slidenum">
              <a:rPr lang="en-US" sz="1400">
                <a:solidFill>
                  <a:srgbClr val="969696"/>
                </a:solidFill>
                <a:latin typeface="+mn-lt"/>
              </a:rPr>
              <a:pPr algn="l">
                <a:defRPr/>
              </a:pPr>
              <a:t>19</a:t>
            </a:fld>
            <a:endParaRPr lang="en-US" sz="1400">
              <a:solidFill>
                <a:srgbClr val="969696"/>
              </a:solidFill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A85F2-BC1F-2D47-8B0B-20CE94924EFE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645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7325"/>
            <a:ext cx="9144000" cy="914400"/>
          </a:xfrm>
        </p:spPr>
        <p:txBody>
          <a:bodyPr/>
          <a:lstStyle/>
          <a:p>
            <a:r>
              <a:rPr lang="en-US" altLang="en-US" dirty="0" smtClean="0"/>
              <a:t>Runtime limits with a chance to checkpoint</a:t>
            </a:r>
          </a:p>
        </p:txBody>
      </p:sp>
      <p:sp>
        <p:nvSpPr>
          <p:cNvPr id="36454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69925" y="1295201"/>
            <a:ext cx="8474075" cy="4624387"/>
          </a:xfrm>
        </p:spPr>
        <p:txBody>
          <a:bodyPr/>
          <a:lstStyle/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ourier New" pitchFamily="49" charset="0"/>
              </a:rPr>
              <a:t>START</a:t>
            </a:r>
            <a:r>
              <a:rPr lang="en-US" altLang="en-US" sz="2600" b="1" dirty="0" smtClean="0">
                <a:latin typeface="Courier New" pitchFamily="49" charset="0"/>
              </a:rPr>
              <a:t> = True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ourier New" pitchFamily="49" charset="0"/>
              </a:rPr>
              <a:t>RANK</a:t>
            </a:r>
            <a:r>
              <a:rPr lang="en-US" altLang="en-US" sz="2600" b="1" i="1" dirty="0" smtClean="0">
                <a:latin typeface="Courier New" pitchFamily="49" charset="0"/>
              </a:rPr>
              <a:t> = </a:t>
            </a:r>
            <a:r>
              <a:rPr lang="en-US" altLang="en-US" sz="2600" b="1" dirty="0" smtClean="0">
                <a:latin typeface="Courier New" pitchFamily="49" charset="0"/>
              </a:rPr>
              <a:t>0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ourier New" pitchFamily="49" charset="0"/>
              </a:rPr>
              <a:t>PREEMPT</a:t>
            </a:r>
            <a:r>
              <a:rPr lang="en-US" altLang="en-US" sz="2600" b="1" dirty="0" smtClean="0">
                <a:latin typeface="Courier New" pitchFamily="49" charset="0"/>
              </a:rPr>
              <a:t> = </a:t>
            </a:r>
            <a:r>
              <a:rPr lang="en-US" altLang="en-US" sz="2600" b="1" dirty="0" err="1" smtClean="0">
                <a:latin typeface="Courier New" pitchFamily="49" charset="0"/>
              </a:rPr>
              <a:t>TotalJobRunTime</a:t>
            </a:r>
            <a:r>
              <a:rPr lang="en-US" altLang="en-US" sz="2600" b="1" dirty="0" smtClean="0">
                <a:latin typeface="Courier New" pitchFamily="49" charset="0"/>
              </a:rPr>
              <a:t> &gt; </a:t>
            </a:r>
            <a:r>
              <a:rPr lang="en-US" altLang="en-US" sz="2600" b="1" dirty="0" err="1" smtClean="0">
                <a:latin typeface="Courier New" pitchFamily="49" charset="0"/>
              </a:rPr>
              <a:t>ifThenElse</a:t>
            </a:r>
            <a:r>
              <a:rPr lang="en-US" altLang="en-US" sz="2600" b="1" dirty="0" smtClean="0">
                <a:latin typeface="Courier New" pitchFamily="49" charset="0"/>
              </a:rPr>
              <a:t>(Department=?=“Chemistry”, 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latin typeface="Courier New" pitchFamily="49" charset="0"/>
              </a:rPr>
              <a:t>            48 * (60 * 60),          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latin typeface="Courier New" pitchFamily="49" charset="0"/>
              </a:rPr>
              <a:t>            24 * (60 * 60) )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ourier New" pitchFamily="49" charset="0"/>
              </a:rPr>
              <a:t>WANT_VACATE</a:t>
            </a:r>
            <a:r>
              <a:rPr lang="en-US" altLang="en-US" sz="2600" b="1" dirty="0" smtClean="0">
                <a:latin typeface="Courier New" pitchFamily="49" charset="0"/>
              </a:rPr>
              <a:t> = True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err="1" smtClean="0">
                <a:solidFill>
                  <a:srgbClr val="FF0000"/>
                </a:solidFill>
                <a:latin typeface="Courier New" pitchFamily="49" charset="0"/>
              </a:rPr>
              <a:t>MachineMaxVacateTime</a:t>
            </a:r>
            <a:r>
              <a:rPr lang="en-US" altLang="en-US" sz="2600" b="1" dirty="0" smtClean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n-US" altLang="en-US" sz="2600" b="1" dirty="0" smtClean="0">
                <a:latin typeface="Courier New" pitchFamily="49" charset="0"/>
              </a:rPr>
              <a:t>= 300</a:t>
            </a:r>
          </a:p>
          <a:p>
            <a:pPr lvl="1">
              <a:buFont typeface="Marlett" pitchFamily="2" charset="2"/>
              <a:buNone/>
            </a:pPr>
            <a:endParaRPr lang="en-US" altLang="en-US" sz="2600" b="1" dirty="0" smtClean="0">
              <a:latin typeface="Courier New" pitchFamily="49" charset="0"/>
            </a:endParaRPr>
          </a:p>
          <a:p>
            <a:pPr lvl="1">
              <a:buFont typeface="Marlett" pitchFamily="2" charset="2"/>
              <a:buNone/>
            </a:pPr>
            <a:endParaRPr lang="en-US" altLang="en-US" sz="2600" b="1" dirty="0" smtClean="0">
              <a:latin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193" y="5142902"/>
            <a:ext cx="8424229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Wonder if the user will have any idea why their jobs was </a:t>
            </a:r>
          </a:p>
          <a:p>
            <a:r>
              <a:rPr lang="en-US" dirty="0"/>
              <a:t>e</a:t>
            </a:r>
            <a:r>
              <a:rPr lang="en-US" dirty="0" smtClean="0"/>
              <a:t>victed….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8057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Policy Expressions allow jobs and machines to restrict access, handle errors and retries, perform job steering, set limits, when/where jobs can start, etc.</a:t>
            </a:r>
          </a:p>
          <a:p>
            <a:endParaRPr lang="en-US" altLang="en-US" dirty="0" smtClean="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Policy Expressions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32609-D58F-4337-99A8-7DB29779638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1788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 txBox="1">
            <a:spLocks noGrp="1"/>
          </p:cNvSpPr>
          <p:nvPr/>
        </p:nvSpPr>
        <p:spPr bwMode="auto">
          <a:xfrm>
            <a:off x="0" y="6578600"/>
            <a:ext cx="990600" cy="279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fld id="{C46939B1-4B47-4667-8C01-456CA18FC6DB}" type="slidenum">
              <a:rPr lang="en-US" sz="1400">
                <a:solidFill>
                  <a:srgbClr val="969696"/>
                </a:solidFill>
                <a:latin typeface="+mn-lt"/>
              </a:rPr>
              <a:pPr algn="l">
                <a:defRPr/>
              </a:pPr>
              <a:t>20</a:t>
            </a:fld>
            <a:endParaRPr lang="en-US" sz="1400">
              <a:solidFill>
                <a:srgbClr val="969696"/>
              </a:solidFill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A85F2-BC1F-2D47-8B0B-20CE94924EF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645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altLang="en-US" dirty="0" smtClean="0"/>
              <a:t>Runtime limits with job hold</a:t>
            </a:r>
          </a:p>
        </p:txBody>
      </p:sp>
      <p:sp>
        <p:nvSpPr>
          <p:cNvPr id="36454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95300" y="735644"/>
            <a:ext cx="8648700" cy="4624387"/>
          </a:xfrm>
        </p:spPr>
        <p:txBody>
          <a:bodyPr/>
          <a:lstStyle/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ourier New" pitchFamily="49" charset="0"/>
              </a:rPr>
              <a:t>START</a:t>
            </a:r>
            <a:r>
              <a:rPr lang="en-US" altLang="en-US" sz="2600" b="1" dirty="0" smtClean="0">
                <a:latin typeface="Courier New" pitchFamily="49" charset="0"/>
              </a:rPr>
              <a:t> = True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ourier New" pitchFamily="49" charset="0"/>
              </a:rPr>
              <a:t>RANK</a:t>
            </a:r>
            <a:r>
              <a:rPr lang="en-US" altLang="en-US" sz="2600" b="1" i="1" dirty="0" smtClean="0">
                <a:latin typeface="Courier New" pitchFamily="49" charset="0"/>
              </a:rPr>
              <a:t> = </a:t>
            </a:r>
            <a:r>
              <a:rPr lang="en-US" altLang="en-US" sz="2600" b="1" dirty="0" smtClean="0">
                <a:latin typeface="Courier New" pitchFamily="49" charset="0"/>
              </a:rPr>
              <a:t>0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latin typeface="Courier New" pitchFamily="49" charset="0"/>
              </a:rPr>
              <a:t>TIME_EXCEEDED = </a:t>
            </a:r>
            <a:r>
              <a:rPr lang="en-US" altLang="en-US" sz="2600" b="1" dirty="0" err="1" smtClean="0">
                <a:latin typeface="Courier New" pitchFamily="49" charset="0"/>
              </a:rPr>
              <a:t>TotalJobRunTime</a:t>
            </a:r>
            <a:r>
              <a:rPr lang="en-US" altLang="en-US" sz="2600" b="1" dirty="0" smtClean="0">
                <a:latin typeface="Courier New" pitchFamily="49" charset="0"/>
              </a:rPr>
              <a:t> &gt; </a:t>
            </a:r>
            <a:r>
              <a:rPr lang="en-US" altLang="en-US" sz="2600" b="1" dirty="0" err="1" smtClean="0">
                <a:latin typeface="Courier New" pitchFamily="49" charset="0"/>
              </a:rPr>
              <a:t>ifThenElse</a:t>
            </a:r>
            <a:r>
              <a:rPr lang="en-US" altLang="en-US" sz="2600" b="1" dirty="0" smtClean="0">
                <a:latin typeface="Courier New" pitchFamily="49" charset="0"/>
              </a:rPr>
              <a:t>(Department=?=“Chemistry”, 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latin typeface="Courier New" pitchFamily="49" charset="0"/>
              </a:rPr>
              <a:t>            48 * (60 * 60),          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latin typeface="Courier New" pitchFamily="49" charset="0"/>
              </a:rPr>
              <a:t>            24 * (60 * 60) )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ourier New" pitchFamily="49" charset="0"/>
              </a:rPr>
              <a:t>PREEMPT</a:t>
            </a:r>
            <a:r>
              <a:rPr lang="en-US" altLang="en-US" sz="2600" b="1" dirty="0" smtClean="0">
                <a:latin typeface="Courier New" pitchFamily="49" charset="0"/>
              </a:rPr>
              <a:t> = </a:t>
            </a:r>
            <a:r>
              <a:rPr lang="en-US" altLang="en-US" sz="2400" b="1" dirty="0" smtClean="0">
                <a:latin typeface="Courier New" pitchFamily="49" charset="0"/>
              </a:rPr>
              <a:t>$(TIME_EXCEEDED)</a:t>
            </a:r>
          </a:p>
          <a:p>
            <a:pPr lvl="1">
              <a:buFont typeface="Marlett" pitchFamily="2" charset="2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WANT_HOLD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$(</a:t>
            </a:r>
            <a:r>
              <a:rPr lang="en-US" altLang="en-US" sz="2400" b="1" dirty="0">
                <a:latin typeface="Courier New" pitchFamily="49" charset="0"/>
              </a:rPr>
              <a:t>TIME_EXCEEDED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>
              <a:buFont typeface="Marlett" pitchFamily="2" charset="2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WANT_HOLD_REASON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</a:p>
          <a:p>
            <a:pPr lvl="1">
              <a:buFont typeface="Marlett" pitchFamily="2" charset="2"/>
              <a:buNone/>
            </a:pP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ifThenElse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Department=?=“Chemistry”,</a:t>
            </a:r>
          </a:p>
          <a:p>
            <a:pPr lvl="1">
              <a:buFont typeface="Marlett" pitchFamily="2" charset="2"/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“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Chem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job failed to complete in 48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hrs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”,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“Job failed to complete in 24 </a:t>
            </a:r>
            <a:r>
              <a:rPr lang="en-US" alt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hrs</a:t>
            </a:r>
            <a:r>
              <a:rPr lang="en-US" alt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” )</a:t>
            </a:r>
            <a:endParaRPr lang="en-US" altLang="en-US" sz="2600" b="1" dirty="0" smtClean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5738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A85F2-BC1F-2D47-8B0B-20CE94924EF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627797"/>
            <a:ext cx="882485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C:\temp&gt;condor_q</a:t>
            </a:r>
          </a:p>
          <a:p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 Submitter: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ToddsThinkpad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&lt;127.0.0.1:49748&gt; :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ToddsThinkpad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ID      OWNER            SUBMITTED     RUN_TIME ST PRI SIZE CMD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1.0  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tannenba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12/5  17:29   0+24:00:03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H  0   0.0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myjob.exe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jobs; 0 completed, 0 removed, 0 idle, 0 running, 1 held, 0 suspended</a:t>
            </a:r>
          </a:p>
          <a:p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C:\temp&gt;condor_q -hold</a:t>
            </a:r>
          </a:p>
          <a:p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 Submitter: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ToddsThinkpad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&lt;127.0.0.1:49748&gt; :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ToddsThinkpad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ID      OWNER          HELD_SINCE  HOLD_REASON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1.0  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tannenba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12/6  17:29 Job failed to complete in 24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hrs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jobs; 0 completed, 0 removed, 0 idle, 0 running, 1 held, 0 suspended</a:t>
            </a:r>
          </a:p>
          <a:p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54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Yes. Put in </a:t>
            </a:r>
            <a:r>
              <a:rPr lang="en-US" dirty="0" err="1" smtClean="0"/>
              <a:t>condor_config</a:t>
            </a:r>
            <a:r>
              <a:rPr lang="en-US" dirty="0" smtClean="0"/>
              <a:t> on submit host:</a:t>
            </a:r>
          </a:p>
          <a:p>
            <a:pPr marL="457200" lvl="1" indent="0"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SYSTEM_PERIODIC_HOLD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</a:p>
          <a:p>
            <a:pPr marL="457200" lvl="1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(time()–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JobStartTime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&gt; (24*60*60))</a:t>
            </a:r>
          </a:p>
          <a:p>
            <a:pPr lvl="1">
              <a:buFont typeface="Marlett" pitchFamily="2" charset="2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SYSTEM_PERIODIC_HOLD_REASON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</a:p>
          <a:p>
            <a:pPr lvl="1">
              <a:buFont typeface="Marlett" pitchFamily="2" charset="2"/>
              <a:buNone/>
            </a:pPr>
            <a:r>
              <a:rPr lang="en-US" alt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“Job failed to complete in 24 </a:t>
            </a:r>
            <a:r>
              <a:rPr lang="en-US" alt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hrs</a:t>
            </a:r>
            <a:r>
              <a:rPr lang="en-US" alt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”</a:t>
            </a:r>
          </a:p>
          <a:p>
            <a:r>
              <a:rPr lang="en-US" altLang="en-US" sz="3000" dirty="0" smtClean="0"/>
              <a:t>Which to use? </a:t>
            </a:r>
          </a:p>
          <a:p>
            <a:pPr lvl="1"/>
            <a:r>
              <a:rPr lang="en-US" altLang="en-US" sz="2600" dirty="0" smtClean="0"/>
              <a:t>You may only have control of one or the other</a:t>
            </a:r>
          </a:p>
          <a:p>
            <a:pPr lvl="1"/>
            <a:r>
              <a:rPr lang="en-US" altLang="en-US" sz="2600" dirty="0" err="1" smtClean="0"/>
              <a:t>Startd</a:t>
            </a:r>
            <a:r>
              <a:rPr lang="en-US" altLang="en-US" sz="2600" dirty="0" smtClean="0"/>
              <a:t> policy evaluated more often (every 5 </a:t>
            </a:r>
            <a:r>
              <a:rPr lang="en-US" altLang="en-US" sz="2600" dirty="0" err="1" smtClean="0"/>
              <a:t>secs</a:t>
            </a:r>
            <a:r>
              <a:rPr lang="en-US" altLang="en-US" sz="2600" dirty="0" smtClean="0"/>
              <a:t>)</a:t>
            </a:r>
          </a:p>
          <a:p>
            <a:pPr lvl="1"/>
            <a:r>
              <a:rPr lang="en-US" altLang="en-US" sz="2600" dirty="0" smtClean="0"/>
              <a:t>Consider if policy is associated with the job or with the machine – keep responsibilities of both in mind</a:t>
            </a:r>
            <a:endParaRPr lang="en-US" altLang="en-US" sz="2600" dirty="0"/>
          </a:p>
          <a:p>
            <a:pPr marL="457200" lvl="1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36477"/>
            <a:ext cx="9144000" cy="914400"/>
          </a:xfrm>
        </p:spPr>
        <p:txBody>
          <a:bodyPr/>
          <a:lstStyle/>
          <a:p>
            <a:r>
              <a:rPr lang="en-US" dirty="0" smtClean="0"/>
              <a:t>Could we implement via job policy instead of </a:t>
            </a:r>
            <a:r>
              <a:rPr lang="en-US" dirty="0" err="1" smtClean="0"/>
              <a:t>startd</a:t>
            </a:r>
            <a:r>
              <a:rPr lang="en-US" dirty="0" smtClean="0"/>
              <a:t> policy?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A85F2-BC1F-2D47-8B0B-20CE94924EF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60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764" y="1786530"/>
            <a:ext cx="7772400" cy="1362075"/>
          </a:xfrm>
        </p:spPr>
        <p:txBody>
          <a:bodyPr/>
          <a:lstStyle/>
          <a:p>
            <a:pPr algn="ctr">
              <a:defRPr/>
            </a:pPr>
            <a:r>
              <a:rPr lang="en-US" dirty="0" smtClean="0">
                <a:ea typeface="+mj-ea"/>
                <a:cs typeface="+mj-cs"/>
              </a:rPr>
              <a:t>STARTD</a:t>
            </a:r>
            <a:r>
              <a:rPr lang="en-US" baseline="0" dirty="0" smtClean="0">
                <a:ea typeface="+mj-ea"/>
                <a:cs typeface="+mj-cs"/>
              </a:rPr>
              <a:t> Slot configuration</a:t>
            </a:r>
            <a:endParaRPr lang="en-US" dirty="0" smtClean="0"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5407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ways to add custom attributes into your slot ads</a:t>
            </a:r>
          </a:p>
          <a:p>
            <a:pPr lvl="1"/>
            <a:r>
              <a:rPr lang="en-US" dirty="0" smtClean="0"/>
              <a:t>From the </a:t>
            </a:r>
            <a:r>
              <a:rPr lang="en-US" dirty="0" err="1" smtClean="0"/>
              <a:t>config</a:t>
            </a:r>
            <a:r>
              <a:rPr lang="en-US" dirty="0" smtClean="0"/>
              <a:t> file(s) (for static attributes)</a:t>
            </a:r>
          </a:p>
          <a:p>
            <a:pPr lvl="1"/>
            <a:r>
              <a:rPr lang="en-US" dirty="0" smtClean="0"/>
              <a:t>From a script (for dynamic attributes)</a:t>
            </a:r>
          </a:p>
          <a:p>
            <a:pPr lvl="1"/>
            <a:r>
              <a:rPr lang="en-US" dirty="0" smtClean="0"/>
              <a:t>From the job ad of the job running on that slot</a:t>
            </a:r>
          </a:p>
          <a:p>
            <a:pPr lvl="1"/>
            <a:r>
              <a:rPr lang="en-US" dirty="0" smtClean="0"/>
              <a:t>From other slots on the machine</a:t>
            </a:r>
          </a:p>
          <a:p>
            <a:r>
              <a:rPr lang="en-US" dirty="0" smtClean="0"/>
              <a:t>Can add a custom attribute to all slots on a machine, or only specific slots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 Attributes in Slot Ads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36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5911" y="1164656"/>
            <a:ext cx="8399462" cy="4227513"/>
          </a:xfrm>
        </p:spPr>
        <p:txBody>
          <a:bodyPr/>
          <a:lstStyle/>
          <a:p>
            <a:r>
              <a:rPr lang="en-US" sz="2800" baseline="0" dirty="0" smtClean="0"/>
              <a:t>Define your own slot attributes that jobs can match against.</a:t>
            </a:r>
          </a:p>
          <a:p>
            <a:r>
              <a:rPr lang="en-US" sz="2800" baseline="0" dirty="0" smtClean="0"/>
              <a:t>If you want the slot to have</a:t>
            </a:r>
          </a:p>
          <a:p>
            <a:pPr marL="457200" lvl="1" indent="0">
              <a:buNone/>
            </a:pPr>
            <a:r>
              <a:rPr lang="en-US" sz="2400" baseline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HasMatlab</a:t>
            </a:r>
            <a:r>
              <a:rPr lang="en-US" sz="2400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=true</a:t>
            </a:r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800" dirty="0" smtClean="0"/>
              <a:t>Define</a:t>
            </a:r>
            <a:r>
              <a:rPr lang="en-US" sz="2800" baseline="0" dirty="0" smtClean="0"/>
              <a:t> value in </a:t>
            </a:r>
            <a:r>
              <a:rPr lang="en-US" sz="2800" baseline="0" dirty="0" err="1" smtClean="0"/>
              <a:t>config</a:t>
            </a:r>
            <a:r>
              <a:rPr lang="en-US" sz="2800" baseline="0" dirty="0" smtClean="0"/>
              <a:t>, and then add name to </a:t>
            </a:r>
            <a:r>
              <a:rPr lang="en-US" sz="2800" dirty="0" smtClean="0"/>
              <a:t>STARTD_EXPRS (or _ATTRS), </a:t>
            </a:r>
            <a:r>
              <a:rPr lang="en-US" sz="2800" dirty="0" smtClean="0"/>
              <a:t>like </a:t>
            </a:r>
            <a:r>
              <a:rPr lang="en-US" sz="2800" dirty="0" smtClean="0"/>
              <a:t>this</a:t>
            </a:r>
          </a:p>
          <a:p>
            <a:pPr marL="0" lvl="1" indent="0">
              <a:buClr>
                <a:srgbClr val="808000"/>
              </a:buClr>
              <a:buSzPct val="120000"/>
              <a:buNone/>
            </a:pPr>
            <a:r>
              <a:rPr lang="en-US" sz="2800" dirty="0"/>
              <a:t> </a:t>
            </a:r>
            <a:r>
              <a:rPr lang="en-US" sz="2800" dirty="0" smtClean="0"/>
              <a:t>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STARTD_EXPRS = $(STARTD_EXPRS)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HasMatlab</a:t>
            </a:r>
            <a:endParaRPr lang="en-US" dirty="0"/>
          </a:p>
          <a:p>
            <a:pPr marL="0" lvl="1" indent="0">
              <a:buClr>
                <a:srgbClr val="808000"/>
              </a:buClr>
              <a:buSzPct val="120000"/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HasMatlab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true </a:t>
            </a:r>
          </a:p>
          <a:p>
            <a:pPr marL="45720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SLOTX_HasMatlab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 smtClean="0">
                <a:cs typeface="Courier New" panose="02070309020205020404" pitchFamily="49" charset="0"/>
              </a:rPr>
              <a:t>Note: Also SUBMIT_EXPRS, SCHEDD_EXPRS, MASTER_EXPRS, …</a:t>
            </a:r>
            <a:endParaRPr lang="en-US" sz="2400" dirty="0" smtClean="0"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22830"/>
            <a:ext cx="9144000" cy="914400"/>
          </a:xfrm>
        </p:spPr>
        <p:txBody>
          <a:bodyPr/>
          <a:lstStyle/>
          <a:p>
            <a:r>
              <a:rPr lang="en-US" dirty="0" smtClean="0"/>
              <a:t>Custom </a:t>
            </a:r>
            <a:r>
              <a:rPr lang="en-US" dirty="0" smtClean="0"/>
              <a:t>Attributes </a:t>
            </a:r>
            <a:br>
              <a:rPr lang="en-US" dirty="0" smtClean="0"/>
            </a:br>
            <a:r>
              <a:rPr lang="en-US" dirty="0" smtClean="0"/>
              <a:t>from </a:t>
            </a:r>
            <a:r>
              <a:rPr lang="en-US" dirty="0" err="1" smtClean="0"/>
              <a:t>config</a:t>
            </a:r>
            <a:r>
              <a:rPr lang="en-US" dirty="0" smtClean="0"/>
              <a:t> file (static attributes)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66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</a:t>
            </a:r>
            <a:r>
              <a:rPr lang="en-US" baseline="0" dirty="0" smtClean="0"/>
              <a:t> a script/program to define attributes</a:t>
            </a:r>
          </a:p>
          <a:p>
            <a:pPr lvl="1"/>
            <a:r>
              <a:rPr lang="en-US" dirty="0" smtClean="0"/>
              <a:t>Script returns a </a:t>
            </a:r>
            <a:r>
              <a:rPr lang="en-US" dirty="0" err="1" smtClean="0"/>
              <a:t>ClassAd</a:t>
            </a:r>
            <a:endParaRPr lang="en-US" dirty="0" smtClean="0"/>
          </a:p>
          <a:p>
            <a:pPr lvl="1"/>
            <a:r>
              <a:rPr lang="en-US" baseline="0" dirty="0" smtClean="0"/>
              <a:t>Attributes are</a:t>
            </a:r>
            <a:r>
              <a:rPr lang="en-US" dirty="0" smtClean="0"/>
              <a:t> merged into Slot </a:t>
            </a:r>
            <a:r>
              <a:rPr lang="en-US" dirty="0" err="1" smtClean="0"/>
              <a:t>ClassAds</a:t>
            </a:r>
            <a:endParaRPr lang="en-US" baseline="0" dirty="0" smtClean="0"/>
          </a:p>
          <a:p>
            <a:pPr marL="457200" lvl="1" indent="0">
              <a:buNone/>
            </a:pPr>
            <a:r>
              <a:rPr lang="en-US" sz="2400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STARTD_CRON_JOB_LIST = </a:t>
            </a:r>
            <a:r>
              <a:rPr lang="en-US" sz="2400" i="1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tag</a:t>
            </a:r>
            <a:r>
              <a:rPr lang="en-US" sz="2400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baseline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STARTD_CRON_</a:t>
            </a:r>
            <a:r>
              <a:rPr lang="en-US" sz="2400" i="1" baseline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tag</a:t>
            </a:r>
            <a:r>
              <a:rPr lang="en-US" sz="2400" baseline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_EXECUTABLE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detect.sh</a:t>
            </a:r>
            <a:endParaRPr lang="en-US" sz="2400" baseline="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Run once or periodically</a:t>
            </a:r>
          </a:p>
          <a:p>
            <a:r>
              <a:rPr lang="en-US" dirty="0"/>
              <a:t>Control which slots get the </a:t>
            </a:r>
            <a:r>
              <a:rPr lang="en-US" dirty="0" smtClean="0"/>
              <a:t>attributes</a:t>
            </a:r>
            <a:r>
              <a:rPr lang="en-US" baseline="0" dirty="0" smtClean="0"/>
              <a:t> with </a:t>
            </a:r>
            <a:r>
              <a:rPr lang="en-US" dirty="0" smtClean="0"/>
              <a:t>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SlotMergeConstraint</a:t>
            </a:r>
            <a:r>
              <a:rPr lang="en-US" dirty="0">
                <a:cs typeface="Courier New" panose="02070309020205020404" pitchFamily="49" charset="0"/>
              </a:rPr>
              <a:t> </a:t>
            </a:r>
            <a:r>
              <a:rPr lang="en-US" dirty="0" smtClean="0">
                <a:cs typeface="Courier New" panose="02070309020205020404" pitchFamily="49" charset="0"/>
              </a:rPr>
              <a:t>or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SlotId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32012"/>
            <a:ext cx="9144000" cy="914400"/>
          </a:xfrm>
        </p:spPr>
        <p:txBody>
          <a:bodyPr/>
          <a:lstStyle/>
          <a:p>
            <a:r>
              <a:rPr lang="en-US" dirty="0" smtClean="0"/>
              <a:t>Custom Attributes from</a:t>
            </a:r>
            <a:br>
              <a:rPr lang="en-US" dirty="0" smtClean="0"/>
            </a:br>
            <a:r>
              <a:rPr lang="en-US" dirty="0" smtClean="0"/>
              <a:t>a script (for dynamic </a:t>
            </a:r>
            <a:r>
              <a:rPr lang="en-US" dirty="0" err="1" smtClean="0"/>
              <a:t>attrs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95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2830" y="1273839"/>
            <a:ext cx="8843749" cy="4227513"/>
          </a:xfrm>
        </p:spPr>
        <p:txBody>
          <a:bodyPr/>
          <a:lstStyle/>
          <a:p>
            <a:r>
              <a:rPr lang="en-US" sz="2800" dirty="0" smtClean="0"/>
              <a:t>Can take attribute X from job ad and publish it into slot ad when job is running on this slot.</a:t>
            </a:r>
          </a:p>
          <a:p>
            <a:r>
              <a:rPr lang="en-US" sz="2800" dirty="0" err="1"/>
              <a:t>c</a:t>
            </a:r>
            <a:r>
              <a:rPr lang="en-US" sz="2800" dirty="0" err="1" smtClean="0"/>
              <a:t>ondor_config</a:t>
            </a:r>
            <a:r>
              <a:rPr lang="en-US" sz="2800" dirty="0" smtClean="0"/>
              <a:t> : 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STARTD_JOB_EXPRS = $(STARTD_JOB_EXPRS)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CanCheckpoint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800" dirty="0" smtClean="0"/>
              <a:t>Example submit file: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executable = foo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+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CanCheckpoint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True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queue</a:t>
            </a:r>
          </a:p>
          <a:p>
            <a:r>
              <a:rPr lang="en-US" sz="2800" dirty="0" smtClean="0">
                <a:cs typeface="Courier New" panose="02070309020205020404" pitchFamily="49" charset="0"/>
              </a:rPr>
              <a:t>Now can reference attributes of the job in machine policy and PREEMPTION_REQUIREMENTS, e.g.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PREEMPT =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CanCheckpoint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=?= True</a:t>
            </a:r>
          </a:p>
          <a:p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77421"/>
            <a:ext cx="9144000" cy="914400"/>
          </a:xfrm>
        </p:spPr>
        <p:txBody>
          <a:bodyPr/>
          <a:lstStyle/>
          <a:p>
            <a:r>
              <a:rPr lang="en-US" dirty="0" smtClean="0"/>
              <a:t>Custom attributes from job </a:t>
            </a:r>
            <a:r>
              <a:rPr lang="en-US" dirty="0" err="1" smtClean="0"/>
              <a:t>classad</a:t>
            </a:r>
            <a:r>
              <a:rPr lang="en-US" dirty="0" smtClean="0"/>
              <a:t> running on the slot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40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Policy</a:t>
            </a:r>
            <a:r>
              <a:rPr lang="en-US" baseline="0" dirty="0" smtClean="0"/>
              <a:t> expressions sometimes need to refer to attributes from other slots</a:t>
            </a:r>
          </a:p>
          <a:p>
            <a:r>
              <a:rPr lang="en-US" dirty="0" smtClean="0"/>
              <a:t>Cross-publish with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STARTD_SLOT_ATTRS</a:t>
            </a:r>
          </a:p>
          <a:p>
            <a:pPr marL="457200" lvl="1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STARTD_SLOT_ATTRS = State,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Activity</a:t>
            </a:r>
          </a:p>
          <a:p>
            <a:pPr marL="457200" lvl="1" indent="0">
              <a:buNone/>
            </a:pPr>
            <a:r>
              <a:rPr lang="en-US" dirty="0" smtClean="0">
                <a:cs typeface="Courier New" panose="02070309020205020404" pitchFamily="49" charset="0"/>
              </a:rPr>
              <a:t>Now all slots can see Slot1_State, Slot2_state,…</a:t>
            </a:r>
            <a:endParaRPr lang="en-US" dirty="0" smtClean="0">
              <a:cs typeface="Courier New" panose="02070309020205020404" pitchFamily="49" charset="0"/>
            </a:endParaRPr>
          </a:p>
          <a:p>
            <a:r>
              <a:rPr lang="en-US" dirty="0" smtClean="0">
                <a:cs typeface="Courier New" panose="02070309020205020404" pitchFamily="49" charset="0"/>
              </a:rPr>
              <a:t>Each slot’s</a:t>
            </a:r>
            <a:r>
              <a:rPr lang="en-US" baseline="0" dirty="0" smtClean="0">
                <a:cs typeface="Courier New" panose="02070309020205020404" pitchFamily="49" charset="0"/>
              </a:rPr>
              <a:t> </a:t>
            </a:r>
            <a:r>
              <a:rPr lang="en-US" baseline="0" dirty="0" err="1" smtClean="0">
                <a:cs typeface="Courier New" panose="02070309020205020404" pitchFamily="49" charset="0"/>
              </a:rPr>
              <a:t>attrs</a:t>
            </a:r>
            <a:r>
              <a:rPr lang="en-US" dirty="0" smtClean="0">
                <a:cs typeface="Courier New" panose="02070309020205020404" pitchFamily="49" charset="0"/>
              </a:rPr>
              <a:t> published in ALL slot ads with </a:t>
            </a:r>
            <a:r>
              <a:rPr lang="en-US" dirty="0" err="1" smtClean="0">
                <a:cs typeface="Courier New" panose="02070309020205020404" pitchFamily="49" charset="0"/>
              </a:rPr>
              <a:t>SlotN_X</a:t>
            </a:r>
            <a:r>
              <a:rPr lang="en-US" dirty="0" smtClean="0">
                <a:cs typeface="Courier New" panose="02070309020205020404" pitchFamily="49" charset="0"/>
              </a:rPr>
              <a:t>, </a:t>
            </a:r>
            <a:r>
              <a:rPr lang="en-US" dirty="0" smtClean="0">
                <a:cs typeface="Courier New" panose="02070309020205020404" pitchFamily="49" charset="0"/>
              </a:rPr>
              <a:t>so you can do this:</a:t>
            </a:r>
          </a:p>
          <a:p>
            <a:pPr marL="457200" lvl="1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START = $(START) &amp;&amp; (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SlotId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==2 &amp;&amp; \ Slot1_State != "Claimed") &amp;&amp; …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 publishing</a:t>
            </a:r>
            <a:r>
              <a:rPr lang="en-US" baseline="0" dirty="0" smtClean="0"/>
              <a:t> Slot Attributes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38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One static execution slot per </a:t>
            </a:r>
            <a:r>
              <a:rPr lang="en-US" dirty="0" smtClean="0"/>
              <a:t>CPU core, </a:t>
            </a:r>
            <a:r>
              <a:rPr lang="en-US" dirty="0" smtClean="0"/>
              <a:t>such that each </a:t>
            </a:r>
            <a:r>
              <a:rPr lang="en-US" dirty="0"/>
              <a:t>slot is single core </a:t>
            </a:r>
            <a:r>
              <a:rPr lang="en-US" dirty="0" smtClean="0"/>
              <a:t>slot</a:t>
            </a:r>
          </a:p>
          <a:p>
            <a:r>
              <a:rPr lang="en-US" dirty="0" smtClean="0"/>
              <a:t>Other</a:t>
            </a:r>
            <a:r>
              <a:rPr lang="en-US" baseline="0" dirty="0" smtClean="0"/>
              <a:t> resources (Disk, Memory, </a:t>
            </a:r>
            <a:r>
              <a:rPr lang="en-US" baseline="0" dirty="0" err="1" smtClean="0"/>
              <a:t>etc</a:t>
            </a:r>
            <a:r>
              <a:rPr lang="en-US" baseline="0" dirty="0" smtClean="0"/>
              <a:t>) are divided evenly among the </a:t>
            </a:r>
            <a:r>
              <a:rPr lang="en-US" baseline="0" dirty="0" smtClean="0"/>
              <a:t>slots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aseline="0" dirty="0" smtClean="0"/>
              <a:t>How can I customize this?</a:t>
            </a:r>
            <a:endParaRPr lang="en-US" baseline="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45659"/>
            <a:ext cx="9144000" cy="914400"/>
          </a:xfrm>
        </p:spPr>
        <p:txBody>
          <a:bodyPr/>
          <a:lstStyle/>
          <a:p>
            <a:r>
              <a:rPr lang="en-US" dirty="0" smtClean="0"/>
              <a:t>Default </a:t>
            </a:r>
            <a:r>
              <a:rPr lang="en-US" dirty="0" smtClean="0"/>
              <a:t>Behavior: </a:t>
            </a:r>
            <a:br>
              <a:rPr lang="en-US" dirty="0" smtClean="0"/>
            </a:br>
            <a:r>
              <a:rPr lang="en-US" dirty="0" smtClean="0"/>
              <a:t>One static slot per core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30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Lets assume a pool with only one single user (me!).</a:t>
            </a:r>
          </a:p>
          <a:p>
            <a:pPr lvl="1"/>
            <a:r>
              <a:rPr lang="en-US" altLang="en-US" smtClean="0"/>
              <a:t>no user/group scheduling concerns, we’ll get to that later…</a:t>
            </a:r>
          </a:p>
          <a:p>
            <a:r>
              <a:rPr lang="en-US" altLang="en-US" smtClean="0"/>
              <a:t>ClassAd matchmaking matches jobs to machine slots.</a:t>
            </a:r>
          </a:p>
          <a:p>
            <a:pPr lvl="1"/>
            <a:r>
              <a:rPr lang="en-US" altLang="en-US" smtClean="0"/>
              <a:t>assume simple static slots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Assume a simple setup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12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x8Xjwv3T4NU/UL8LdvbhYnI/AAAAAAAAHIc/lO0qlrqC0lU/s1600/pinocchio-tells-lie-his-nose-grows-so-lo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0334" y="2893325"/>
            <a:ext cx="3193665" cy="309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6729" y="768871"/>
            <a:ext cx="6801868" cy="4227513"/>
          </a:xfrm>
        </p:spPr>
        <p:txBody>
          <a:bodyPr/>
          <a:lstStyle/>
          <a:p>
            <a:r>
              <a:rPr lang="en-US" baseline="0" dirty="0" smtClean="0"/>
              <a:t>Set Arbitrary values for CPUs, Memory</a:t>
            </a:r>
          </a:p>
          <a:p>
            <a:r>
              <a:rPr lang="en-US" baseline="0" dirty="0" err="1" smtClean="0"/>
              <a:t>HTCondor</a:t>
            </a:r>
            <a:r>
              <a:rPr lang="en-US" baseline="0" dirty="0" smtClean="0"/>
              <a:t> will allocate resources to slots </a:t>
            </a:r>
            <a:r>
              <a:rPr lang="en-US" i="1" baseline="0" dirty="0" smtClean="0"/>
              <a:t>as if the values are correct</a:t>
            </a:r>
          </a:p>
          <a:p>
            <a:pPr marL="457200" lvl="1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NUM_CPUS = 99</a:t>
            </a:r>
            <a:b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MEMORY</a:t>
            </a:r>
            <a:r>
              <a:rPr lang="en-US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$(</a:t>
            </a:r>
            <a:r>
              <a:rPr lang="en-US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DETECTED_MEMORY)*99</a:t>
            </a:r>
          </a:p>
          <a:p>
            <a:pPr lvl="0"/>
            <a:r>
              <a:rPr lang="en-US" dirty="0" smtClean="0"/>
              <a:t>Default</a:t>
            </a:r>
            <a:r>
              <a:rPr lang="en-US" baseline="0" dirty="0" smtClean="0"/>
              <a:t> values:</a:t>
            </a:r>
          </a:p>
          <a:p>
            <a:pPr marL="457200" lvl="1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NUM_CPUS = $(DETECTED_CPUS)</a:t>
            </a:r>
            <a:b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MEMORY</a:t>
            </a:r>
            <a:r>
              <a:rPr lang="en-US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$(DETECTED_MEMORY</a:t>
            </a:r>
            <a:r>
              <a:rPr lang="en-US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 easy to Lie!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99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874520"/>
            <a:ext cx="8399462" cy="3708718"/>
          </a:xfrm>
        </p:spPr>
        <p:txBody>
          <a:bodyPr/>
          <a:lstStyle/>
          <a:p>
            <a:pPr marL="514350" lvl="0" indent="-457200"/>
            <a:r>
              <a:rPr lang="en-US" dirty="0" smtClean="0"/>
              <a:t>Define up </a:t>
            </a:r>
            <a:r>
              <a:rPr lang="en-US" dirty="0" smtClean="0"/>
              <a:t>to 10 slot</a:t>
            </a:r>
            <a:r>
              <a:rPr lang="en-US" baseline="0" dirty="0" smtClean="0"/>
              <a:t> ‘types’</a:t>
            </a:r>
          </a:p>
          <a:p>
            <a:pPr marL="514350" lvl="0" indent="-457200"/>
            <a:r>
              <a:rPr lang="en-US" baseline="0" dirty="0" smtClean="0"/>
              <a:t>For each slot</a:t>
            </a:r>
            <a:r>
              <a:rPr lang="en-US" dirty="0" smtClean="0"/>
              <a:t> </a:t>
            </a:r>
            <a:r>
              <a:rPr lang="en-US" baseline="0" dirty="0" smtClean="0"/>
              <a:t>type you can define</a:t>
            </a:r>
          </a:p>
          <a:p>
            <a:pPr marL="914400" lvl="1" indent="-457200"/>
            <a:r>
              <a:rPr lang="en-US" dirty="0" smtClean="0"/>
              <a:t>A name prefix for the slot (defaults to “slot”)</a:t>
            </a:r>
            <a:endParaRPr lang="en-US" baseline="0" dirty="0" smtClean="0"/>
          </a:p>
          <a:p>
            <a:pPr marL="914400" lvl="1" indent="-457200"/>
            <a:r>
              <a:rPr lang="en-US" dirty="0" smtClean="0"/>
              <a:t>The </a:t>
            </a:r>
            <a:r>
              <a:rPr lang="en-US" dirty="0"/>
              <a:t>n</a:t>
            </a:r>
            <a:r>
              <a:rPr lang="en-US" dirty="0" smtClean="0"/>
              <a:t>umber </a:t>
            </a:r>
            <a:r>
              <a:rPr lang="en-US" dirty="0" smtClean="0"/>
              <a:t>of slots of that </a:t>
            </a:r>
            <a:r>
              <a:rPr lang="en-US" dirty="0" smtClean="0"/>
              <a:t>type to create</a:t>
            </a:r>
            <a:endParaRPr lang="en-US" baseline="0" dirty="0" smtClean="0"/>
          </a:p>
          <a:p>
            <a:pPr marL="914400" lvl="1" indent="-457200"/>
            <a:r>
              <a:rPr lang="en-US" dirty="0" smtClean="0"/>
              <a:t>How many machine resources each slot should contain</a:t>
            </a:r>
          </a:p>
          <a:p>
            <a:pPr marL="914400" lvl="1" indent="-457200"/>
            <a:r>
              <a:rPr lang="en-US" baseline="0" dirty="0" smtClean="0"/>
              <a:t>Policy knobs (START,</a:t>
            </a:r>
            <a:r>
              <a:rPr lang="en-US" dirty="0" smtClean="0"/>
              <a:t> PREEMPT, </a:t>
            </a:r>
            <a:r>
              <a:rPr lang="en-US" dirty="0" err="1" smtClean="0"/>
              <a:t>etc</a:t>
            </a:r>
            <a:r>
              <a:rPr lang="en-US" dirty="0" smtClean="0"/>
              <a:t>) per slot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4920"/>
          </a:xfrm>
        </p:spPr>
        <p:txBody>
          <a:bodyPr/>
          <a:lstStyle/>
          <a:p>
            <a:pPr lvl="0"/>
            <a:r>
              <a:rPr lang="en-US" dirty="0" smtClean="0"/>
              <a:t>Control</a:t>
            </a:r>
            <a:r>
              <a:rPr lang="en-US" baseline="0" dirty="0" smtClean="0"/>
              <a:t> how resources are allocated to</a:t>
            </a:r>
            <a:r>
              <a:rPr lang="en-US" dirty="0" smtClean="0"/>
              <a:t> slots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7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6479" y="659690"/>
            <a:ext cx="9007521" cy="4227513"/>
          </a:xfrm>
        </p:spPr>
        <p:txBody>
          <a:bodyPr/>
          <a:lstStyle/>
          <a:p>
            <a:r>
              <a:rPr lang="en-US" dirty="0" smtClean="0"/>
              <a:t>Perhaps to match your job load 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Each slot has two cores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NUM_SLOTS_TYPE_1 = $(DETECTED_CPUS)/2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SLOT_TYPE_1 =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Cpus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=2</a:t>
            </a:r>
          </a:p>
          <a:p>
            <a:pPr lvl="1"/>
            <a:r>
              <a:rPr lang="en-US" dirty="0" smtClean="0">
                <a:cs typeface="Courier New" panose="02070309020205020404" pitchFamily="49" charset="0"/>
              </a:rPr>
              <a:t>Non-uniform static slots: Make one “big” slot, the rest in single core slots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NUM_SLOTS_TYPE_1 =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SLOT_TYPE_1 =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Cpus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=4, Memory=50%</a:t>
            </a:r>
          </a:p>
          <a:p>
            <a:pPr marL="457200" lvl="1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NUM_SLOTS_TYPE_2 = $(DETECTED_CPUS)-4</a:t>
            </a:r>
          </a:p>
          <a:p>
            <a:pPr marL="457200" lvl="1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SLOT_TYPE_2 =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Cpus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=1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US" dirty="0" smtClean="0"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122830"/>
            <a:ext cx="9144000" cy="914400"/>
          </a:xfrm>
        </p:spPr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1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0126" y="1355725"/>
            <a:ext cx="8775510" cy="4227513"/>
          </a:xfrm>
        </p:spPr>
        <p:txBody>
          <a:bodyPr/>
          <a:lstStyle/>
          <a:p>
            <a:r>
              <a:rPr lang="en-US" sz="3600" dirty="0" smtClean="0"/>
              <a:t>How to steer single core jobs away from the big multi-core slots</a:t>
            </a:r>
          </a:p>
          <a:p>
            <a:pPr lvl="1"/>
            <a:r>
              <a:rPr lang="en-US" sz="3200" dirty="0" smtClean="0"/>
              <a:t>Via job ad (if you control submit machine…)</a:t>
            </a:r>
          </a:p>
          <a:p>
            <a:pPr marL="914400" lvl="2" indent="0">
              <a:buNone/>
            </a:pPr>
            <a:r>
              <a:rPr lang="en-US" sz="28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DEFAULT_RANK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RequestCPUs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 CPUs</a:t>
            </a:r>
          </a:p>
          <a:p>
            <a:pPr lvl="1"/>
            <a:r>
              <a:rPr lang="en-US" sz="3200" dirty="0" smtClean="0"/>
              <a:t>Via </a:t>
            </a:r>
            <a:r>
              <a:rPr lang="en-US" sz="3200" dirty="0" err="1" smtClean="0"/>
              <a:t>condor_negotiator</a:t>
            </a:r>
            <a:r>
              <a:rPr lang="en-US" sz="3200" dirty="0" smtClean="0"/>
              <a:t> on central manager</a:t>
            </a:r>
          </a:p>
          <a:p>
            <a:pPr marL="914400" lvl="2" indent="0">
              <a:buNone/>
            </a:pPr>
            <a:r>
              <a:rPr lang="en-US" sz="28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NEGOTIATOR_PRE_JOB_RANK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\</a:t>
            </a:r>
          </a:p>
          <a:p>
            <a:pPr marL="914400" lvl="2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RequestCPUs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- CPUs</a:t>
            </a:r>
          </a:p>
          <a:p>
            <a:pPr lvl="2"/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[Aside: Big slot plus small slots]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1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4968" y="2343876"/>
            <a:ext cx="8399462" cy="377583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# Lie about the number of CPUs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NUM_CPUS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 $(DETECTED_CPUS)+1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Define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standard static slots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NUM_SLOTS_TYPE_1 = $(DETECTED_CPUS)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Define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 maintenance slot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NUM_SLOTS_TYPE_2 = 1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SLOT_TYPE_2 =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cpus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=1, memory=1000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SLOT_TYPE_2_NAME_PREFIX =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maint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SLOT_TYPE_2_START = owner=="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tannenba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SLOT_TYPE_2_PREEMPT = false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77421"/>
            <a:ext cx="9144000" cy="914400"/>
          </a:xfrm>
        </p:spPr>
        <p:txBody>
          <a:bodyPr/>
          <a:lstStyle/>
          <a:p>
            <a:r>
              <a:rPr lang="en-US" dirty="0" smtClean="0"/>
              <a:t>Another why – </a:t>
            </a:r>
            <a:br>
              <a:rPr lang="en-US" dirty="0" smtClean="0"/>
            </a:br>
            <a:r>
              <a:rPr lang="en-US" dirty="0" smtClean="0"/>
              <a:t>Special </a:t>
            </a:r>
            <a:r>
              <a:rPr lang="en-US" dirty="0" smtClean="0"/>
              <a:t>Purpose</a:t>
            </a:r>
            <a:r>
              <a:rPr lang="en-US" baseline="0" dirty="0" smtClean="0"/>
              <a:t> </a:t>
            </a:r>
            <a:r>
              <a:rPr lang="en-US" baseline="0" dirty="0" smtClean="0"/>
              <a:t>Slots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64023" y="1389769"/>
            <a:ext cx="72742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Slot for a special purpose, </a:t>
            </a:r>
            <a:r>
              <a:rPr lang="en-US" dirty="0" err="1" smtClean="0"/>
              <a:t>e.g</a:t>
            </a:r>
            <a:r>
              <a:rPr lang="en-US" dirty="0"/>
              <a:t> </a:t>
            </a:r>
            <a:r>
              <a:rPr lang="en-US" dirty="0" smtClean="0"/>
              <a:t>data movement, maintenance, interactive jobs, etc…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88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4716" y="805217"/>
            <a:ext cx="8669361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C:\home\tannenba&gt;condor_status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Name       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OpSys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Arch   State     Activity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LoadAv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Mem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ActvtyTime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maint5@ToddsThinkp WINDOWS    X86_64 Unclaimed Idle      0.000 1000  0+00:00:08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slot1@ToddsThinkpa WINDOWS    X86_64 Unclaimed Idle      0.000 1256  0+00:00:04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slot2@ToddsThinkpa WINDOWS    X86_64 Unclaimed Idle      0.110 1256  0+00:00:05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slot3@ToddsThinkpa WINDOWS    X86_64 Unclaimed Idle      0.000 1256  0+00:00:06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slot4@ToddsThinkpa WINDOWS    X86_64 Unclaimed Idle      0.000 1256  0+00:00:07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Total Owner Claimed Unclaimed Matched Preempting Backfill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X86_64/WINDOWS     5     0       0         5       0          0        0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Total     5     0       0         5       0          0        0</a:t>
            </a:r>
          </a:p>
        </p:txBody>
      </p:sp>
    </p:spTree>
    <p:extLst>
      <p:ext uri="{BB962C8B-B14F-4D97-AF65-F5344CB8AC3E}">
        <p14:creationId xmlns:p14="http://schemas.microsoft.com/office/powerpoint/2010/main" val="324970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355725"/>
            <a:ext cx="8399462" cy="793115"/>
          </a:xfrm>
        </p:spPr>
        <p:txBody>
          <a:bodyPr numCol="1"/>
          <a:lstStyle/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SLOT_TYPE_N_</a:t>
            </a:r>
            <a:r>
              <a:rPr lang="en-US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attr</a:t>
            </a:r>
            <a:r>
              <a:rPr lang="en-US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aseline="0" dirty="0" smtClean="0"/>
              <a:t>where </a:t>
            </a:r>
            <a:r>
              <a:rPr lang="en-US" i="1" baseline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attr</a:t>
            </a:r>
            <a:r>
              <a:rPr lang="en-US" baseline="0" dirty="0" smtClean="0"/>
              <a:t> is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Advanced Slot Specialization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474663" y="2118360"/>
            <a:ext cx="8399462" cy="3810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2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+mn-lt"/>
                <a:ea typeface="MS PGothic" pitchFamily="34" charset="-128"/>
                <a:cs typeface="MS PGothic" pitchFamily="34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+mn-lt"/>
                <a:ea typeface="MS PGothic" pitchFamily="34" charset="-128"/>
                <a:cs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START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SUSPEND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  <a: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PREEMPT</a:t>
            </a:r>
            <a: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KILL</a:t>
            </a:r>
            <a: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CLAIM_WORKLIFE </a:t>
            </a:r>
            <a:r>
              <a:rPr lang="en-US" sz="2400" kern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MaxJobRetirementTime</a:t>
            </a: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kern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MachineMaxVacateTime</a:t>
            </a: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Rank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SlotWeight</a:t>
            </a: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WANT_SUSPEND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WANT_VACATE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WANT_HOLD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WANT_HOLD_REASON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PERIOIC_CHECKPOINT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START_BACKFILL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EVICT_BACKFILL</a:t>
            </a:r>
          </a:p>
          <a:p>
            <a:pPr marL="0" indent="0">
              <a:buFontTx/>
              <a:buNone/>
            </a:pPr>
            <a:r>
              <a:rPr lang="en-US" sz="2400" kern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FetchWorkDelay</a:t>
            </a: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r>
              <a:rPr lang="en-US" sz="2400" i="1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MORE</a:t>
            </a: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878675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Define a custom STARTD </a:t>
            </a:r>
            <a:r>
              <a:rPr lang="en-US" dirty="0" smtClean="0"/>
              <a:t>resource </a:t>
            </a:r>
            <a:endParaRPr lang="en-US" dirty="0" smtClean="0"/>
          </a:p>
          <a:p>
            <a:pPr lvl="1">
              <a:defRPr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MACHINE_RESOURCE_&lt;tag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>
              <a:defRPr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Can come from a script (if you want dynamic discovery) </a:t>
            </a:r>
            <a:endParaRPr lang="en-US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defRPr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MACHINE_RESOURCE_INVENTORY_&lt;tag&gt;</a:t>
            </a:r>
          </a:p>
          <a:p>
            <a:pPr>
              <a:defRPr/>
            </a:pPr>
            <a:r>
              <a:rPr lang="en-US" dirty="0" smtClean="0"/>
              <a:t>&lt;tag&gt; is case preserving, case </a:t>
            </a:r>
            <a:r>
              <a:rPr lang="en-US" dirty="0" smtClean="0"/>
              <a:t>insensitive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8C03F39-B180-47C7-BF19-ADE7AE5FC9C4}" type="slidenum">
              <a:rPr lang="en-US"/>
              <a:pPr>
                <a:defRPr/>
              </a:pPr>
              <a:t>37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Defining a custom resource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47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390" y="2066153"/>
            <a:ext cx="2280723" cy="2470097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819749"/>
            <a:ext cx="8399462" cy="4227513"/>
          </a:xfrm>
        </p:spPr>
        <p:txBody>
          <a:bodyPr/>
          <a:lstStyle/>
          <a:p>
            <a:r>
              <a:rPr lang="en-US" dirty="0" smtClean="0"/>
              <a:t>For </a:t>
            </a:r>
            <a:r>
              <a:rPr lang="en-US" dirty="0" smtClean="0"/>
              <a:t>OS virtualized resources</a:t>
            </a:r>
          </a:p>
          <a:p>
            <a:pPr lvl="1"/>
            <a:r>
              <a:rPr lang="en-US" dirty="0" smtClean="0"/>
              <a:t>Cpus, Memory, Disk</a:t>
            </a:r>
          </a:p>
          <a:p>
            <a:r>
              <a:rPr lang="en-US" dirty="0" smtClean="0"/>
              <a:t>For intangible resources</a:t>
            </a:r>
          </a:p>
          <a:p>
            <a:pPr lvl="1"/>
            <a:r>
              <a:rPr lang="en-US" dirty="0" smtClean="0"/>
              <a:t>Bandwidth</a:t>
            </a:r>
          </a:p>
          <a:p>
            <a:pPr lvl="1"/>
            <a:r>
              <a:rPr lang="en-US" dirty="0" smtClean="0"/>
              <a:t>Licenses?</a:t>
            </a:r>
          </a:p>
          <a:p>
            <a:r>
              <a:rPr lang="en-US" dirty="0" smtClean="0"/>
              <a:t>Works </a:t>
            </a:r>
            <a:r>
              <a:rPr lang="en-US" dirty="0"/>
              <a:t>with Static and Partitionable </a:t>
            </a:r>
            <a:r>
              <a:rPr lang="en-US" dirty="0" smtClean="0"/>
              <a:t>slots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Fungible 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81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754659"/>
            <a:ext cx="8399462" cy="3828579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condor_config_val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–dump Bandwidth</a:t>
            </a:r>
          </a:p>
          <a:p>
            <a:pPr marL="0" indent="0">
              <a:buNone/>
            </a:pP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MACHINE_RESOURCE_Bandwidth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1000</a:t>
            </a:r>
          </a:p>
          <a:p>
            <a:pPr marL="0" indent="0">
              <a:buNone/>
            </a:pP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grep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bandwidth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userjob.submit</a:t>
            </a:r>
            <a:endParaRPr lang="en-US" sz="2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REQUEST_Bandwidth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200</a:t>
            </a: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458097"/>
          </a:xfrm>
        </p:spPr>
        <p:txBody>
          <a:bodyPr/>
          <a:lstStyle/>
          <a:p>
            <a:r>
              <a:rPr lang="en-US" dirty="0" smtClean="0"/>
              <a:t>Fungible custom resource example : bandwidth (1)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40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Job submit file can specify Requirements and Rank expressions to express constraints and preferences on a match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Another set of policy expressions control job status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 learned earlier…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7548" y="3037604"/>
            <a:ext cx="8598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2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equirements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OpSysAndVer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==“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RedHat6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”</a:t>
            </a:r>
          </a:p>
          <a:p>
            <a:r>
              <a:rPr lang="en-US" sz="2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Rank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kflops</a:t>
            </a:r>
            <a:endParaRPr lang="en-US" sz="2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Executable =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matlab</a:t>
            </a:r>
            <a:endParaRPr lang="en-US" sz="2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queue</a:t>
            </a:r>
          </a:p>
        </p:txBody>
      </p:sp>
    </p:spTree>
    <p:extLst>
      <p:ext uri="{BB962C8B-B14F-4D97-AF65-F5344CB8AC3E}">
        <p14:creationId xmlns:p14="http://schemas.microsoft.com/office/powerpoint/2010/main" val="269264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754659"/>
            <a:ext cx="8399462" cy="3828579"/>
          </a:xfrm>
        </p:spPr>
        <p:txBody>
          <a:bodyPr/>
          <a:lstStyle/>
          <a:p>
            <a:r>
              <a:rPr lang="en-US" dirty="0" smtClean="0">
                <a:cs typeface="Courier New" panose="02070309020205020404" pitchFamily="49" charset="0"/>
              </a:rPr>
              <a:t>Assuming 4 static slots</a:t>
            </a: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&gt;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–long |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grep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bandwidth</a:t>
            </a: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Bandwidth 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250</a:t>
            </a: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DetectedBandwidth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1000</a:t>
            </a: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TotalBandwidth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1000</a:t>
            </a: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TotalSlotBandwidth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250</a:t>
            </a: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458097"/>
          </a:xfrm>
        </p:spPr>
        <p:txBody>
          <a:bodyPr/>
          <a:lstStyle/>
          <a:p>
            <a:r>
              <a:rPr lang="en-US" dirty="0" smtClean="0"/>
              <a:t>Fungible custom resource example : bandwidth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92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resources not virtualized by OS</a:t>
            </a:r>
          </a:p>
          <a:p>
            <a:pPr lvl="1"/>
            <a:r>
              <a:rPr lang="en-US" dirty="0" smtClean="0"/>
              <a:t>GPUs, Instruments, Directories</a:t>
            </a:r>
          </a:p>
          <a:p>
            <a:r>
              <a:rPr lang="en-US" dirty="0" smtClean="0"/>
              <a:t>Configure by listing resource ids</a:t>
            </a:r>
          </a:p>
          <a:p>
            <a:pPr lvl="1"/>
            <a:r>
              <a:rPr lang="en-US" dirty="0" smtClean="0"/>
              <a:t>Quantity is inferred</a:t>
            </a:r>
          </a:p>
          <a:p>
            <a:r>
              <a:rPr lang="en-US" dirty="0"/>
              <a:t>Specific </a:t>
            </a:r>
            <a:r>
              <a:rPr lang="en-US" dirty="0" smtClean="0"/>
              <a:t>id(s) </a:t>
            </a:r>
            <a:r>
              <a:rPr lang="en-US" dirty="0"/>
              <a:t>are assigned to </a:t>
            </a:r>
            <a:r>
              <a:rPr lang="en-US" dirty="0" smtClean="0"/>
              <a:t>slots</a:t>
            </a:r>
          </a:p>
          <a:p>
            <a:r>
              <a:rPr lang="en-US" dirty="0" smtClean="0"/>
              <a:t>Works with Static and Partitionable slots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Non-fungible 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" t="-1" r="51794" b="32800"/>
          <a:stretch/>
        </p:blipFill>
        <p:spPr>
          <a:xfrm>
            <a:off x="7149027" y="1969357"/>
            <a:ext cx="1566606" cy="274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51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2" y="1754659"/>
            <a:ext cx="8576077" cy="3828579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condor_config_val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–dump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gpus</a:t>
            </a:r>
            <a:endParaRPr lang="en-US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MACHINE_RESOURCE_GPUs = CUDA0, CUDA1</a:t>
            </a:r>
          </a:p>
          <a:p>
            <a:pPr marL="0" indent="0">
              <a:buNone/>
            </a:pP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ENVIRONMENT_FOR_AssignedGPUs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GPU_NAME GPU_ID=/CUDA//</a:t>
            </a:r>
          </a:p>
          <a:p>
            <a:pPr marL="0" indent="0">
              <a:buNone/>
            </a:pP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ENVIRONMENT_VALUE_FOR_UnAssignedGPUs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10000</a:t>
            </a:r>
          </a:p>
          <a:p>
            <a:pPr marL="0" indent="0">
              <a:buNone/>
            </a:pP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grep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gpus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userjob.submit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REQUEST_GPUs = 1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458097"/>
          </a:xfrm>
        </p:spPr>
        <p:txBody>
          <a:bodyPr/>
          <a:lstStyle/>
          <a:p>
            <a:r>
              <a:rPr lang="en-US" dirty="0" smtClean="0"/>
              <a:t>Non-fungible custom resource example : GPUs (1)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49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754659"/>
            <a:ext cx="8399462" cy="3828579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–long slot1|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grep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gpus</a:t>
            </a:r>
            <a:endParaRPr lang="en-US" sz="2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AssignedGpus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"CUDA0"</a:t>
            </a:r>
          </a:p>
          <a:p>
            <a:pPr marL="0" indent="0">
              <a:buNone/>
            </a:pP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DetectedGPUs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2</a:t>
            </a: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GPUs = 1</a:t>
            </a:r>
          </a:p>
          <a:p>
            <a:pPr marL="0" indent="0">
              <a:buNone/>
            </a:pP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TotalSlotGPUs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1</a:t>
            </a:r>
          </a:p>
          <a:p>
            <a:pPr marL="0" indent="0">
              <a:buNone/>
            </a:pP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TotalGPUs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2</a:t>
            </a: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458097"/>
          </a:xfrm>
        </p:spPr>
        <p:txBody>
          <a:bodyPr/>
          <a:lstStyle/>
          <a:p>
            <a:r>
              <a:rPr lang="en-US" dirty="0" smtClean="0"/>
              <a:t>Non-fungible custom resource example : GPUs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4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754659"/>
            <a:ext cx="8399462" cy="3828579"/>
          </a:xfrm>
        </p:spPr>
        <p:txBody>
          <a:bodyPr/>
          <a:lstStyle/>
          <a:p>
            <a:r>
              <a:rPr lang="en-US" dirty="0" smtClean="0">
                <a:cs typeface="Courier New" panose="02070309020205020404" pitchFamily="49" charset="0"/>
              </a:rPr>
              <a:t>Environment of a job running on that slot</a:t>
            </a:r>
          </a:p>
          <a:p>
            <a:pPr marL="0" indent="0">
              <a:buNone/>
            </a:pP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&gt;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env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|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grep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–I CUDA</a:t>
            </a: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_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CONDOR_AssignedGPUs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CUDA0</a:t>
            </a: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GPU_NAME 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CUDA0</a:t>
            </a:r>
            <a:endParaRPr lang="en-US" sz="2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GPU_ID = 0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458097"/>
          </a:xfrm>
        </p:spPr>
        <p:txBody>
          <a:bodyPr/>
          <a:lstStyle/>
          <a:p>
            <a:r>
              <a:rPr lang="en-US" dirty="0" smtClean="0"/>
              <a:t>Non-fungible custom resource example : GPUs (3)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C89517-B30B-49AC-A2C4-42DF315E9EAE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46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042" y="597243"/>
            <a:ext cx="7772400" cy="914400"/>
          </a:xfrm>
        </p:spPr>
        <p:txBody>
          <a:bodyPr/>
          <a:lstStyle/>
          <a:p>
            <a:r>
              <a:rPr lang="en-US" dirty="0" smtClean="0"/>
              <a:t>Non-uniform static slots help, but not perfect…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889686" y="2347784"/>
            <a:ext cx="1927655" cy="6549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4Gb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Slot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916194" y="2347784"/>
            <a:ext cx="864973" cy="6549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1Gb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746" y="2355999"/>
            <a:ext cx="877900" cy="670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68" y="2367107"/>
            <a:ext cx="877887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60218" y="2347784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1Gb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10898" y="2342394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1Gb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555" y="2281382"/>
            <a:ext cx="1042987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029452" y="1843888"/>
            <a:ext cx="5503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 Gb machine partitioned into 5 slots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889686" y="3707027"/>
            <a:ext cx="1994704" cy="691979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4 Gb Job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2977977" y="3707027"/>
            <a:ext cx="803190" cy="691979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1Gb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676" y="3643356"/>
            <a:ext cx="1042987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20"/>
          <p:cNvSpPr/>
          <p:nvPr/>
        </p:nvSpPr>
        <p:spPr bwMode="auto">
          <a:xfrm>
            <a:off x="4873663" y="3707026"/>
            <a:ext cx="803190" cy="691979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1Gb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381" y="3606029"/>
            <a:ext cx="1042987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555" y="3643356"/>
            <a:ext cx="1042987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459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042" y="597243"/>
            <a:ext cx="7772400" cy="914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889686" y="2347784"/>
            <a:ext cx="1927655" cy="6549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4Gb Slot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2916194" y="2347784"/>
            <a:ext cx="864973" cy="6549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1Gb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746" y="2355999"/>
            <a:ext cx="877900" cy="670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68" y="2367107"/>
            <a:ext cx="877887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60218" y="2347784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1Gb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10898" y="2342394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1Gb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555" y="2281382"/>
            <a:ext cx="1042987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029452" y="1843888"/>
            <a:ext cx="5503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8 Gb machine partitioned into 5 slots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889686" y="3707027"/>
            <a:ext cx="852618" cy="691979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1Gb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2977977" y="3707027"/>
            <a:ext cx="803190" cy="691979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1Gb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676" y="3643356"/>
            <a:ext cx="1042987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20"/>
          <p:cNvSpPr/>
          <p:nvPr/>
        </p:nvSpPr>
        <p:spPr bwMode="auto">
          <a:xfrm>
            <a:off x="4873663" y="3707026"/>
            <a:ext cx="803190" cy="691979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1Gb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381" y="3606029"/>
            <a:ext cx="1042987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555" y="3643356"/>
            <a:ext cx="1042987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555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042" y="597243"/>
            <a:ext cx="7772400" cy="914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889686" y="2347784"/>
            <a:ext cx="1927655" cy="6549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4Gb Slot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2916194" y="2347784"/>
            <a:ext cx="864973" cy="6549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1Gb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746" y="2355999"/>
            <a:ext cx="877900" cy="670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68" y="2367107"/>
            <a:ext cx="877887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60218" y="2347784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1Gb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10898" y="2342394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1Gb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555" y="2281382"/>
            <a:ext cx="1042987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029452" y="1843888"/>
            <a:ext cx="5503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8 Gb machine partitioned into 5 slots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889686" y="3707027"/>
            <a:ext cx="852618" cy="691979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1Gb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2150075" y="4769708"/>
            <a:ext cx="1994704" cy="691979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4 Gb Job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12611" y="4053017"/>
            <a:ext cx="3353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 Gb free, but idle job</a:t>
            </a:r>
            <a:endParaRPr lang="en-US" dirty="0"/>
          </a:p>
        </p:txBody>
      </p:sp>
      <p:cxnSp>
        <p:nvCxnSpPr>
          <p:cNvPr id="7" name="Straight Arrow Connector 6"/>
          <p:cNvCxnSpPr>
            <a:endCxn id="17" idx="3"/>
          </p:cNvCxnSpPr>
          <p:nvPr/>
        </p:nvCxnSpPr>
        <p:spPr bwMode="auto">
          <a:xfrm flipH="1">
            <a:off x="4144779" y="4399006"/>
            <a:ext cx="1267480" cy="7166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1536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4716"/>
            <a:ext cx="9144000" cy="914400"/>
          </a:xfrm>
        </p:spPr>
        <p:txBody>
          <a:bodyPr/>
          <a:lstStyle/>
          <a:p>
            <a:r>
              <a:rPr lang="en-US" dirty="0" smtClean="0"/>
              <a:t>Partitionable Slots:</a:t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 smtClean="0"/>
              <a:t>big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“</a:t>
            </a:r>
            <a:r>
              <a:rPr lang="en-US" dirty="0" err="1" smtClean="0"/>
              <a:t>partionable</a:t>
            </a:r>
            <a:r>
              <a:rPr lang="en-US" dirty="0" smtClean="0"/>
              <a:t>” slot</a:t>
            </a:r>
          </a:p>
          <a:p>
            <a:r>
              <a:rPr lang="en-US" dirty="0" smtClean="0"/>
              <a:t>From which “dynamic” slots are made</a:t>
            </a:r>
          </a:p>
          <a:p>
            <a:r>
              <a:rPr lang="en-US" dirty="0" smtClean="0"/>
              <a:t>When dynamic slot exit, merged back into “</a:t>
            </a:r>
            <a:r>
              <a:rPr lang="en-US" dirty="0" err="1" smtClean="0"/>
              <a:t>partionable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Split happens at claim time</a:t>
            </a:r>
          </a:p>
        </p:txBody>
      </p:sp>
    </p:spTree>
    <p:extLst>
      <p:ext uri="{BB962C8B-B14F-4D97-AF65-F5344CB8AC3E}">
        <p14:creationId xmlns:p14="http://schemas.microsoft.com/office/powerpoint/2010/main" val="424882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569" y="1900238"/>
            <a:ext cx="8872150" cy="3738562"/>
          </a:xfrm>
        </p:spPr>
        <p:txBody>
          <a:bodyPr/>
          <a:lstStyle/>
          <a:p>
            <a:r>
              <a:rPr lang="en-US" dirty="0" err="1" smtClean="0"/>
              <a:t>Partionable</a:t>
            </a:r>
            <a:r>
              <a:rPr lang="en-US" dirty="0" smtClean="0"/>
              <a:t> slots split on</a:t>
            </a:r>
          </a:p>
          <a:p>
            <a:pPr lvl="1"/>
            <a:r>
              <a:rPr lang="en-US" dirty="0" err="1" smtClean="0"/>
              <a:t>Cpu</a:t>
            </a:r>
            <a:endParaRPr lang="en-US" dirty="0" smtClean="0"/>
          </a:p>
          <a:p>
            <a:pPr lvl="1"/>
            <a:r>
              <a:rPr lang="en-US" dirty="0" smtClean="0"/>
              <a:t>Disk</a:t>
            </a:r>
          </a:p>
          <a:p>
            <a:pPr lvl="1"/>
            <a:r>
              <a:rPr lang="en-US" dirty="0" smtClean="0"/>
              <a:t>Memory</a:t>
            </a:r>
          </a:p>
          <a:p>
            <a:pPr lvl="1"/>
            <a:r>
              <a:rPr lang="en-US" dirty="0" smtClean="0"/>
              <a:t>(plus any custom </a:t>
            </a:r>
            <a:r>
              <a:rPr lang="en-US" dirty="0" err="1" smtClean="0"/>
              <a:t>startd</a:t>
            </a:r>
            <a:r>
              <a:rPr lang="en-US" dirty="0" smtClean="0"/>
              <a:t> resources you defined)</a:t>
            </a:r>
            <a:endParaRPr lang="en-US" dirty="0" smtClean="0"/>
          </a:p>
          <a:p>
            <a:r>
              <a:rPr lang="en-US" dirty="0" smtClean="0"/>
              <a:t>When you are out of </a:t>
            </a:r>
            <a:r>
              <a:rPr lang="en-US" dirty="0" smtClean="0"/>
              <a:t>CPU or Memory, </a:t>
            </a:r>
            <a:r>
              <a:rPr lang="en-US" dirty="0" smtClean="0"/>
              <a:t>you’re out of slots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3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4139" y="880712"/>
            <a:ext cx="8399462" cy="4227513"/>
          </a:xfrm>
        </p:spPr>
        <p:txBody>
          <a:bodyPr/>
          <a:lstStyle/>
          <a:p>
            <a:r>
              <a:rPr lang="en-GB" altLang="en-US" dirty="0" smtClean="0"/>
              <a:t>User can supply job policy expressions in the job submit file. See </a:t>
            </a:r>
            <a:r>
              <a:rPr lang="en-GB" altLang="en-US" dirty="0" err="1" smtClean="0"/>
              <a:t>condor_submit</a:t>
            </a:r>
            <a:r>
              <a:rPr lang="en-GB" altLang="en-US" dirty="0" smtClean="0"/>
              <a:t> man page.</a:t>
            </a:r>
          </a:p>
          <a:p>
            <a:r>
              <a:rPr lang="en-GB" altLang="en-US" dirty="0" smtClean="0"/>
              <a:t>These expressions can reference any job ad attribute.</a:t>
            </a:r>
          </a:p>
          <a:p>
            <a:pPr marL="0" indent="0">
              <a:buNone/>
            </a:pPr>
            <a:r>
              <a:rPr lang="en-GB" altLang="en-US" dirty="0" smtClean="0"/>
              <a:t>	</a:t>
            </a:r>
            <a:r>
              <a:rPr lang="en-GB" alt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on_exit_remove</a:t>
            </a: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&lt;expression&gt;</a:t>
            </a:r>
          </a:p>
          <a:p>
            <a:pPr marL="0" indent="0">
              <a:buNone/>
            </a:pP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GB" alt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on_exit_hold</a:t>
            </a: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&lt;expression&gt;</a:t>
            </a:r>
          </a:p>
          <a:p>
            <a:pPr marL="0" indent="0">
              <a:buNone/>
            </a:pP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GB" alt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periodic_remove</a:t>
            </a: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&lt;expression&gt;</a:t>
            </a:r>
          </a:p>
          <a:p>
            <a:pPr marL="0" indent="0">
              <a:buNone/>
            </a:pP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GB" alt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periodic_hold</a:t>
            </a: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&lt;expression&gt;</a:t>
            </a:r>
          </a:p>
          <a:p>
            <a:pPr marL="0" indent="0">
              <a:buNone/>
            </a:pP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GB" alt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periodic_release</a:t>
            </a: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&lt;expression&gt;</a:t>
            </a:r>
          </a:p>
          <a:p>
            <a:endParaRPr lang="en-GB" altLang="en-US" dirty="0" smtClean="0"/>
          </a:p>
        </p:txBody>
      </p:sp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Job Status Policy Expressions</a:t>
            </a:r>
            <a:endParaRPr lang="en-GB" alt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1676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types of slots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Static (e.g. the usual kind)</a:t>
            </a:r>
          </a:p>
          <a:p>
            <a:r>
              <a:rPr lang="en-US" dirty="0" err="1" smtClean="0"/>
              <a:t>Partitionable</a:t>
            </a:r>
            <a:r>
              <a:rPr lang="en-US" dirty="0" smtClean="0"/>
              <a:t> (e.g. leftovers)</a:t>
            </a:r>
          </a:p>
          <a:p>
            <a:r>
              <a:rPr lang="en-US" dirty="0" smtClean="0"/>
              <a:t>Dynamic </a:t>
            </a:r>
            <a:r>
              <a:rPr lang="en-US" dirty="0" smtClean="0"/>
              <a:t>(claimed slots carved off a </a:t>
            </a:r>
            <a:r>
              <a:rPr lang="en-US" dirty="0"/>
              <a:t>partitionable </a:t>
            </a:r>
            <a:r>
              <a:rPr lang="en-US" dirty="0" smtClean="0"/>
              <a:t>slot parent)</a:t>
            </a:r>
            <a:endParaRPr lang="en-US" dirty="0" smtClean="0"/>
          </a:p>
          <a:p>
            <a:pPr lvl="1"/>
            <a:r>
              <a:rPr lang="en-US" dirty="0" smtClean="0"/>
              <a:t>Dynamically </a:t>
            </a:r>
            <a:r>
              <a:rPr lang="en-US" dirty="0" smtClean="0"/>
              <a:t>created at claim time</a:t>
            </a:r>
            <a:endParaRPr lang="en-US" dirty="0" smtClean="0"/>
          </a:p>
          <a:p>
            <a:pPr lvl="1"/>
            <a:r>
              <a:rPr lang="en-US" dirty="0" smtClean="0"/>
              <a:t>But once created, </a:t>
            </a:r>
            <a:r>
              <a:rPr lang="en-US" dirty="0" smtClean="0"/>
              <a:t>act as static</a:t>
            </a:r>
          </a:p>
          <a:p>
            <a:pPr lvl="1"/>
            <a:r>
              <a:rPr lang="en-US" dirty="0" smtClean="0"/>
              <a:t>When unclaimed, resources go back to partitionable parent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91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 bwMode="auto">
          <a:xfrm>
            <a:off x="2026507" y="2446638"/>
            <a:ext cx="4720281" cy="56841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8 Gb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Partitionable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slot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758" y="3192163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991" y="3192163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915" y="3188045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245" y="3188045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 bwMode="auto">
          <a:xfrm>
            <a:off x="5671750" y="3244754"/>
            <a:ext cx="1075037" cy="691979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solidFill>
                  <a:srgbClr val="000000"/>
                </a:solidFill>
              </a:rPr>
              <a:t>4</a:t>
            </a:r>
            <a:r>
              <a:rPr lang="en-US" dirty="0" smtClean="0">
                <a:solidFill>
                  <a:srgbClr val="000000"/>
                </a:solidFill>
              </a:rPr>
              <a:t>Gb</a:t>
            </a:r>
          </a:p>
        </p:txBody>
      </p:sp>
    </p:spTree>
    <p:extLst>
      <p:ext uri="{BB962C8B-B14F-4D97-AF65-F5344CB8AC3E}">
        <p14:creationId xmlns:p14="http://schemas.microsoft.com/office/powerpoint/2010/main" val="333310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 bwMode="auto">
          <a:xfrm>
            <a:off x="2026507" y="2446638"/>
            <a:ext cx="4720281" cy="56841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8 Gb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Partitionable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slot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758" y="3192163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991" y="3192163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915" y="3188045"/>
            <a:ext cx="1042506" cy="75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 bwMode="auto">
          <a:xfrm>
            <a:off x="4794422" y="3244754"/>
            <a:ext cx="1952366" cy="691979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</a:rPr>
              <a:t>5Gb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59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configure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059" y="1887881"/>
            <a:ext cx="8136924" cy="3738562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NUM_SLOTS = 1</a:t>
            </a:r>
          </a:p>
          <a:p>
            <a:pPr marL="0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NUM_SLOTS_TYPE_1 = 1</a:t>
            </a:r>
          </a:p>
          <a:p>
            <a:pPr marL="0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SLOT_TYPE_1 =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cpus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=100%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SLOT_TYPE_1_PARTITIONABLE = true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0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Looks like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91056"/>
            <a:ext cx="9366422" cy="3738562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$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condor_status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Name              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OpSys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     Arch   State     Activity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LoadAv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Mem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ActvtyTime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slot1@c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LINUX      X86_64 Unclaimed Idle     0.110 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8192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              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Total Owner Claimed Unclaimed Matched </a:t>
            </a:r>
          </a:p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        X86_64/LINUX     1     0       0         1       0         </a:t>
            </a:r>
          </a:p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               Total     1     0       0         1       0          </a:t>
            </a:r>
          </a:p>
        </p:txBody>
      </p:sp>
    </p:spTree>
    <p:extLst>
      <p:ext uri="{BB962C8B-B14F-4D97-AF65-F5344CB8AC3E}">
        <p14:creationId xmlns:p14="http://schemas.microsoft.com/office/powerpoint/2010/main" val="415051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running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31999"/>
            <a:ext cx="9366422" cy="3738562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$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condor_status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Name              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OpSys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     Arch   State     Activity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LoadAv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Mem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ActvtyTime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slot1@c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LINUX      X86_64 Unclaimed Idle     0.110 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4096</a:t>
            </a: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slot1_1@c LINUX    X86_64 Claimed   Busy     0.000  1024</a:t>
            </a: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slot1_2@c LINUX    X86_64 Claimed   Busy     0.000  2048</a:t>
            </a: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slot1_3@c LINUX    X86_64 Claimed   Busy     0.000  1024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               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3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4717"/>
            <a:ext cx="9144000" cy="914400"/>
          </a:xfrm>
        </p:spPr>
        <p:txBody>
          <a:bodyPr/>
          <a:lstStyle/>
          <a:p>
            <a:r>
              <a:rPr lang="en-US" dirty="0" smtClean="0"/>
              <a:t>Can specify default Request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JOB_DEFAULT_REQUEST_MEMORY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sz="2000" dirty="0" smtClean="0"/>
              <a:t>	</a:t>
            </a:r>
            <a:r>
              <a:rPr lang="en-US" sz="2000" dirty="0" err="1" smtClean="0"/>
              <a:t>ifthenelse</a:t>
            </a:r>
            <a:r>
              <a:rPr lang="en-US" sz="2000" dirty="0" smtClean="0"/>
              <a:t>(</a:t>
            </a:r>
            <a:r>
              <a:rPr lang="en-US" sz="2000" dirty="0" err="1" smtClean="0"/>
              <a:t>MemoryUsage</a:t>
            </a:r>
            <a:r>
              <a:rPr lang="en-US" sz="2000" dirty="0" smtClean="0"/>
              <a:t> =!= UNDEF, </a:t>
            </a:r>
            <a:r>
              <a:rPr lang="en-US" sz="2000" dirty="0" err="1" smtClean="0"/>
              <a:t>Memoryusage</a:t>
            </a:r>
            <a:r>
              <a:rPr lang="en-US" sz="2000" dirty="0" smtClean="0"/>
              <a:t>, 1)</a:t>
            </a:r>
          </a:p>
          <a:p>
            <a:pPr marL="0" indent="0">
              <a:buNone/>
            </a:pPr>
            <a:r>
              <a:rPr lang="en-US" dirty="0" smtClean="0"/>
              <a:t>JOB_DEFAULT_REQUEST_CPUS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1</a:t>
            </a:r>
          </a:p>
          <a:p>
            <a:pPr marL="0" indent="0">
              <a:buNone/>
            </a:pPr>
            <a:r>
              <a:rPr lang="en-US" dirty="0" smtClean="0"/>
              <a:t>JOB_DEFAULT_REQUEST_DISK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/>
              <a:t>DiskUsage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14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Fragmentation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9492" y="1900238"/>
            <a:ext cx="8402594" cy="2363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Name 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OpSys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Arch   State     Activity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LoadAv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Mem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slot1@c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LINUX      X86_64 Unclaimed Idle     0.110  4096</a:t>
            </a:r>
          </a:p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slot1_1@c LINUX    X86_64 Claimed   Busy     0.000  2048</a:t>
            </a:r>
          </a:p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slot1_2@c LINUX    X86_64 Claimed   Busy     0.000  1024</a:t>
            </a:r>
          </a:p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slot1_3@c LINUX    X86_64 Claimed   Busy     0.000  1024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3762" y="4782065"/>
            <a:ext cx="7957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Now I submit a job that needs 8G – what happens?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44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  New Daemon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274" y="794769"/>
            <a:ext cx="8637373" cy="3738562"/>
          </a:xfrm>
        </p:spPr>
        <p:txBody>
          <a:bodyPr/>
          <a:lstStyle/>
          <a:p>
            <a:r>
              <a:rPr lang="en-US" sz="2800" dirty="0" err="1"/>
              <a:t>c</a:t>
            </a:r>
            <a:r>
              <a:rPr lang="en-US" sz="2800" dirty="0" err="1" smtClean="0"/>
              <a:t>ondor_defrag</a:t>
            </a:r>
            <a:r>
              <a:rPr lang="en-US" sz="2800" dirty="0" smtClean="0"/>
              <a:t> </a:t>
            </a:r>
            <a:endParaRPr lang="en-US" sz="2800" dirty="0" smtClean="0"/>
          </a:p>
          <a:p>
            <a:pPr lvl="1"/>
            <a:r>
              <a:rPr lang="en-US" sz="2400" dirty="0" smtClean="0"/>
              <a:t>One daemon defrags whole pool</a:t>
            </a:r>
          </a:p>
          <a:p>
            <a:pPr lvl="1"/>
            <a:r>
              <a:rPr lang="en-US" sz="2400" dirty="0" smtClean="0"/>
              <a:t>Central manager good place to run</a:t>
            </a:r>
          </a:p>
          <a:p>
            <a:r>
              <a:rPr lang="en-US" sz="2800" dirty="0" smtClean="0"/>
              <a:t>Scan pool</a:t>
            </a:r>
            <a:r>
              <a:rPr lang="en-US" sz="2800" dirty="0" smtClean="0"/>
              <a:t>, try </a:t>
            </a:r>
            <a:r>
              <a:rPr lang="en-US" sz="2800" dirty="0" smtClean="0"/>
              <a:t>to fully defrag some </a:t>
            </a:r>
            <a:r>
              <a:rPr lang="en-US" sz="2800" dirty="0" err="1" smtClean="0"/>
              <a:t>startds</a:t>
            </a:r>
            <a:r>
              <a:rPr lang="en-US" sz="2800" dirty="0" smtClean="0"/>
              <a:t> by invoking </a:t>
            </a:r>
            <a:r>
              <a:rPr lang="en-US" sz="2800" dirty="0" err="1" smtClean="0"/>
              <a:t>condor_drain</a:t>
            </a:r>
            <a:r>
              <a:rPr lang="en-US" sz="2800" dirty="0" smtClean="0"/>
              <a:t> to drain machine</a:t>
            </a:r>
            <a:endParaRPr lang="en-US" sz="2800" dirty="0" smtClean="0"/>
          </a:p>
          <a:p>
            <a:r>
              <a:rPr lang="en-US" sz="2800" dirty="0" smtClean="0"/>
              <a:t>Only looks at </a:t>
            </a:r>
            <a:r>
              <a:rPr lang="en-US" sz="2800" dirty="0" err="1" smtClean="0"/>
              <a:t>partitionable</a:t>
            </a:r>
            <a:r>
              <a:rPr lang="en-US" sz="2800" dirty="0" smtClean="0"/>
              <a:t> machines</a:t>
            </a:r>
          </a:p>
          <a:p>
            <a:r>
              <a:rPr lang="en-US" sz="2800" dirty="0" smtClean="0"/>
              <a:t>Admin picks some % of pool that can be “whole</a:t>
            </a:r>
            <a:r>
              <a:rPr lang="en-US" sz="2800" dirty="0" smtClean="0"/>
              <a:t>”</a:t>
            </a:r>
          </a:p>
          <a:p>
            <a:r>
              <a:rPr lang="en-US" sz="2800" dirty="0" smtClean="0"/>
              <a:t>Note: some heuristics can reduce need to defrag, such as packing large jobs on high number nodes and low jobs on low number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6198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Oh, we got knobs…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135" y="1900238"/>
            <a:ext cx="8649729" cy="3738562"/>
          </a:xfrm>
        </p:spPr>
        <p:txBody>
          <a:bodyPr/>
          <a:lstStyle/>
          <a:p>
            <a:pPr marL="457200" lvl="1" indent="0">
              <a:buNone/>
            </a:pPr>
            <a:r>
              <a:rPr lang="en-US" dirty="0" smtClean="0"/>
              <a:t>DEFRAG_DRAINING_MACHINES_PER_HOUR</a:t>
            </a:r>
          </a:p>
          <a:p>
            <a:pPr marL="457200" lvl="1" indent="0">
              <a:buNone/>
            </a:pPr>
            <a:r>
              <a:rPr lang="en-US" dirty="0" smtClean="0"/>
              <a:t>	default is 0</a:t>
            </a:r>
          </a:p>
          <a:p>
            <a:pPr marL="457200" lvl="1" indent="0">
              <a:buNone/>
            </a:pPr>
            <a:r>
              <a:rPr lang="en-US" dirty="0" smtClean="0"/>
              <a:t>DEFRAG_MAX_WHOLE_MACHINES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default is -1</a:t>
            </a:r>
          </a:p>
          <a:p>
            <a:pPr marL="457200" lvl="1" indent="0">
              <a:buNone/>
            </a:pPr>
            <a:r>
              <a:rPr lang="en-US" dirty="0" smtClean="0"/>
              <a:t>DEFRAG_SCHEDULE</a:t>
            </a:r>
          </a:p>
          <a:p>
            <a:pPr lvl="2"/>
            <a:r>
              <a:rPr lang="en-US" dirty="0"/>
              <a:t>g</a:t>
            </a:r>
            <a:r>
              <a:rPr lang="en-US" dirty="0" smtClean="0"/>
              <a:t>raceful (obey </a:t>
            </a:r>
            <a:r>
              <a:rPr lang="en-US" dirty="0" err="1" smtClean="0"/>
              <a:t>MaxJobRetirementTime</a:t>
            </a:r>
            <a:r>
              <a:rPr lang="en-US" dirty="0" smtClean="0"/>
              <a:t>, default)</a:t>
            </a:r>
          </a:p>
          <a:p>
            <a:pPr lvl="2"/>
            <a:r>
              <a:rPr lang="en-US" dirty="0"/>
              <a:t>q</a:t>
            </a:r>
            <a:r>
              <a:rPr lang="en-US" dirty="0" smtClean="0"/>
              <a:t>uick (obey </a:t>
            </a:r>
            <a:r>
              <a:rPr lang="en-US" dirty="0" err="1" smtClean="0"/>
              <a:t>MachineMaxVacateTime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fast (hard-killed immediately)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55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Job Status State 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6" name="Picture 2" descr="C:\Users\tannenba\AppData\Local\Microsoft\Windows\Temporary Internet Files\Content.IE5\WAAK8OWP\MC900078710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34" y="884947"/>
            <a:ext cx="1456232" cy="1777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 bwMode="auto">
          <a:xfrm>
            <a:off x="1638795" y="1773540"/>
            <a:ext cx="2398815" cy="31263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submit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4132612" y="1661842"/>
            <a:ext cx="1330035" cy="62327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Idle (I)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2" name="Down Arrow 1"/>
          <p:cNvSpPr/>
          <p:nvPr/>
        </p:nvSpPr>
        <p:spPr bwMode="auto">
          <a:xfrm>
            <a:off x="4263238" y="2383059"/>
            <a:ext cx="403761" cy="74014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3752603" y="3187642"/>
            <a:ext cx="2090058" cy="62327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Running (R)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3538848" y="4718419"/>
            <a:ext cx="2434440" cy="62327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Completed (C)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4405744" y="3913836"/>
            <a:ext cx="403761" cy="74014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6363194" y="1618220"/>
            <a:ext cx="2400796" cy="66689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Removed (X)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cxnSp>
        <p:nvCxnSpPr>
          <p:cNvPr id="13" name="Straight Arrow Connector 12"/>
          <p:cNvCxnSpPr>
            <a:endCxn id="12" idx="1"/>
          </p:cNvCxnSpPr>
          <p:nvPr/>
        </p:nvCxnSpPr>
        <p:spPr bwMode="auto">
          <a:xfrm flipV="1">
            <a:off x="5462647" y="1951670"/>
            <a:ext cx="900547" cy="45799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 bwMode="auto">
          <a:xfrm>
            <a:off x="6515594" y="3364629"/>
            <a:ext cx="2400796" cy="66689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</a:rPr>
              <a:t>Held (H)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5615047" y="2086178"/>
            <a:ext cx="748147" cy="1101465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 bwMode="auto">
          <a:xfrm flipV="1">
            <a:off x="5842661" y="2238579"/>
            <a:ext cx="672933" cy="2479840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7" name="Down Arrow 26"/>
          <p:cNvSpPr/>
          <p:nvPr/>
        </p:nvSpPr>
        <p:spPr bwMode="auto">
          <a:xfrm flipV="1">
            <a:off x="4819399" y="2383059"/>
            <a:ext cx="403761" cy="740149"/>
          </a:xfrm>
          <a:prstGeom prst="downArrow">
            <a:avLst/>
          </a:prstGeom>
          <a:solidFill>
            <a:srgbClr val="00B0F0"/>
          </a:solidFill>
          <a:ln w="9525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flipH="1">
            <a:off x="7137070" y="2285119"/>
            <a:ext cx="11875" cy="107951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ysDash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5462647" y="2285119"/>
            <a:ext cx="1579421" cy="107951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ysDash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4" name="Straight Arrow Connector 33"/>
          <p:cNvCxnSpPr>
            <a:stCxn id="9" idx="3"/>
            <a:endCxn id="18" idx="1"/>
          </p:cNvCxnSpPr>
          <p:nvPr/>
        </p:nvCxnSpPr>
        <p:spPr bwMode="auto">
          <a:xfrm>
            <a:off x="5842661" y="3499281"/>
            <a:ext cx="672933" cy="1987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ysDash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7" name="Straight Arrow Connector 36"/>
          <p:cNvCxnSpPr/>
          <p:nvPr/>
        </p:nvCxnSpPr>
        <p:spPr bwMode="auto">
          <a:xfrm flipV="1">
            <a:off x="7821878" y="2259361"/>
            <a:ext cx="0" cy="1105268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8" idx="1"/>
          </p:cNvCxnSpPr>
          <p:nvPr/>
        </p:nvCxnSpPr>
        <p:spPr bwMode="auto">
          <a:xfrm flipV="1">
            <a:off x="6515594" y="3364629"/>
            <a:ext cx="526474" cy="33345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4" name="Straight Arrow Connector 43"/>
          <p:cNvCxnSpPr>
            <a:endCxn id="18" idx="1"/>
          </p:cNvCxnSpPr>
          <p:nvPr/>
        </p:nvCxnSpPr>
        <p:spPr bwMode="auto">
          <a:xfrm flipV="1">
            <a:off x="5973288" y="3698079"/>
            <a:ext cx="542306" cy="102034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ysDash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5" name="Curved Right Arrow 14"/>
          <p:cNvSpPr/>
          <p:nvPr/>
        </p:nvSpPr>
        <p:spPr bwMode="auto">
          <a:xfrm flipV="1">
            <a:off x="2610268" y="1997468"/>
            <a:ext cx="1142335" cy="3344227"/>
          </a:xfrm>
          <a:prstGeom prst="curvedRightArrow">
            <a:avLst>
              <a:gd name="adj1" fmla="val 7288"/>
              <a:gd name="adj2" fmla="val 38145"/>
              <a:gd name="adj3" fmla="val 25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042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</a:t>
            </a:r>
            <a:r>
              <a:rPr lang="en-US" dirty="0" smtClean="0"/>
              <a:t>work on Dynamic Slots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319" y="987236"/>
            <a:ext cx="8399462" cy="4227513"/>
          </a:xfrm>
        </p:spPr>
        <p:txBody>
          <a:bodyPr/>
          <a:lstStyle/>
          <a:p>
            <a:r>
              <a:rPr lang="en-US" dirty="0" smtClean="0"/>
              <a:t>Ability to atomically preempt more than one dynamic slot</a:t>
            </a:r>
            <a:endParaRPr lang="en-US" dirty="0" smtClean="0"/>
          </a:p>
          <a:p>
            <a:pPr lvl="1"/>
            <a:r>
              <a:rPr lang="en-US" i="1" u="sng" dirty="0" smtClean="0"/>
              <a:t>Would allow </a:t>
            </a:r>
            <a:r>
              <a:rPr lang="en-US" i="1" u="sng" dirty="0" err="1" smtClean="0"/>
              <a:t>startd</a:t>
            </a:r>
            <a:r>
              <a:rPr lang="en-US" i="1" u="sng" dirty="0"/>
              <a:t> RANK and negotiator user priority </a:t>
            </a:r>
            <a:r>
              <a:rPr lang="en-US" i="1" u="sng" dirty="0" smtClean="0"/>
              <a:t>preemption to work</a:t>
            </a:r>
            <a:endParaRPr lang="en-US" i="1" u="sng" dirty="0"/>
          </a:p>
          <a:p>
            <a:r>
              <a:rPr lang="en-US" dirty="0" err="1" smtClean="0"/>
              <a:t>condor_q</a:t>
            </a:r>
            <a:r>
              <a:rPr lang="en-US" dirty="0" smtClean="0"/>
              <a:t> </a:t>
            </a:r>
            <a:r>
              <a:rPr lang="en-US" dirty="0" smtClean="0"/>
              <a:t>–</a:t>
            </a:r>
            <a:r>
              <a:rPr lang="en-US" dirty="0" smtClean="0"/>
              <a:t>analyze improvements</a:t>
            </a:r>
          </a:p>
          <a:p>
            <a:r>
              <a:rPr lang="en-US" dirty="0" smtClean="0"/>
              <a:t>Default </a:t>
            </a:r>
            <a:r>
              <a:rPr lang="en-US" dirty="0" err="1" smtClean="0"/>
              <a:t>condor_status</a:t>
            </a:r>
            <a:r>
              <a:rPr lang="en-US" dirty="0" smtClean="0"/>
              <a:t> presentation improvements</a:t>
            </a:r>
            <a:endParaRPr lang="en-US" dirty="0"/>
          </a:p>
          <a:p>
            <a:r>
              <a:rPr lang="en-US" dirty="0" smtClean="0"/>
              <a:t>Defrag based on job demand </a:t>
            </a:r>
          </a:p>
          <a:p>
            <a:pPr lvl="1"/>
            <a:r>
              <a:rPr lang="en-US" dirty="0" smtClean="0"/>
              <a:t>Although you could have a script that adjust defrag percentage based on demand</a:t>
            </a:r>
          </a:p>
        </p:txBody>
      </p:sp>
    </p:spTree>
    <p:extLst>
      <p:ext uri="{BB962C8B-B14F-4D97-AF65-F5344CB8AC3E}">
        <p14:creationId xmlns:p14="http://schemas.microsoft.com/office/powerpoint/2010/main" val="164072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For further information, see section 3.5 “Policy Configuration for the </a:t>
            </a:r>
            <a:r>
              <a:rPr lang="en-US" altLang="en-US" dirty="0" err="1" smtClean="0"/>
              <a:t>condor_startd</a:t>
            </a:r>
            <a:r>
              <a:rPr lang="en-US" altLang="en-US" dirty="0" smtClean="0"/>
              <a:t>” in the Condor manual</a:t>
            </a:r>
          </a:p>
          <a:p>
            <a:r>
              <a:rPr lang="en-US" altLang="en-US" dirty="0" smtClean="0"/>
              <a:t>Condor Wiki Administrator HOWTOs at http://wiki.condorproject.org.</a:t>
            </a:r>
          </a:p>
          <a:p>
            <a:r>
              <a:rPr lang="en-US" altLang="en-US" dirty="0" smtClean="0"/>
              <a:t>condor-users mailing list</a:t>
            </a:r>
          </a:p>
          <a:p>
            <a:pPr lvl="1"/>
            <a:r>
              <a:rPr lang="en-US" altLang="en-US" dirty="0" smtClean="0"/>
              <a:t>http://www.cs.wisc.edu/condor/mail-lists</a:t>
            </a:r>
            <a:r>
              <a:rPr lang="en-US" altLang="en-US" dirty="0" smtClean="0"/>
              <a:t>/</a:t>
            </a:r>
            <a:endParaRPr lang="en-US" altLang="en-US" dirty="0" smtClean="0"/>
          </a:p>
        </p:txBody>
      </p:sp>
      <p:sp>
        <p:nvSpPr>
          <p:cNvPr id="819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86603"/>
            <a:ext cx="9144000" cy="914400"/>
          </a:xfrm>
        </p:spPr>
        <p:txBody>
          <a:bodyPr/>
          <a:lstStyle/>
          <a:p>
            <a:r>
              <a:rPr lang="en-US" altLang="en-US" dirty="0" smtClean="0"/>
              <a:t>Further </a:t>
            </a:r>
            <a:br>
              <a:rPr lang="en-US" altLang="en-US" dirty="0" smtClean="0"/>
            </a:br>
            <a:r>
              <a:rPr lang="en-US" altLang="en-US" dirty="0" smtClean="0"/>
              <a:t>Information</a:t>
            </a:r>
            <a:endParaRPr lang="en-US" altLang="en-US" dirty="0" smtClean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84570-0B37-4BB8-936F-F6C0E75487A8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5249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Shape 557"/>
          <p:cNvSpPr txBox="1">
            <a:spLocks noGrp="1"/>
          </p:cNvSpPr>
          <p:nvPr>
            <p:ph type="title" idx="4294967295"/>
          </p:nvPr>
        </p:nvSpPr>
        <p:spPr>
          <a:xfrm>
            <a:off x="895350" y="98425"/>
            <a:ext cx="8248650" cy="868363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Job Policy Expressions</a:t>
            </a:r>
          </a:p>
        </p:txBody>
      </p:sp>
      <p:sp>
        <p:nvSpPr>
          <p:cNvPr id="558" name="Shape 558"/>
          <p:cNvSpPr txBox="1">
            <a:spLocks noGrp="1"/>
          </p:cNvSpPr>
          <p:nvPr>
            <p:ph type="body" idx="4294967295"/>
          </p:nvPr>
        </p:nvSpPr>
        <p:spPr>
          <a:xfrm>
            <a:off x="609600" y="914400"/>
            <a:ext cx="8534400" cy="5208588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38137" marR="0" lvl="0" indent="-33813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0000"/>
              <a:buFont typeface="Arial"/>
              <a:buChar char="●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 not remove if exits with a signal:</a:t>
            </a:r>
          </a:p>
          <a:p>
            <a:pPr marL="738187" marR="0" lvl="1" indent="-28098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ourier New"/>
              <a:buNone/>
            </a:pPr>
            <a:r>
              <a:rPr lang="en-US" sz="2000" b="1" i="0" u="none" strike="noStrike" cap="none" baseline="0" dirty="0" err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on_exit_remove</a:t>
            </a:r>
            <a:r>
              <a:rPr lang="en-US" sz="2000" b="1" i="0" u="none" strike="noStrike" cap="none" baseline="0" dirty="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2000" b="1" i="0" u="none" strike="noStrike" cap="none" baseline="0" dirty="0" err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ExitBySignal</a:t>
            </a:r>
            <a:r>
              <a:rPr lang="en-US" sz="2000" b="1" i="0" u="none" strike="noStrike" cap="none" baseline="0" dirty="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 == False</a:t>
            </a:r>
          </a:p>
          <a:p>
            <a:pPr marL="338137" marR="0" lvl="0" indent="-338137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20000"/>
              <a:buFont typeface="Arial"/>
              <a:buChar char="●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Place on hold if exits with nonzero status or ran for less than an hour:</a:t>
            </a:r>
          </a:p>
          <a:p>
            <a:pPr marL="738187" marR="0" lvl="1" indent="-2809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ourier New"/>
              <a:buNone/>
            </a:pPr>
            <a:r>
              <a:rPr lang="en-US" sz="2000" b="1" i="0" u="none" strike="noStrike" cap="none" baseline="0" dirty="0" err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on_exit_hold</a:t>
            </a:r>
            <a:r>
              <a:rPr lang="en-US" sz="2000" b="1" i="0" u="none" strike="noStrike" cap="none" baseline="0" dirty="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 =</a:t>
            </a:r>
          </a:p>
          <a:p>
            <a:pPr marL="738187" marR="0" lvl="1" indent="-2809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ourier New"/>
              <a:buNone/>
            </a:pPr>
            <a:r>
              <a:rPr lang="en-US" sz="2000" b="1" i="0" u="none" strike="noStrike" cap="none" baseline="0" dirty="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000" b="1" i="0" u="none" strike="noStrike" cap="none" baseline="0" dirty="0" smtClean="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000" b="1" i="0" u="none" strike="noStrike" cap="none" dirty="0" smtClean="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000" b="1" i="0" u="none" strike="noStrike" cap="none" dirty="0" err="1" smtClean="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ExitCode</a:t>
            </a:r>
            <a:r>
              <a:rPr lang="en-US" sz="2000" b="1" i="0" u="none" strike="noStrike" cap="none" dirty="0" smtClean="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 =!= 0 </a:t>
            </a:r>
            <a:r>
              <a:rPr lang="en-US" sz="2000" b="1" i="0" u="none" strike="noStrike" cap="none" baseline="0" dirty="0" smtClean="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) </a:t>
            </a:r>
            <a:r>
              <a:rPr lang="en-US" sz="2000" b="1" i="0" u="none" strike="noStrike" cap="none" baseline="0" dirty="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||</a:t>
            </a:r>
          </a:p>
          <a:p>
            <a:pPr marL="738187" marR="0" lvl="1" indent="-2809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ourier New"/>
              <a:buNone/>
            </a:pPr>
            <a:r>
              <a:rPr lang="en-US" sz="2000" b="1" i="0" u="none" strike="noStrike" cap="none" baseline="0" dirty="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 ( </a:t>
            </a:r>
            <a:r>
              <a:rPr lang="en-US" sz="2000" b="1" i="0" u="none" strike="noStrike" cap="none" baseline="0" dirty="0" smtClean="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(time() - </a:t>
            </a:r>
            <a:r>
              <a:rPr lang="en-US" sz="2000" b="1" i="0" u="none" strike="noStrike" cap="none" baseline="0" dirty="0" err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JobStartDate</a:t>
            </a:r>
            <a:r>
              <a:rPr lang="en-US" sz="2000" b="1" i="0" u="none" strike="noStrike" cap="none" baseline="0" dirty="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) &lt; 3600)</a:t>
            </a:r>
          </a:p>
          <a:p>
            <a:pPr marL="338137" marR="0" lvl="0" indent="-338137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20000"/>
              <a:buFont typeface="Arial"/>
              <a:buChar char="●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Place on hold if job has spent more than 50% of its time suspended:</a:t>
            </a:r>
          </a:p>
          <a:p>
            <a:pPr marL="738187" marR="0" lvl="1" indent="-28098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ourier New"/>
              <a:buNone/>
            </a:pPr>
            <a:r>
              <a:rPr lang="en-US" sz="2000" b="1" i="0" u="none" strike="noStrike" cap="none" baseline="0" dirty="0" err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periodic_hold</a:t>
            </a:r>
            <a:r>
              <a:rPr lang="en-US" sz="2000" b="1" i="0" u="none" strike="noStrike" cap="none" baseline="0" dirty="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 = </a:t>
            </a:r>
          </a:p>
          <a:p>
            <a:pPr marL="738187" marR="0" lvl="1" indent="-28098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ourier New"/>
              <a:buNone/>
            </a:pPr>
            <a:r>
              <a:rPr lang="en-US" sz="2000" b="1" i="0" u="none" strike="noStrike" cap="none" baseline="0" dirty="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 ( </a:t>
            </a:r>
            <a:r>
              <a:rPr lang="en-US" sz="2000" b="1" i="0" u="none" strike="noStrike" cap="none" baseline="0" dirty="0" err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CumulativeSuspensionTime</a:t>
            </a:r>
            <a:r>
              <a:rPr lang="en-US" sz="2000" b="1" i="0" u="none" strike="noStrike" cap="none" baseline="0" dirty="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 &gt;</a:t>
            </a:r>
          </a:p>
          <a:p>
            <a:pPr marL="738187" marR="0" lvl="1" indent="-28098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ourier New"/>
              <a:buNone/>
            </a:pPr>
            <a:r>
              <a:rPr lang="en-US" sz="2000" b="1" i="0" u="none" strike="noStrike" cap="none" baseline="0" dirty="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   (</a:t>
            </a:r>
            <a:r>
              <a:rPr lang="en-US" sz="2000" b="1" i="0" u="none" strike="noStrike" cap="none" baseline="0" dirty="0" err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RemoteWallClockTime</a:t>
            </a:r>
            <a:r>
              <a:rPr lang="en-US" sz="2000" b="1" i="0" u="none" strike="noStrike" cap="none" baseline="0" dirty="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 / 2.0) )</a:t>
            </a:r>
          </a:p>
        </p:txBody>
      </p:sp>
    </p:spTree>
    <p:extLst>
      <p:ext uri="{BB962C8B-B14F-4D97-AF65-F5344CB8AC3E}">
        <p14:creationId xmlns:p14="http://schemas.microsoft.com/office/powerpoint/2010/main" val="36925081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7506" y="880712"/>
            <a:ext cx="8645237" cy="3916919"/>
          </a:xfrm>
        </p:spPr>
        <p:txBody>
          <a:bodyPr/>
          <a:lstStyle/>
          <a:p>
            <a:r>
              <a:rPr lang="en-GB" altLang="en-US" dirty="0" smtClean="0"/>
              <a:t>Admins can also provide supply periodic job policy expressions in the </a:t>
            </a:r>
            <a:r>
              <a:rPr lang="en-GB" altLang="en-US" dirty="0" err="1" smtClean="0"/>
              <a:t>condor_config</a:t>
            </a:r>
            <a:r>
              <a:rPr lang="en-GB" altLang="en-US" dirty="0" smtClean="0"/>
              <a:t> file.</a:t>
            </a:r>
          </a:p>
          <a:p>
            <a:r>
              <a:rPr lang="en-GB" altLang="en-US" dirty="0" smtClean="0"/>
              <a:t>These expressions impact all jobs submitted to a specific </a:t>
            </a:r>
            <a:r>
              <a:rPr lang="en-GB" altLang="en-US" dirty="0" err="1" smtClean="0"/>
              <a:t>schedd</a:t>
            </a:r>
            <a:r>
              <a:rPr lang="en-GB" altLang="en-US" dirty="0" smtClean="0"/>
              <a:t>.</a:t>
            </a:r>
          </a:p>
          <a:p>
            <a:pPr marL="0" indent="0">
              <a:buNone/>
            </a:pPr>
            <a:r>
              <a:rPr lang="en-GB" alt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n-US" sz="2800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system_periodic_remove</a:t>
            </a:r>
            <a:r>
              <a:rPr lang="en-GB" altLang="en-US" sz="28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&lt;expression&gt;</a:t>
            </a:r>
          </a:p>
          <a:p>
            <a:pPr marL="0" indent="0">
              <a:buNone/>
            </a:pPr>
            <a:r>
              <a:rPr lang="en-GB" alt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n-US" sz="2800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system_periodic_hold</a:t>
            </a:r>
            <a:r>
              <a:rPr lang="en-GB" altLang="en-US" sz="28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&lt;expression&gt;</a:t>
            </a:r>
          </a:p>
          <a:p>
            <a:pPr marL="0" indent="0">
              <a:buNone/>
            </a:pPr>
            <a:r>
              <a:rPr lang="en-GB" alt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n-US" sz="2800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system_periodic_release</a:t>
            </a:r>
            <a:r>
              <a:rPr lang="en-GB" altLang="en-US" sz="28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&lt;expression&gt;</a:t>
            </a:r>
          </a:p>
          <a:p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What is the period? Frequency of evaluation is configurable via a floor (1 minute), max (20 minutes), and </a:t>
            </a:r>
            <a:r>
              <a:rPr lang="en-GB" alt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schedd</a:t>
            </a: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timeslice</a:t>
            </a:r>
            <a:r>
              <a:rPr lang="en-GB" alt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(1%). </a:t>
            </a:r>
            <a:endParaRPr lang="en-GB" altLang="en-US" sz="2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altLang="en-US" sz="28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GB" altLang="en-US" dirty="0" smtClean="0"/>
          </a:p>
        </p:txBody>
      </p:sp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Job Policies by the Admin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2BF21-7F52-F144-B42D-E2D3BDFA3F4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5975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do you specify Requirements and Rank for machine slots?</a:t>
            </a:r>
          </a:p>
          <a:p>
            <a:r>
              <a:rPr lang="en-US" altLang="en-US" dirty="0" smtClean="0"/>
              <a:t>Specified in </a:t>
            </a:r>
            <a:r>
              <a:rPr lang="en-US" altLang="en-US" dirty="0" err="1" smtClean="0"/>
              <a:t>condor_config</a:t>
            </a:r>
            <a:endParaRPr lang="en-US" altLang="en-US" dirty="0" smtClean="0"/>
          </a:p>
          <a:p>
            <a:r>
              <a:rPr lang="en-US" altLang="en-US" dirty="0" smtClean="0"/>
              <a:t>Machine slot policy (or ‘</a:t>
            </a:r>
            <a:r>
              <a:rPr lang="en-US" altLang="en-US" dirty="0" err="1" smtClean="0"/>
              <a:t>startd</a:t>
            </a:r>
            <a:r>
              <a:rPr lang="en-US" altLang="en-US" dirty="0" smtClean="0"/>
              <a:t> policy’) expressions can reference items in either the machine or candidate job </a:t>
            </a:r>
            <a:r>
              <a:rPr lang="en-US" altLang="en-US" dirty="0" err="1" smtClean="0"/>
              <a:t>ClassAd</a:t>
            </a:r>
            <a:r>
              <a:rPr lang="en-US" altLang="en-US" dirty="0" smtClean="0"/>
              <a:t> (See manual appendix for list)</a:t>
            </a: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/>
              <a:t>Startd</a:t>
            </a:r>
            <a:r>
              <a:rPr lang="en-US" altLang="en-US" dirty="0" smtClean="0"/>
              <a:t> Policy </a:t>
            </a:r>
            <a:r>
              <a:rPr lang="en-US" altLang="en-US" dirty="0" smtClean="0"/>
              <a:t>Expressions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F73F6-B35C-4AE4-BF67-F3379D029D2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310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TC-Presentation-Template-4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3_Condor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ndorNew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4647</TotalTime>
  <Words>2618</Words>
  <Application>Microsoft Office PowerPoint</Application>
  <PresentationFormat>On-screen Show (4:3)</PresentationFormat>
  <Paragraphs>514</Paragraphs>
  <Slides>61</Slides>
  <Notes>21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CHTC-Presentation-Template-4</vt:lpstr>
      <vt:lpstr>Job and Machine Policy Configuration  CERN Oct 2014 Todd Tannenbaum</vt:lpstr>
      <vt:lpstr>Policy Expressions</vt:lpstr>
      <vt:lpstr>Assume a simple setup</vt:lpstr>
      <vt:lpstr>We learned earlier…</vt:lpstr>
      <vt:lpstr>Job Status Policy Expressions</vt:lpstr>
      <vt:lpstr>Job Status State Diagram</vt:lpstr>
      <vt:lpstr>Job Policy Expressions</vt:lpstr>
      <vt:lpstr>Job Policies by the Admin</vt:lpstr>
      <vt:lpstr>Startd Policy Expressions</vt:lpstr>
      <vt:lpstr>Administrator Policy Expressions</vt:lpstr>
      <vt:lpstr>Startd’s START</vt:lpstr>
      <vt:lpstr>Startd’s RANK</vt:lpstr>
      <vt:lpstr>Startd’s PREEMPT </vt:lpstr>
      <vt:lpstr>Default Startd Settings</vt:lpstr>
      <vt:lpstr>Policy Configuration</vt:lpstr>
      <vt:lpstr>Prefer Chemistry Jobs</vt:lpstr>
      <vt:lpstr>Policy Configuration</vt:lpstr>
      <vt:lpstr>New Settings for showing runtime limits</vt:lpstr>
      <vt:lpstr>Runtime limits with a chance to checkpoint</vt:lpstr>
      <vt:lpstr>Runtime limits with job hold</vt:lpstr>
      <vt:lpstr>PowerPoint Presentation</vt:lpstr>
      <vt:lpstr>Could we implement via job policy instead of startd policy?</vt:lpstr>
      <vt:lpstr>STARTD Slot configuration</vt:lpstr>
      <vt:lpstr>Custom Attributes in Slot Ads</vt:lpstr>
      <vt:lpstr>Custom Attributes  from config file (static attributes)</vt:lpstr>
      <vt:lpstr>Custom Attributes from a script (for dynamic attrs)</vt:lpstr>
      <vt:lpstr>Custom attributes from job classad running on the slot</vt:lpstr>
      <vt:lpstr>Cross publishing Slot Attributes</vt:lpstr>
      <vt:lpstr>Default Behavior:  One static slot per core</vt:lpstr>
      <vt:lpstr>It is easy to Lie!</vt:lpstr>
      <vt:lpstr>Control how resources are allocated to slots</vt:lpstr>
      <vt:lpstr>Why?</vt:lpstr>
      <vt:lpstr>[Aside: Big slot plus small slots] </vt:lpstr>
      <vt:lpstr>Another why –  Special Purpose Slots</vt:lpstr>
      <vt:lpstr>PowerPoint Presentation</vt:lpstr>
      <vt:lpstr>Advanced Slot Specialization</vt:lpstr>
      <vt:lpstr>Defining a custom resource</vt:lpstr>
      <vt:lpstr>Fungible resources</vt:lpstr>
      <vt:lpstr>Fungible custom resource example : bandwidth (1)</vt:lpstr>
      <vt:lpstr>Fungible custom resource example : bandwidth (2)</vt:lpstr>
      <vt:lpstr>Non-fungible resources</vt:lpstr>
      <vt:lpstr>Non-fungible custom resource example : GPUs (1)</vt:lpstr>
      <vt:lpstr>Non-fungible custom resource example : GPUs (2)</vt:lpstr>
      <vt:lpstr>Non-fungible custom resource example : GPUs (3)</vt:lpstr>
      <vt:lpstr>Non-uniform static slots help, but not perfect…</vt:lpstr>
      <vt:lpstr>PowerPoint Presentation</vt:lpstr>
      <vt:lpstr>PowerPoint Presentation</vt:lpstr>
      <vt:lpstr>Partitionable Slots: The big idea</vt:lpstr>
      <vt:lpstr>(cont)</vt:lpstr>
      <vt:lpstr>3 types of slots</vt:lpstr>
      <vt:lpstr>PowerPoint Presentation</vt:lpstr>
      <vt:lpstr>PowerPoint Presentation</vt:lpstr>
      <vt:lpstr>How to configure</vt:lpstr>
      <vt:lpstr>Looks like</vt:lpstr>
      <vt:lpstr>When running</vt:lpstr>
      <vt:lpstr>Can specify default Request values</vt:lpstr>
      <vt:lpstr>Fragmentation</vt:lpstr>
      <vt:lpstr>Solution:  New Daemon</vt:lpstr>
      <vt:lpstr>Oh, we got knobs…</vt:lpstr>
      <vt:lpstr>Future work on Dynamic Slots</vt:lpstr>
      <vt:lpstr>Further  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vmuser</dc:creator>
  <cp:lastModifiedBy>Todd Tannenbaum</cp:lastModifiedBy>
  <cp:revision>103</cp:revision>
  <dcterms:created xsi:type="dcterms:W3CDTF">2013-04-17T20:49:25Z</dcterms:created>
  <dcterms:modified xsi:type="dcterms:W3CDTF">2014-12-08T23:53:46Z</dcterms:modified>
</cp:coreProperties>
</file>