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  <p:sldMasterId id="2147483775" r:id="rId2"/>
  </p:sldMasterIdLst>
  <p:notesMasterIdLst>
    <p:notesMasterId r:id="rId41"/>
  </p:notesMasterIdLst>
  <p:handoutMasterIdLst>
    <p:handoutMasterId r:id="rId42"/>
  </p:handoutMasterIdLst>
  <p:sldIdLst>
    <p:sldId id="1030" r:id="rId3"/>
    <p:sldId id="1038" r:id="rId4"/>
    <p:sldId id="814" r:id="rId5"/>
    <p:sldId id="1039" r:id="rId6"/>
    <p:sldId id="1045" r:id="rId7"/>
    <p:sldId id="1047" r:id="rId8"/>
    <p:sldId id="725" r:id="rId9"/>
    <p:sldId id="1048" r:id="rId10"/>
    <p:sldId id="815" r:id="rId11"/>
    <p:sldId id="816" r:id="rId12"/>
    <p:sldId id="817" r:id="rId13"/>
    <p:sldId id="1040" r:id="rId14"/>
    <p:sldId id="1041" r:id="rId15"/>
    <p:sldId id="1049" r:id="rId16"/>
    <p:sldId id="1050" r:id="rId17"/>
    <p:sldId id="810" r:id="rId18"/>
    <p:sldId id="745" r:id="rId19"/>
    <p:sldId id="957" r:id="rId20"/>
    <p:sldId id="793" r:id="rId21"/>
    <p:sldId id="1042" r:id="rId22"/>
    <p:sldId id="1051" r:id="rId23"/>
    <p:sldId id="1024" r:id="rId24"/>
    <p:sldId id="1027" r:id="rId25"/>
    <p:sldId id="1052" r:id="rId26"/>
    <p:sldId id="1026" r:id="rId27"/>
    <p:sldId id="1053" r:id="rId28"/>
    <p:sldId id="1046" r:id="rId29"/>
    <p:sldId id="1031" r:id="rId30"/>
    <p:sldId id="1032" r:id="rId31"/>
    <p:sldId id="1033" r:id="rId32"/>
    <p:sldId id="1034" r:id="rId33"/>
    <p:sldId id="1035" r:id="rId34"/>
    <p:sldId id="1036" r:id="rId35"/>
    <p:sldId id="1037" r:id="rId36"/>
    <p:sldId id="1028" r:id="rId37"/>
    <p:sldId id="1029" r:id="rId38"/>
    <p:sldId id="1054" r:id="rId39"/>
    <p:sldId id="1044" r:id="rId40"/>
  </p:sldIdLst>
  <p:sldSz cx="9144000" cy="6858000" type="screen4x3"/>
  <p:notesSz cx="6858000" cy="8686800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25" charset="0"/>
        <a:ea typeface="ＭＳ Ｐゴシック" pitchFamily="25" charset="-128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25" charset="0"/>
        <a:ea typeface="ＭＳ Ｐゴシック" pitchFamily="25" charset="-128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25" charset="0"/>
        <a:ea typeface="ＭＳ Ｐゴシック" pitchFamily="25" charset="-128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25" charset="0"/>
        <a:ea typeface="ＭＳ Ｐゴシック" pitchFamily="25" charset="-128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25" charset="0"/>
        <a:ea typeface="ＭＳ Ｐゴシック" pitchFamily="25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25" charset="0"/>
        <a:ea typeface="ＭＳ Ｐゴシック" pitchFamily="25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25" charset="0"/>
        <a:ea typeface="ＭＳ Ｐゴシック" pitchFamily="25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25" charset="0"/>
        <a:ea typeface="ＭＳ Ｐゴシック" pitchFamily="25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25" charset="0"/>
        <a:ea typeface="ＭＳ Ｐゴシック" pitchFamily="25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D2D2D2"/>
    <a:srgbClr val="FFFFFF"/>
    <a:srgbClr val="FF6600"/>
    <a:srgbClr val="99FF99"/>
    <a:srgbClr val="66FFFF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6980" autoAdjust="0"/>
  </p:normalViewPr>
  <p:slideViewPr>
    <p:cSldViewPr snapToGrid="0">
      <p:cViewPr>
        <p:scale>
          <a:sx n="70" d="100"/>
          <a:sy n="70" d="100"/>
        </p:scale>
        <p:origin x="-1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58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270"/>
    </p:cViewPr>
  </p:sorterViewPr>
  <p:notesViewPr>
    <p:cSldViewPr snapToGrid="0">
      <p:cViewPr>
        <p:scale>
          <a:sx n="66" d="100"/>
          <a:sy n="66" d="100"/>
        </p:scale>
        <p:origin x="-2634" y="-72"/>
      </p:cViewPr>
      <p:guideLst>
        <p:guide orient="horz" pos="2736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9.xml"/><Relationship Id="rId3" Type="http://schemas.openxmlformats.org/officeDocument/2006/relationships/slide" Target="slides/slide9.xml"/><Relationship Id="rId7" Type="http://schemas.openxmlformats.org/officeDocument/2006/relationships/slide" Target="slides/slide18.xml"/><Relationship Id="rId2" Type="http://schemas.openxmlformats.org/officeDocument/2006/relationships/slide" Target="slides/slide7.xml"/><Relationship Id="rId1" Type="http://schemas.openxmlformats.org/officeDocument/2006/relationships/slide" Target="slides/slide3.xml"/><Relationship Id="rId6" Type="http://schemas.openxmlformats.org/officeDocument/2006/relationships/slide" Target="slides/slide17.xml"/><Relationship Id="rId5" Type="http://schemas.openxmlformats.org/officeDocument/2006/relationships/slide" Target="slides/slide11.xml"/><Relationship Id="rId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926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48" tIns="43673" rIns="87348" bIns="43673" numCol="1" anchor="t" anchorCtr="0" compatLnSpc="1">
            <a:prstTxWarp prst="textNoShape">
              <a:avLst/>
            </a:prstTxWarp>
          </a:bodyPr>
          <a:lstStyle>
            <a:lvl1pPr algn="l" defTabSz="873125">
              <a:defRPr sz="11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8926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48" tIns="43673" rIns="87348" bIns="43673" numCol="1" anchor="t" anchorCtr="0" compatLnSpc="1">
            <a:prstTxWarp prst="textNoShape">
              <a:avLst/>
            </a:prstTxWarp>
          </a:bodyPr>
          <a:lstStyle>
            <a:lvl1pPr defTabSz="873125">
              <a:defRPr sz="11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274050"/>
            <a:ext cx="298926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48" tIns="43673" rIns="87348" bIns="43673" numCol="1" anchor="b" anchorCtr="0" compatLnSpc="1">
            <a:prstTxWarp prst="textNoShape">
              <a:avLst/>
            </a:prstTxWarp>
          </a:bodyPr>
          <a:lstStyle>
            <a:lvl1pPr algn="l" defTabSz="873125">
              <a:defRPr sz="11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9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274050"/>
            <a:ext cx="298926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48" tIns="43673" rIns="87348" bIns="43673" numCol="1" anchor="b" anchorCtr="0" compatLnSpc="1">
            <a:prstTxWarp prst="textNoShape">
              <a:avLst/>
            </a:prstTxWarp>
          </a:bodyPr>
          <a:lstStyle>
            <a:lvl1pPr defTabSz="873125">
              <a:defRPr sz="1100"/>
            </a:lvl1pPr>
          </a:lstStyle>
          <a:p>
            <a:pPr>
              <a:defRPr/>
            </a:pPr>
            <a:fld id="{87BE88CF-540D-4394-B08C-967B39BF02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9742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815" tIns="44408" rIns="88815" bIns="44408" numCol="1" anchor="t" anchorCtr="0" compatLnSpc="1">
            <a:prstTxWarp prst="textNoShape">
              <a:avLst/>
            </a:prstTxWarp>
          </a:bodyPr>
          <a:lstStyle>
            <a:lvl1pPr algn="l" defTabSz="887413">
              <a:defRPr sz="11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815" tIns="44408" rIns="88815" bIns="44408" numCol="1" anchor="t" anchorCtr="0" compatLnSpc="1">
            <a:prstTxWarp prst="textNoShape">
              <a:avLst/>
            </a:prstTxWarp>
          </a:bodyPr>
          <a:lstStyle>
            <a:lvl1pPr defTabSz="887413">
              <a:defRPr sz="11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83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650875"/>
            <a:ext cx="4343400" cy="3257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125913"/>
            <a:ext cx="5032375" cy="391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815" tIns="44408" rIns="88815" bIns="444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1825"/>
            <a:ext cx="29718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815" tIns="44408" rIns="88815" bIns="44408" numCol="1" anchor="b" anchorCtr="0" compatLnSpc="1">
            <a:prstTxWarp prst="textNoShape">
              <a:avLst/>
            </a:prstTxWarp>
          </a:bodyPr>
          <a:lstStyle>
            <a:lvl1pPr algn="l" defTabSz="887413">
              <a:defRPr sz="11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251825"/>
            <a:ext cx="29718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815" tIns="44408" rIns="88815" bIns="44408" numCol="1" anchor="b" anchorCtr="0" compatLnSpc="1">
            <a:prstTxWarp prst="textNoShape">
              <a:avLst/>
            </a:prstTxWarp>
          </a:bodyPr>
          <a:lstStyle>
            <a:lvl1pPr defTabSz="887413">
              <a:defRPr sz="1100"/>
            </a:lvl1pPr>
          </a:lstStyle>
          <a:p>
            <a:pPr>
              <a:defRPr/>
            </a:pPr>
            <a:fld id="{4FA34C88-8DB8-4A2B-9C7B-A20E46ADC7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9141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25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2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2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2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2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fld id="{4938BBB0-415A-406C-9416-9A66BFB93834}" type="slidenum">
              <a:rPr lang="en-US" altLang="en-US" sz="1100" smtClean="0"/>
              <a:pPr/>
              <a:t>3</a:t>
            </a:fld>
            <a:endParaRPr lang="en-US" altLang="en-US" sz="1100" smtClean="0"/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 New Roman" pitchFamily="25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8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itchFamily="25" charset="0"/>
            </a:endParaRPr>
          </a:p>
        </p:txBody>
      </p:sp>
      <p:sp>
        <p:nvSpPr>
          <p:cNvPr id="158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fld id="{32ACBF19-A61A-495C-A237-E67FB92BF44B}" type="slidenum">
              <a:rPr lang="en-US" altLang="en-US" sz="1100" smtClean="0"/>
              <a:pPr/>
              <a:t>22</a:t>
            </a:fld>
            <a:endParaRPr lang="en-US" altLang="en-US" sz="11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fld id="{FCA6C1C2-D4CB-4B6A-97DD-28567AAD9691}" type="slidenum">
              <a:rPr lang="en-US" altLang="en-US" sz="1100" smtClean="0"/>
              <a:pPr/>
              <a:t>7</a:t>
            </a:fld>
            <a:endParaRPr lang="en-US" altLang="en-US" sz="1100" smtClean="0"/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 New Roman" pitchFamily="25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fld id="{D739A1BD-CC8F-4AE2-8D86-A3DD92E066AD}" type="slidenum">
              <a:rPr lang="en-US" altLang="en-US" sz="1100" smtClean="0"/>
              <a:pPr/>
              <a:t>9</a:t>
            </a:fld>
            <a:endParaRPr lang="en-US" altLang="en-US" sz="1100" smtClean="0"/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 New Roman" pitchFamily="25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fld id="{706ED455-5966-465B-8B3B-881BC34E6B8E}" type="slidenum">
              <a:rPr lang="en-US" altLang="en-US" sz="1100" smtClean="0"/>
              <a:pPr/>
              <a:t>10</a:t>
            </a:fld>
            <a:endParaRPr lang="en-US" altLang="en-US" sz="1100" smtClean="0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 New Roman" pitchFamily="25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fld id="{2995BA8A-5B65-4F6D-9663-B5A9343849DE}" type="slidenum">
              <a:rPr lang="en-US" altLang="en-US" sz="1100" smtClean="0"/>
              <a:pPr/>
              <a:t>11</a:t>
            </a:fld>
            <a:endParaRPr lang="en-US" altLang="en-US" sz="1100" smtClean="0"/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 New Roman" pitchFamily="25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fld id="{DECC7F25-55C7-4132-AB60-A9D8B6C906C1}" type="slidenum">
              <a:rPr lang="en-US" altLang="en-US" sz="1100" smtClean="0"/>
              <a:pPr/>
              <a:t>16</a:t>
            </a:fld>
            <a:endParaRPr lang="en-US" altLang="en-US" sz="1100" smtClean="0"/>
          </a:p>
        </p:txBody>
      </p:sp>
      <p:sp>
        <p:nvSpPr>
          <p:cNvPr id="154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 New Roman" pitchFamily="25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fld id="{AAFAD905-FAC5-46F8-9AD6-A353C442B6A8}" type="slidenum">
              <a:rPr lang="en-US" altLang="en-US" sz="1100" smtClean="0"/>
              <a:pPr/>
              <a:t>17</a:t>
            </a:fld>
            <a:endParaRPr lang="en-US" altLang="en-US" sz="1100" smtClean="0"/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 New Roman" pitchFamily="25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fld id="{51237FB5-FD01-4BED-A04D-C722C42BF471}" type="slidenum">
              <a:rPr lang="en-US" altLang="en-US" sz="1100" smtClean="0"/>
              <a:pPr/>
              <a:t>18</a:t>
            </a:fld>
            <a:endParaRPr lang="en-US" altLang="en-US" sz="1100" smtClean="0"/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 New Roman" pitchFamily="25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 defTabSz="887413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defTabSz="8874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fld id="{E61166B0-F07A-4C0A-82F9-0BDEA2E55A04}" type="slidenum">
              <a:rPr lang="en-US" altLang="en-US" sz="1100" smtClean="0"/>
              <a:pPr/>
              <a:t>19</a:t>
            </a:fld>
            <a:endParaRPr lang="en-US" altLang="en-US" sz="1100" smtClean="0"/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 New Roman" pitchFamily="25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933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782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56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613525"/>
            <a:ext cx="4495800" cy="244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613525"/>
            <a:ext cx="4495800" cy="244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944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HTC_logo_color_ve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513" y="582613"/>
            <a:ext cx="2211387" cy="125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225" y="1992313"/>
            <a:ext cx="27082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110107"/>
            <a:ext cx="7772400" cy="2438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16652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D5FC8-1FEF-46F2-B72D-B3E0D441ED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691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06F15-AC22-46F7-ADB3-696546252F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056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0238"/>
            <a:ext cx="381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0238"/>
            <a:ext cx="381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467600" y="6248400"/>
            <a:ext cx="990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128DA-1F02-4870-9E4A-2B47658CF5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3514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3A2E6-CB5B-4F11-BE7B-F8017ECAA3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4557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EA6D2-2ECF-4794-9C9F-3674D4F36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532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F0E10-0768-46D3-8889-315950EF71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1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5771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A56D6-D314-4617-8718-B4E51E419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8303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5F8EC-0C8C-4454-A009-C98BFB1365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9347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71681-63F5-49E1-9C71-8AC943BEB9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35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EFB0E-9A9A-45CC-83E3-7D5A2CDA22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5587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713" y="207963"/>
            <a:ext cx="8497887" cy="1016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484313"/>
            <a:ext cx="7772400" cy="4624387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4850" y="6443663"/>
            <a:ext cx="4114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185150" y="6545263"/>
            <a:ext cx="990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BB9EE-DD54-4929-9C25-B5A7E5DFE8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344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0276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613525"/>
            <a:ext cx="4495800" cy="244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613525"/>
            <a:ext cx="4495800" cy="244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22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67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516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5890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9724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1321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431925"/>
          </a:xfrm>
          <a:prstGeom prst="rect">
            <a:avLst/>
          </a:prstGeom>
          <a:gradFill rotWithShape="1">
            <a:gsLst>
              <a:gs pos="0">
                <a:schemeClr val="tx1">
                  <a:alpha val="64998"/>
                </a:schemeClr>
              </a:gs>
              <a:gs pos="100000">
                <a:schemeClr val="tx1">
                  <a:alpha val="64998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613525"/>
            <a:ext cx="9144000" cy="244475"/>
          </a:xfrm>
          <a:prstGeom prst="rect">
            <a:avLst/>
          </a:prstGeom>
          <a:gradFill rotWithShape="1">
            <a:gsLst>
              <a:gs pos="0">
                <a:schemeClr val="tx1">
                  <a:alpha val="64998"/>
                </a:schemeClr>
              </a:gs>
              <a:gs pos="100000">
                <a:schemeClr val="tx1">
                  <a:alpha val="64998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text styles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  <p:sldLayoutId id="2147483940" r:id="rId12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latin typeface="+mj-lt"/>
          <a:ea typeface="ＭＳ Ｐゴシック" pitchFamily="25" charset="-128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latin typeface="Arial Black" pitchFamily="34" charset="0"/>
          <a:ea typeface="ＭＳ Ｐゴシック" pitchFamily="25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latin typeface="Arial Black" pitchFamily="34" charset="0"/>
          <a:ea typeface="ＭＳ Ｐゴシック" pitchFamily="25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latin typeface="Arial Black" pitchFamily="34" charset="0"/>
          <a:ea typeface="ＭＳ Ｐゴシック" pitchFamily="25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latin typeface="Arial Black" pitchFamily="34" charset="0"/>
          <a:ea typeface="ＭＳ Ｐゴシック" pitchFamily="25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latin typeface="Arial Black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latin typeface="Arial Black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latin typeface="Arial Black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1000">
          <a:solidFill>
            <a:srgbClr val="D2D2D2"/>
          </a:solidFill>
          <a:latin typeface="+mn-lt"/>
          <a:ea typeface="ＭＳ Ｐゴシック" pitchFamily="25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  <a:ea typeface="ＭＳ Ｐゴシック" pitchFamily="2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2263" y="1355725"/>
            <a:ext cx="8399462" cy="422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2052" name="Picture 1" descr="CHTC_logo_color_horiz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75388"/>
            <a:ext cx="276225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 bwMode="auto">
          <a:xfrm>
            <a:off x="0" y="6254750"/>
            <a:ext cx="91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</a:defRPr>
            </a:lvl1pPr>
          </a:lstStyle>
          <a:p>
            <a:pPr>
              <a:defRPr/>
            </a:pPr>
            <a:fld id="{F9631A7B-9072-4D3C-91F4-6E1B41B806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5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5725" y="6181725"/>
            <a:ext cx="270827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36"/>
          <p:cNvSpPr txBox="1">
            <a:spLocks noChangeArrowheads="1"/>
          </p:cNvSpPr>
          <p:nvPr userDrawn="1"/>
        </p:nvSpPr>
        <p:spPr bwMode="auto">
          <a:xfrm>
            <a:off x="0" y="6338888"/>
            <a:ext cx="55816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41" r:id="rId2"/>
    <p:sldLayoutId id="2147483942" r:id="rId3"/>
    <p:sldLayoutId id="2147483951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  <p:sldLayoutId id="214748395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+mj-lt"/>
          <a:ea typeface="ＭＳ Ｐゴシック" pitchFamily="25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ＭＳ Ｐゴシック" pitchFamily="25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ＭＳ Ｐゴシック" pitchFamily="25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ＭＳ Ｐゴシック" pitchFamily="25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ＭＳ Ｐゴシック" pitchFamily="25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08000"/>
        </a:buClr>
        <a:buSzPct val="120000"/>
        <a:buChar char="›"/>
        <a:defRPr sz="3200">
          <a:solidFill>
            <a:schemeClr val="tx1"/>
          </a:solidFill>
          <a:latin typeface="+mn-lt"/>
          <a:ea typeface="ＭＳ Ｐゴシック" pitchFamily="25" charset="-128"/>
          <a:cs typeface="ＭＳ Ｐゴシック" pitchFamily="2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90000"/>
        <a:buFont typeface="Marlett" pitchFamily="25" charset="0"/>
        <a:buChar char="h"/>
        <a:defRPr sz="2800">
          <a:solidFill>
            <a:schemeClr val="tx1"/>
          </a:solidFill>
          <a:latin typeface="+mn-lt"/>
          <a:ea typeface="ＭＳ Ｐゴシック" pitchFamily="25" charset="-128"/>
          <a:cs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kinds of mechanisms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HTCondor scheduling policy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2D5FC8-1FEF-46F2-B72D-B3E0D441EDC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62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3"/>
          <p:cNvSpPr>
            <a:spLocks noGrp="1" noChangeArrowheads="1"/>
          </p:cNvSpPr>
          <p:nvPr>
            <p:ph idx="1"/>
          </p:nvPr>
        </p:nvSpPr>
        <p:spPr>
          <a:xfrm>
            <a:off x="136478" y="1355725"/>
            <a:ext cx="8939283" cy="422751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Based on actual usage</a:t>
            </a:r>
          </a:p>
          <a:p>
            <a:pPr eaLnBrk="1" hangingPunct="1">
              <a:defRPr/>
            </a:pPr>
            <a:r>
              <a:rPr lang="en-US" dirty="0" smtClean="0"/>
              <a:t>Starts at 0.5</a:t>
            </a:r>
          </a:p>
          <a:p>
            <a:pPr eaLnBrk="1" hangingPunct="1">
              <a:defRPr/>
            </a:pPr>
            <a:r>
              <a:rPr lang="en-US" dirty="0" smtClean="0"/>
              <a:t>Approaches actual number of machines used over time</a:t>
            </a:r>
          </a:p>
          <a:p>
            <a:pPr lvl="1" eaLnBrk="1" hangingPunct="1">
              <a:defRPr/>
            </a:pPr>
            <a:r>
              <a:rPr lang="en-US" dirty="0" smtClean="0"/>
              <a:t>Configuration setting </a:t>
            </a:r>
            <a:r>
              <a:rPr lang="en-US" b="1" dirty="0" smtClean="0">
                <a:latin typeface="Courier New" pitchFamily="25" charset="0"/>
              </a:rPr>
              <a:t>PRIORITY_HALFLIFE</a:t>
            </a:r>
          </a:p>
          <a:p>
            <a:pPr lvl="1" eaLnBrk="1" hangingPunct="1">
              <a:defRPr/>
            </a:pPr>
            <a:r>
              <a:rPr lang="en-US" dirty="0" smtClean="0"/>
              <a:t>If PRIORITY_HALFLIFE = +</a:t>
            </a:r>
            <a:r>
              <a:rPr lang="en-US" dirty="0" err="1" smtClean="0"/>
              <a:t>Inf</a:t>
            </a:r>
            <a:r>
              <a:rPr lang="en-US" dirty="0" smtClean="0"/>
              <a:t>, no history</a:t>
            </a:r>
          </a:p>
          <a:p>
            <a:pPr lvl="1" eaLnBrk="1" hangingPunct="1">
              <a:defRPr/>
            </a:pPr>
            <a:r>
              <a:rPr lang="en-US" dirty="0" smtClean="0"/>
              <a:t>Default one day (in seconds)</a:t>
            </a:r>
          </a:p>
          <a:p>
            <a:pPr eaLnBrk="1" hangingPunct="1">
              <a:defRPr/>
            </a:pPr>
            <a:r>
              <a:rPr lang="en-US" dirty="0" smtClean="0"/>
              <a:t>Asymptotically grows/shrinks to current usage</a:t>
            </a:r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Real Priority</a:t>
            </a:r>
          </a:p>
        </p:txBody>
      </p:sp>
      <p:sp>
        <p:nvSpPr>
          <p:cNvPr id="63492" name="Slide Number Placeholder 4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pPr>
              <a:defRPr/>
            </a:pPr>
            <a:fld id="{E4AA8555-E1C0-4626-850D-8B504BBCA53F}" type="slidenum">
              <a:rPr lang="en-US" sz="1400" smtClean="0">
                <a:solidFill>
                  <a:srgbClr val="969696"/>
                </a:solidFill>
                <a:latin typeface="+mn-lt"/>
              </a:rPr>
              <a:pPr>
                <a:defRPr/>
              </a:pPr>
              <a:t>10</a:t>
            </a:fld>
            <a:endParaRPr lang="en-US" sz="1400" smtClean="0">
              <a:solidFill>
                <a:srgbClr val="969696"/>
              </a:solidFill>
              <a:latin typeface="+mn-lt"/>
            </a:endParaRPr>
          </a:p>
        </p:txBody>
      </p:sp>
    </p:spTree>
  </p:cSld>
  <p:clrMapOvr>
    <a:masterClrMapping/>
  </p:clrMapOvr>
  <p:transition advTm="37631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Assigned by administrator</a:t>
            </a:r>
          </a:p>
          <a:p>
            <a:pPr lvl="1" eaLnBrk="1" hangingPunct="1">
              <a:defRPr/>
            </a:pPr>
            <a:r>
              <a:rPr lang="en-US" dirty="0" smtClean="0"/>
              <a:t>Set/viewed with </a:t>
            </a:r>
            <a:r>
              <a:rPr lang="en-US" b="1" dirty="0" err="1" smtClean="0">
                <a:latin typeface="Courier New" pitchFamily="25" charset="0"/>
              </a:rPr>
              <a:t>condor_userprio</a:t>
            </a:r>
            <a:endParaRPr lang="en-US" b="1" dirty="0" smtClean="0">
              <a:latin typeface="Courier New" pitchFamily="25" charset="0"/>
            </a:endParaRPr>
          </a:p>
          <a:p>
            <a:pPr lvl="1" eaLnBrk="1" hangingPunct="1">
              <a:defRPr/>
            </a:pPr>
            <a:r>
              <a:rPr lang="en-US" dirty="0" smtClean="0"/>
              <a:t>Persistently stored in CM</a:t>
            </a:r>
          </a:p>
          <a:p>
            <a:pPr eaLnBrk="1" hangingPunct="1">
              <a:defRPr/>
            </a:pPr>
            <a:r>
              <a:rPr lang="en-US" dirty="0" smtClean="0"/>
              <a:t>Defaults to 100 </a:t>
            </a:r>
            <a:r>
              <a:rPr lang="en-US" sz="2700" dirty="0" smtClean="0"/>
              <a:t>(</a:t>
            </a:r>
            <a:r>
              <a:rPr lang="en-US" sz="2700" b="1" dirty="0" smtClean="0">
                <a:latin typeface="Courier New" pitchFamily="25" charset="0"/>
              </a:rPr>
              <a:t>DEFAULT_PRIO_FACTOR</a:t>
            </a:r>
            <a:r>
              <a:rPr lang="en-US" sz="2700" dirty="0" smtClean="0"/>
              <a:t>)</a:t>
            </a:r>
          </a:p>
          <a:p>
            <a:pPr lvl="1" eaLnBrk="1" hangingPunct="1">
              <a:defRPr/>
            </a:pPr>
            <a:r>
              <a:rPr lang="en-US" sz="2300" dirty="0" smtClean="0"/>
              <a:t>Used to default to 1 </a:t>
            </a:r>
            <a:endParaRPr lang="en-US" sz="2700" dirty="0"/>
          </a:p>
          <a:p>
            <a:pPr eaLnBrk="1" hangingPunct="1">
              <a:defRPr/>
            </a:pPr>
            <a:r>
              <a:rPr lang="en-US" sz="2700" dirty="0" smtClean="0"/>
              <a:t>Allows admins to give </a:t>
            </a:r>
            <a:r>
              <a:rPr lang="en-US" sz="2700" dirty="0" err="1" smtClean="0"/>
              <a:t>prio</a:t>
            </a:r>
            <a:r>
              <a:rPr lang="en-US" sz="2700" dirty="0" smtClean="0"/>
              <a:t> to sets of users, while still having fair share within a group</a:t>
            </a:r>
          </a:p>
          <a:p>
            <a:pPr eaLnBrk="1" hangingPunct="1">
              <a:defRPr/>
            </a:pPr>
            <a:r>
              <a:rPr lang="en-US" sz="2700" dirty="0" smtClean="0"/>
              <a:t>“Nice </a:t>
            </a:r>
            <a:r>
              <a:rPr lang="en-US" sz="2700" dirty="0" err="1" smtClean="0"/>
              <a:t>user”s</a:t>
            </a:r>
            <a:r>
              <a:rPr lang="en-US" sz="2700" dirty="0" smtClean="0"/>
              <a:t> have </a:t>
            </a:r>
            <a:r>
              <a:rPr lang="en-US" sz="2700" dirty="0" err="1" smtClean="0"/>
              <a:t>Prio</a:t>
            </a:r>
            <a:r>
              <a:rPr lang="en-US" sz="2700" dirty="0" smtClean="0"/>
              <a:t> Factors of 1,000,000</a:t>
            </a:r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Priority Factor</a:t>
            </a:r>
          </a:p>
        </p:txBody>
      </p:sp>
      <p:sp>
        <p:nvSpPr>
          <p:cNvPr id="64516" name="Slide Number Placeholder 4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pPr>
              <a:defRPr/>
            </a:pPr>
            <a:fld id="{91E3DFBC-2177-4E67-BDDA-7688D375364D}" type="slidenum">
              <a:rPr lang="en-US" sz="1400" smtClean="0">
                <a:solidFill>
                  <a:srgbClr val="969696"/>
                </a:solidFill>
                <a:latin typeface="+mn-lt"/>
              </a:rPr>
              <a:pPr>
                <a:defRPr/>
              </a:pPr>
              <a:t>11</a:t>
            </a:fld>
            <a:endParaRPr lang="en-US" sz="1400" smtClean="0">
              <a:solidFill>
                <a:srgbClr val="969696"/>
              </a:solidFill>
              <a:latin typeface="+mn-lt"/>
            </a:endParaRPr>
          </a:p>
        </p:txBody>
      </p:sp>
    </p:spTree>
  </p:cSld>
  <p:clrMapOvr>
    <a:masterClrMapping/>
  </p:clrMapOvr>
  <p:transition advTm="13982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Command usage:</a:t>
            </a: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condor_userprio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–most</a:t>
            </a:r>
          </a:p>
          <a:p>
            <a:pPr marL="0" indent="0">
              <a:buNone/>
            </a:pP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Effective  Priority</a:t>
            </a:r>
          </a:p>
          <a:p>
            <a:pPr marL="0" indent="0">
              <a:buNone/>
            </a:pP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User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Name                        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Priority    Factor   In Use (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wghted-hrs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 Last Usage</a:t>
            </a:r>
          </a:p>
          <a:p>
            <a:pPr marL="0" indent="0">
              <a:buNone/>
            </a:pP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--------- ------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-----------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lmichael@submit-3.chtc.wisc.edu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5.00     10.00      0        16.37    0+23:46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blin@osghost.chtc.wisc.edu     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7.71     10.00      0      5412.38    0+01:05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osgtest@osghost.chtc.wisc.edu  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90.57     10.00     47     45505.99      &lt;now&gt;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cxiong36@submit-3.chtc.wisc.edu 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500.00   1000.00      0         0.29    0+00:09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ojalvo@hep.wisc.edu             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500.00   1000.00      0    398148.56    0+05:37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wjiang4@submit-3.chtc.wisc.edu  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500.00   1000.00      0         0.22    0+21:25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cxiong36@submit.chtc.wisc.edu   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500.00   1000.00      0        63.38    0+21:42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</a:t>
            </a:r>
            <a:r>
              <a:rPr lang="en-US" dirty="0" err="1" smtClean="0"/>
              <a:t>ondor_userprio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2D5FC8-1FEF-46F2-B72D-B3E0D441EDC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68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Fundamental tension between</a:t>
            </a:r>
          </a:p>
          <a:p>
            <a:pPr lvl="1"/>
            <a:r>
              <a:rPr lang="en-US" dirty="0" smtClean="0"/>
              <a:t>Throughput vs. Fairness</a:t>
            </a:r>
          </a:p>
          <a:p>
            <a:r>
              <a:rPr lang="en-US" dirty="0" smtClean="0"/>
              <a:t>Preemption is required to have fairness</a:t>
            </a:r>
          </a:p>
          <a:p>
            <a:endParaRPr lang="en-US" dirty="0"/>
          </a:p>
          <a:p>
            <a:r>
              <a:rPr lang="en-US" dirty="0" smtClean="0"/>
              <a:t>Need to think hard about runtimes, fairness and preemption</a:t>
            </a:r>
          </a:p>
          <a:p>
            <a:r>
              <a:rPr lang="en-US" dirty="0" smtClean="0"/>
              <a:t>Negotiator implementation preemption</a:t>
            </a:r>
          </a:p>
          <a:p>
            <a:r>
              <a:rPr lang="en-US" dirty="0" smtClean="0"/>
              <a:t>(Workers implement eviction: different)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note about Preemption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2D5FC8-1FEF-46F2-B72D-B3E0D441EDC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50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Gets all the slot ads</a:t>
            </a:r>
          </a:p>
          <a:p>
            <a:r>
              <a:rPr lang="en-US" dirty="0" smtClean="0"/>
              <a:t>Updates user </a:t>
            </a:r>
            <a:r>
              <a:rPr lang="en-US" dirty="0" err="1" smtClean="0"/>
              <a:t>prio</a:t>
            </a:r>
            <a:r>
              <a:rPr lang="en-US" dirty="0" smtClean="0"/>
              <a:t> info for all users</a:t>
            </a:r>
          </a:p>
          <a:p>
            <a:r>
              <a:rPr lang="en-US" dirty="0" smtClean="0"/>
              <a:t>Based on user </a:t>
            </a:r>
            <a:r>
              <a:rPr lang="en-US" dirty="0" err="1" smtClean="0"/>
              <a:t>prio</a:t>
            </a:r>
            <a:r>
              <a:rPr lang="en-US" dirty="0" smtClean="0"/>
              <a:t>, computes submitter limit for each user </a:t>
            </a:r>
          </a:p>
          <a:p>
            <a:r>
              <a:rPr lang="en-US" dirty="0" err="1" smtClean="0"/>
              <a:t>Foreach</a:t>
            </a:r>
            <a:r>
              <a:rPr lang="en-US" dirty="0" smtClean="0"/>
              <a:t> user, finds the schedd, gets a job</a:t>
            </a:r>
          </a:p>
          <a:p>
            <a:pPr lvl="1"/>
            <a:r>
              <a:rPr lang="en-US" dirty="0" smtClean="0"/>
              <a:t>Finds all matching machines for job</a:t>
            </a:r>
          </a:p>
          <a:p>
            <a:pPr lvl="1"/>
            <a:r>
              <a:rPr lang="en-US" dirty="0" smtClean="0"/>
              <a:t>Sorts the jobs</a:t>
            </a:r>
          </a:p>
          <a:p>
            <a:pPr lvl="1"/>
            <a:r>
              <a:rPr lang="en-US" dirty="0" smtClean="0"/>
              <a:t>Gives the job the best sorted machine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Negotiation Cycle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2D5FC8-1FEF-46F2-B72D-B3E0D441EDC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43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263" y="1355725"/>
            <a:ext cx="8399462" cy="463564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NEGOTIATOR_PRE_JOB_RANK =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RemoteOwner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=?=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UNDEFINED</a:t>
            </a:r>
          </a:p>
          <a:p>
            <a:pPr marL="0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JOB_RANK =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mips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NEGOTIATOR_POST_JOB_RANK =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RemoteOwner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=?= UNDEFINED) * 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KFlops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-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SlotID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Sorting slots: sort levels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2D5FC8-1FEF-46F2-B72D-B3E0D441EDC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4802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If Matched machine claimed,</a:t>
            </a:r>
            <a:br>
              <a:rPr lang="en-US" dirty="0" smtClean="0"/>
            </a:br>
            <a:r>
              <a:rPr lang="en-US" dirty="0" smtClean="0"/>
              <a:t>extra checks required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518615" y="1484313"/>
            <a:ext cx="8134066" cy="4624387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latin typeface="Courier New" pitchFamily="25" charset="0"/>
              </a:rPr>
              <a:t>PREEMPTION_REQUIREMENTS</a:t>
            </a:r>
            <a:r>
              <a:rPr lang="en-US" dirty="0" smtClean="0">
                <a:latin typeface="Times New Roman" pitchFamily="25" charset="0"/>
              </a:rPr>
              <a:t> </a:t>
            </a:r>
            <a:r>
              <a:rPr lang="en-US" dirty="0" smtClean="0"/>
              <a:t>and </a:t>
            </a:r>
            <a:r>
              <a:rPr lang="en-US" b="1" dirty="0" smtClean="0">
                <a:latin typeface="Courier New" pitchFamily="25" charset="0"/>
              </a:rPr>
              <a:t>PREEMPTION_RANK</a:t>
            </a:r>
            <a:endParaRPr lang="en-US" dirty="0" smtClean="0">
              <a:latin typeface="Courier New" pitchFamily="25" charset="0"/>
            </a:endParaRPr>
          </a:p>
          <a:p>
            <a:pPr eaLnBrk="1" hangingPunct="1">
              <a:defRPr/>
            </a:pPr>
            <a:r>
              <a:rPr lang="en-US" dirty="0" smtClean="0"/>
              <a:t>Evaluated when </a:t>
            </a:r>
            <a:r>
              <a:rPr lang="en-US" b="1" dirty="0" err="1" smtClean="0">
                <a:latin typeface="Courier New" pitchFamily="25" charset="0"/>
              </a:rPr>
              <a:t>condor_negotiator</a:t>
            </a:r>
            <a:r>
              <a:rPr lang="en-US" dirty="0" smtClean="0"/>
              <a:t> considers replacing a lower priority job with a higher priority job</a:t>
            </a:r>
          </a:p>
          <a:p>
            <a:pPr eaLnBrk="1" hangingPunct="1">
              <a:defRPr/>
            </a:pPr>
            <a:r>
              <a:rPr lang="en-US" dirty="0" smtClean="0"/>
              <a:t>Completely unrelated to the </a:t>
            </a:r>
            <a:r>
              <a:rPr lang="en-US" b="1" dirty="0" smtClean="0">
                <a:latin typeface="Courier New" pitchFamily="25" charset="0"/>
              </a:rPr>
              <a:t>PREEMPT</a:t>
            </a:r>
            <a:r>
              <a:rPr lang="en-US" dirty="0" smtClean="0"/>
              <a:t> expression (which should be called evict)</a:t>
            </a: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>
          <a:xfrm>
            <a:off x="3505200" y="6492875"/>
            <a:ext cx="2133600" cy="365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  <a:cs typeface="+mn-cs"/>
              </a:defRPr>
            </a:lvl1pPr>
            <a:lvl2pPr marL="742950" indent="-28575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  <a:cs typeface="+mn-cs"/>
              </a:defRPr>
            </a:lvl2pPr>
            <a:lvl3pPr marL="1143000" indent="-2286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  <a:cs typeface="+mn-cs"/>
              </a:defRPr>
            </a:lvl3pPr>
            <a:lvl4pPr marL="1600200" indent="-2286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  <a:cs typeface="+mn-cs"/>
              </a:defRPr>
            </a:lvl4pPr>
            <a:lvl5pPr marL="2057400" indent="-228600"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  <a:cs typeface="+mn-cs"/>
              </a:defRPr>
            </a:lvl5pPr>
            <a:lvl6pPr marL="2514600" indent="-22860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  <a:cs typeface="+mn-cs"/>
              </a:defRPr>
            </a:lvl6pPr>
            <a:lvl7pPr marL="2971800" indent="-22860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  <a:cs typeface="+mn-cs"/>
              </a:defRPr>
            </a:lvl7pPr>
            <a:lvl8pPr marL="3429000" indent="-22860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  <a:cs typeface="+mn-cs"/>
              </a:defRPr>
            </a:lvl8pPr>
            <a:lvl9pPr marL="3886200" indent="-22860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  <a:cs typeface="+mn-cs"/>
              </a:defRPr>
            </a:lvl9pPr>
          </a:lstStyle>
          <a:p>
            <a:pPr algn="ctr">
              <a:defRPr/>
            </a:pPr>
            <a:fld id="{8A300B1D-DDE0-484F-9F76-6AE19C824EAF}" type="slidenum">
              <a:rPr lang="en-US" sz="1400" smtClean="0">
                <a:solidFill>
                  <a:srgbClr val="969696"/>
                </a:solidFill>
                <a:latin typeface="+mn-lt"/>
              </a:rPr>
              <a:pPr algn="ctr">
                <a:defRPr/>
              </a:pPr>
              <a:t>16</a:t>
            </a:fld>
            <a:endParaRPr lang="en-US" sz="1400" dirty="0" smtClean="0">
              <a:solidFill>
                <a:srgbClr val="969696"/>
              </a:solidFill>
              <a:latin typeface="+mn-lt"/>
            </a:endParaRPr>
          </a:p>
        </p:txBody>
      </p:sp>
    </p:spTree>
  </p:cSld>
  <p:clrMapOvr>
    <a:masterClrMapping/>
  </p:clrMapOvr>
  <p:transition advTm="41527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MY = busy machine</a:t>
            </a:r>
          </a:p>
          <a:p>
            <a:pPr eaLnBrk="1" hangingPunct="1">
              <a:defRPr/>
            </a:pPr>
            <a:r>
              <a:rPr lang="en-US" dirty="0" smtClean="0"/>
              <a:t>TARGET = candidate job</a:t>
            </a:r>
          </a:p>
          <a:p>
            <a:pPr eaLnBrk="1" hangingPunct="1">
              <a:defRPr/>
            </a:pPr>
            <a:r>
              <a:rPr lang="en-US" dirty="0" smtClean="0"/>
              <a:t>If false will not preempt machine </a:t>
            </a:r>
          </a:p>
          <a:p>
            <a:pPr lvl="1" eaLnBrk="1" hangingPunct="1">
              <a:defRPr/>
            </a:pPr>
            <a:r>
              <a:rPr lang="en-US" dirty="0" smtClean="0"/>
              <a:t>Typically used to avoid pool thrashing</a:t>
            </a:r>
          </a:p>
          <a:p>
            <a:pPr lvl="1" eaLnBrk="1" hangingPunct="1">
              <a:defRPr/>
            </a:pPr>
            <a:r>
              <a:rPr lang="en-US" dirty="0" smtClean="0"/>
              <a:t>Typically use:</a:t>
            </a:r>
          </a:p>
          <a:p>
            <a:pPr lvl="2" eaLnBrk="1" hangingPunct="1">
              <a:defRPr/>
            </a:pPr>
            <a:r>
              <a:rPr lang="en-US" b="1" dirty="0" err="1" smtClean="0">
                <a:latin typeface="Courier New" pitchFamily="25" charset="0"/>
                <a:cs typeface="Courier New" pitchFamily="25" charset="0"/>
              </a:rPr>
              <a:t>RemoteUserPrio</a:t>
            </a:r>
            <a:r>
              <a:rPr lang="en-US" dirty="0" smtClean="0"/>
              <a:t> – Priority of user of currently running job (higher is worse)</a:t>
            </a:r>
          </a:p>
          <a:p>
            <a:pPr lvl="2" eaLnBrk="1" hangingPunct="1">
              <a:defRPr/>
            </a:pPr>
            <a:r>
              <a:rPr lang="en-US" b="1" dirty="0" err="1" smtClean="0">
                <a:latin typeface="Courier New" pitchFamily="25" charset="0"/>
                <a:cs typeface="Courier New" pitchFamily="25" charset="0"/>
              </a:rPr>
              <a:t>SubmittorPrio</a:t>
            </a:r>
            <a:r>
              <a:rPr lang="en-US" dirty="0" smtClean="0"/>
              <a:t> – Priority of user of higher priority idle job (higher is worse)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Courier New" pitchFamily="25" charset="0"/>
                <a:cs typeface="Courier New" pitchFamily="25" charset="0"/>
              </a:rPr>
              <a:t>PREEMPTION_REQUIREMENTS</a:t>
            </a:r>
            <a:r>
              <a:rPr lang="en-US" b="1" dirty="0" smtClean="0">
                <a:latin typeface="Courier New" pitchFamily="25" charset="0"/>
                <a:cs typeface="Courier New" pitchFamily="25" charset="0"/>
              </a:rPr>
              <a:t>=FALSE</a:t>
            </a:r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7963"/>
            <a:ext cx="9144000" cy="1016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latin typeface="Courier New" pitchFamily="25" charset="0"/>
              </a:rPr>
              <a:t>PREEMPTION_REQUIREMENTS</a:t>
            </a:r>
            <a:endParaRPr lang="en-US" smtClean="0"/>
          </a:p>
        </p:txBody>
      </p:sp>
      <p:sp>
        <p:nvSpPr>
          <p:cNvPr id="66564" name="Slide Number Placeholder 4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pPr>
              <a:defRPr/>
            </a:pPr>
            <a:fld id="{8342077D-2BC4-4642-AC90-BFA04BB2A3C2}" type="slidenum">
              <a:rPr lang="en-US" sz="1400" smtClean="0">
                <a:solidFill>
                  <a:srgbClr val="969696"/>
                </a:solidFill>
                <a:latin typeface="+mn-lt"/>
              </a:rPr>
              <a:pPr>
                <a:defRPr/>
              </a:pPr>
              <a:t>17</a:t>
            </a:fld>
            <a:endParaRPr lang="en-US" sz="1400" dirty="0" smtClean="0">
              <a:solidFill>
                <a:srgbClr val="969696"/>
              </a:solidFill>
              <a:latin typeface="+mn-lt"/>
            </a:endParaRPr>
          </a:p>
        </p:txBody>
      </p:sp>
    </p:spTree>
  </p:cSld>
  <p:clrMapOvr>
    <a:masterClrMapping/>
  </p:clrMapOvr>
  <p:transition advTm="4688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Only replace jobs running for at least one hour and 20% lower priority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err="1" smtClean="0">
                <a:solidFill>
                  <a:srgbClr val="FF0000"/>
                </a:solidFill>
                <a:latin typeface="Courier New" pitchFamily="25" charset="0"/>
              </a:rPr>
              <a:t>StateTimer</a:t>
            </a:r>
            <a:r>
              <a:rPr lang="en-US" sz="2400" b="1" dirty="0" smtClean="0">
                <a:latin typeface="Courier New" pitchFamily="25" charset="0"/>
              </a:rPr>
              <a:t> = \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>
                <a:latin typeface="Courier New" pitchFamily="25" charset="0"/>
              </a:rPr>
              <a:t> (</a:t>
            </a:r>
            <a:r>
              <a:rPr lang="en-US" sz="2400" b="1" dirty="0" err="1" smtClean="0">
                <a:latin typeface="Courier New" pitchFamily="25" charset="0"/>
              </a:rPr>
              <a:t>CurrentTime</a:t>
            </a:r>
            <a:r>
              <a:rPr lang="en-US" sz="2400" b="1" dirty="0" smtClean="0">
                <a:latin typeface="Courier New" pitchFamily="25" charset="0"/>
              </a:rPr>
              <a:t> – </a:t>
            </a:r>
            <a:r>
              <a:rPr lang="en-US" sz="2400" b="1" dirty="0" err="1" smtClean="0">
                <a:latin typeface="Courier New" pitchFamily="25" charset="0"/>
              </a:rPr>
              <a:t>EnteredCurrentState</a:t>
            </a:r>
            <a:r>
              <a:rPr lang="en-US" sz="2400" b="1" dirty="0" smtClean="0">
                <a:latin typeface="Courier New" pitchFamily="25" charset="0"/>
              </a:rPr>
              <a:t>)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25" charset="0"/>
              </a:rPr>
              <a:t>HOUR</a:t>
            </a:r>
            <a:r>
              <a:rPr lang="en-US" sz="2400" b="1" dirty="0" smtClean="0">
                <a:latin typeface="Courier New" pitchFamily="25" charset="0"/>
              </a:rPr>
              <a:t> = (60*60)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25" charset="0"/>
              </a:rPr>
              <a:t>PREEMPTION_REQUIREMENTS</a:t>
            </a:r>
            <a:r>
              <a:rPr lang="en-US" sz="2400" b="1" dirty="0" smtClean="0">
                <a:latin typeface="Courier New" pitchFamily="25" charset="0"/>
              </a:rPr>
              <a:t> = \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>
                <a:latin typeface="Courier New" pitchFamily="25" charset="0"/>
              </a:rPr>
              <a:t> $(</a:t>
            </a:r>
            <a:r>
              <a:rPr lang="en-US" sz="2400" b="1" dirty="0" err="1" smtClean="0">
                <a:latin typeface="Courier New" pitchFamily="25" charset="0"/>
              </a:rPr>
              <a:t>StateTimer</a:t>
            </a:r>
            <a:r>
              <a:rPr lang="en-US" sz="2400" b="1" dirty="0" smtClean="0">
                <a:latin typeface="Courier New" pitchFamily="25" charset="0"/>
              </a:rPr>
              <a:t>) &gt; (1 * $(HOUR)) \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>
                <a:latin typeface="Courier New" pitchFamily="25" charset="0"/>
              </a:rPr>
              <a:t> &amp;&amp; </a:t>
            </a:r>
            <a:r>
              <a:rPr lang="en-US" sz="2400" b="1" dirty="0" err="1" smtClean="0">
                <a:latin typeface="Courier New" pitchFamily="25" charset="0"/>
              </a:rPr>
              <a:t>RemoteUserPrio</a:t>
            </a:r>
            <a:r>
              <a:rPr lang="en-US" sz="2400" b="1" dirty="0" smtClean="0">
                <a:latin typeface="Courier New" pitchFamily="25" charset="0"/>
              </a:rPr>
              <a:t> &gt; </a:t>
            </a:r>
            <a:r>
              <a:rPr lang="en-US" sz="2400" b="1" dirty="0" err="1" smtClean="0">
                <a:latin typeface="Courier New" pitchFamily="25" charset="0"/>
              </a:rPr>
              <a:t>SubmittorPrio</a:t>
            </a:r>
            <a:r>
              <a:rPr lang="en-US" sz="2400" b="1" dirty="0" smtClean="0">
                <a:latin typeface="Courier New" pitchFamily="25" charset="0"/>
              </a:rPr>
              <a:t> * 1.2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>
                <a:latin typeface="Courier New" pitchFamily="25" charset="0"/>
              </a:rPr>
              <a:t>	</a:t>
            </a:r>
            <a:r>
              <a:rPr lang="en-US" sz="2400" b="1" dirty="0" smtClean="0">
                <a:latin typeface="Courier New" pitchFamily="25" charset="0"/>
              </a:rPr>
              <a:t>NOTE: </a:t>
            </a:r>
            <a:r>
              <a:rPr lang="en-US" sz="2400" b="1" dirty="0" err="1" smtClean="0">
                <a:latin typeface="Courier New" pitchFamily="25" charset="0"/>
              </a:rPr>
              <a:t>classad</a:t>
            </a:r>
            <a:r>
              <a:rPr lang="en-US" sz="2400" b="1" dirty="0" smtClean="0">
                <a:latin typeface="Courier New" pitchFamily="25" charset="0"/>
              </a:rPr>
              <a:t> debug() function v. handy</a:t>
            </a:r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7963"/>
            <a:ext cx="9144000" cy="1016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latin typeface="Courier New" pitchFamily="25" charset="0"/>
              </a:rPr>
              <a:t>PREEMPTION_REQUIREMENTS</a:t>
            </a:r>
          </a:p>
        </p:txBody>
      </p:sp>
      <p:sp>
        <p:nvSpPr>
          <p:cNvPr id="67588" name="Slide Number Placeholder 4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pPr>
              <a:defRPr/>
            </a:pPr>
            <a:fld id="{F3086202-EBF4-48AF-8202-70E18195C06A}" type="slidenum">
              <a:rPr lang="en-US" sz="1400" smtClean="0">
                <a:solidFill>
                  <a:srgbClr val="969696"/>
                </a:solidFill>
                <a:latin typeface="+mn-lt"/>
              </a:rPr>
              <a:pPr>
                <a:defRPr/>
              </a:pPr>
              <a:t>18</a:t>
            </a:fld>
            <a:endParaRPr lang="en-US" sz="1400" smtClean="0">
              <a:solidFill>
                <a:srgbClr val="969696"/>
              </a:solidFill>
              <a:latin typeface="+mn-lt"/>
            </a:endParaRPr>
          </a:p>
        </p:txBody>
      </p:sp>
    </p:spTree>
  </p:cSld>
  <p:clrMapOvr>
    <a:masterClrMapping/>
  </p:clrMapOvr>
  <p:transition advTm="70343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Of all claimed machines where PREEMPTION_REQUIREMENTS is true, picks which one machine to reclaim</a:t>
            </a:r>
          </a:p>
          <a:p>
            <a:pPr eaLnBrk="1" hangingPunct="1">
              <a:defRPr/>
            </a:pPr>
            <a:r>
              <a:rPr lang="en-US" dirty="0" smtClean="0"/>
              <a:t>Strongly prefer preempting jobs with a large (bad) priority and a small image size</a:t>
            </a:r>
          </a:p>
          <a:p>
            <a:pPr eaLnBrk="1" hangingPunct="1">
              <a:buFontTx/>
              <a:buNone/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Courier New" pitchFamily="25" charset="0"/>
              </a:rPr>
              <a:t>PREEMPTION_RANK</a:t>
            </a:r>
            <a:r>
              <a:rPr lang="en-US" sz="2800" b="1" dirty="0" smtClean="0">
                <a:latin typeface="Courier New" pitchFamily="25" charset="0"/>
              </a:rPr>
              <a:t> = \</a:t>
            </a:r>
          </a:p>
          <a:p>
            <a:pPr eaLnBrk="1" hangingPunct="1">
              <a:buFontTx/>
              <a:buNone/>
              <a:defRPr/>
            </a:pPr>
            <a:r>
              <a:rPr lang="en-US" sz="2800" b="1" dirty="0" smtClean="0">
                <a:latin typeface="Courier New" pitchFamily="25" charset="0"/>
              </a:rPr>
              <a:t> (</a:t>
            </a:r>
            <a:r>
              <a:rPr lang="en-US" sz="2800" b="1" dirty="0" err="1" smtClean="0">
                <a:latin typeface="Courier New" pitchFamily="25" charset="0"/>
              </a:rPr>
              <a:t>RemoteUserPrio</a:t>
            </a:r>
            <a:r>
              <a:rPr lang="en-US" sz="2800" b="1" dirty="0" smtClean="0">
                <a:latin typeface="Courier New" pitchFamily="25" charset="0"/>
              </a:rPr>
              <a:t> * 1000000)\</a:t>
            </a:r>
          </a:p>
          <a:p>
            <a:pPr eaLnBrk="1" hangingPunct="1">
              <a:buFontTx/>
              <a:buNone/>
              <a:defRPr/>
            </a:pPr>
            <a:r>
              <a:rPr lang="en-US" sz="2800" b="1" dirty="0" smtClean="0">
                <a:latin typeface="Courier New" pitchFamily="25" charset="0"/>
              </a:rPr>
              <a:t> - </a:t>
            </a:r>
            <a:r>
              <a:rPr lang="en-US" sz="2800" b="1" dirty="0" err="1" smtClean="0">
                <a:latin typeface="Courier New" pitchFamily="25" charset="0"/>
              </a:rPr>
              <a:t>ImageSize</a:t>
            </a:r>
            <a:endParaRPr lang="en-US" sz="1800" b="1" dirty="0" smtClean="0">
              <a:latin typeface="Courier New" pitchFamily="25" charset="0"/>
            </a:endParaRPr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latin typeface="Courier New" pitchFamily="25" charset="0"/>
              </a:rPr>
              <a:t>PREEMPTION_RANK</a:t>
            </a:r>
          </a:p>
        </p:txBody>
      </p:sp>
      <p:sp>
        <p:nvSpPr>
          <p:cNvPr id="68612" name="Slide Number Placeholder 4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pPr>
              <a:defRPr/>
            </a:pPr>
            <a:fld id="{17E771AF-F4B6-4DC0-A360-B3CC69DF9D92}" type="slidenum">
              <a:rPr lang="en-US" sz="1400" smtClean="0">
                <a:solidFill>
                  <a:srgbClr val="969696"/>
                </a:solidFill>
                <a:latin typeface="+mn-lt"/>
              </a:rPr>
              <a:pPr>
                <a:defRPr/>
              </a:pPr>
              <a:t>19</a:t>
            </a:fld>
            <a:endParaRPr lang="en-US" sz="1400" smtClean="0">
              <a:solidFill>
                <a:srgbClr val="969696"/>
              </a:solidFill>
              <a:latin typeface="+mn-lt"/>
            </a:endParaRPr>
          </a:p>
        </p:txBody>
      </p:sp>
    </p:spTree>
  </p:cSld>
  <p:clrMapOvr>
    <a:masterClrMapping/>
  </p:clrMapOvr>
  <p:transition advTm="55085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Condor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2D5FC8-1FEF-46F2-B72D-B3E0D441EDC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Oval 4"/>
          <p:cNvSpPr/>
          <p:nvPr/>
        </p:nvSpPr>
        <p:spPr bwMode="auto">
          <a:xfrm>
            <a:off x="3111689" y="2715905"/>
            <a:ext cx="2238233" cy="133748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charset="0"/>
                <a:ea typeface="ＭＳ Ｐゴシック" charset="0"/>
              </a:rPr>
              <a:t>Central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Times New Roman" charset="0"/>
                <a:ea typeface="ＭＳ Ｐゴシック" charset="0"/>
              </a:rPr>
              <a:t>Manager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13898" y="1444446"/>
            <a:ext cx="1146412" cy="1821975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charset="0"/>
                <a:ea typeface="ＭＳ Ｐゴシック" charset="0"/>
              </a:rPr>
              <a:t>Greg Job1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solidFill>
                  <a:schemeClr val="bg1"/>
                </a:solidFill>
                <a:latin typeface="Times New Roman" charset="0"/>
                <a:ea typeface="ＭＳ Ｐゴシック" charset="0"/>
              </a:rPr>
              <a:t>Greg Job2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charset="0"/>
                <a:ea typeface="ＭＳ Ｐゴシック" charset="0"/>
              </a:rPr>
              <a:t>Greg Job3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solidFill>
                  <a:schemeClr val="bg1"/>
                </a:solidFill>
                <a:latin typeface="Times New Roman" charset="0"/>
                <a:ea typeface="ＭＳ Ｐゴシック" charset="0"/>
              </a:rPr>
              <a:t>Ann Job1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charset="0"/>
                <a:ea typeface="ＭＳ Ｐゴシック" charset="0"/>
              </a:rPr>
              <a:t>Ann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charset="0"/>
                <a:ea typeface="ＭＳ Ｐゴシック" charset="0"/>
              </a:rPr>
              <a:t> Job2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baseline="0" dirty="0" smtClean="0">
                <a:solidFill>
                  <a:schemeClr val="bg1"/>
                </a:solidFill>
                <a:latin typeface="Times New Roman" charset="0"/>
                <a:ea typeface="ＭＳ Ｐゴシック" charset="0"/>
              </a:rPr>
              <a:t>Ann</a:t>
            </a:r>
            <a:r>
              <a:rPr lang="en-US" sz="1800" dirty="0" smtClean="0">
                <a:solidFill>
                  <a:schemeClr val="bg1"/>
                </a:solidFill>
                <a:latin typeface="Times New Roman" charset="0"/>
                <a:ea typeface="ＭＳ Ｐゴシック" charset="0"/>
              </a:rPr>
              <a:t> Job3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933063" y="1444446"/>
            <a:ext cx="1146412" cy="267837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charset="0"/>
                <a:ea typeface="ＭＳ Ｐゴシック" charset="0"/>
              </a:rPr>
              <a:t>Greg Job4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solidFill>
                  <a:schemeClr val="bg1"/>
                </a:solidFill>
                <a:latin typeface="Times New Roman" charset="0"/>
                <a:ea typeface="ＭＳ Ｐゴシック" charset="0"/>
              </a:rPr>
              <a:t>Greg Job5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charset="0"/>
                <a:ea typeface="ＭＳ Ｐゴシック" charset="0"/>
              </a:rPr>
              <a:t>Greg Job6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solidFill>
                  <a:schemeClr val="bg1"/>
                </a:solidFill>
                <a:latin typeface="Times New Roman" charset="0"/>
                <a:ea typeface="ＭＳ Ｐゴシック" charset="0"/>
              </a:rPr>
              <a:t>Ann Job7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charset="0"/>
                <a:ea typeface="ＭＳ Ｐゴシック" charset="0"/>
              </a:rPr>
              <a:t>Ann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charset="0"/>
                <a:ea typeface="ＭＳ Ｐゴシック" charset="0"/>
              </a:rPr>
              <a:t> Job8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solidFill>
                  <a:schemeClr val="bg1"/>
                </a:solidFill>
                <a:latin typeface="Times New Roman" charset="0"/>
                <a:ea typeface="ＭＳ Ｐゴシック" charset="0"/>
              </a:rPr>
              <a:t>Joe   Job1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charset="0"/>
                <a:ea typeface="ＭＳ Ｐゴシック" charset="0"/>
              </a:rPr>
              <a:t>Joe   Job2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charset="0"/>
                <a:ea typeface="ＭＳ Ｐゴシック" charset="0"/>
              </a:rPr>
              <a:t>Joe   Job3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1761" y="921226"/>
            <a:ext cx="15706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Schedd 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21952" y="921226"/>
            <a:ext cx="1569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Schedd B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 bwMode="auto">
          <a:xfrm>
            <a:off x="573206" y="5374942"/>
            <a:ext cx="1099241" cy="69603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bg1"/>
                </a:solidFill>
                <a:latin typeface="Times New Roman" charset="0"/>
                <a:ea typeface="ＭＳ Ｐゴシック" charset="0"/>
              </a:rPr>
              <a:t>worker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1800906" y="5379492"/>
            <a:ext cx="1099241" cy="69603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bg1"/>
                </a:solidFill>
                <a:latin typeface="Times New Roman" charset="0"/>
                <a:ea typeface="ＭＳ Ｐゴシック" charset="0"/>
              </a:rPr>
              <a:t>worker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3111688" y="5379492"/>
            <a:ext cx="1099241" cy="69603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bg1"/>
                </a:solidFill>
                <a:latin typeface="Times New Roman" charset="0"/>
                <a:ea typeface="ＭＳ Ｐゴシック" charset="0"/>
              </a:rPr>
              <a:t>worker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4359697" y="5379492"/>
            <a:ext cx="1099241" cy="69603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bg1"/>
                </a:solidFill>
                <a:latin typeface="Times New Roman" charset="0"/>
                <a:ea typeface="ＭＳ Ｐゴシック" charset="0"/>
              </a:rPr>
              <a:t>worker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5622711" y="5331725"/>
            <a:ext cx="1099241" cy="69603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bg1"/>
                </a:solidFill>
                <a:latin typeface="Times New Roman" charset="0"/>
                <a:ea typeface="ＭＳ Ｐゴシック" charset="0"/>
              </a:rPr>
              <a:t>worker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6899372" y="5331725"/>
            <a:ext cx="1099241" cy="69603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bg1"/>
                </a:solidFill>
                <a:latin typeface="Times New Roman" charset="0"/>
                <a:ea typeface="ＭＳ Ｐゴシック" charset="0"/>
              </a:rPr>
              <a:t>worker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cxnSp>
        <p:nvCxnSpPr>
          <p:cNvPr id="18" name="Straight Arrow Connector 17"/>
          <p:cNvCxnSpPr>
            <a:endCxn id="5" idx="1"/>
          </p:cNvCxnSpPr>
          <p:nvPr/>
        </p:nvCxnSpPr>
        <p:spPr bwMode="auto">
          <a:xfrm>
            <a:off x="1481378" y="1589964"/>
            <a:ext cx="1958093" cy="132181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 flipV="1">
            <a:off x="5036023" y="1444446"/>
            <a:ext cx="1863349" cy="154680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 flipV="1">
            <a:off x="1511189" y="4053385"/>
            <a:ext cx="2150119" cy="130563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5128360" y="3867518"/>
            <a:ext cx="2036715" cy="146420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8" name="Straight Arrow Connector 27"/>
          <p:cNvCxnSpPr>
            <a:endCxn id="16" idx="0"/>
          </p:cNvCxnSpPr>
          <p:nvPr/>
        </p:nvCxnSpPr>
        <p:spPr bwMode="auto">
          <a:xfrm>
            <a:off x="4619601" y="4122818"/>
            <a:ext cx="1552731" cy="120890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" name="Straight Arrow Connector 29"/>
          <p:cNvCxnSpPr>
            <a:stCxn id="5" idx="4"/>
          </p:cNvCxnSpPr>
          <p:nvPr/>
        </p:nvCxnSpPr>
        <p:spPr bwMode="auto">
          <a:xfrm>
            <a:off x="4230806" y="4053385"/>
            <a:ext cx="678511" cy="129881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2" name="Straight Arrow Connector 31"/>
          <p:cNvCxnSpPr/>
          <p:nvPr/>
        </p:nvCxnSpPr>
        <p:spPr bwMode="auto">
          <a:xfrm flipH="1">
            <a:off x="3725837" y="4122818"/>
            <a:ext cx="245662" cy="125667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4" name="Straight Arrow Connector 33"/>
          <p:cNvCxnSpPr/>
          <p:nvPr/>
        </p:nvCxnSpPr>
        <p:spPr bwMode="auto">
          <a:xfrm flipH="1">
            <a:off x="2433128" y="4122818"/>
            <a:ext cx="1292709" cy="116114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Flowchart: Document 8"/>
          <p:cNvSpPr/>
          <p:nvPr/>
        </p:nvSpPr>
        <p:spPr bwMode="auto">
          <a:xfrm>
            <a:off x="2402005" y="3687282"/>
            <a:ext cx="968991" cy="1274872"/>
          </a:xfrm>
          <a:prstGeom prst="flowChartDocumen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solidFill>
                  <a:schemeClr val="bg1"/>
                </a:solidFill>
                <a:latin typeface="Times New Roman" charset="0"/>
                <a:ea typeface="ＭＳ Ｐゴシック" charset="0"/>
              </a:rPr>
              <a:t>Usage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charset="0"/>
                <a:ea typeface="ＭＳ Ｐゴシック" charset="0"/>
              </a:rPr>
              <a:t>History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4085780" y="695830"/>
            <a:ext cx="950243" cy="59981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charset="0"/>
                <a:ea typeface="ＭＳ Ｐゴシック" charset="0"/>
              </a:rPr>
              <a:t>Central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smtClean="0">
                <a:solidFill>
                  <a:schemeClr val="bg1"/>
                </a:solidFill>
                <a:latin typeface="Times New Roman" charset="0"/>
                <a:ea typeface="ＭＳ Ｐゴシック" charset="0"/>
              </a:rPr>
              <a:t>Manager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cxnSp>
        <p:nvCxnSpPr>
          <p:cNvPr id="37" name="Straight Arrow Connector 36"/>
          <p:cNvCxnSpPr>
            <a:endCxn id="36" idx="3"/>
          </p:cNvCxnSpPr>
          <p:nvPr/>
        </p:nvCxnSpPr>
        <p:spPr bwMode="auto">
          <a:xfrm flipV="1">
            <a:off x="1633778" y="1207807"/>
            <a:ext cx="2591162" cy="27195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8" name="TextBox 37"/>
          <p:cNvSpPr txBox="1"/>
          <p:nvPr/>
        </p:nvSpPr>
        <p:spPr>
          <a:xfrm>
            <a:off x="2993827" y="1295648"/>
            <a:ext cx="1709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Flocking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69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be used to guarantee minimum time</a:t>
            </a:r>
          </a:p>
          <a:p>
            <a:r>
              <a:rPr lang="en-US" dirty="0" smtClean="0"/>
              <a:t>E.g. if claimed, give an hour runtime, no matter what:</a:t>
            </a:r>
          </a:p>
          <a:p>
            <a:endParaRPr lang="en-US" dirty="0"/>
          </a:p>
          <a:p>
            <a:r>
              <a:rPr lang="en-US" dirty="0" err="1" smtClean="0"/>
              <a:t>MaxJobRetirementTime</a:t>
            </a:r>
            <a:r>
              <a:rPr lang="en-US" dirty="0" smtClean="0"/>
              <a:t> = 3600</a:t>
            </a:r>
          </a:p>
          <a:p>
            <a:r>
              <a:rPr lang="en-US" dirty="0" smtClean="0"/>
              <a:t>Can also be an expression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MaxJobRetirementTime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2D5FC8-1FEF-46F2-B72D-B3E0D441EDC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43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“cost” of a match?</a:t>
            </a:r>
          </a:p>
          <a:p>
            <a:pPr lvl="1"/>
            <a:r>
              <a:rPr lang="en-US" dirty="0" smtClean="0"/>
              <a:t>SLOT_WEIGHT  (</a:t>
            </a:r>
            <a:r>
              <a:rPr lang="en-US" dirty="0" err="1" smtClean="0"/>
              <a:t>cpus</a:t>
            </a:r>
            <a:r>
              <a:rPr lang="en-US" dirty="0" smtClean="0"/>
              <a:t>)</a:t>
            </a:r>
          </a:p>
          <a:p>
            <a:r>
              <a:rPr lang="en-US" dirty="0" smtClean="0"/>
              <a:t>What is the cost of an unclaimed </a:t>
            </a:r>
            <a:r>
              <a:rPr lang="en-US" dirty="0" err="1" smtClean="0"/>
              <a:t>pslot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The whole rest of the machine</a:t>
            </a:r>
          </a:p>
          <a:p>
            <a:pPr lvl="1"/>
            <a:r>
              <a:rPr lang="en-US" dirty="0" smtClean="0"/>
              <a:t>Leads to quantization problems</a:t>
            </a:r>
          </a:p>
          <a:p>
            <a:r>
              <a:rPr lang="en-US" dirty="0" smtClean="0"/>
              <a:t>By default, schedd splits slots</a:t>
            </a:r>
          </a:p>
          <a:p>
            <a:r>
              <a:rPr lang="en-US" dirty="0" smtClean="0"/>
              <a:t>“Consumption Policies”</a:t>
            </a:r>
          </a:p>
          <a:p>
            <a:pPr lvl="1"/>
            <a:r>
              <a:rPr lang="en-US" dirty="0" smtClean="0"/>
              <a:t>Still some rough edges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Partitionable slots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2D5FC8-1FEF-46F2-B72D-B3E0D441EDC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117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Manage priorities across groups of users and jobs</a:t>
            </a:r>
          </a:p>
          <a:p>
            <a:pPr eaLnBrk="1" hangingPunct="1">
              <a:defRPr/>
            </a:pPr>
            <a:r>
              <a:rPr lang="en-US" dirty="0" smtClean="0"/>
              <a:t>Can guarantee maximum numbers of computers for groups (quotas)</a:t>
            </a:r>
          </a:p>
          <a:p>
            <a:pPr eaLnBrk="1" hangingPunct="1">
              <a:defRPr/>
            </a:pPr>
            <a:r>
              <a:rPr lang="en-US" dirty="0" smtClean="0"/>
              <a:t>Supports hierarchies</a:t>
            </a:r>
          </a:p>
          <a:p>
            <a:pPr eaLnBrk="1" hangingPunct="1">
              <a:defRPr/>
            </a:pPr>
            <a:r>
              <a:rPr lang="en-US" dirty="0" smtClean="0"/>
              <a:t>Anyone can join any group</a:t>
            </a:r>
          </a:p>
        </p:txBody>
      </p:sp>
      <p:sp>
        <p:nvSpPr>
          <p:cNvPr id="686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Accounting Groups (2 kinds)</a:t>
            </a: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pPr>
              <a:defRPr/>
            </a:pPr>
            <a:fld id="{FA65BB64-A233-4A6F-B37B-41025E1EA834}" type="slidenum">
              <a:rPr lang="en-US" sz="1400" smtClean="0">
                <a:solidFill>
                  <a:srgbClr val="969696"/>
                </a:solidFill>
                <a:latin typeface="+mn-lt"/>
              </a:rPr>
              <a:pPr>
                <a:defRPr/>
              </a:pPr>
              <a:t>22</a:t>
            </a:fld>
            <a:endParaRPr lang="en-US" sz="1400" smtClean="0">
              <a:solidFill>
                <a:srgbClr val="969696"/>
              </a:solidFill>
              <a:latin typeface="+mn-lt"/>
            </a:endParaRPr>
          </a:p>
        </p:txBody>
      </p:sp>
    </p:spTree>
  </p:cSld>
  <p:clrMapOvr>
    <a:masterClrMapping/>
  </p:clrMapOvr>
  <p:transition spd="slow" advTm="4457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submit file</a:t>
            </a:r>
          </a:p>
          <a:p>
            <a:pPr lvl="1"/>
            <a:r>
              <a:rPr lang="en-US" dirty="0" err="1" smtClean="0"/>
              <a:t>Accounting_Group</a:t>
            </a:r>
            <a:r>
              <a:rPr lang="en-US" dirty="0" smtClean="0"/>
              <a:t> = “group1”</a:t>
            </a:r>
          </a:p>
          <a:p>
            <a:pPr lvl="1"/>
            <a:endParaRPr lang="en-US" dirty="0"/>
          </a:p>
          <a:p>
            <a:r>
              <a:rPr lang="en-US" dirty="0" smtClean="0"/>
              <a:t>Treats all users as the same for priority</a:t>
            </a:r>
          </a:p>
          <a:p>
            <a:r>
              <a:rPr lang="en-US" dirty="0" smtClean="0"/>
              <a:t>Accounting groups not pre-defined</a:t>
            </a:r>
          </a:p>
          <a:p>
            <a:r>
              <a:rPr lang="en-US" dirty="0" smtClean="0"/>
              <a:t>No verification – condor trusts the job</a:t>
            </a:r>
          </a:p>
          <a:p>
            <a:r>
              <a:rPr lang="en-US" dirty="0" err="1" smtClean="0"/>
              <a:t>condor_userprio</a:t>
            </a:r>
            <a:r>
              <a:rPr lang="en-US" dirty="0" smtClean="0"/>
              <a:t> replaces user with group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Accounting Groups as Alias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2D5FC8-1FEF-46F2-B72D-B3E0D441EDC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2080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condor_userprio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setfactor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10 group1.wisc.edu</a:t>
            </a:r>
          </a:p>
          <a:p>
            <a:pPr marL="0" indent="0"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Condor_userprio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setfactor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20 group2.wisc.edu</a:t>
            </a:r>
          </a:p>
          <a:p>
            <a:pPr marL="0" indent="0">
              <a:buNone/>
            </a:pP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cs typeface="Courier New" panose="02070309020205020404" pitchFamily="49" charset="0"/>
              </a:rPr>
              <a:t>Note that you must get UID_DOMAIN correct</a:t>
            </a:r>
          </a:p>
          <a:p>
            <a:pPr marL="0" indent="0">
              <a:buNone/>
            </a:pPr>
            <a:endParaRPr lang="en-US" sz="2400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cs typeface="Courier New" panose="02070309020205020404" pitchFamily="49" charset="0"/>
              </a:rPr>
              <a:t>Gives group1 members 2x resources as group2</a:t>
            </a:r>
            <a:endParaRPr lang="en-US" sz="2400" dirty="0"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Prio</a:t>
            </a:r>
            <a:r>
              <a:rPr lang="en-US" dirty="0" smtClean="0"/>
              <a:t> factors with groups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2D5FC8-1FEF-46F2-B72D-B3E0D441EDC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7728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Must be predefined in cm’s </a:t>
            </a:r>
            <a:r>
              <a:rPr lang="en-US" dirty="0" err="1" smtClean="0"/>
              <a:t>config</a:t>
            </a:r>
            <a:r>
              <a:rPr lang="en-US" dirty="0" smtClean="0"/>
              <a:t> file: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GROUP_NAMES = a, b, c</a:t>
            </a: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GROUP_QUOTA_a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10</a:t>
            </a: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GROUP_QUOTA_b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20</a:t>
            </a:r>
          </a:p>
          <a:p>
            <a:r>
              <a:rPr lang="en-US" dirty="0" smtClean="0"/>
              <a:t>And in submit file:</a:t>
            </a: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Accounting_Group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a</a:t>
            </a: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Accounting_User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gthain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Accounting Groups</a:t>
            </a:r>
            <a:r>
              <a:rPr lang="en-US" dirty="0"/>
              <a:t> </a:t>
            </a:r>
            <a:r>
              <a:rPr lang="en-US" dirty="0" smtClean="0"/>
              <a:t>w/ Quota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2D5FC8-1FEF-46F2-B72D-B3E0D441EDC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3098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“a” limited to 10</a:t>
            </a:r>
          </a:p>
          <a:p>
            <a:r>
              <a:rPr lang="en-US" dirty="0" smtClean="0"/>
              <a:t>“b” to 20,</a:t>
            </a:r>
          </a:p>
          <a:p>
            <a:endParaRPr lang="en-US" dirty="0"/>
          </a:p>
          <a:p>
            <a:r>
              <a:rPr lang="en-US" dirty="0" smtClean="0"/>
              <a:t>Even if idle machines</a:t>
            </a:r>
          </a:p>
          <a:p>
            <a:r>
              <a:rPr lang="en-US" dirty="0" smtClean="0"/>
              <a:t>What is the unit?</a:t>
            </a:r>
          </a:p>
          <a:p>
            <a:pPr lvl="1"/>
            <a:r>
              <a:rPr lang="en-US" dirty="0" smtClean="0"/>
              <a:t>Slot weight.</a:t>
            </a:r>
          </a:p>
          <a:p>
            <a:r>
              <a:rPr lang="en-US" dirty="0" smtClean="0"/>
              <a:t>With fair share of uses within group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Strict quotas then enforce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2D5FC8-1FEF-46F2-B72D-B3E0D441EDC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222375"/>
            <a:ext cx="382587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48789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groups to go over quota if idle machines</a:t>
            </a:r>
          </a:p>
          <a:p>
            <a:endParaRPr lang="en-US" dirty="0"/>
          </a:p>
          <a:p>
            <a:r>
              <a:rPr lang="en-US" dirty="0" smtClean="0"/>
              <a:t>“Last chance” round, with every submitter for themselves.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GROUP_AUTOREGROUP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2D5FC8-1FEF-46F2-B72D-B3E0D441EDC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5991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30"/>
          <p:cNvSpPr>
            <a:spLocks noGrp="1"/>
          </p:cNvSpPr>
          <p:nvPr>
            <p:ph type="sldNum" sz="quarter" idx="4294967295"/>
          </p:nvPr>
        </p:nvSpPr>
        <p:spPr>
          <a:xfrm>
            <a:off x="6934200" y="6248400"/>
            <a:ext cx="990600" cy="457200"/>
          </a:xfrm>
          <a:prstGeom prst="rect">
            <a:avLst/>
          </a:prstGeom>
        </p:spPr>
        <p:txBody>
          <a:bodyPr/>
          <a:lstStyle/>
          <a:p>
            <a:fld id="{194949BC-CF6B-4EB9-8F27-F0DECFB043B7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610306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/>
              <a:t>Hierarchical Group Quotas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2649538" y="1927225"/>
            <a:ext cx="1312862" cy="50323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Times New Roman" charset="0"/>
              </a:rPr>
              <a:t>physics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5100638" y="1925638"/>
            <a:ext cx="1681162" cy="50482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2800">
                <a:cs typeface="Arial" charset="0"/>
              </a:rPr>
              <a:t>CompSci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962025" y="3338513"/>
            <a:ext cx="1314450" cy="67945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string theory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681288" y="3338513"/>
            <a:ext cx="1314450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particle physics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4419600" y="3338513"/>
            <a:ext cx="1809750" cy="50323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cs typeface="Arial" charset="0"/>
              </a:rPr>
              <a:t>architecture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6424613" y="3338513"/>
            <a:ext cx="1314450" cy="50323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cs typeface="Arial" charset="0"/>
              </a:rPr>
              <a:t>    DB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1422400" y="4597400"/>
            <a:ext cx="1008063" cy="72231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CMS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3992563" y="4606925"/>
            <a:ext cx="889000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CDF</a:t>
            </a:r>
          </a:p>
        </p:txBody>
      </p:sp>
      <p:cxnSp>
        <p:nvCxnSpPr>
          <p:cNvPr id="610315" name="Straight Arrow Connector 13"/>
          <p:cNvCxnSpPr>
            <a:cxnSpLocks noChangeShapeType="1"/>
            <a:stCxn id="5" idx="2"/>
            <a:endCxn id="7" idx="0"/>
          </p:cNvCxnSpPr>
          <p:nvPr/>
        </p:nvCxnSpPr>
        <p:spPr bwMode="auto">
          <a:xfrm rot="5400000">
            <a:off x="2008982" y="2040731"/>
            <a:ext cx="908050" cy="16875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0316" name="Straight Arrow Connector 15"/>
          <p:cNvCxnSpPr>
            <a:cxnSpLocks noChangeShapeType="1"/>
            <a:stCxn id="5" idx="2"/>
          </p:cNvCxnSpPr>
          <p:nvPr/>
        </p:nvCxnSpPr>
        <p:spPr bwMode="auto">
          <a:xfrm rot="5400000">
            <a:off x="2687638" y="2752725"/>
            <a:ext cx="941387" cy="2968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0317" name="Straight Arrow Connector 17"/>
          <p:cNvCxnSpPr>
            <a:cxnSpLocks noChangeShapeType="1"/>
            <a:stCxn id="6" idx="2"/>
            <a:endCxn id="9" idx="0"/>
          </p:cNvCxnSpPr>
          <p:nvPr/>
        </p:nvCxnSpPr>
        <p:spPr bwMode="auto">
          <a:xfrm flipH="1">
            <a:off x="5324475" y="2430463"/>
            <a:ext cx="617538" cy="9080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0318" name="Straight Arrow Connector 19"/>
          <p:cNvCxnSpPr>
            <a:cxnSpLocks noChangeShapeType="1"/>
            <a:stCxn id="6" idx="2"/>
            <a:endCxn id="10" idx="0"/>
          </p:cNvCxnSpPr>
          <p:nvPr/>
        </p:nvCxnSpPr>
        <p:spPr bwMode="auto">
          <a:xfrm>
            <a:off x="5942013" y="2430463"/>
            <a:ext cx="1139825" cy="9080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0319" name="Straight Arrow Connector 21"/>
          <p:cNvCxnSpPr>
            <a:cxnSpLocks noChangeShapeType="1"/>
            <a:stCxn id="8" idx="2"/>
            <a:endCxn id="11" idx="0"/>
          </p:cNvCxnSpPr>
          <p:nvPr/>
        </p:nvCxnSpPr>
        <p:spPr bwMode="auto">
          <a:xfrm rot="5400000">
            <a:off x="2365375" y="3624263"/>
            <a:ext cx="534987" cy="14112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0320" name="Straight Arrow Connector 23"/>
          <p:cNvCxnSpPr>
            <a:cxnSpLocks noChangeShapeType="1"/>
            <a:stCxn id="8" idx="2"/>
            <a:endCxn id="12" idx="0"/>
          </p:cNvCxnSpPr>
          <p:nvPr/>
        </p:nvCxnSpPr>
        <p:spPr bwMode="auto">
          <a:xfrm rot="16200000" flipH="1">
            <a:off x="3615532" y="3785394"/>
            <a:ext cx="544512" cy="10985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10321" name="TextBox 24"/>
          <p:cNvSpPr txBox="1">
            <a:spLocks noChangeArrowheads="1"/>
          </p:cNvSpPr>
          <p:nvPr/>
        </p:nvSpPr>
        <p:spPr bwMode="auto">
          <a:xfrm>
            <a:off x="3459163" y="1587500"/>
            <a:ext cx="531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700</a:t>
            </a:r>
          </a:p>
        </p:txBody>
      </p:sp>
      <p:sp>
        <p:nvSpPr>
          <p:cNvPr id="610322" name="TextBox 25"/>
          <p:cNvSpPr txBox="1">
            <a:spLocks noChangeArrowheads="1"/>
          </p:cNvSpPr>
          <p:nvPr/>
        </p:nvSpPr>
        <p:spPr bwMode="auto">
          <a:xfrm>
            <a:off x="5965825" y="1585913"/>
            <a:ext cx="53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200</a:t>
            </a:r>
          </a:p>
        </p:txBody>
      </p:sp>
      <p:sp>
        <p:nvSpPr>
          <p:cNvPr id="610323" name="TextBox 26"/>
          <p:cNvSpPr txBox="1">
            <a:spLocks noChangeArrowheads="1"/>
          </p:cNvSpPr>
          <p:nvPr/>
        </p:nvSpPr>
        <p:spPr bwMode="auto">
          <a:xfrm>
            <a:off x="950913" y="3032125"/>
            <a:ext cx="531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100</a:t>
            </a:r>
          </a:p>
        </p:txBody>
      </p:sp>
      <p:sp>
        <p:nvSpPr>
          <p:cNvPr id="610324" name="TextBox 28"/>
          <p:cNvSpPr txBox="1">
            <a:spLocks noChangeArrowheads="1"/>
          </p:cNvSpPr>
          <p:nvPr/>
        </p:nvSpPr>
        <p:spPr bwMode="auto">
          <a:xfrm>
            <a:off x="3119438" y="3009900"/>
            <a:ext cx="1006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500+100</a:t>
            </a:r>
          </a:p>
        </p:txBody>
      </p:sp>
      <p:sp>
        <p:nvSpPr>
          <p:cNvPr id="610325" name="TextBox 29"/>
          <p:cNvSpPr txBox="1">
            <a:spLocks noChangeArrowheads="1"/>
          </p:cNvSpPr>
          <p:nvPr/>
        </p:nvSpPr>
        <p:spPr bwMode="auto">
          <a:xfrm>
            <a:off x="1357313" y="4291013"/>
            <a:ext cx="53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200</a:t>
            </a:r>
          </a:p>
        </p:txBody>
      </p:sp>
      <p:sp>
        <p:nvSpPr>
          <p:cNvPr id="610326" name="TextBox 30"/>
          <p:cNvSpPr txBox="1">
            <a:spLocks noChangeArrowheads="1"/>
          </p:cNvSpPr>
          <p:nvPr/>
        </p:nvSpPr>
        <p:spPr bwMode="auto">
          <a:xfrm>
            <a:off x="4411663" y="4291013"/>
            <a:ext cx="53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100</a:t>
            </a:r>
          </a:p>
        </p:txBody>
      </p:sp>
      <p:sp>
        <p:nvSpPr>
          <p:cNvPr id="610327" name="TextBox 31"/>
          <p:cNvSpPr txBox="1">
            <a:spLocks noChangeArrowheads="1"/>
          </p:cNvSpPr>
          <p:nvPr/>
        </p:nvSpPr>
        <p:spPr bwMode="auto">
          <a:xfrm>
            <a:off x="4629150" y="3009900"/>
            <a:ext cx="531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100</a:t>
            </a:r>
          </a:p>
        </p:txBody>
      </p:sp>
      <p:sp>
        <p:nvSpPr>
          <p:cNvPr id="610328" name="TextBox 32"/>
          <p:cNvSpPr txBox="1">
            <a:spLocks noChangeArrowheads="1"/>
          </p:cNvSpPr>
          <p:nvPr/>
        </p:nvSpPr>
        <p:spPr bwMode="auto">
          <a:xfrm>
            <a:off x="7246938" y="3009900"/>
            <a:ext cx="53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100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2514600" y="4572000"/>
            <a:ext cx="1368425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ATLAS</a:t>
            </a:r>
          </a:p>
        </p:txBody>
      </p:sp>
      <p:cxnSp>
        <p:nvCxnSpPr>
          <p:cNvPr id="610330" name="Straight Arrow Connector 39"/>
          <p:cNvCxnSpPr>
            <a:cxnSpLocks noChangeShapeType="1"/>
            <a:stCxn id="8" idx="2"/>
            <a:endCxn id="37" idx="0"/>
          </p:cNvCxnSpPr>
          <p:nvPr/>
        </p:nvCxnSpPr>
        <p:spPr bwMode="auto">
          <a:xfrm flipH="1">
            <a:off x="3198813" y="4062413"/>
            <a:ext cx="139700" cy="509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10331" name="TextBox 40"/>
          <p:cNvSpPr txBox="1">
            <a:spLocks noChangeArrowheads="1"/>
          </p:cNvSpPr>
          <p:nvPr/>
        </p:nvSpPr>
        <p:spPr bwMode="auto">
          <a:xfrm>
            <a:off x="3381375" y="4311650"/>
            <a:ext cx="53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200</a:t>
            </a:r>
          </a:p>
        </p:txBody>
      </p:sp>
    </p:spTree>
    <p:extLst>
      <p:ext uri="{BB962C8B-B14F-4D97-AF65-F5344CB8AC3E}">
        <p14:creationId xmlns:p14="http://schemas.microsoft.com/office/powerpoint/2010/main" val="14407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22"/>
          <p:cNvSpPr>
            <a:spLocks noGrp="1"/>
          </p:cNvSpPr>
          <p:nvPr>
            <p:ph type="sldNum" sz="quarter" idx="4294967295"/>
          </p:nvPr>
        </p:nvSpPr>
        <p:spPr>
          <a:xfrm>
            <a:off x="6934200" y="6248400"/>
            <a:ext cx="990600" cy="457200"/>
          </a:xfrm>
          <a:prstGeom prst="rect">
            <a:avLst/>
          </a:prstGeom>
        </p:spPr>
        <p:txBody>
          <a:bodyPr/>
          <a:lstStyle/>
          <a:p>
            <a:fld id="{DDA5DF5B-A085-4D9E-97F5-8279FC73E95F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611330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/>
              <a:t>Hierarchical Group Quotas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2649538" y="1927225"/>
            <a:ext cx="1312862" cy="50323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Times New Roman" charset="0"/>
              </a:rPr>
              <a:t>physics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962025" y="3338513"/>
            <a:ext cx="1314450" cy="67945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string theory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681288" y="3338513"/>
            <a:ext cx="1314450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particle physics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1422400" y="4597400"/>
            <a:ext cx="1008063" cy="72231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CMS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3992563" y="4606925"/>
            <a:ext cx="889000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CDF</a:t>
            </a:r>
          </a:p>
        </p:txBody>
      </p:sp>
      <p:cxnSp>
        <p:nvCxnSpPr>
          <p:cNvPr id="611336" name="Straight Arrow Connector 13"/>
          <p:cNvCxnSpPr>
            <a:cxnSpLocks noChangeShapeType="1"/>
            <a:stCxn id="5" idx="2"/>
            <a:endCxn id="7" idx="0"/>
          </p:cNvCxnSpPr>
          <p:nvPr/>
        </p:nvCxnSpPr>
        <p:spPr bwMode="auto">
          <a:xfrm rot="5400000">
            <a:off x="2008982" y="2040731"/>
            <a:ext cx="908050" cy="16875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1337" name="Straight Arrow Connector 15"/>
          <p:cNvCxnSpPr>
            <a:cxnSpLocks noChangeShapeType="1"/>
            <a:stCxn id="5" idx="2"/>
          </p:cNvCxnSpPr>
          <p:nvPr/>
        </p:nvCxnSpPr>
        <p:spPr bwMode="auto">
          <a:xfrm rot="5400000">
            <a:off x="2687638" y="2752725"/>
            <a:ext cx="941387" cy="2968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1338" name="Straight Arrow Connector 21"/>
          <p:cNvCxnSpPr>
            <a:cxnSpLocks noChangeShapeType="1"/>
            <a:stCxn id="8" idx="2"/>
            <a:endCxn id="11" idx="0"/>
          </p:cNvCxnSpPr>
          <p:nvPr/>
        </p:nvCxnSpPr>
        <p:spPr bwMode="auto">
          <a:xfrm rot="5400000">
            <a:off x="2365375" y="3624263"/>
            <a:ext cx="534987" cy="14112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1339" name="Straight Arrow Connector 23"/>
          <p:cNvCxnSpPr>
            <a:cxnSpLocks noChangeShapeType="1"/>
            <a:stCxn id="8" idx="2"/>
            <a:endCxn id="12" idx="0"/>
          </p:cNvCxnSpPr>
          <p:nvPr/>
        </p:nvCxnSpPr>
        <p:spPr bwMode="auto">
          <a:xfrm rot="16200000" flipH="1">
            <a:off x="3615532" y="3785394"/>
            <a:ext cx="544512" cy="10985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11340" name="TextBox 24"/>
          <p:cNvSpPr txBox="1">
            <a:spLocks noChangeArrowheads="1"/>
          </p:cNvSpPr>
          <p:nvPr/>
        </p:nvSpPr>
        <p:spPr bwMode="auto">
          <a:xfrm>
            <a:off x="3459163" y="1587500"/>
            <a:ext cx="531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700</a:t>
            </a:r>
          </a:p>
        </p:txBody>
      </p:sp>
      <p:sp>
        <p:nvSpPr>
          <p:cNvPr id="611341" name="TextBox 26"/>
          <p:cNvSpPr txBox="1">
            <a:spLocks noChangeArrowheads="1"/>
          </p:cNvSpPr>
          <p:nvPr/>
        </p:nvSpPr>
        <p:spPr bwMode="auto">
          <a:xfrm>
            <a:off x="950913" y="3032125"/>
            <a:ext cx="531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100</a:t>
            </a:r>
          </a:p>
        </p:txBody>
      </p:sp>
      <p:sp>
        <p:nvSpPr>
          <p:cNvPr id="611342" name="TextBox 28"/>
          <p:cNvSpPr txBox="1">
            <a:spLocks noChangeArrowheads="1"/>
          </p:cNvSpPr>
          <p:nvPr/>
        </p:nvSpPr>
        <p:spPr bwMode="auto">
          <a:xfrm>
            <a:off x="3119438" y="3009900"/>
            <a:ext cx="1006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500+100</a:t>
            </a:r>
          </a:p>
        </p:txBody>
      </p:sp>
      <p:sp>
        <p:nvSpPr>
          <p:cNvPr id="611343" name="TextBox 29"/>
          <p:cNvSpPr txBox="1">
            <a:spLocks noChangeArrowheads="1"/>
          </p:cNvSpPr>
          <p:nvPr/>
        </p:nvSpPr>
        <p:spPr bwMode="auto">
          <a:xfrm>
            <a:off x="1357313" y="4291013"/>
            <a:ext cx="53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200</a:t>
            </a:r>
          </a:p>
        </p:txBody>
      </p:sp>
      <p:sp>
        <p:nvSpPr>
          <p:cNvPr id="611344" name="TextBox 30"/>
          <p:cNvSpPr txBox="1">
            <a:spLocks noChangeArrowheads="1"/>
          </p:cNvSpPr>
          <p:nvPr/>
        </p:nvSpPr>
        <p:spPr bwMode="auto">
          <a:xfrm>
            <a:off x="4411663" y="4291013"/>
            <a:ext cx="53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100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2593975" y="4605338"/>
            <a:ext cx="1368425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ATLAS</a:t>
            </a:r>
          </a:p>
        </p:txBody>
      </p:sp>
      <p:cxnSp>
        <p:nvCxnSpPr>
          <p:cNvPr id="611346" name="Straight Arrow Connector 39"/>
          <p:cNvCxnSpPr>
            <a:cxnSpLocks noChangeShapeType="1"/>
            <a:stCxn id="8" idx="2"/>
            <a:endCxn id="37" idx="0"/>
          </p:cNvCxnSpPr>
          <p:nvPr/>
        </p:nvCxnSpPr>
        <p:spPr bwMode="auto">
          <a:xfrm flipH="1">
            <a:off x="3278188" y="4062413"/>
            <a:ext cx="60325" cy="5429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11347" name="TextBox 40"/>
          <p:cNvSpPr txBox="1">
            <a:spLocks noChangeArrowheads="1"/>
          </p:cNvSpPr>
          <p:nvPr/>
        </p:nvSpPr>
        <p:spPr bwMode="auto">
          <a:xfrm>
            <a:off x="3381375" y="4311650"/>
            <a:ext cx="53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200</a:t>
            </a:r>
          </a:p>
        </p:txBody>
      </p:sp>
      <p:sp>
        <p:nvSpPr>
          <p:cNvPr id="611348" name="TextBox 27"/>
          <p:cNvSpPr txBox="1">
            <a:spLocks noChangeArrowheads="1"/>
          </p:cNvSpPr>
          <p:nvPr/>
        </p:nvSpPr>
        <p:spPr bwMode="auto">
          <a:xfrm>
            <a:off x="4138613" y="1708150"/>
            <a:ext cx="4914900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GROUP_QUOTA_physics = 700</a:t>
            </a:r>
          </a:p>
          <a:p>
            <a:r>
              <a:rPr lang="en-US" altLang="en-US" sz="1800">
                <a:cs typeface="Arial" charset="0"/>
              </a:rPr>
              <a:t>GROUP_QUOTA_physics.string_theory = 100</a:t>
            </a:r>
          </a:p>
          <a:p>
            <a:r>
              <a:rPr lang="en-US" altLang="en-US" sz="1800">
                <a:cs typeface="Arial" charset="0"/>
              </a:rPr>
              <a:t>GROUP_QUOTA_physics.particle_physics = 600</a:t>
            </a:r>
          </a:p>
          <a:p>
            <a:r>
              <a:rPr lang="en-US" altLang="en-US" sz="1400">
                <a:cs typeface="Arial" charset="0"/>
              </a:rPr>
              <a:t>GROUP_QUOTA_physics.particle_physics.CMS = 200</a:t>
            </a:r>
          </a:p>
          <a:p>
            <a:r>
              <a:rPr lang="en-US" altLang="en-US" sz="1400">
                <a:cs typeface="Arial" charset="0"/>
              </a:rPr>
              <a:t>GROUP_QUOTA_physics.particle_physics.ATLAS = 200</a:t>
            </a:r>
          </a:p>
          <a:p>
            <a:r>
              <a:rPr lang="en-US" altLang="en-US" sz="1400">
                <a:cs typeface="Arial" charset="0"/>
              </a:rPr>
              <a:t>GROUP_QUOTA_physics.particle_physics.CDF = 100</a:t>
            </a:r>
          </a:p>
        </p:txBody>
      </p:sp>
      <p:sp>
        <p:nvSpPr>
          <p:cNvPr id="611349" name="Rounded Rectangular Callout 33"/>
          <p:cNvSpPr>
            <a:spLocks noChangeArrowheads="1"/>
          </p:cNvSpPr>
          <p:nvPr/>
        </p:nvSpPr>
        <p:spPr bwMode="auto">
          <a:xfrm>
            <a:off x="5484813" y="3667125"/>
            <a:ext cx="2890837" cy="1797050"/>
          </a:xfrm>
          <a:prstGeom prst="wedgeRoundRectCallout">
            <a:avLst>
              <a:gd name="adj1" fmla="val -25380"/>
              <a:gd name="adj2" fmla="val -72866"/>
              <a:gd name="adj3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2800">
                <a:cs typeface="Arial" charset="0"/>
              </a:rPr>
              <a:t>group.sub-group.sub-sub-group…</a:t>
            </a:r>
          </a:p>
        </p:txBody>
      </p:sp>
    </p:spTree>
    <p:extLst>
      <p:ext uri="{BB962C8B-B14F-4D97-AF65-F5344CB8AC3E}">
        <p14:creationId xmlns:p14="http://schemas.microsoft.com/office/powerpoint/2010/main" val="334813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Set in submit file with </a:t>
            </a:r>
          </a:p>
          <a:p>
            <a:pPr eaLnBrk="1" hangingPunct="1">
              <a:defRPr/>
            </a:pPr>
            <a:r>
              <a:rPr lang="en-US" b="1" dirty="0" err="1" smtClean="0">
                <a:latin typeface="Courier New" pitchFamily="25" charset="0"/>
              </a:rPr>
              <a:t>JobPriority</a:t>
            </a:r>
            <a:r>
              <a:rPr lang="en-US" b="1" dirty="0" smtClean="0">
                <a:latin typeface="Courier New" pitchFamily="25" charset="0"/>
              </a:rPr>
              <a:t> = 7</a:t>
            </a:r>
          </a:p>
          <a:p>
            <a:pPr eaLnBrk="1" hangingPunct="1">
              <a:defRPr/>
            </a:pPr>
            <a:r>
              <a:rPr lang="en-US" dirty="0" smtClean="0"/>
              <a:t>… or dynamically with </a:t>
            </a:r>
            <a:r>
              <a:rPr lang="en-US" dirty="0" err="1" smtClean="0"/>
              <a:t>condor_prio</a:t>
            </a:r>
            <a:r>
              <a:rPr lang="en-US" dirty="0" smtClean="0"/>
              <a:t> </a:t>
            </a:r>
            <a:r>
              <a:rPr lang="en-US" dirty="0" err="1" smtClean="0"/>
              <a:t>cmd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Users can set priority of their own jobs</a:t>
            </a:r>
          </a:p>
          <a:p>
            <a:pPr eaLnBrk="1" hangingPunct="1">
              <a:defRPr/>
            </a:pPr>
            <a:r>
              <a:rPr lang="en-US" dirty="0" smtClean="0"/>
              <a:t>Integers, larger numbers are better priority</a:t>
            </a:r>
          </a:p>
          <a:p>
            <a:pPr eaLnBrk="1" hangingPunct="1">
              <a:defRPr/>
            </a:pPr>
            <a:r>
              <a:rPr lang="en-US" dirty="0" smtClean="0"/>
              <a:t>Only impacts order between jobs for a single user on a single schedd</a:t>
            </a:r>
          </a:p>
          <a:p>
            <a:pPr eaLnBrk="1" hangingPunct="1">
              <a:defRPr/>
            </a:pPr>
            <a:r>
              <a:rPr lang="en-US" dirty="0" smtClean="0"/>
              <a:t>A tool for users to sort their own jobs</a:t>
            </a:r>
          </a:p>
        </p:txBody>
      </p:sp>
      <p:sp>
        <p:nvSpPr>
          <p:cNvPr id="5939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Schedd Policy: Job Priority</a:t>
            </a:r>
          </a:p>
        </p:txBody>
      </p:sp>
      <p:sp>
        <p:nvSpPr>
          <p:cNvPr id="60420" name="Slide Number Placeholder 4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pPr>
              <a:defRPr/>
            </a:pPr>
            <a:fld id="{252D156E-E465-453B-83D1-348C4602BE42}" type="slidenum">
              <a:rPr lang="en-US" sz="1400" smtClean="0">
                <a:solidFill>
                  <a:srgbClr val="969696"/>
                </a:solidFill>
                <a:latin typeface="+mn-lt"/>
              </a:rPr>
              <a:pPr>
                <a:defRPr/>
              </a:pPr>
              <a:t>3</a:t>
            </a:fld>
            <a:endParaRPr lang="en-US" sz="1400" smtClean="0">
              <a:solidFill>
                <a:srgbClr val="969696"/>
              </a:solidFill>
              <a:latin typeface="+mn-lt"/>
            </a:endParaRPr>
          </a:p>
        </p:txBody>
      </p:sp>
    </p:spTree>
  </p:cSld>
  <p:clrMapOvr>
    <a:masterClrMapping/>
  </p:clrMapOvr>
  <p:transition advTm="36136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25"/>
          <p:cNvSpPr>
            <a:spLocks noGrp="1"/>
          </p:cNvSpPr>
          <p:nvPr>
            <p:ph type="sldNum" sz="quarter" idx="4294967295"/>
          </p:nvPr>
        </p:nvSpPr>
        <p:spPr>
          <a:xfrm>
            <a:off x="6934200" y="6248400"/>
            <a:ext cx="990600" cy="457200"/>
          </a:xfrm>
          <a:prstGeom prst="rect">
            <a:avLst/>
          </a:prstGeom>
        </p:spPr>
        <p:txBody>
          <a:bodyPr/>
          <a:lstStyle/>
          <a:p>
            <a:fld id="{A898DC64-D1CA-4CCD-ACDA-F862F9727F1C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612354" name="Rounded Rectangular Callout 38"/>
          <p:cNvSpPr>
            <a:spLocks noChangeArrowheads="1"/>
          </p:cNvSpPr>
          <p:nvPr/>
        </p:nvSpPr>
        <p:spPr bwMode="auto">
          <a:xfrm>
            <a:off x="5495925" y="3787775"/>
            <a:ext cx="2933700" cy="1752600"/>
          </a:xfrm>
          <a:prstGeom prst="wedgeRoundRectCallout">
            <a:avLst>
              <a:gd name="adj1" fmla="val -62995"/>
              <a:gd name="adj2" fmla="val -2500"/>
              <a:gd name="adj3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cs typeface="Arial" charset="0"/>
              </a:rPr>
              <a:t>Here, unused particle physics surplus is shared by ATLAS and CDF.</a:t>
            </a:r>
          </a:p>
        </p:txBody>
      </p:sp>
      <p:sp>
        <p:nvSpPr>
          <p:cNvPr id="612355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/>
              <a:t>Hierarchical Group Quotas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2649538" y="1927225"/>
            <a:ext cx="1312862" cy="50323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Times New Roman" charset="0"/>
              </a:rPr>
              <a:t>physics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962025" y="3338513"/>
            <a:ext cx="1314450" cy="67945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string theory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681288" y="3338513"/>
            <a:ext cx="1314450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particle physics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1422400" y="4597400"/>
            <a:ext cx="1008063" cy="72231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CMS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3992563" y="4606925"/>
            <a:ext cx="889000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CDF</a:t>
            </a:r>
          </a:p>
        </p:txBody>
      </p:sp>
      <p:cxnSp>
        <p:nvCxnSpPr>
          <p:cNvPr id="612361" name="Straight Arrow Connector 13"/>
          <p:cNvCxnSpPr>
            <a:cxnSpLocks noChangeShapeType="1"/>
            <a:stCxn id="5" idx="2"/>
            <a:endCxn id="7" idx="0"/>
          </p:cNvCxnSpPr>
          <p:nvPr/>
        </p:nvCxnSpPr>
        <p:spPr bwMode="auto">
          <a:xfrm rot="5400000">
            <a:off x="2008982" y="2040731"/>
            <a:ext cx="908050" cy="16875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2362" name="Straight Arrow Connector 15"/>
          <p:cNvCxnSpPr>
            <a:cxnSpLocks noChangeShapeType="1"/>
            <a:stCxn id="5" idx="2"/>
          </p:cNvCxnSpPr>
          <p:nvPr/>
        </p:nvCxnSpPr>
        <p:spPr bwMode="auto">
          <a:xfrm rot="5400000">
            <a:off x="2687638" y="2752725"/>
            <a:ext cx="941387" cy="2968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2363" name="Straight Arrow Connector 21"/>
          <p:cNvCxnSpPr>
            <a:cxnSpLocks noChangeShapeType="1"/>
            <a:stCxn id="8" idx="2"/>
            <a:endCxn id="11" idx="0"/>
          </p:cNvCxnSpPr>
          <p:nvPr/>
        </p:nvCxnSpPr>
        <p:spPr bwMode="auto">
          <a:xfrm rot="5400000">
            <a:off x="2365375" y="3624263"/>
            <a:ext cx="534987" cy="14112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2364" name="Straight Arrow Connector 23"/>
          <p:cNvCxnSpPr>
            <a:cxnSpLocks noChangeShapeType="1"/>
            <a:stCxn id="8" idx="2"/>
            <a:endCxn id="12" idx="0"/>
          </p:cNvCxnSpPr>
          <p:nvPr/>
        </p:nvCxnSpPr>
        <p:spPr bwMode="auto">
          <a:xfrm rot="16200000" flipH="1">
            <a:off x="3615532" y="3785394"/>
            <a:ext cx="544512" cy="10985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12365" name="TextBox 24"/>
          <p:cNvSpPr txBox="1">
            <a:spLocks noChangeArrowheads="1"/>
          </p:cNvSpPr>
          <p:nvPr/>
        </p:nvSpPr>
        <p:spPr bwMode="auto">
          <a:xfrm>
            <a:off x="3459163" y="1587500"/>
            <a:ext cx="531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700</a:t>
            </a:r>
          </a:p>
        </p:txBody>
      </p:sp>
      <p:sp>
        <p:nvSpPr>
          <p:cNvPr id="612366" name="TextBox 26"/>
          <p:cNvSpPr txBox="1">
            <a:spLocks noChangeArrowheads="1"/>
          </p:cNvSpPr>
          <p:nvPr/>
        </p:nvSpPr>
        <p:spPr bwMode="auto">
          <a:xfrm>
            <a:off x="950913" y="3032125"/>
            <a:ext cx="531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100</a:t>
            </a:r>
          </a:p>
        </p:txBody>
      </p:sp>
      <p:sp>
        <p:nvSpPr>
          <p:cNvPr id="612367" name="TextBox 28"/>
          <p:cNvSpPr txBox="1">
            <a:spLocks noChangeArrowheads="1"/>
          </p:cNvSpPr>
          <p:nvPr/>
        </p:nvSpPr>
        <p:spPr bwMode="auto">
          <a:xfrm>
            <a:off x="3119438" y="3009900"/>
            <a:ext cx="1006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500+100</a:t>
            </a:r>
          </a:p>
        </p:txBody>
      </p:sp>
      <p:sp>
        <p:nvSpPr>
          <p:cNvPr id="612368" name="TextBox 29"/>
          <p:cNvSpPr txBox="1">
            <a:spLocks noChangeArrowheads="1"/>
          </p:cNvSpPr>
          <p:nvPr/>
        </p:nvSpPr>
        <p:spPr bwMode="auto">
          <a:xfrm>
            <a:off x="1357313" y="4291013"/>
            <a:ext cx="53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200</a:t>
            </a:r>
          </a:p>
        </p:txBody>
      </p:sp>
      <p:sp>
        <p:nvSpPr>
          <p:cNvPr id="612369" name="TextBox 30"/>
          <p:cNvSpPr txBox="1">
            <a:spLocks noChangeArrowheads="1"/>
          </p:cNvSpPr>
          <p:nvPr/>
        </p:nvSpPr>
        <p:spPr bwMode="auto">
          <a:xfrm>
            <a:off x="4411663" y="4291013"/>
            <a:ext cx="53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100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2593975" y="4605338"/>
            <a:ext cx="1368425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ATLAS</a:t>
            </a:r>
          </a:p>
        </p:txBody>
      </p:sp>
      <p:cxnSp>
        <p:nvCxnSpPr>
          <p:cNvPr id="612371" name="Straight Arrow Connector 39"/>
          <p:cNvCxnSpPr>
            <a:cxnSpLocks noChangeShapeType="1"/>
            <a:stCxn id="8" idx="2"/>
            <a:endCxn id="37" idx="0"/>
          </p:cNvCxnSpPr>
          <p:nvPr/>
        </p:nvCxnSpPr>
        <p:spPr bwMode="auto">
          <a:xfrm flipH="1">
            <a:off x="3278188" y="4062413"/>
            <a:ext cx="60325" cy="5429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12372" name="TextBox 40"/>
          <p:cNvSpPr txBox="1">
            <a:spLocks noChangeArrowheads="1"/>
          </p:cNvSpPr>
          <p:nvPr/>
        </p:nvSpPr>
        <p:spPr bwMode="auto">
          <a:xfrm>
            <a:off x="3381375" y="4311650"/>
            <a:ext cx="53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200</a:t>
            </a:r>
          </a:p>
        </p:txBody>
      </p:sp>
      <p:sp>
        <p:nvSpPr>
          <p:cNvPr id="612373" name="TextBox 27"/>
          <p:cNvSpPr txBox="1">
            <a:spLocks noChangeArrowheads="1"/>
          </p:cNvSpPr>
          <p:nvPr/>
        </p:nvSpPr>
        <p:spPr bwMode="auto">
          <a:xfrm>
            <a:off x="5200650" y="1708150"/>
            <a:ext cx="3255963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2800">
                <a:cs typeface="Arial" charset="0"/>
              </a:rPr>
              <a:t>Groups configured to accept surplus will share it in proportion to their quota.</a:t>
            </a:r>
          </a:p>
        </p:txBody>
      </p:sp>
      <p:sp>
        <p:nvSpPr>
          <p:cNvPr id="612374" name="TextBox 34"/>
          <p:cNvSpPr txBox="1">
            <a:spLocks noChangeArrowheads="1"/>
          </p:cNvSpPr>
          <p:nvPr/>
        </p:nvSpPr>
        <p:spPr bwMode="auto">
          <a:xfrm>
            <a:off x="2624138" y="5307013"/>
            <a:ext cx="12049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solidFill>
                  <a:srgbClr val="FF0000"/>
                </a:solidFill>
                <a:cs typeface="Arial" charset="0"/>
              </a:rPr>
              <a:t>2/3 surplus</a:t>
            </a:r>
          </a:p>
        </p:txBody>
      </p:sp>
      <p:sp>
        <p:nvSpPr>
          <p:cNvPr id="612375" name="TextBox 35"/>
          <p:cNvSpPr txBox="1">
            <a:spLocks noChangeArrowheads="1"/>
          </p:cNvSpPr>
          <p:nvPr/>
        </p:nvSpPr>
        <p:spPr bwMode="auto">
          <a:xfrm>
            <a:off x="3970338" y="5318125"/>
            <a:ext cx="12049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solidFill>
                  <a:srgbClr val="FF0000"/>
                </a:solidFill>
                <a:cs typeface="Arial" charset="0"/>
              </a:rPr>
              <a:t>1/3 surplus</a:t>
            </a:r>
          </a:p>
        </p:txBody>
      </p:sp>
      <p:sp>
        <p:nvSpPr>
          <p:cNvPr id="612376" name="TextBox 41"/>
          <p:cNvSpPr txBox="1">
            <a:spLocks noChangeArrowheads="1"/>
          </p:cNvSpPr>
          <p:nvPr/>
        </p:nvSpPr>
        <p:spPr bwMode="auto">
          <a:xfrm>
            <a:off x="1193800" y="5551488"/>
            <a:ext cx="61023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600">
                <a:cs typeface="Arial" charset="0"/>
              </a:rPr>
              <a:t>GROUP_ACCEPT_SURPLUS_physics.particle_physics.ATLAS = true</a:t>
            </a:r>
          </a:p>
          <a:p>
            <a:r>
              <a:rPr lang="en-US" altLang="en-US" sz="1600">
                <a:cs typeface="Arial" charset="0"/>
              </a:rPr>
              <a:t>GROUP_ACCEPT_SURPLUS_physics.particle_physics.CDF = true</a:t>
            </a:r>
          </a:p>
        </p:txBody>
      </p:sp>
    </p:spTree>
    <p:extLst>
      <p:ext uri="{BB962C8B-B14F-4D97-AF65-F5344CB8AC3E}">
        <p14:creationId xmlns:p14="http://schemas.microsoft.com/office/powerpoint/2010/main" val="409940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25"/>
          <p:cNvSpPr>
            <a:spLocks noGrp="1"/>
          </p:cNvSpPr>
          <p:nvPr>
            <p:ph type="sldNum" sz="quarter" idx="4294967295"/>
          </p:nvPr>
        </p:nvSpPr>
        <p:spPr>
          <a:xfrm>
            <a:off x="6934200" y="6248400"/>
            <a:ext cx="990600" cy="457200"/>
          </a:xfrm>
          <a:prstGeom prst="rect">
            <a:avLst/>
          </a:prstGeom>
        </p:spPr>
        <p:txBody>
          <a:bodyPr/>
          <a:lstStyle/>
          <a:p>
            <a:fld id="{47F6E7EB-4E25-4B0C-AAFA-79E306E83B10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613378" name="Rounded Rectangular Callout 38"/>
          <p:cNvSpPr>
            <a:spLocks noChangeArrowheads="1"/>
          </p:cNvSpPr>
          <p:nvPr/>
        </p:nvSpPr>
        <p:spPr bwMode="auto">
          <a:xfrm>
            <a:off x="5495925" y="3525838"/>
            <a:ext cx="2933700" cy="2014537"/>
          </a:xfrm>
          <a:prstGeom prst="wedgeRoundRectCallout">
            <a:avLst>
              <a:gd name="adj1" fmla="val -74565"/>
              <a:gd name="adj2" fmla="val -31306"/>
              <a:gd name="adj3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cs typeface="Arial" charset="0"/>
              </a:rPr>
              <a:t>Here, general particle physics submitters share surplus with ATLAS and CDF.</a:t>
            </a:r>
          </a:p>
        </p:txBody>
      </p:sp>
      <p:sp>
        <p:nvSpPr>
          <p:cNvPr id="613379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/>
              <a:t>Hierarchical Group Quotas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2649538" y="1927225"/>
            <a:ext cx="1312862" cy="50323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Times New Roman" charset="0"/>
              </a:rPr>
              <a:t>physics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962025" y="3338513"/>
            <a:ext cx="1314450" cy="67945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string theory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681288" y="3338513"/>
            <a:ext cx="1314450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particle physics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1422400" y="4597400"/>
            <a:ext cx="1008063" cy="72231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CMS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3992563" y="4606925"/>
            <a:ext cx="889000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CDF</a:t>
            </a:r>
          </a:p>
        </p:txBody>
      </p:sp>
      <p:cxnSp>
        <p:nvCxnSpPr>
          <p:cNvPr id="613385" name="Straight Arrow Connector 13"/>
          <p:cNvCxnSpPr>
            <a:cxnSpLocks noChangeShapeType="1"/>
            <a:stCxn id="5" idx="2"/>
            <a:endCxn id="7" idx="0"/>
          </p:cNvCxnSpPr>
          <p:nvPr/>
        </p:nvCxnSpPr>
        <p:spPr bwMode="auto">
          <a:xfrm rot="5400000">
            <a:off x="2008982" y="2040731"/>
            <a:ext cx="908050" cy="16875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3386" name="Straight Arrow Connector 15"/>
          <p:cNvCxnSpPr>
            <a:cxnSpLocks noChangeShapeType="1"/>
            <a:stCxn id="5" idx="2"/>
          </p:cNvCxnSpPr>
          <p:nvPr/>
        </p:nvCxnSpPr>
        <p:spPr bwMode="auto">
          <a:xfrm rot="5400000">
            <a:off x="2687638" y="2752725"/>
            <a:ext cx="941387" cy="2968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3387" name="Straight Arrow Connector 21"/>
          <p:cNvCxnSpPr>
            <a:cxnSpLocks noChangeShapeType="1"/>
            <a:stCxn id="8" idx="2"/>
            <a:endCxn id="11" idx="0"/>
          </p:cNvCxnSpPr>
          <p:nvPr/>
        </p:nvCxnSpPr>
        <p:spPr bwMode="auto">
          <a:xfrm rot="5400000">
            <a:off x="2365375" y="3624263"/>
            <a:ext cx="534987" cy="14112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3388" name="Straight Arrow Connector 23"/>
          <p:cNvCxnSpPr>
            <a:cxnSpLocks noChangeShapeType="1"/>
            <a:stCxn id="8" idx="2"/>
            <a:endCxn id="12" idx="0"/>
          </p:cNvCxnSpPr>
          <p:nvPr/>
        </p:nvCxnSpPr>
        <p:spPr bwMode="auto">
          <a:xfrm rot="16200000" flipH="1">
            <a:off x="3615532" y="3785394"/>
            <a:ext cx="544512" cy="10985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13389" name="TextBox 24"/>
          <p:cNvSpPr txBox="1">
            <a:spLocks noChangeArrowheads="1"/>
          </p:cNvSpPr>
          <p:nvPr/>
        </p:nvSpPr>
        <p:spPr bwMode="auto">
          <a:xfrm>
            <a:off x="3459163" y="1587500"/>
            <a:ext cx="531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700</a:t>
            </a:r>
          </a:p>
        </p:txBody>
      </p:sp>
      <p:sp>
        <p:nvSpPr>
          <p:cNvPr id="613390" name="TextBox 26"/>
          <p:cNvSpPr txBox="1">
            <a:spLocks noChangeArrowheads="1"/>
          </p:cNvSpPr>
          <p:nvPr/>
        </p:nvSpPr>
        <p:spPr bwMode="auto">
          <a:xfrm>
            <a:off x="950913" y="3032125"/>
            <a:ext cx="531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100</a:t>
            </a:r>
          </a:p>
        </p:txBody>
      </p:sp>
      <p:sp>
        <p:nvSpPr>
          <p:cNvPr id="613391" name="TextBox 28"/>
          <p:cNvSpPr txBox="1">
            <a:spLocks noChangeArrowheads="1"/>
          </p:cNvSpPr>
          <p:nvPr/>
        </p:nvSpPr>
        <p:spPr bwMode="auto">
          <a:xfrm>
            <a:off x="3119438" y="3009900"/>
            <a:ext cx="1006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500+100</a:t>
            </a:r>
          </a:p>
        </p:txBody>
      </p:sp>
      <p:sp>
        <p:nvSpPr>
          <p:cNvPr id="613392" name="TextBox 29"/>
          <p:cNvSpPr txBox="1">
            <a:spLocks noChangeArrowheads="1"/>
          </p:cNvSpPr>
          <p:nvPr/>
        </p:nvSpPr>
        <p:spPr bwMode="auto">
          <a:xfrm>
            <a:off x="1357313" y="4291013"/>
            <a:ext cx="53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200</a:t>
            </a:r>
          </a:p>
        </p:txBody>
      </p:sp>
      <p:sp>
        <p:nvSpPr>
          <p:cNvPr id="613393" name="TextBox 30"/>
          <p:cNvSpPr txBox="1">
            <a:spLocks noChangeArrowheads="1"/>
          </p:cNvSpPr>
          <p:nvPr/>
        </p:nvSpPr>
        <p:spPr bwMode="auto">
          <a:xfrm>
            <a:off x="4411663" y="4291013"/>
            <a:ext cx="53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100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2593975" y="4605338"/>
            <a:ext cx="1368425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ATLAS</a:t>
            </a:r>
          </a:p>
        </p:txBody>
      </p:sp>
      <p:cxnSp>
        <p:nvCxnSpPr>
          <p:cNvPr id="613395" name="Straight Arrow Connector 39"/>
          <p:cNvCxnSpPr>
            <a:cxnSpLocks noChangeShapeType="1"/>
            <a:stCxn id="8" idx="2"/>
            <a:endCxn id="37" idx="0"/>
          </p:cNvCxnSpPr>
          <p:nvPr/>
        </p:nvCxnSpPr>
        <p:spPr bwMode="auto">
          <a:xfrm flipH="1">
            <a:off x="3278188" y="4062413"/>
            <a:ext cx="60325" cy="5429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13396" name="TextBox 40"/>
          <p:cNvSpPr txBox="1">
            <a:spLocks noChangeArrowheads="1"/>
          </p:cNvSpPr>
          <p:nvPr/>
        </p:nvSpPr>
        <p:spPr bwMode="auto">
          <a:xfrm>
            <a:off x="3381375" y="4311650"/>
            <a:ext cx="53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200</a:t>
            </a:r>
          </a:p>
        </p:txBody>
      </p:sp>
      <p:sp>
        <p:nvSpPr>
          <p:cNvPr id="613397" name="TextBox 27"/>
          <p:cNvSpPr txBox="1">
            <a:spLocks noChangeArrowheads="1"/>
          </p:cNvSpPr>
          <p:nvPr/>
        </p:nvSpPr>
        <p:spPr bwMode="auto">
          <a:xfrm>
            <a:off x="5200650" y="1708150"/>
            <a:ext cx="3255963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2800">
                <a:cs typeface="Arial" charset="0"/>
              </a:rPr>
              <a:t>Job submitters may belong to a parent group in the hierarchy.</a:t>
            </a:r>
          </a:p>
        </p:txBody>
      </p:sp>
      <p:sp>
        <p:nvSpPr>
          <p:cNvPr id="613398" name="TextBox 34"/>
          <p:cNvSpPr txBox="1">
            <a:spLocks noChangeArrowheads="1"/>
          </p:cNvSpPr>
          <p:nvPr/>
        </p:nvSpPr>
        <p:spPr bwMode="auto">
          <a:xfrm>
            <a:off x="2624138" y="5307013"/>
            <a:ext cx="12049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solidFill>
                  <a:srgbClr val="FF0000"/>
                </a:solidFill>
                <a:cs typeface="Arial" charset="0"/>
              </a:rPr>
              <a:t>2/4 surplus</a:t>
            </a:r>
          </a:p>
        </p:txBody>
      </p:sp>
      <p:sp>
        <p:nvSpPr>
          <p:cNvPr id="613399" name="TextBox 35"/>
          <p:cNvSpPr txBox="1">
            <a:spLocks noChangeArrowheads="1"/>
          </p:cNvSpPr>
          <p:nvPr/>
        </p:nvSpPr>
        <p:spPr bwMode="auto">
          <a:xfrm>
            <a:off x="3970338" y="5318125"/>
            <a:ext cx="12049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solidFill>
                  <a:srgbClr val="FF0000"/>
                </a:solidFill>
                <a:cs typeface="Arial" charset="0"/>
              </a:rPr>
              <a:t>1/4 surplus</a:t>
            </a:r>
          </a:p>
        </p:txBody>
      </p:sp>
      <p:sp>
        <p:nvSpPr>
          <p:cNvPr id="613400" name="TextBox 25"/>
          <p:cNvSpPr txBox="1">
            <a:spLocks noChangeArrowheads="1"/>
          </p:cNvSpPr>
          <p:nvPr/>
        </p:nvSpPr>
        <p:spPr bwMode="auto">
          <a:xfrm>
            <a:off x="3979863" y="3509963"/>
            <a:ext cx="12049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solidFill>
                  <a:srgbClr val="FF0000"/>
                </a:solidFill>
                <a:cs typeface="Arial" charset="0"/>
              </a:rPr>
              <a:t>1/4 surplus</a:t>
            </a:r>
          </a:p>
        </p:txBody>
      </p:sp>
    </p:spTree>
    <p:extLst>
      <p:ext uri="{BB962C8B-B14F-4D97-AF65-F5344CB8AC3E}">
        <p14:creationId xmlns:p14="http://schemas.microsoft.com/office/powerpoint/2010/main" val="343030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26"/>
          <p:cNvSpPr>
            <a:spLocks noGrp="1"/>
          </p:cNvSpPr>
          <p:nvPr>
            <p:ph type="sldNum" sz="quarter" idx="4294967295"/>
          </p:nvPr>
        </p:nvSpPr>
        <p:spPr>
          <a:xfrm>
            <a:off x="6934200" y="6248400"/>
            <a:ext cx="990600" cy="457200"/>
          </a:xfrm>
          <a:prstGeom prst="rect">
            <a:avLst/>
          </a:prstGeom>
        </p:spPr>
        <p:txBody>
          <a:bodyPr/>
          <a:lstStyle/>
          <a:p>
            <a:fld id="{D5CBC87C-CC35-4830-AF08-8DB5F215605F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614402" name="Rounded Rectangular Callout 38"/>
          <p:cNvSpPr>
            <a:spLocks noChangeArrowheads="1"/>
          </p:cNvSpPr>
          <p:nvPr/>
        </p:nvSpPr>
        <p:spPr bwMode="auto">
          <a:xfrm>
            <a:off x="5495925" y="3525838"/>
            <a:ext cx="2933700" cy="2014537"/>
          </a:xfrm>
          <a:prstGeom prst="wedgeRoundRectCallout">
            <a:avLst>
              <a:gd name="adj1" fmla="val -89116"/>
              <a:gd name="adj2" fmla="val -14458"/>
              <a:gd name="adj3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cs typeface="Arial" charset="0"/>
              </a:rPr>
              <a:t>Here, sub-groups sum to 1.0, so general particle physics submitters get nothing.</a:t>
            </a:r>
          </a:p>
        </p:txBody>
      </p:sp>
      <p:sp>
        <p:nvSpPr>
          <p:cNvPr id="614403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/>
              <a:t>Hierarchical Group Quotas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2649538" y="1927225"/>
            <a:ext cx="1312862" cy="50323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Times New Roman" charset="0"/>
              </a:rPr>
              <a:t>physics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962025" y="3338513"/>
            <a:ext cx="1314450" cy="67945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string theory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681288" y="3338513"/>
            <a:ext cx="1314450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particle physics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1422400" y="4618038"/>
            <a:ext cx="1008063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CMS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3992563" y="4606925"/>
            <a:ext cx="889000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CDF</a:t>
            </a:r>
          </a:p>
        </p:txBody>
      </p:sp>
      <p:cxnSp>
        <p:nvCxnSpPr>
          <p:cNvPr id="614409" name="Straight Arrow Connector 13"/>
          <p:cNvCxnSpPr>
            <a:cxnSpLocks noChangeShapeType="1"/>
            <a:stCxn id="5" idx="2"/>
            <a:endCxn id="7" idx="0"/>
          </p:cNvCxnSpPr>
          <p:nvPr/>
        </p:nvCxnSpPr>
        <p:spPr bwMode="auto">
          <a:xfrm rot="5400000">
            <a:off x="2008982" y="2040731"/>
            <a:ext cx="908050" cy="16875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4410" name="Straight Arrow Connector 15"/>
          <p:cNvCxnSpPr>
            <a:cxnSpLocks noChangeShapeType="1"/>
            <a:stCxn id="5" idx="2"/>
          </p:cNvCxnSpPr>
          <p:nvPr/>
        </p:nvCxnSpPr>
        <p:spPr bwMode="auto">
          <a:xfrm rot="5400000">
            <a:off x="2687638" y="2752725"/>
            <a:ext cx="941387" cy="2968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4411" name="Straight Arrow Connector 21"/>
          <p:cNvCxnSpPr>
            <a:cxnSpLocks noChangeShapeType="1"/>
            <a:stCxn id="8" idx="2"/>
            <a:endCxn id="11" idx="0"/>
          </p:cNvCxnSpPr>
          <p:nvPr/>
        </p:nvCxnSpPr>
        <p:spPr bwMode="auto">
          <a:xfrm rot="5400000">
            <a:off x="2355056" y="3634582"/>
            <a:ext cx="555625" cy="14112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4412" name="Straight Arrow Connector 23"/>
          <p:cNvCxnSpPr>
            <a:cxnSpLocks noChangeShapeType="1"/>
            <a:stCxn id="8" idx="2"/>
            <a:endCxn id="12" idx="0"/>
          </p:cNvCxnSpPr>
          <p:nvPr/>
        </p:nvCxnSpPr>
        <p:spPr bwMode="auto">
          <a:xfrm rot="16200000" flipH="1">
            <a:off x="3615532" y="3785394"/>
            <a:ext cx="544512" cy="10985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14413" name="TextBox 24"/>
          <p:cNvSpPr txBox="1">
            <a:spLocks noChangeArrowheads="1"/>
          </p:cNvSpPr>
          <p:nvPr/>
        </p:nvSpPr>
        <p:spPr bwMode="auto">
          <a:xfrm>
            <a:off x="3459163" y="1587500"/>
            <a:ext cx="531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700</a:t>
            </a:r>
          </a:p>
        </p:txBody>
      </p:sp>
      <p:sp>
        <p:nvSpPr>
          <p:cNvPr id="614414" name="TextBox 26"/>
          <p:cNvSpPr txBox="1">
            <a:spLocks noChangeArrowheads="1"/>
          </p:cNvSpPr>
          <p:nvPr/>
        </p:nvSpPr>
        <p:spPr bwMode="auto">
          <a:xfrm>
            <a:off x="950913" y="3032125"/>
            <a:ext cx="531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100</a:t>
            </a:r>
          </a:p>
        </p:txBody>
      </p:sp>
      <p:sp>
        <p:nvSpPr>
          <p:cNvPr id="614415" name="TextBox 28"/>
          <p:cNvSpPr txBox="1">
            <a:spLocks noChangeArrowheads="1"/>
          </p:cNvSpPr>
          <p:nvPr/>
        </p:nvSpPr>
        <p:spPr bwMode="auto">
          <a:xfrm>
            <a:off x="3108325" y="3009900"/>
            <a:ext cx="53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600</a:t>
            </a:r>
          </a:p>
        </p:txBody>
      </p:sp>
      <p:sp>
        <p:nvSpPr>
          <p:cNvPr id="614416" name="TextBox 29"/>
          <p:cNvSpPr txBox="1">
            <a:spLocks noChangeArrowheads="1"/>
          </p:cNvSpPr>
          <p:nvPr/>
        </p:nvSpPr>
        <p:spPr bwMode="auto">
          <a:xfrm>
            <a:off x="1357313" y="4313238"/>
            <a:ext cx="587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0.40</a:t>
            </a:r>
          </a:p>
        </p:txBody>
      </p:sp>
      <p:sp>
        <p:nvSpPr>
          <p:cNvPr id="614417" name="TextBox 30"/>
          <p:cNvSpPr txBox="1">
            <a:spLocks noChangeArrowheads="1"/>
          </p:cNvSpPr>
          <p:nvPr/>
        </p:nvSpPr>
        <p:spPr bwMode="auto">
          <a:xfrm>
            <a:off x="4411663" y="4291013"/>
            <a:ext cx="587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0.20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2593975" y="4605338"/>
            <a:ext cx="1292225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ATLAS</a:t>
            </a:r>
          </a:p>
        </p:txBody>
      </p:sp>
      <p:cxnSp>
        <p:nvCxnSpPr>
          <p:cNvPr id="614419" name="Straight Arrow Connector 39"/>
          <p:cNvCxnSpPr>
            <a:cxnSpLocks noChangeShapeType="1"/>
            <a:stCxn id="8" idx="2"/>
            <a:endCxn id="37" idx="0"/>
          </p:cNvCxnSpPr>
          <p:nvPr/>
        </p:nvCxnSpPr>
        <p:spPr bwMode="auto">
          <a:xfrm flipH="1">
            <a:off x="3240088" y="4062413"/>
            <a:ext cx="98425" cy="5429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14420" name="TextBox 40"/>
          <p:cNvSpPr txBox="1">
            <a:spLocks noChangeArrowheads="1"/>
          </p:cNvSpPr>
          <p:nvPr/>
        </p:nvSpPr>
        <p:spPr bwMode="auto">
          <a:xfrm>
            <a:off x="3381375" y="4311650"/>
            <a:ext cx="588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0.40</a:t>
            </a:r>
          </a:p>
        </p:txBody>
      </p:sp>
      <p:sp>
        <p:nvSpPr>
          <p:cNvPr id="614421" name="TextBox 27"/>
          <p:cNvSpPr txBox="1">
            <a:spLocks noChangeArrowheads="1"/>
          </p:cNvSpPr>
          <p:nvPr/>
        </p:nvSpPr>
        <p:spPr bwMode="auto">
          <a:xfrm>
            <a:off x="5200650" y="1708150"/>
            <a:ext cx="3255963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2800">
                <a:cs typeface="Arial" charset="0"/>
              </a:rPr>
              <a:t>Quotas may be specified as decimal fractions.</a:t>
            </a:r>
          </a:p>
        </p:txBody>
      </p:sp>
      <p:sp>
        <p:nvSpPr>
          <p:cNvPr id="614422" name="TextBox 31"/>
          <p:cNvSpPr txBox="1">
            <a:spLocks noChangeArrowheads="1"/>
          </p:cNvSpPr>
          <p:nvPr/>
        </p:nvSpPr>
        <p:spPr bwMode="auto">
          <a:xfrm>
            <a:off x="1355725" y="5308600"/>
            <a:ext cx="1228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>
                <a:cs typeface="Arial" charset="0"/>
              </a:rPr>
              <a:t>0.40*600=</a:t>
            </a:r>
            <a:r>
              <a:rPr lang="en-US" altLang="en-US" sz="1400">
                <a:solidFill>
                  <a:srgbClr val="FF0000"/>
                </a:solidFill>
                <a:cs typeface="Arial" charset="0"/>
              </a:rPr>
              <a:t>240</a:t>
            </a:r>
          </a:p>
        </p:txBody>
      </p:sp>
      <p:sp>
        <p:nvSpPr>
          <p:cNvPr id="614423" name="TextBox 32"/>
          <p:cNvSpPr txBox="1">
            <a:spLocks noChangeArrowheads="1"/>
          </p:cNvSpPr>
          <p:nvPr/>
        </p:nvSpPr>
        <p:spPr bwMode="auto">
          <a:xfrm>
            <a:off x="2603500" y="5307013"/>
            <a:ext cx="12271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>
                <a:cs typeface="Arial" charset="0"/>
              </a:rPr>
              <a:t>0.40*600=</a:t>
            </a:r>
            <a:r>
              <a:rPr lang="en-US" altLang="en-US" sz="1400">
                <a:solidFill>
                  <a:srgbClr val="FF0000"/>
                </a:solidFill>
                <a:cs typeface="Arial" charset="0"/>
              </a:rPr>
              <a:t>240</a:t>
            </a:r>
          </a:p>
        </p:txBody>
      </p:sp>
      <p:sp>
        <p:nvSpPr>
          <p:cNvPr id="614424" name="TextBox 33"/>
          <p:cNvSpPr txBox="1">
            <a:spLocks noChangeArrowheads="1"/>
          </p:cNvSpPr>
          <p:nvPr/>
        </p:nvSpPr>
        <p:spPr bwMode="auto">
          <a:xfrm>
            <a:off x="4003675" y="5307013"/>
            <a:ext cx="1228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>
                <a:cs typeface="Arial" charset="0"/>
              </a:rPr>
              <a:t>0.20*600=</a:t>
            </a:r>
            <a:r>
              <a:rPr lang="en-US" altLang="en-US" sz="1400">
                <a:solidFill>
                  <a:srgbClr val="FF0000"/>
                </a:solidFill>
                <a:cs typeface="Arial" charset="0"/>
              </a:rPr>
              <a:t>120</a:t>
            </a:r>
          </a:p>
        </p:txBody>
      </p:sp>
      <p:sp>
        <p:nvSpPr>
          <p:cNvPr id="614425" name="TextBox 25"/>
          <p:cNvSpPr txBox="1">
            <a:spLocks noChangeArrowheads="1"/>
          </p:cNvSpPr>
          <p:nvPr/>
        </p:nvSpPr>
        <p:spPr bwMode="auto">
          <a:xfrm>
            <a:off x="1303338" y="5765800"/>
            <a:ext cx="58293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600">
                <a:cs typeface="Arial" charset="0"/>
              </a:rPr>
              <a:t>GROUP_QUOTA_DYNAMIC_physics.particle_physics.CMS=0.4</a:t>
            </a:r>
          </a:p>
        </p:txBody>
      </p:sp>
    </p:spTree>
    <p:extLst>
      <p:ext uri="{BB962C8B-B14F-4D97-AF65-F5344CB8AC3E}">
        <p14:creationId xmlns:p14="http://schemas.microsoft.com/office/powerpoint/2010/main" val="104993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26"/>
          <p:cNvSpPr>
            <a:spLocks noGrp="1"/>
          </p:cNvSpPr>
          <p:nvPr>
            <p:ph type="sldNum" sz="quarter" idx="4294967295"/>
          </p:nvPr>
        </p:nvSpPr>
        <p:spPr>
          <a:xfrm>
            <a:off x="6934200" y="6248400"/>
            <a:ext cx="990600" cy="457200"/>
          </a:xfrm>
          <a:prstGeom prst="rect">
            <a:avLst/>
          </a:prstGeom>
        </p:spPr>
        <p:txBody>
          <a:bodyPr/>
          <a:lstStyle/>
          <a:p>
            <a:fld id="{D4ACAFD8-1737-47F4-95D3-E990BE4C3880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615426" name="Rounded Rectangular Callout 38"/>
          <p:cNvSpPr>
            <a:spLocks noChangeArrowheads="1"/>
          </p:cNvSpPr>
          <p:nvPr/>
        </p:nvSpPr>
        <p:spPr bwMode="auto">
          <a:xfrm>
            <a:off x="5495925" y="3525838"/>
            <a:ext cx="2933700" cy="2014537"/>
          </a:xfrm>
          <a:prstGeom prst="wedgeRoundRectCallout">
            <a:avLst>
              <a:gd name="adj1" fmla="val -89116"/>
              <a:gd name="adj2" fmla="val -14458"/>
              <a:gd name="adj3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cs typeface="Arial" charset="0"/>
              </a:rPr>
              <a:t>Here, sub-groups sum to 0.75, so general particle physics submitters get 0.25 of 600.</a:t>
            </a:r>
          </a:p>
        </p:txBody>
      </p:sp>
      <p:sp>
        <p:nvSpPr>
          <p:cNvPr id="615427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/>
              <a:t>Hierarchical Group Quotas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2649538" y="1927225"/>
            <a:ext cx="1312862" cy="50323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Times New Roman" charset="0"/>
              </a:rPr>
              <a:t>physics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962025" y="3338513"/>
            <a:ext cx="1314450" cy="67945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string theory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681288" y="3338513"/>
            <a:ext cx="1314450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particle physics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1422400" y="4618038"/>
            <a:ext cx="1008063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CMS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3992563" y="4606925"/>
            <a:ext cx="889000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CDF</a:t>
            </a:r>
          </a:p>
        </p:txBody>
      </p:sp>
      <p:cxnSp>
        <p:nvCxnSpPr>
          <p:cNvPr id="615433" name="Straight Arrow Connector 13"/>
          <p:cNvCxnSpPr>
            <a:cxnSpLocks noChangeShapeType="1"/>
            <a:stCxn id="5" idx="2"/>
            <a:endCxn id="7" idx="0"/>
          </p:cNvCxnSpPr>
          <p:nvPr/>
        </p:nvCxnSpPr>
        <p:spPr bwMode="auto">
          <a:xfrm rot="5400000">
            <a:off x="2008982" y="2040731"/>
            <a:ext cx="908050" cy="16875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5434" name="Straight Arrow Connector 15"/>
          <p:cNvCxnSpPr>
            <a:cxnSpLocks noChangeShapeType="1"/>
            <a:stCxn id="5" idx="2"/>
          </p:cNvCxnSpPr>
          <p:nvPr/>
        </p:nvCxnSpPr>
        <p:spPr bwMode="auto">
          <a:xfrm rot="5400000">
            <a:off x="2687638" y="2752725"/>
            <a:ext cx="941387" cy="2968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5435" name="Straight Arrow Connector 21"/>
          <p:cNvCxnSpPr>
            <a:cxnSpLocks noChangeShapeType="1"/>
            <a:stCxn id="8" idx="2"/>
            <a:endCxn id="11" idx="0"/>
          </p:cNvCxnSpPr>
          <p:nvPr/>
        </p:nvCxnSpPr>
        <p:spPr bwMode="auto">
          <a:xfrm rot="5400000">
            <a:off x="2355056" y="3634582"/>
            <a:ext cx="555625" cy="14112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5436" name="Straight Arrow Connector 23"/>
          <p:cNvCxnSpPr>
            <a:cxnSpLocks noChangeShapeType="1"/>
            <a:stCxn id="8" idx="2"/>
            <a:endCxn id="12" idx="0"/>
          </p:cNvCxnSpPr>
          <p:nvPr/>
        </p:nvCxnSpPr>
        <p:spPr bwMode="auto">
          <a:xfrm rot="16200000" flipH="1">
            <a:off x="3615532" y="3785394"/>
            <a:ext cx="544512" cy="10985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15437" name="TextBox 24"/>
          <p:cNvSpPr txBox="1">
            <a:spLocks noChangeArrowheads="1"/>
          </p:cNvSpPr>
          <p:nvPr/>
        </p:nvSpPr>
        <p:spPr bwMode="auto">
          <a:xfrm>
            <a:off x="3459163" y="1587500"/>
            <a:ext cx="531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700</a:t>
            </a:r>
          </a:p>
        </p:txBody>
      </p:sp>
      <p:sp>
        <p:nvSpPr>
          <p:cNvPr id="615438" name="TextBox 26"/>
          <p:cNvSpPr txBox="1">
            <a:spLocks noChangeArrowheads="1"/>
          </p:cNvSpPr>
          <p:nvPr/>
        </p:nvSpPr>
        <p:spPr bwMode="auto">
          <a:xfrm>
            <a:off x="950913" y="3032125"/>
            <a:ext cx="531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100</a:t>
            </a:r>
          </a:p>
        </p:txBody>
      </p:sp>
      <p:sp>
        <p:nvSpPr>
          <p:cNvPr id="615439" name="TextBox 28"/>
          <p:cNvSpPr txBox="1">
            <a:spLocks noChangeArrowheads="1"/>
          </p:cNvSpPr>
          <p:nvPr/>
        </p:nvSpPr>
        <p:spPr bwMode="auto">
          <a:xfrm>
            <a:off x="3108325" y="3009900"/>
            <a:ext cx="53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600</a:t>
            </a:r>
          </a:p>
        </p:txBody>
      </p:sp>
      <p:sp>
        <p:nvSpPr>
          <p:cNvPr id="615440" name="TextBox 29"/>
          <p:cNvSpPr txBox="1">
            <a:spLocks noChangeArrowheads="1"/>
          </p:cNvSpPr>
          <p:nvPr/>
        </p:nvSpPr>
        <p:spPr bwMode="auto">
          <a:xfrm>
            <a:off x="1357313" y="4313238"/>
            <a:ext cx="587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0.30</a:t>
            </a:r>
          </a:p>
        </p:txBody>
      </p:sp>
      <p:sp>
        <p:nvSpPr>
          <p:cNvPr id="615441" name="TextBox 30"/>
          <p:cNvSpPr txBox="1">
            <a:spLocks noChangeArrowheads="1"/>
          </p:cNvSpPr>
          <p:nvPr/>
        </p:nvSpPr>
        <p:spPr bwMode="auto">
          <a:xfrm>
            <a:off x="4411663" y="4291013"/>
            <a:ext cx="587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0.15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2593975" y="4605338"/>
            <a:ext cx="1368425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ATLAS</a:t>
            </a:r>
          </a:p>
        </p:txBody>
      </p:sp>
      <p:cxnSp>
        <p:nvCxnSpPr>
          <p:cNvPr id="615443" name="Straight Arrow Connector 39"/>
          <p:cNvCxnSpPr>
            <a:cxnSpLocks noChangeShapeType="1"/>
            <a:stCxn id="8" idx="2"/>
            <a:endCxn id="37" idx="0"/>
          </p:cNvCxnSpPr>
          <p:nvPr/>
        </p:nvCxnSpPr>
        <p:spPr bwMode="auto">
          <a:xfrm flipH="1">
            <a:off x="3278188" y="4062413"/>
            <a:ext cx="60325" cy="5429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15444" name="TextBox 40"/>
          <p:cNvSpPr txBox="1">
            <a:spLocks noChangeArrowheads="1"/>
          </p:cNvSpPr>
          <p:nvPr/>
        </p:nvSpPr>
        <p:spPr bwMode="auto">
          <a:xfrm>
            <a:off x="3381375" y="4311650"/>
            <a:ext cx="588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0.30</a:t>
            </a:r>
          </a:p>
        </p:txBody>
      </p:sp>
      <p:sp>
        <p:nvSpPr>
          <p:cNvPr id="615445" name="TextBox 27"/>
          <p:cNvSpPr txBox="1">
            <a:spLocks noChangeArrowheads="1"/>
          </p:cNvSpPr>
          <p:nvPr/>
        </p:nvSpPr>
        <p:spPr bwMode="auto">
          <a:xfrm>
            <a:off x="5200650" y="1708150"/>
            <a:ext cx="3255963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2800">
                <a:cs typeface="Arial" charset="0"/>
              </a:rPr>
              <a:t>Quotas may be specified as decimal fractions.</a:t>
            </a:r>
          </a:p>
        </p:txBody>
      </p:sp>
      <p:sp>
        <p:nvSpPr>
          <p:cNvPr id="615446" name="TextBox 31"/>
          <p:cNvSpPr txBox="1">
            <a:spLocks noChangeArrowheads="1"/>
          </p:cNvSpPr>
          <p:nvPr/>
        </p:nvSpPr>
        <p:spPr bwMode="auto">
          <a:xfrm>
            <a:off x="1355725" y="5308600"/>
            <a:ext cx="1228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>
                <a:cs typeface="Arial" charset="0"/>
              </a:rPr>
              <a:t>0.30*600=</a:t>
            </a:r>
            <a:r>
              <a:rPr lang="en-US" altLang="en-US" sz="1400">
                <a:solidFill>
                  <a:srgbClr val="FF0000"/>
                </a:solidFill>
                <a:cs typeface="Arial" charset="0"/>
              </a:rPr>
              <a:t>180</a:t>
            </a:r>
          </a:p>
        </p:txBody>
      </p:sp>
      <p:sp>
        <p:nvSpPr>
          <p:cNvPr id="615447" name="TextBox 32"/>
          <p:cNvSpPr txBox="1">
            <a:spLocks noChangeArrowheads="1"/>
          </p:cNvSpPr>
          <p:nvPr/>
        </p:nvSpPr>
        <p:spPr bwMode="auto">
          <a:xfrm>
            <a:off x="2603500" y="5307013"/>
            <a:ext cx="12271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>
                <a:cs typeface="Arial" charset="0"/>
              </a:rPr>
              <a:t>0.30*600=</a:t>
            </a:r>
            <a:r>
              <a:rPr lang="en-US" altLang="en-US" sz="1400">
                <a:solidFill>
                  <a:srgbClr val="FF0000"/>
                </a:solidFill>
                <a:cs typeface="Arial" charset="0"/>
              </a:rPr>
              <a:t>180</a:t>
            </a:r>
          </a:p>
        </p:txBody>
      </p:sp>
      <p:sp>
        <p:nvSpPr>
          <p:cNvPr id="615448" name="TextBox 33"/>
          <p:cNvSpPr txBox="1">
            <a:spLocks noChangeArrowheads="1"/>
          </p:cNvSpPr>
          <p:nvPr/>
        </p:nvSpPr>
        <p:spPr bwMode="auto">
          <a:xfrm>
            <a:off x="4003675" y="5307013"/>
            <a:ext cx="11398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>
                <a:cs typeface="Arial" charset="0"/>
              </a:rPr>
              <a:t>0.15*600=</a:t>
            </a:r>
            <a:r>
              <a:rPr lang="en-US" altLang="en-US" sz="1400">
                <a:solidFill>
                  <a:srgbClr val="FF0000"/>
                </a:solidFill>
                <a:cs typeface="Arial" charset="0"/>
              </a:rPr>
              <a:t>90</a:t>
            </a:r>
          </a:p>
        </p:txBody>
      </p:sp>
      <p:sp>
        <p:nvSpPr>
          <p:cNvPr id="615449" name="TextBox 25"/>
          <p:cNvSpPr txBox="1">
            <a:spLocks noChangeArrowheads="1"/>
          </p:cNvSpPr>
          <p:nvPr/>
        </p:nvSpPr>
        <p:spPr bwMode="auto">
          <a:xfrm>
            <a:off x="3925888" y="3182938"/>
            <a:ext cx="1722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>
                <a:cs typeface="Arial" charset="0"/>
              </a:rPr>
              <a:t>600-180-180-90=</a:t>
            </a:r>
            <a:r>
              <a:rPr lang="en-US" altLang="en-US" sz="1400">
                <a:solidFill>
                  <a:srgbClr val="FF0000"/>
                </a:solidFill>
                <a:cs typeface="Arial" charset="0"/>
              </a:rPr>
              <a:t>150</a:t>
            </a:r>
          </a:p>
        </p:txBody>
      </p:sp>
    </p:spTree>
    <p:extLst>
      <p:ext uri="{BB962C8B-B14F-4D97-AF65-F5344CB8AC3E}">
        <p14:creationId xmlns:p14="http://schemas.microsoft.com/office/powerpoint/2010/main" val="130496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25"/>
          <p:cNvSpPr>
            <a:spLocks noGrp="1"/>
          </p:cNvSpPr>
          <p:nvPr>
            <p:ph type="sldNum" sz="quarter" idx="4294967295"/>
          </p:nvPr>
        </p:nvSpPr>
        <p:spPr>
          <a:xfrm>
            <a:off x="6934200" y="6248400"/>
            <a:ext cx="990600" cy="457200"/>
          </a:xfrm>
          <a:prstGeom prst="rect">
            <a:avLst/>
          </a:prstGeom>
        </p:spPr>
        <p:txBody>
          <a:bodyPr/>
          <a:lstStyle/>
          <a:p>
            <a:fld id="{8B7051C1-0D2E-4281-A865-0235B280AB24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616450" name="Rounded Rectangular Callout 38"/>
          <p:cNvSpPr>
            <a:spLocks noChangeArrowheads="1"/>
          </p:cNvSpPr>
          <p:nvPr/>
        </p:nvSpPr>
        <p:spPr bwMode="auto">
          <a:xfrm>
            <a:off x="5495925" y="3525838"/>
            <a:ext cx="2933700" cy="2473325"/>
          </a:xfrm>
          <a:prstGeom prst="wedgeRoundRectCallout">
            <a:avLst>
              <a:gd name="adj1" fmla="val -77921"/>
              <a:gd name="adj2" fmla="val -21977"/>
              <a:gd name="adj3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>
                <a:cs typeface="Arial" charset="0"/>
              </a:rPr>
              <a:t>Here, ATLAS and CDF have dynamic quotas that apply to what is left over after the CMS static quota is subtracted.</a:t>
            </a:r>
          </a:p>
        </p:txBody>
      </p:sp>
      <p:sp>
        <p:nvSpPr>
          <p:cNvPr id="616451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/>
              <a:t>Hierarchical Group Quotas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2649538" y="1927225"/>
            <a:ext cx="1312862" cy="50323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Times New Roman" charset="0"/>
              </a:rPr>
              <a:t>physics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962025" y="3338513"/>
            <a:ext cx="1314450" cy="67945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string theory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681288" y="3338513"/>
            <a:ext cx="1314450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particle physics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1422400" y="4618038"/>
            <a:ext cx="1008063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CMS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3992563" y="4606925"/>
            <a:ext cx="889000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CDF</a:t>
            </a:r>
          </a:p>
        </p:txBody>
      </p:sp>
      <p:cxnSp>
        <p:nvCxnSpPr>
          <p:cNvPr id="616457" name="Straight Arrow Connector 13"/>
          <p:cNvCxnSpPr>
            <a:cxnSpLocks noChangeShapeType="1"/>
            <a:stCxn id="5" idx="2"/>
            <a:endCxn id="7" idx="0"/>
          </p:cNvCxnSpPr>
          <p:nvPr/>
        </p:nvCxnSpPr>
        <p:spPr bwMode="auto">
          <a:xfrm rot="5400000">
            <a:off x="2008982" y="2040731"/>
            <a:ext cx="908050" cy="16875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6458" name="Straight Arrow Connector 15"/>
          <p:cNvCxnSpPr>
            <a:cxnSpLocks noChangeShapeType="1"/>
            <a:stCxn id="5" idx="2"/>
          </p:cNvCxnSpPr>
          <p:nvPr/>
        </p:nvCxnSpPr>
        <p:spPr bwMode="auto">
          <a:xfrm rot="5400000">
            <a:off x="2687638" y="2752725"/>
            <a:ext cx="941387" cy="2968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6459" name="Straight Arrow Connector 21"/>
          <p:cNvCxnSpPr>
            <a:cxnSpLocks noChangeShapeType="1"/>
            <a:stCxn id="8" idx="2"/>
            <a:endCxn id="11" idx="0"/>
          </p:cNvCxnSpPr>
          <p:nvPr/>
        </p:nvCxnSpPr>
        <p:spPr bwMode="auto">
          <a:xfrm rot="5400000">
            <a:off x="2355056" y="3634582"/>
            <a:ext cx="555625" cy="14112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16460" name="Straight Arrow Connector 23"/>
          <p:cNvCxnSpPr>
            <a:cxnSpLocks noChangeShapeType="1"/>
            <a:stCxn id="8" idx="2"/>
            <a:endCxn id="12" idx="0"/>
          </p:cNvCxnSpPr>
          <p:nvPr/>
        </p:nvCxnSpPr>
        <p:spPr bwMode="auto">
          <a:xfrm rot="16200000" flipH="1">
            <a:off x="3615532" y="3785394"/>
            <a:ext cx="544512" cy="10985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16461" name="TextBox 24"/>
          <p:cNvSpPr txBox="1">
            <a:spLocks noChangeArrowheads="1"/>
          </p:cNvSpPr>
          <p:nvPr/>
        </p:nvSpPr>
        <p:spPr bwMode="auto">
          <a:xfrm>
            <a:off x="3459163" y="1587500"/>
            <a:ext cx="531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700</a:t>
            </a:r>
          </a:p>
        </p:txBody>
      </p:sp>
      <p:sp>
        <p:nvSpPr>
          <p:cNvPr id="616462" name="TextBox 26"/>
          <p:cNvSpPr txBox="1">
            <a:spLocks noChangeArrowheads="1"/>
          </p:cNvSpPr>
          <p:nvPr/>
        </p:nvSpPr>
        <p:spPr bwMode="auto">
          <a:xfrm>
            <a:off x="950913" y="3032125"/>
            <a:ext cx="531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100</a:t>
            </a:r>
          </a:p>
        </p:txBody>
      </p:sp>
      <p:sp>
        <p:nvSpPr>
          <p:cNvPr id="616463" name="TextBox 28"/>
          <p:cNvSpPr txBox="1">
            <a:spLocks noChangeArrowheads="1"/>
          </p:cNvSpPr>
          <p:nvPr/>
        </p:nvSpPr>
        <p:spPr bwMode="auto">
          <a:xfrm>
            <a:off x="3108325" y="3009900"/>
            <a:ext cx="53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600</a:t>
            </a:r>
          </a:p>
        </p:txBody>
      </p:sp>
      <p:sp>
        <p:nvSpPr>
          <p:cNvPr id="616464" name="TextBox 29"/>
          <p:cNvSpPr txBox="1">
            <a:spLocks noChangeArrowheads="1"/>
          </p:cNvSpPr>
          <p:nvPr/>
        </p:nvSpPr>
        <p:spPr bwMode="auto">
          <a:xfrm>
            <a:off x="1357313" y="4313238"/>
            <a:ext cx="530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200</a:t>
            </a:r>
          </a:p>
        </p:txBody>
      </p:sp>
      <p:sp>
        <p:nvSpPr>
          <p:cNvPr id="616465" name="TextBox 30"/>
          <p:cNvSpPr txBox="1">
            <a:spLocks noChangeArrowheads="1"/>
          </p:cNvSpPr>
          <p:nvPr/>
        </p:nvSpPr>
        <p:spPr bwMode="auto">
          <a:xfrm>
            <a:off x="4411663" y="4291013"/>
            <a:ext cx="587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0.25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2593975" y="4605338"/>
            <a:ext cx="1368425" cy="723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Times New Roman" charset="0"/>
              </a:rPr>
              <a:t>ATLAS</a:t>
            </a:r>
          </a:p>
        </p:txBody>
      </p:sp>
      <p:cxnSp>
        <p:nvCxnSpPr>
          <p:cNvPr id="616467" name="Straight Arrow Connector 39"/>
          <p:cNvCxnSpPr>
            <a:cxnSpLocks noChangeShapeType="1"/>
            <a:stCxn id="8" idx="2"/>
            <a:endCxn id="37" idx="0"/>
          </p:cNvCxnSpPr>
          <p:nvPr/>
        </p:nvCxnSpPr>
        <p:spPr bwMode="auto">
          <a:xfrm flipH="1">
            <a:off x="3278188" y="4062413"/>
            <a:ext cx="60325" cy="5429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16468" name="TextBox 40"/>
          <p:cNvSpPr txBox="1">
            <a:spLocks noChangeArrowheads="1"/>
          </p:cNvSpPr>
          <p:nvPr/>
        </p:nvSpPr>
        <p:spPr bwMode="auto">
          <a:xfrm>
            <a:off x="3381375" y="4311650"/>
            <a:ext cx="473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cs typeface="Arial" charset="0"/>
              </a:rPr>
              <a:t>0.5</a:t>
            </a:r>
          </a:p>
        </p:txBody>
      </p:sp>
      <p:sp>
        <p:nvSpPr>
          <p:cNvPr id="616469" name="TextBox 27"/>
          <p:cNvSpPr txBox="1">
            <a:spLocks noChangeArrowheads="1"/>
          </p:cNvSpPr>
          <p:nvPr/>
        </p:nvSpPr>
        <p:spPr bwMode="auto">
          <a:xfrm>
            <a:off x="5200650" y="1708150"/>
            <a:ext cx="3255963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2800">
                <a:cs typeface="Arial" charset="0"/>
              </a:rPr>
              <a:t>Static quotas may be combined with dynamic quotas.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208213" y="5362575"/>
            <a:ext cx="1587500" cy="30797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latin typeface="Times New Roman" charset="0"/>
              </a:rPr>
              <a:t>0.5*(600-200)=</a:t>
            </a:r>
            <a:r>
              <a:rPr lang="en-US" sz="1400" dirty="0">
                <a:solidFill>
                  <a:srgbClr val="FF0000"/>
                </a:solidFill>
                <a:latin typeface="Times New Roman" charset="0"/>
              </a:rPr>
              <a:t>200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916363" y="5351463"/>
            <a:ext cx="1677987" cy="30797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latin typeface="Times New Roman" charset="0"/>
              </a:rPr>
              <a:t>0.25*(600-200)=</a:t>
            </a:r>
            <a:r>
              <a:rPr lang="en-US" sz="1400" dirty="0">
                <a:solidFill>
                  <a:srgbClr val="FF0000"/>
                </a:solidFill>
                <a:latin typeface="Times New Roman" charset="0"/>
              </a:rPr>
              <a:t>100</a:t>
            </a:r>
          </a:p>
        </p:txBody>
      </p:sp>
      <p:sp>
        <p:nvSpPr>
          <p:cNvPr id="616472" name="TextBox 34"/>
          <p:cNvSpPr txBox="1">
            <a:spLocks noChangeArrowheads="1"/>
          </p:cNvSpPr>
          <p:nvPr/>
        </p:nvSpPr>
        <p:spPr bwMode="auto">
          <a:xfrm>
            <a:off x="3925888" y="3182938"/>
            <a:ext cx="1812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>
                <a:cs typeface="Arial" charset="0"/>
              </a:rPr>
              <a:t>600-200-200-100=</a:t>
            </a:r>
            <a:r>
              <a:rPr lang="en-US" altLang="en-US" sz="1400">
                <a:solidFill>
                  <a:srgbClr val="FF0000"/>
                </a:solidFill>
                <a:cs typeface="Arial" charset="0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61210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cs typeface="Courier New" panose="02070309020205020404" pitchFamily="49" charset="0"/>
              </a:rPr>
              <a:t>By default, won’t preempt to make quota</a:t>
            </a:r>
          </a:p>
          <a:p>
            <a:pPr marL="0" indent="0">
              <a:buNone/>
            </a:pPr>
            <a:r>
              <a:rPr lang="en-US" dirty="0" smtClean="0">
                <a:cs typeface="Courier New" panose="02070309020205020404" pitchFamily="49" charset="0"/>
              </a:rPr>
              <a:t>But, “there’s a knob for that”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PREEMPTION_REQUIREMENTS = (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SubmitterGroupResourcesInUse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SubmitterGroupQuota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&amp;&amp; (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RemoteGroupResourcesInUse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&gt;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RemoteGroupQuota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&amp;&amp; (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RemoteGroup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=!=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SubmitterGroup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Preemption with HQG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2D5FC8-1FEF-46F2-B72D-B3E0D441EDCB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2170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Group_accept_surplus</a:t>
            </a:r>
            <a:r>
              <a:rPr lang="en-US" dirty="0" smtClean="0"/>
              <a:t> = true</a:t>
            </a:r>
          </a:p>
          <a:p>
            <a:endParaRPr lang="en-US" dirty="0"/>
          </a:p>
          <a:p>
            <a:r>
              <a:rPr lang="en-US" dirty="0" err="1" smtClean="0"/>
              <a:t>Group_accept_surplus_a</a:t>
            </a:r>
            <a:r>
              <a:rPr lang="en-US" dirty="0" smtClean="0"/>
              <a:t> = true</a:t>
            </a:r>
          </a:p>
          <a:p>
            <a:endParaRPr lang="en-US" dirty="0"/>
          </a:p>
          <a:p>
            <a:r>
              <a:rPr lang="en-US" dirty="0" smtClean="0"/>
              <a:t>This is what creates hierarchy</a:t>
            </a:r>
          </a:p>
          <a:p>
            <a:pPr lvl="1"/>
            <a:r>
              <a:rPr lang="en-US" dirty="0" smtClean="0"/>
              <a:t>But only for quotas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Group_accept_surplus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2D5FC8-1FEF-46F2-B72D-B3E0D441EDCB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5047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Quotas don’t know about matching</a:t>
            </a:r>
          </a:p>
          <a:p>
            <a:r>
              <a:rPr lang="en-US" dirty="0" smtClean="0"/>
              <a:t>Assuming everything matches everything</a:t>
            </a:r>
          </a:p>
          <a:p>
            <a:r>
              <a:rPr lang="en-US" dirty="0" smtClean="0"/>
              <a:t>Surprises with partitionable slots</a:t>
            </a:r>
          </a:p>
          <a:p>
            <a:r>
              <a:rPr lang="en-US" dirty="0" smtClean="0"/>
              <a:t>Preempting multiple slots a problem</a:t>
            </a:r>
          </a:p>
          <a:p>
            <a:endParaRPr lang="en-US" dirty="0"/>
          </a:p>
          <a:p>
            <a:r>
              <a:rPr lang="en-US" dirty="0" smtClean="0"/>
              <a:t>May want to think about draining instead.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Gotchas with quotas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2D5FC8-1FEF-46F2-B72D-B3E0D441EDCB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4709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ways to schedule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2D5FC8-1FEF-46F2-B72D-B3E0D441EDCB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012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with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RANK = Memory</a:t>
            </a:r>
          </a:p>
          <a:p>
            <a:endParaRPr lang="en-US" dirty="0">
              <a:cs typeface="Courier New" panose="02070309020205020404" pitchFamily="49" charset="0"/>
            </a:endParaRPr>
          </a:p>
          <a:p>
            <a:r>
              <a:rPr lang="en-US" dirty="0" smtClean="0">
                <a:cs typeface="Courier New" panose="02070309020205020404" pitchFamily="49" charset="0"/>
              </a:rPr>
              <a:t>In </a:t>
            </a:r>
            <a:r>
              <a:rPr lang="en-US" dirty="0" err="1" smtClean="0">
                <a:cs typeface="Courier New" panose="02070309020205020404" pitchFamily="49" charset="0"/>
              </a:rPr>
              <a:t>condor_submit</a:t>
            </a:r>
            <a:r>
              <a:rPr lang="en-US" dirty="0" smtClean="0">
                <a:cs typeface="Courier New" panose="02070309020205020404" pitchFamily="49" charset="0"/>
              </a:rPr>
              <a:t> file</a:t>
            </a:r>
          </a:p>
          <a:p>
            <a:endParaRPr lang="en-US" dirty="0">
              <a:cs typeface="Courier New" panose="02070309020205020404" pitchFamily="49" charset="0"/>
            </a:endParaRPr>
          </a:p>
          <a:p>
            <a:r>
              <a:rPr lang="en-US" dirty="0" smtClean="0">
                <a:cs typeface="Courier New" panose="02070309020205020404" pitchFamily="49" charset="0"/>
              </a:rPr>
              <a:t>Not as powerful as you may think:</a:t>
            </a:r>
          </a:p>
          <a:p>
            <a:pPr lvl="1"/>
            <a:r>
              <a:rPr lang="en-US" dirty="0" smtClean="0">
                <a:cs typeface="Courier New" panose="02070309020205020404" pitchFamily="49" charset="0"/>
              </a:rPr>
              <a:t>Remember steady state condition</a:t>
            </a:r>
            <a:endParaRPr lang="en-US" dirty="0"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Schedd Policy:  Job Rank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2D5FC8-1FEF-46F2-B72D-B3E0D441EDC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65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Central manager</a:t>
            </a:r>
          </a:p>
          <a:p>
            <a:endParaRPr lang="en-US" dirty="0" smtClean="0"/>
          </a:p>
          <a:p>
            <a:r>
              <a:rPr lang="en-US" dirty="0" smtClean="0"/>
              <a:t>In central manager </a:t>
            </a:r>
            <a:r>
              <a:rPr lang="en-US" dirty="0" err="1" smtClean="0"/>
              <a:t>config</a:t>
            </a:r>
            <a:endParaRPr lang="en-US" dirty="0"/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FOO_LIMIT = 10</a:t>
            </a:r>
          </a:p>
          <a:p>
            <a:endParaRPr lang="en-US" dirty="0"/>
          </a:p>
          <a:p>
            <a:r>
              <a:rPr lang="en-US" dirty="0" smtClean="0"/>
              <a:t>In submit file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oncurrency_limits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foo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Concurrency Limits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2D5FC8-1FEF-46F2-B72D-B3E0D441EDC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756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chedd sends all idle jobs to the negotiator</a:t>
            </a:r>
          </a:p>
          <a:p>
            <a:endParaRPr lang="en-US" dirty="0"/>
          </a:p>
          <a:p>
            <a:r>
              <a:rPr lang="en-US" dirty="0" smtClean="0"/>
              <a:t>Negotiator picks machines (idle or busy) to match to these idle jobs</a:t>
            </a:r>
          </a:p>
          <a:p>
            <a:endParaRPr lang="en-US" dirty="0"/>
          </a:p>
          <a:p>
            <a:r>
              <a:rPr lang="en-US" dirty="0" smtClean="0"/>
              <a:t>How does it pick?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 of this talk:</a:t>
            </a:r>
            <a:br>
              <a:rPr lang="en-US" dirty="0" smtClean="0"/>
            </a:br>
            <a:r>
              <a:rPr lang="en-US" dirty="0" smtClean="0"/>
              <a:t>Provisioning, or Scheduling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2D5FC8-1FEF-46F2-B72D-B3E0D441EDC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785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Negotiator computes, stores the user </a:t>
            </a:r>
            <a:r>
              <a:rPr lang="en-US" dirty="0" err="1" smtClean="0"/>
              <a:t>prio</a:t>
            </a: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View with </a:t>
            </a:r>
            <a:r>
              <a:rPr lang="en-US" b="1" dirty="0" err="1" smtClean="0">
                <a:latin typeface="Courier New" pitchFamily="25" charset="0"/>
              </a:rPr>
              <a:t>condor_userprio</a:t>
            </a:r>
            <a:r>
              <a:rPr lang="en-US" b="1" dirty="0" smtClean="0">
                <a:latin typeface="Courier New" pitchFamily="25" charset="0"/>
              </a:rPr>
              <a:t> </a:t>
            </a:r>
            <a:r>
              <a:rPr lang="en-US" b="1" dirty="0" smtClean="0"/>
              <a:t>tool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Inversely related to machines allocated (lower number is better priority)</a:t>
            </a:r>
          </a:p>
          <a:p>
            <a:pPr lvl="1" eaLnBrk="1" hangingPunct="1">
              <a:defRPr/>
            </a:pPr>
            <a:r>
              <a:rPr lang="en-US" dirty="0" smtClean="0"/>
              <a:t>A user with priority of 10 will be able to claim twice as many machines as a user with priority 20</a:t>
            </a:r>
          </a:p>
        </p:txBody>
      </p:sp>
      <p:sp>
        <p:nvSpPr>
          <p:cNvPr id="6041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Negotiator metric: User Priority</a:t>
            </a:r>
          </a:p>
        </p:txBody>
      </p:sp>
      <p:sp>
        <p:nvSpPr>
          <p:cNvPr id="61444" name="Slide Number Placeholder 4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pPr>
              <a:defRPr/>
            </a:pPr>
            <a:fld id="{B6CBF730-12F8-4CF6-BEAB-0F841FF39679}" type="slidenum">
              <a:rPr lang="en-US" sz="1400" smtClean="0">
                <a:solidFill>
                  <a:srgbClr val="969696"/>
                </a:solidFill>
                <a:latin typeface="+mn-lt"/>
              </a:rPr>
              <a:pPr>
                <a:defRPr/>
              </a:pPr>
              <a:t>7</a:t>
            </a:fld>
            <a:endParaRPr lang="en-US" sz="1400" smtClean="0">
              <a:solidFill>
                <a:srgbClr val="969696"/>
              </a:solidFill>
              <a:latin typeface="+mn-lt"/>
            </a:endParaRPr>
          </a:p>
        </p:txBody>
      </p:sp>
    </p:spTree>
  </p:cSld>
  <p:clrMapOvr>
    <a:masterClrMapping/>
  </p:clrMapOvr>
  <p:transition advTm="3957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Bob in schedd1 same as Bob in schedd2?</a:t>
            </a:r>
          </a:p>
          <a:p>
            <a:r>
              <a:rPr lang="en-US" dirty="0" smtClean="0"/>
              <a:t>If have same UID_DOMAIN, the are.</a:t>
            </a:r>
          </a:p>
          <a:p>
            <a:r>
              <a:rPr lang="en-US" dirty="0" smtClean="0"/>
              <a:t>Prevents cheating by adding </a:t>
            </a:r>
            <a:r>
              <a:rPr lang="en-US" dirty="0" err="1" smtClean="0"/>
              <a:t>shedds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We’ll talk later about other user definitions.</a:t>
            </a:r>
          </a:p>
          <a:p>
            <a:endParaRPr lang="en-US" dirty="0"/>
          </a:p>
          <a:p>
            <a:r>
              <a:rPr lang="en-US" dirty="0" smtClean="0"/>
              <a:t>Map files can define the local user name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 user?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2D5FC8-1FEF-46F2-B72D-B3E0D441EDC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92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(Effective) User Priority is determined by multiplying two components</a:t>
            </a: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 smtClean="0"/>
              <a:t>Real Priority * Priority Factor</a:t>
            </a:r>
          </a:p>
          <a:p>
            <a:pPr marL="457200" lvl="1" indent="0" eaLnBrk="1" hangingPunct="1">
              <a:buNone/>
              <a:defRPr/>
            </a:pPr>
            <a:endParaRPr lang="en-US" dirty="0" smtClean="0"/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User Priority (2)</a:t>
            </a:r>
          </a:p>
        </p:txBody>
      </p:sp>
      <p:sp>
        <p:nvSpPr>
          <p:cNvPr id="62468" name="Slide Number Placeholder 4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25" charset="0"/>
                <a:ea typeface="ＭＳ Ｐゴシック" pitchFamily="25" charset="-128"/>
              </a:defRPr>
            </a:lvl9pPr>
          </a:lstStyle>
          <a:p>
            <a:pPr>
              <a:defRPr/>
            </a:pPr>
            <a:fld id="{EF79649C-3713-4DD1-B208-066ECB3F9A6B}" type="slidenum">
              <a:rPr lang="en-US" sz="1400" smtClean="0">
                <a:solidFill>
                  <a:srgbClr val="969696"/>
                </a:solidFill>
                <a:latin typeface="+mn-lt"/>
              </a:rPr>
              <a:pPr>
                <a:defRPr/>
              </a:pPr>
              <a:t>9</a:t>
            </a:fld>
            <a:endParaRPr lang="en-US" sz="1400" smtClean="0">
              <a:solidFill>
                <a:srgbClr val="969696"/>
              </a:solidFill>
              <a:latin typeface="+mn-lt"/>
            </a:endParaRPr>
          </a:p>
        </p:txBody>
      </p:sp>
    </p:spTree>
  </p:cSld>
  <p:clrMapOvr>
    <a:masterClrMapping/>
  </p:clrMapOvr>
  <p:transition advTm="9507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HTC-Presentation-Template-4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3_Condor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ndorNew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64572</TotalTime>
  <Words>1455</Words>
  <Application>Microsoft Office PowerPoint</Application>
  <PresentationFormat>On-screen Show (4:3)</PresentationFormat>
  <Paragraphs>416</Paragraphs>
  <Slides>38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Custom Design</vt:lpstr>
      <vt:lpstr>CHTC-Presentation-Template-4</vt:lpstr>
      <vt:lpstr>HTCondor scheduling policy</vt:lpstr>
      <vt:lpstr>Overview of Condor Architecture</vt:lpstr>
      <vt:lpstr>Schedd Policy: Job Priority</vt:lpstr>
      <vt:lpstr>Schedd Policy:  Job Rank</vt:lpstr>
      <vt:lpstr>Concurrency Limits</vt:lpstr>
      <vt:lpstr>Rest of this talk: Provisioning, or Scheduling</vt:lpstr>
      <vt:lpstr>Negotiator metric: User Priority</vt:lpstr>
      <vt:lpstr>What’s a user?</vt:lpstr>
      <vt:lpstr>User Priority (2)</vt:lpstr>
      <vt:lpstr>Real Priority</vt:lpstr>
      <vt:lpstr>Priority Factor</vt:lpstr>
      <vt:lpstr>condor_userprio</vt:lpstr>
      <vt:lpstr>A note about Preemption</vt:lpstr>
      <vt:lpstr>Negotiation Cycle</vt:lpstr>
      <vt:lpstr>Sorting slots: sort levels</vt:lpstr>
      <vt:lpstr>If Matched machine claimed, extra checks required</vt:lpstr>
      <vt:lpstr>PREEMPTION_REQUIREMENTS</vt:lpstr>
      <vt:lpstr>PREEMPTION_REQUIREMENTS</vt:lpstr>
      <vt:lpstr>PREEMPTION_RANK</vt:lpstr>
      <vt:lpstr>MaxJobRetirementTime</vt:lpstr>
      <vt:lpstr>Partitionable slots </vt:lpstr>
      <vt:lpstr>Accounting Groups (2 kinds)</vt:lpstr>
      <vt:lpstr>Accounting Groups as Alias</vt:lpstr>
      <vt:lpstr>Prio factors with groups</vt:lpstr>
      <vt:lpstr>Accounting Groups w/ Quota</vt:lpstr>
      <vt:lpstr>Strict quotas then enforce</vt:lpstr>
      <vt:lpstr>GROUP_AUTOREGROUP</vt:lpstr>
      <vt:lpstr>Hierarchical Group Quotas</vt:lpstr>
      <vt:lpstr>Hierarchical Group Quotas</vt:lpstr>
      <vt:lpstr>Hierarchical Group Quotas</vt:lpstr>
      <vt:lpstr>Hierarchical Group Quotas</vt:lpstr>
      <vt:lpstr>Hierarchical Group Quotas</vt:lpstr>
      <vt:lpstr>Hierarchical Group Quotas</vt:lpstr>
      <vt:lpstr>Hierarchical Group Quotas</vt:lpstr>
      <vt:lpstr>Preemption with HQG</vt:lpstr>
      <vt:lpstr>Group_accept_surplus</vt:lpstr>
      <vt:lpstr>Gotchas with quotas</vt:lpstr>
      <vt:lpstr>Summary</vt:lpstr>
    </vt:vector>
  </TitlesOfParts>
  <Company>UW Madison - Condor Project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Condor Administration</dc:title>
  <dc:creator>Condor Project</dc:creator>
  <cp:lastModifiedBy>gthain</cp:lastModifiedBy>
  <cp:revision>934</cp:revision>
  <cp:lastPrinted>2003-04-29T23:07:22Z</cp:lastPrinted>
  <dcterms:created xsi:type="dcterms:W3CDTF">2011-05-01T19:34:24Z</dcterms:created>
  <dcterms:modified xsi:type="dcterms:W3CDTF">2014-12-10T05:53:14Z</dcterms:modified>
</cp:coreProperties>
</file>