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72" r:id="rId2"/>
    <p:sldId id="268" r:id="rId3"/>
    <p:sldId id="256" r:id="rId4"/>
    <p:sldId id="265" r:id="rId5"/>
    <p:sldId id="257" r:id="rId6"/>
    <p:sldId id="258" r:id="rId7"/>
    <p:sldId id="273" r:id="rId8"/>
    <p:sldId id="260" r:id="rId9"/>
    <p:sldId id="261" r:id="rId10"/>
    <p:sldId id="264" r:id="rId11"/>
    <p:sldId id="270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C127F-1C79-4C13-BCFB-4E93739EEB19}" type="datetimeFigureOut">
              <a:rPr lang="en-GB" smtClean="0"/>
              <a:t>30/07/2014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9DE1E5-1BE1-4DCB-BBAB-FC9041524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596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DE1E5-1BE1-4DCB-BBAB-FC904152421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665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9DE1E5-1BE1-4DCB-BBAB-FC904152421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383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174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6E17E1-1E0C-4570-80AC-CFD4336417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566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6E17E1-1E0C-4570-80AC-CFD4336417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448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196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r"/>
            <a:r>
              <a:rPr lang="en-GB" dirty="0" smtClean="0"/>
              <a:t>&lt;#&gt;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0069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6E17E1-1E0C-4570-80AC-CFD4336417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773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6E17E1-1E0C-4570-80AC-CFD4336417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860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6E17E1-1E0C-4570-80AC-CFD4336417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33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6E17E1-1E0C-4570-80AC-CFD4336417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32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6E17E1-1E0C-4570-80AC-CFD4336417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87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96E17E1-1E0C-4570-80AC-CFD4336417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0382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046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3197" y="2410361"/>
            <a:ext cx="511146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4800" b="1" dirty="0">
                <a:solidFill>
                  <a:schemeClr val="bg1">
                    <a:lumMod val="65000"/>
                  </a:schemeClr>
                </a:solidFill>
              </a:rPr>
              <a:t>Two Beam Module </a:t>
            </a:r>
            <a:endParaRPr lang="en-GB" sz="4800" b="1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GB" sz="3200" b="1" i="1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GB" sz="3200" b="1" i="1" dirty="0" smtClean="0">
                <a:solidFill>
                  <a:schemeClr val="accent6">
                    <a:lumMod val="75000"/>
                  </a:schemeClr>
                </a:solidFill>
              </a:rPr>
              <a:t>hermo-mechanical tests</a:t>
            </a:r>
            <a:endParaRPr lang="en-GB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55364" y="6412468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i="1" dirty="0" smtClean="0"/>
              <a:t>30.07.2014</a:t>
            </a:r>
            <a:endParaRPr lang="en-GB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584392" y="4653405"/>
            <a:ext cx="1797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i="1" dirty="0" smtClean="0"/>
              <a:t>Elena Daskalaki</a:t>
            </a:r>
          </a:p>
          <a:p>
            <a:pPr algn="r"/>
            <a:r>
              <a:rPr lang="en-GB" i="1" dirty="0" smtClean="0"/>
              <a:t>Alex Vamvakas</a:t>
            </a:r>
          </a:p>
          <a:p>
            <a:pPr algn="r"/>
            <a:r>
              <a:rPr lang="en-GB" i="1" dirty="0" smtClean="0"/>
              <a:t>Athanasios Zelios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418844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6200"/>
            <a:ext cx="1978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bg1">
                    <a:lumMod val="95000"/>
                  </a:schemeClr>
                </a:solidFill>
              </a:rPr>
              <a:t>Planning</a:t>
            </a:r>
            <a:endParaRPr lang="en-GB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650896"/>
              </p:ext>
            </p:extLst>
          </p:nvPr>
        </p:nvGraphicFramePr>
        <p:xfrm>
          <a:off x="685800" y="2057400"/>
          <a:ext cx="7239000" cy="18288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619500"/>
                <a:gridCol w="3619500"/>
              </a:tblGrid>
              <a:tr h="457200">
                <a:tc>
                  <a:txBody>
                    <a:bodyPr/>
                    <a:lstStyle/>
                    <a:p>
                      <a:r>
                        <a:rPr lang="en-GB" dirty="0" smtClean="0"/>
                        <a:t>What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When</a:t>
                      </a:r>
                      <a:endParaRPr lang="en-GB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GB" dirty="0" smtClean="0"/>
                        <a:t>Finalize HW/SW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08.08.2014</a:t>
                      </a:r>
                      <a:endParaRPr lang="en-GB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GB" dirty="0" smtClean="0"/>
                        <a:t>Finalize PID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12.08.2014</a:t>
                      </a:r>
                      <a:endParaRPr lang="en-GB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GB" dirty="0" smtClean="0"/>
                        <a:t>Start transients</a:t>
                      </a:r>
                      <a:r>
                        <a:rPr lang="en-GB" baseline="0" dirty="0" smtClean="0"/>
                        <a:t> tests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01.09.2014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GB" dirty="0" smtClean="0"/>
              <a:t>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86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6200"/>
            <a:ext cx="2277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bg1">
                    <a:lumMod val="95000"/>
                  </a:schemeClr>
                </a:solidFill>
              </a:rPr>
              <a:t>Questions</a:t>
            </a:r>
            <a:endParaRPr lang="en-GB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447800"/>
            <a:ext cx="8383257" cy="3831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dirty="0" smtClean="0"/>
              <a:t>DT=10 </a:t>
            </a:r>
            <a:r>
              <a:rPr lang="en-GB" baseline="30000" dirty="0" smtClean="0"/>
              <a:t>o</a:t>
            </a:r>
            <a:r>
              <a:rPr lang="en-GB" dirty="0" smtClean="0"/>
              <a:t>C: </a:t>
            </a:r>
            <a:r>
              <a:rPr lang="en-GB" dirty="0"/>
              <a:t>W</a:t>
            </a:r>
            <a:r>
              <a:rPr lang="en-GB" dirty="0" smtClean="0"/>
              <a:t>hich temperatures does it refer to?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/>
              <a:t>What is the target DT of components? </a:t>
            </a:r>
            <a:r>
              <a:rPr lang="en-GB" dirty="0" smtClean="0"/>
              <a:t>Effect </a:t>
            </a:r>
            <a:r>
              <a:rPr lang="en-GB" dirty="0"/>
              <a:t>on </a:t>
            </a:r>
            <a:r>
              <a:rPr lang="en-GB" dirty="0" smtClean="0"/>
              <a:t>transients</a:t>
            </a:r>
            <a:endParaRPr lang="en-GB" dirty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Water/components temperature variation? 0.1 </a:t>
            </a:r>
            <a:r>
              <a:rPr lang="en-GB" baseline="30000" dirty="0" smtClean="0"/>
              <a:t>o</a:t>
            </a:r>
            <a:r>
              <a:rPr lang="en-GB" dirty="0" smtClean="0"/>
              <a:t>C? </a:t>
            </a:r>
            <a:r>
              <a:rPr lang="en-GB" dirty="0"/>
              <a:t>(ref. </a:t>
            </a:r>
            <a:r>
              <a:rPr lang="en-GB" dirty="0" smtClean="0"/>
              <a:t>EUROTeV-Report-2008-081)</a:t>
            </a:r>
          </a:p>
          <a:p>
            <a:pPr marL="685800" lvl="1" indent="-338138">
              <a:lnSpc>
                <a:spcPct val="150000"/>
              </a:lnSpc>
              <a:buFont typeface="+mj-lt"/>
              <a:buAutoNum type="alphaLcParenR"/>
            </a:pPr>
            <a:r>
              <a:rPr lang="en-GB" dirty="0" smtClean="0"/>
              <a:t>PID tuning depends on this condition</a:t>
            </a:r>
          </a:p>
          <a:p>
            <a:pPr marL="685800" lvl="1" indent="-338138">
              <a:lnSpc>
                <a:spcPct val="150000"/>
              </a:lnSpc>
              <a:buFont typeface="+mj-lt"/>
              <a:buAutoNum type="alphaLcParenR"/>
            </a:pPr>
            <a:r>
              <a:rPr lang="en-GB" dirty="0" smtClean="0"/>
              <a:t>Sensors’ accuracy currently 0.1 </a:t>
            </a:r>
            <a:r>
              <a:rPr lang="en-GB" baseline="30000" dirty="0" smtClean="0"/>
              <a:t>o</a:t>
            </a:r>
            <a:r>
              <a:rPr lang="en-GB" dirty="0" smtClean="0"/>
              <a:t>C</a:t>
            </a:r>
          </a:p>
          <a:p>
            <a:pPr marL="685800" lvl="1" indent="-338138">
              <a:lnSpc>
                <a:spcPct val="150000"/>
              </a:lnSpc>
              <a:buFont typeface="+mj-lt"/>
              <a:buAutoNum type="alphaLcParenR"/>
            </a:pPr>
            <a:r>
              <a:rPr lang="en-GB" dirty="0" smtClean="0"/>
              <a:t>Sensors’ position?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Correlation among lab module, CLEX, CLIC…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 smtClean="0"/>
              <a:t>Demineralized water</a:t>
            </a:r>
            <a:endParaRPr lang="en-GB" dirty="0"/>
          </a:p>
          <a:p>
            <a:pPr>
              <a:lnSpc>
                <a:spcPct val="150000"/>
              </a:lnSpc>
            </a:pP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GB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086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6200"/>
            <a:ext cx="33339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bg1">
                    <a:lumMod val="95000"/>
                  </a:schemeClr>
                </a:solidFill>
              </a:rPr>
              <a:t>Tasks summary</a:t>
            </a:r>
            <a:endParaRPr lang="en-GB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1891" y="1083439"/>
            <a:ext cx="4418261" cy="14619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>
                <a:solidFill>
                  <a:schemeClr val="accent3">
                    <a:lumMod val="75000"/>
                  </a:schemeClr>
                </a:solidFill>
              </a:rPr>
              <a:t>Hardware</a:t>
            </a:r>
            <a:r>
              <a:rPr lang="en-GB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GB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Add and re-organize temperature sensors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Add, connect and calibrate flow meters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Add real-time power sensors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1891" y="2846874"/>
            <a:ext cx="2798908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>
                <a:solidFill>
                  <a:schemeClr val="accent3">
                    <a:lumMod val="75000"/>
                  </a:schemeClr>
                </a:solidFill>
              </a:rPr>
              <a:t>Software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Update/modify LabVIEW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61891" y="3902423"/>
            <a:ext cx="2056910" cy="14619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>
                <a:solidFill>
                  <a:schemeClr val="accent3">
                    <a:lumMod val="75000"/>
                  </a:schemeClr>
                </a:solidFill>
              </a:rPr>
              <a:t>Tests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Water only tests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PID tuning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/>
              <a:t>Transients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78167" y="5791200"/>
            <a:ext cx="32003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>
                <a:solidFill>
                  <a:schemeClr val="accent3">
                    <a:lumMod val="75000"/>
                  </a:schemeClr>
                </a:solidFill>
              </a:rPr>
              <a:t>Preparation for next module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GB" dirty="0" smtClean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214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00200" y="3810000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76200"/>
            <a:ext cx="22250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bg1">
                    <a:lumMod val="95000"/>
                  </a:schemeClr>
                </a:solidFill>
              </a:rPr>
              <a:t>Hardware</a:t>
            </a:r>
            <a:endParaRPr lang="en-GB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5410200"/>
            <a:ext cx="449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/>
              <a:t>Vacuum tank</a:t>
            </a:r>
          </a:p>
          <a:p>
            <a:pPr marL="288925" lvl="1" indent="-288925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 smtClean="0"/>
              <a:t>Add two thermocouples inside (total: 2)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59418" y="4563070"/>
            <a:ext cx="260838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 smtClean="0"/>
              <a:t>Calibration of new RTD sensors using high precision c</a:t>
            </a:r>
            <a:r>
              <a:rPr lang="en-GB" b="1" dirty="0" smtClean="0"/>
              <a:t>alibration bath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4859219" y="937788"/>
            <a:ext cx="4064000" cy="1729212"/>
            <a:chOff x="4724400" y="1138473"/>
            <a:chExt cx="4064000" cy="17292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13" b="18855"/>
            <a:stretch/>
          </p:blipFill>
          <p:spPr>
            <a:xfrm>
              <a:off x="4724400" y="1138473"/>
              <a:ext cx="4064000" cy="1729212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5555433" y="2138693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/>
            <p:cNvSpPr/>
            <p:nvPr/>
          </p:nvSpPr>
          <p:spPr>
            <a:xfrm>
              <a:off x="6324600" y="2138693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7086600" y="2138693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/>
            <p:cNvSpPr/>
            <p:nvPr/>
          </p:nvSpPr>
          <p:spPr>
            <a:xfrm>
              <a:off x="7924800" y="2138693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228600" y="1480572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PETS </a:t>
            </a:r>
          </a:p>
          <a:p>
            <a:pPr marL="288925" lvl="1" indent="-288925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Reorganize sensors (put all on copper)</a:t>
            </a:r>
          </a:p>
          <a:p>
            <a:pPr marL="288925" lvl="1" indent="-288925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Put sensor inside each PETS (total: 2)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28600" y="30212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Girders</a:t>
            </a:r>
          </a:p>
          <a:p>
            <a:pPr marL="288925" lvl="1" indent="-288925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/>
              <a:t>Add three </a:t>
            </a:r>
            <a:r>
              <a:rPr lang="en-GB" dirty="0" smtClean="0"/>
              <a:t>sensors </a:t>
            </a:r>
            <a:r>
              <a:rPr lang="en-GB" dirty="0"/>
              <a:t>at each girder (total: 6)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28600" y="4146490"/>
            <a:ext cx="4572000" cy="10618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/>
              <a:t>Cradles</a:t>
            </a:r>
          </a:p>
          <a:p>
            <a:pPr marL="288925" lvl="1" indent="-288925">
              <a:buFont typeface="Courier New" panose="02070309020205020404" pitchFamily="49" charset="0"/>
              <a:buChar char="o"/>
            </a:pPr>
            <a:r>
              <a:rPr lang="en-GB" dirty="0"/>
              <a:t>Add sensor on cradles close to the girder displacement sensors (total: 4)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36" t="20530" r="17313" b="6532"/>
          <a:stretch/>
        </p:blipFill>
        <p:spPr>
          <a:xfrm rot="5400000">
            <a:off x="4722974" y="5223541"/>
            <a:ext cx="1741280" cy="1468791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>
            <a:off x="5130446" y="5468294"/>
            <a:ext cx="49530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>
            <a:off x="4859219" y="3800947"/>
            <a:ext cx="1448177" cy="1214161"/>
            <a:chOff x="4686111" y="4126754"/>
            <a:chExt cx="1448177" cy="1214161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38" t="19406" r="11666"/>
            <a:stretch/>
          </p:blipFill>
          <p:spPr>
            <a:xfrm>
              <a:off x="4686111" y="4126754"/>
              <a:ext cx="1448177" cy="1214161"/>
            </a:xfrm>
            <a:prstGeom prst="rect">
              <a:avLst/>
            </a:prstGeom>
          </p:spPr>
        </p:pic>
        <p:sp>
          <p:nvSpPr>
            <p:cNvPr id="25" name="Oval 24"/>
            <p:cNvSpPr/>
            <p:nvPr/>
          </p:nvSpPr>
          <p:spPr>
            <a:xfrm>
              <a:off x="5181600" y="4676685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859219" y="2712265"/>
            <a:ext cx="4068528" cy="1022556"/>
            <a:chOff x="4719873" y="2743200"/>
            <a:chExt cx="4068528" cy="102255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097" b="22391"/>
            <a:stretch/>
          </p:blipFill>
          <p:spPr>
            <a:xfrm>
              <a:off x="4719873" y="2743200"/>
              <a:ext cx="4068528" cy="1022556"/>
            </a:xfrm>
            <a:prstGeom prst="rect">
              <a:avLst/>
            </a:prstGeom>
          </p:spPr>
        </p:pic>
        <p:sp>
          <p:nvSpPr>
            <p:cNvPr id="26" name="Oval 25"/>
            <p:cNvSpPr/>
            <p:nvPr/>
          </p:nvSpPr>
          <p:spPr>
            <a:xfrm>
              <a:off x="5124450" y="3247311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6381750" y="3247311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8039100" y="3247311"/>
              <a:ext cx="114300" cy="1143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28600" y="1066800"/>
            <a:ext cx="2408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Temperature sensors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943926"/>
            <a:ext cx="319931" cy="309563"/>
          </a:xfrm>
          <a:prstGeom prst="rect">
            <a:avLst/>
          </a:prstGeom>
        </p:spPr>
      </p:pic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GB" dirty="0" smtClean="0"/>
              <a:t>2</a:t>
            </a:r>
            <a:endParaRPr lang="en-GB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792" y="4800600"/>
            <a:ext cx="319931" cy="30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6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76200"/>
            <a:ext cx="22250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Hardware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600" y="1600200"/>
            <a:ext cx="68249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Add one flow meter at each cooling channel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Test flow meters  based on the highly accurate Siemens MASS 6000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1219200"/>
            <a:ext cx="1492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Flow meters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4935140"/>
            <a:ext cx="3497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</a:rPr>
              <a:t>Real-time power measurement</a:t>
            </a:r>
            <a:endParaRPr lang="en-GB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5325070"/>
            <a:ext cx="67092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Current sensor to measure the current of the AS and PETS heaters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Calculation of heaters’ power in real-time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4976045"/>
            <a:ext cx="1143000" cy="162138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634363"/>
            <a:ext cx="319931" cy="30956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965" y="2061865"/>
            <a:ext cx="319931" cy="3095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5410200"/>
            <a:ext cx="319931" cy="3095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66" b="30855"/>
          <a:stretch/>
        </p:blipFill>
        <p:spPr>
          <a:xfrm>
            <a:off x="1923872" y="2780170"/>
            <a:ext cx="4934128" cy="1868030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GB" dirty="0" smtClean="0"/>
              <a:t>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3737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765280"/>
            <a:ext cx="6858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Update software to increase usability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Add new components (sensors, flow meters, power measurement)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Alarms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Real-time statistics (min, max, steady-state)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Automation of inputs (heaters’ power, water flow)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Interface to host two or more modules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76200"/>
            <a:ext cx="20540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bg1">
                    <a:lumMod val="95000"/>
                  </a:schemeClr>
                </a:solidFill>
              </a:rPr>
              <a:t>Software</a:t>
            </a:r>
            <a:endParaRPr lang="en-GB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" y="1219200"/>
            <a:ext cx="1039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LabVIEW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1828800"/>
            <a:ext cx="319931" cy="3095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634" y="2252334"/>
            <a:ext cx="319931" cy="3095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0465" y="3505200"/>
            <a:ext cx="319931" cy="309563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GB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4597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9709" y="1981200"/>
            <a:ext cx="70843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Test all flow meters range and accuracy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Choose the best flow meter for SAS and PETS 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76200"/>
            <a:ext cx="12105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chemeClr val="bg1">
                    <a:lumMod val="95000"/>
                  </a:schemeClr>
                </a:solidFill>
              </a:rPr>
              <a:t>T</a:t>
            </a:r>
            <a:r>
              <a:rPr lang="en-GB" sz="4000" dirty="0" smtClean="0">
                <a:solidFill>
                  <a:schemeClr val="bg1">
                    <a:lumMod val="95000"/>
                  </a:schemeClr>
                </a:solidFill>
              </a:rPr>
              <a:t>ests</a:t>
            </a:r>
            <a:endParaRPr lang="en-GB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508" y="1524000"/>
            <a:ext cx="1278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Water tests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052637"/>
            <a:ext cx="319931" cy="3095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9709" y="3657600"/>
            <a:ext cx="3444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accent6">
                    <a:lumMod val="75000"/>
                  </a:schemeClr>
                </a:solidFill>
              </a:rPr>
              <a:t>Thermal/thermo-mechanical tests</a:t>
            </a: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9709" y="4114800"/>
            <a:ext cx="4083939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/>
              <a:t>Finalize </a:t>
            </a:r>
            <a:r>
              <a:rPr lang="en-GB" dirty="0" smtClean="0"/>
              <a:t>PID for the control of flow rate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Verify real-time power measurement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i="1" dirty="0" smtClean="0"/>
              <a:t>Study the module’s transients</a:t>
            </a:r>
            <a:endParaRPr lang="en-GB" b="1" i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2442865"/>
            <a:ext cx="319931" cy="309563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GB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7118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28600" y="76200"/>
            <a:ext cx="2295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bg1">
                    <a:lumMod val="95000"/>
                  </a:schemeClr>
                </a:solidFill>
              </a:rPr>
              <a:t>Transients</a:t>
            </a:r>
            <a:endParaRPr lang="en-GB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1905000"/>
            <a:ext cx="8382000" cy="28931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endParaRPr lang="en-GB" b="1" dirty="0">
              <a:solidFill>
                <a:schemeClr val="tx1"/>
              </a:solidFill>
            </a:endParaRPr>
          </a:p>
          <a:p>
            <a:pPr marL="515938" indent="-285750">
              <a:lnSpc>
                <a:spcPct val="150000"/>
              </a:lnSpc>
              <a:spcAft>
                <a:spcPts val="1200"/>
              </a:spcAft>
            </a:pPr>
            <a:r>
              <a:rPr lang="en-GB" b="1" dirty="0" smtClean="0">
                <a:solidFill>
                  <a:schemeClr val="tx1"/>
                </a:solidFill>
              </a:rPr>
              <a:t>To find the time constant of each component as a function of: </a:t>
            </a:r>
          </a:p>
          <a:p>
            <a:pPr marL="515938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Power applied</a:t>
            </a:r>
          </a:p>
          <a:p>
            <a:pPr marL="515938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Water flow</a:t>
            </a:r>
          </a:p>
          <a:p>
            <a:pPr marL="515938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Component mass</a:t>
            </a:r>
          </a:p>
          <a:p>
            <a:pPr marL="515938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</a:rPr>
              <a:t>Ambient conditions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39830" y="2018914"/>
            <a:ext cx="864339" cy="548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 smtClean="0">
                <a:solidFill>
                  <a:schemeClr val="accent6">
                    <a:lumMod val="75000"/>
                  </a:schemeClr>
                </a:solidFill>
              </a:rPr>
              <a:t>Aim </a:t>
            </a:r>
            <a:endParaRPr lang="en-GB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GB" dirty="0" smtClean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337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340893"/>
              </p:ext>
            </p:extLst>
          </p:nvPr>
        </p:nvGraphicFramePr>
        <p:xfrm>
          <a:off x="609600" y="2438400"/>
          <a:ext cx="7696199" cy="335280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68703"/>
                <a:gridCol w="1524582"/>
                <a:gridCol w="1397052"/>
                <a:gridCol w="1852931"/>
                <a:gridCol w="1852931"/>
              </a:tblGrid>
              <a:tr h="740229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Mode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Component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Power </a:t>
                      </a:r>
                    </a:p>
                    <a:p>
                      <a:pPr algn="ctr"/>
                      <a:r>
                        <a:rPr lang="en-GB" sz="1800" dirty="0" smtClean="0"/>
                        <a:t>(W)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Water flow</a:t>
                      </a:r>
                    </a:p>
                    <a:p>
                      <a:pPr algn="ctr"/>
                      <a:r>
                        <a:rPr lang="en-GB" sz="1800" baseline="0" dirty="0" smtClean="0"/>
                        <a:t>(m</a:t>
                      </a:r>
                      <a:r>
                        <a:rPr lang="en-GB" sz="1800" baseline="30000" dirty="0" smtClean="0"/>
                        <a:t>3</a:t>
                      </a:r>
                      <a:r>
                        <a:rPr lang="en-GB" sz="1800" dirty="0" smtClean="0"/>
                        <a:t>/h)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Ambient temperature (</a:t>
                      </a:r>
                      <a:r>
                        <a:rPr lang="en-GB" sz="1800" baseline="30000" dirty="0" smtClean="0"/>
                        <a:t>o</a:t>
                      </a:r>
                      <a:r>
                        <a:rPr lang="en-GB" sz="1800" dirty="0" smtClean="0"/>
                        <a:t>C)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435429"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</a:t>
                      </a:r>
                      <a:endParaRPr lang="en-GB" sz="1800" b="1" dirty="0"/>
                    </a:p>
                  </a:txBody>
                  <a:tcPr anchor="ctr"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SAS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410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0.04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20</a:t>
                      </a:r>
                      <a:endParaRPr lang="en-GB" sz="1800" dirty="0"/>
                    </a:p>
                  </a:txBody>
                  <a:tcPr anchor="ctr"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5429"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PETS</a:t>
                      </a:r>
                      <a:endParaRPr lang="en-GB" sz="1800" dirty="0"/>
                    </a:p>
                  </a:txBody>
                  <a:tcPr anchor="ctr"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220</a:t>
                      </a:r>
                      <a:endParaRPr lang="en-GB" sz="1800" dirty="0"/>
                    </a:p>
                  </a:txBody>
                  <a:tcPr anchor="ctr"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0.01</a:t>
                      </a:r>
                      <a:endParaRPr lang="en-GB" sz="1800" dirty="0"/>
                    </a:p>
                  </a:txBody>
                  <a:tcPr anchor="ctr"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anchor="ctr"/>
                </a:tc>
              </a:tr>
              <a:tr h="435429"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2</a:t>
                      </a:r>
                      <a:endParaRPr lang="en-GB" sz="1800" b="1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SAS</a:t>
                      </a:r>
                      <a:endParaRPr lang="en-GB" sz="1800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820</a:t>
                      </a:r>
                      <a:endParaRPr lang="en-GB" sz="1800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0.068</a:t>
                      </a:r>
                      <a:endParaRPr lang="en-GB" sz="1800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30</a:t>
                      </a:r>
                      <a:endParaRPr lang="en-GB" sz="1800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5429"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PETS</a:t>
                      </a:r>
                      <a:endParaRPr lang="en-GB" sz="1800" dirty="0"/>
                    </a:p>
                  </a:txBody>
                  <a:tcPr anchor="ctr"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440</a:t>
                      </a:r>
                      <a:endParaRPr lang="en-GB" sz="1800" dirty="0"/>
                    </a:p>
                  </a:txBody>
                  <a:tcPr anchor="ctr"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0.03</a:t>
                      </a:r>
                      <a:endParaRPr lang="en-GB" sz="1800" dirty="0"/>
                    </a:p>
                  </a:txBody>
                  <a:tcPr anchor="ctr"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anchor="ctr"/>
                </a:tc>
              </a:tr>
              <a:tr h="435429"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</a:t>
                      </a:r>
                      <a:endParaRPr lang="en-GB" sz="1800" b="1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SAS</a:t>
                      </a:r>
                      <a:endParaRPr lang="en-GB" sz="1800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1230</a:t>
                      </a:r>
                      <a:endParaRPr lang="en-GB" sz="1800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0.09</a:t>
                      </a:r>
                      <a:endParaRPr lang="en-GB" sz="1800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40</a:t>
                      </a:r>
                      <a:endParaRPr lang="en-GB" sz="1800" dirty="0"/>
                    </a:p>
                  </a:txBody>
                  <a:tcPr anchor="ctr"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5429"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PETS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660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0.05</a:t>
                      </a:r>
                      <a:endParaRPr lang="en-GB" sz="18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600" y="76200"/>
            <a:ext cx="2295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bg1">
                    <a:lumMod val="95000"/>
                  </a:schemeClr>
                </a:solidFill>
              </a:rPr>
              <a:t>Transients</a:t>
            </a:r>
            <a:endParaRPr lang="en-GB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334869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Test the module under all possible combinations of various modes for the </a:t>
            </a:r>
          </a:p>
          <a:p>
            <a:r>
              <a:rPr lang="en-GB" dirty="0" err="1" smtClean="0"/>
              <a:t>i</a:t>
            </a:r>
            <a:r>
              <a:rPr lang="en-GB" dirty="0" smtClean="0"/>
              <a:t>) thermal power, ii) water flow and iii) ambient temperature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GB" dirty="0" smtClean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711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exagon 2"/>
          <p:cNvSpPr/>
          <p:nvPr/>
        </p:nvSpPr>
        <p:spPr>
          <a:xfrm>
            <a:off x="58104" y="985032"/>
            <a:ext cx="1143000" cy="990600"/>
          </a:xfrm>
          <a:prstGeom prst="hexag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3495" y="1117489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T1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Hexagon 7"/>
          <p:cNvSpPr/>
          <p:nvPr/>
        </p:nvSpPr>
        <p:spPr>
          <a:xfrm>
            <a:off x="55255" y="2061282"/>
            <a:ext cx="1143000" cy="990600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Hexagon 10"/>
          <p:cNvSpPr/>
          <p:nvPr/>
        </p:nvSpPr>
        <p:spPr>
          <a:xfrm>
            <a:off x="1061653" y="1499938"/>
            <a:ext cx="1143000" cy="990600"/>
          </a:xfrm>
          <a:prstGeom prst="hexag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47044" y="1614608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T1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7" name="Hexagon 16"/>
          <p:cNvSpPr/>
          <p:nvPr/>
        </p:nvSpPr>
        <p:spPr>
          <a:xfrm>
            <a:off x="2037085" y="2054052"/>
            <a:ext cx="1143000" cy="990600"/>
          </a:xfrm>
          <a:prstGeom prst="hexag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93254" y="2180020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T1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0646" y="2206115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T1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4" name="Hexagon 13"/>
          <p:cNvSpPr/>
          <p:nvPr/>
        </p:nvSpPr>
        <p:spPr>
          <a:xfrm>
            <a:off x="1041678" y="2556582"/>
            <a:ext cx="1143000" cy="990600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427069" y="2687190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T1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Hexagon 19"/>
          <p:cNvSpPr/>
          <p:nvPr/>
        </p:nvSpPr>
        <p:spPr>
          <a:xfrm>
            <a:off x="2007863" y="3119934"/>
            <a:ext cx="1143000" cy="990600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2384376" y="3268834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T1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7322" y="3115335"/>
            <a:ext cx="1143000" cy="990600"/>
            <a:chOff x="-20315" y="3136110"/>
            <a:chExt cx="1143000" cy="990600"/>
          </a:xfrm>
        </p:grpSpPr>
        <p:sp>
          <p:nvSpPr>
            <p:cNvPr id="23" name="Hexagon 22"/>
            <p:cNvSpPr/>
            <p:nvPr/>
          </p:nvSpPr>
          <p:spPr>
            <a:xfrm>
              <a:off x="-20315" y="3136110"/>
              <a:ext cx="1143000" cy="990600"/>
            </a:xfrm>
            <a:prstGeom prst="hexagon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65076" y="3262078"/>
              <a:ext cx="37221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ysClr val="windowText" lastClr="000000"/>
                  </a:solidFill>
                </a:rPr>
                <a:t>P1</a:t>
              </a:r>
            </a:p>
            <a:p>
              <a:r>
                <a:rPr lang="en-GB" sz="1400" b="1" dirty="0" smtClean="0">
                  <a:solidFill>
                    <a:sysClr val="windowText" lastClr="000000"/>
                  </a:solidFill>
                </a:rPr>
                <a:t>F3</a:t>
              </a:r>
            </a:p>
            <a:p>
              <a:r>
                <a:rPr lang="en-GB" sz="1400" b="1" dirty="0" smtClean="0">
                  <a:solidFill>
                    <a:sysClr val="windowText" lastClr="000000"/>
                  </a:solidFill>
                </a:rPr>
                <a:t>T1</a:t>
              </a:r>
              <a:endParaRPr lang="en-GB" sz="1400" b="1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040166" y="3635860"/>
            <a:ext cx="1143000" cy="990600"/>
            <a:chOff x="961089" y="3671359"/>
            <a:chExt cx="1143000" cy="990600"/>
          </a:xfrm>
        </p:grpSpPr>
        <p:sp>
          <p:nvSpPr>
            <p:cNvPr id="32" name="Hexagon 31"/>
            <p:cNvSpPr/>
            <p:nvPr/>
          </p:nvSpPr>
          <p:spPr>
            <a:xfrm>
              <a:off x="961089" y="3671359"/>
              <a:ext cx="1143000" cy="990600"/>
            </a:xfrm>
            <a:prstGeom prst="hexagon">
              <a:avLst/>
            </a:prstGeom>
            <a:solidFill>
              <a:schemeClr val="accent3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367195" y="3797327"/>
              <a:ext cx="37221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ysClr val="windowText" lastClr="000000"/>
                  </a:solidFill>
                </a:rPr>
                <a:t>P2</a:t>
              </a:r>
            </a:p>
            <a:p>
              <a:r>
                <a:rPr lang="en-GB" sz="1400" b="1" dirty="0" smtClean="0">
                  <a:solidFill>
                    <a:sysClr val="windowText" lastClr="000000"/>
                  </a:solidFill>
                </a:rPr>
                <a:t>F3</a:t>
              </a:r>
            </a:p>
            <a:p>
              <a:r>
                <a:rPr lang="en-GB" sz="1400" b="1" dirty="0" smtClean="0">
                  <a:solidFill>
                    <a:sysClr val="windowText" lastClr="000000"/>
                  </a:solidFill>
                </a:rPr>
                <a:t>T1</a:t>
              </a:r>
              <a:endParaRPr lang="en-GB" sz="1400" b="1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31" name="Hexagon 30"/>
          <p:cNvSpPr/>
          <p:nvPr/>
        </p:nvSpPr>
        <p:spPr>
          <a:xfrm>
            <a:off x="2025198" y="4183515"/>
            <a:ext cx="1143000" cy="990600"/>
          </a:xfrm>
          <a:prstGeom prst="hexagon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2410589" y="4309483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T1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66" name="Hexagon 65"/>
          <p:cNvSpPr/>
          <p:nvPr/>
        </p:nvSpPr>
        <p:spPr>
          <a:xfrm>
            <a:off x="3078434" y="1416900"/>
            <a:ext cx="1143000" cy="990600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463825" y="1549357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T2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68" name="Hexagon 67"/>
          <p:cNvSpPr/>
          <p:nvPr/>
        </p:nvSpPr>
        <p:spPr>
          <a:xfrm>
            <a:off x="3052614" y="2523431"/>
            <a:ext cx="1143000" cy="990600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69" name="Hexagon 68"/>
          <p:cNvSpPr/>
          <p:nvPr/>
        </p:nvSpPr>
        <p:spPr>
          <a:xfrm>
            <a:off x="4084202" y="2023172"/>
            <a:ext cx="1143000" cy="990600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469593" y="2137842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T2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72" name="Hexagon 71"/>
          <p:cNvSpPr/>
          <p:nvPr/>
        </p:nvSpPr>
        <p:spPr>
          <a:xfrm>
            <a:off x="5051290" y="2614277"/>
            <a:ext cx="1143000" cy="990600"/>
          </a:xfrm>
          <a:prstGeom prst="hexago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407459" y="2740245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T2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438005" y="2668264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T2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76" name="Hexagon 75"/>
          <p:cNvSpPr/>
          <p:nvPr/>
        </p:nvSpPr>
        <p:spPr>
          <a:xfrm>
            <a:off x="4064227" y="3079816"/>
            <a:ext cx="1143000" cy="990600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449618" y="3210424"/>
            <a:ext cx="372218" cy="7386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T2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79" name="Hexagon 78"/>
          <p:cNvSpPr/>
          <p:nvPr/>
        </p:nvSpPr>
        <p:spPr>
          <a:xfrm>
            <a:off x="5022068" y="3691383"/>
            <a:ext cx="1143000" cy="990600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398581" y="3840283"/>
            <a:ext cx="372218" cy="73866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T2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82" name="Hexagon 81"/>
          <p:cNvSpPr/>
          <p:nvPr/>
        </p:nvSpPr>
        <p:spPr>
          <a:xfrm>
            <a:off x="3019237" y="3638910"/>
            <a:ext cx="1143000" cy="990600"/>
          </a:xfrm>
          <a:prstGeom prst="hexagon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404628" y="3764878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T2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85" name="Hexagon 84"/>
          <p:cNvSpPr/>
          <p:nvPr/>
        </p:nvSpPr>
        <p:spPr>
          <a:xfrm>
            <a:off x="4000641" y="4174159"/>
            <a:ext cx="1143000" cy="990600"/>
          </a:xfrm>
          <a:prstGeom prst="hexagon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406747" y="4300127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T2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88" name="Hexagon 87"/>
          <p:cNvSpPr/>
          <p:nvPr/>
        </p:nvSpPr>
        <p:spPr>
          <a:xfrm>
            <a:off x="5013190" y="4759623"/>
            <a:ext cx="1143000" cy="990600"/>
          </a:xfrm>
          <a:prstGeom prst="hexagon">
            <a:avLst/>
          </a:prstGeo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398581" y="4885591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T2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90" name="Hexagon 89"/>
          <p:cNvSpPr/>
          <p:nvPr/>
        </p:nvSpPr>
        <p:spPr>
          <a:xfrm>
            <a:off x="6028950" y="2050175"/>
            <a:ext cx="1143000" cy="990600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6414341" y="2182632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T3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92" name="Hexagon 91"/>
          <p:cNvSpPr/>
          <p:nvPr/>
        </p:nvSpPr>
        <p:spPr>
          <a:xfrm>
            <a:off x="6006111" y="3179720"/>
            <a:ext cx="1143000" cy="990600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3" name="Hexagon 92"/>
          <p:cNvSpPr/>
          <p:nvPr/>
        </p:nvSpPr>
        <p:spPr>
          <a:xfrm>
            <a:off x="7034718" y="2656447"/>
            <a:ext cx="1143000" cy="990600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420109" y="2771117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T3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95" name="Hexagon 94"/>
          <p:cNvSpPr/>
          <p:nvPr/>
        </p:nvSpPr>
        <p:spPr>
          <a:xfrm>
            <a:off x="8001806" y="3222431"/>
            <a:ext cx="1143000" cy="990600"/>
          </a:xfrm>
          <a:prstGeom prst="hexagon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8357975" y="3348399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T3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391502" y="3324553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T3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98" name="Hexagon 97"/>
          <p:cNvSpPr/>
          <p:nvPr/>
        </p:nvSpPr>
        <p:spPr>
          <a:xfrm>
            <a:off x="7014743" y="3713091"/>
            <a:ext cx="1143000" cy="990600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7400134" y="3843699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T3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00" name="Hexagon 99"/>
          <p:cNvSpPr/>
          <p:nvPr/>
        </p:nvSpPr>
        <p:spPr>
          <a:xfrm>
            <a:off x="7973580" y="4297069"/>
            <a:ext cx="1143000" cy="990600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8350093" y="4445969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T3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02" name="Hexagon 101"/>
          <p:cNvSpPr/>
          <p:nvPr/>
        </p:nvSpPr>
        <p:spPr>
          <a:xfrm>
            <a:off x="5998554" y="4295487"/>
            <a:ext cx="1143000" cy="990600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6383945" y="4421455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P1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T3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04" name="Hexagon 103"/>
          <p:cNvSpPr/>
          <p:nvPr/>
        </p:nvSpPr>
        <p:spPr>
          <a:xfrm>
            <a:off x="6979958" y="4830736"/>
            <a:ext cx="1143000" cy="990600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386064" y="4956704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P2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T3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06" name="Hexagon 105"/>
          <p:cNvSpPr/>
          <p:nvPr/>
        </p:nvSpPr>
        <p:spPr>
          <a:xfrm>
            <a:off x="7934306" y="5410213"/>
            <a:ext cx="1143000" cy="990600"/>
          </a:xfrm>
          <a:prstGeom prst="hexagon">
            <a:avLst/>
          </a:prstGeom>
          <a:solidFill>
            <a:schemeClr val="accent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ysClr val="windowText" lastClr="000000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8319697" y="5536181"/>
            <a:ext cx="37221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ysClr val="windowText" lastClr="000000"/>
                </a:solidFill>
              </a:rPr>
              <a:t>P3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F3</a:t>
            </a:r>
          </a:p>
          <a:p>
            <a:r>
              <a:rPr lang="en-GB" sz="1400" b="1" dirty="0" smtClean="0">
                <a:solidFill>
                  <a:sysClr val="windowText" lastClr="000000"/>
                </a:solidFill>
              </a:rPr>
              <a:t>T3</a:t>
            </a:r>
            <a:endParaRPr lang="en-GB" sz="1400" b="1" dirty="0">
              <a:solidFill>
                <a:sysClr val="windowText" lastClr="000000"/>
              </a:solidFill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28600" y="76200"/>
            <a:ext cx="2295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bg1">
                    <a:lumMod val="95000"/>
                  </a:schemeClr>
                </a:solidFill>
              </a:rPr>
              <a:t>Transients</a:t>
            </a:r>
            <a:endParaRPr lang="en-GB" sz="40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54" y="838200"/>
            <a:ext cx="900476" cy="945705"/>
          </a:xfrm>
          <a:prstGeom prst="rect">
            <a:avLst/>
          </a:prstGeom>
        </p:spPr>
      </p:pic>
      <p:cxnSp>
        <p:nvCxnSpPr>
          <p:cNvPr id="111" name="Straight Arrow Connector 110"/>
          <p:cNvCxnSpPr/>
          <p:nvPr/>
        </p:nvCxnSpPr>
        <p:spPr>
          <a:xfrm>
            <a:off x="832839" y="1441021"/>
            <a:ext cx="614205" cy="5542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144772" y="968522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Start</a:t>
            </a:r>
            <a:endParaRPr lang="en-GB" i="1" dirty="0">
              <a:solidFill>
                <a:srgbClr val="FF0000"/>
              </a:solidFill>
            </a:endParaRPr>
          </a:p>
        </p:txBody>
      </p:sp>
      <p:cxnSp>
        <p:nvCxnSpPr>
          <p:cNvPr id="71" name="Straight Arrow Connector 70"/>
          <p:cNvCxnSpPr/>
          <p:nvPr/>
        </p:nvCxnSpPr>
        <p:spPr>
          <a:xfrm>
            <a:off x="7850640" y="5473114"/>
            <a:ext cx="614205" cy="55421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5" name="Picture 11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127" y="5652868"/>
            <a:ext cx="872150" cy="872150"/>
          </a:xfrm>
          <a:prstGeom prst="rect">
            <a:avLst/>
          </a:prstGeom>
        </p:spPr>
      </p:pic>
      <p:sp>
        <p:nvSpPr>
          <p:cNvPr id="114" name="TextBox 113"/>
          <p:cNvSpPr txBox="1"/>
          <p:nvPr/>
        </p:nvSpPr>
        <p:spPr>
          <a:xfrm>
            <a:off x="7492183" y="6155686"/>
            <a:ext cx="532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FF0000"/>
                </a:solidFill>
              </a:rPr>
              <a:t>End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GB" dirty="0" smtClean="0"/>
              <a:t>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528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21805</TotalTime>
  <Words>504</Words>
  <Application>Microsoft Office PowerPoint</Application>
  <PresentationFormat>On-screen Show (4:3)</PresentationFormat>
  <Paragraphs>210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Eleni Daskalaki</dc:creator>
  <cp:lastModifiedBy>Eleni Daskalaki</cp:lastModifiedBy>
  <cp:revision>202</cp:revision>
  <cp:lastPrinted>2014-06-30T09:00:14Z</cp:lastPrinted>
  <dcterms:created xsi:type="dcterms:W3CDTF">2014-05-15T14:33:57Z</dcterms:created>
  <dcterms:modified xsi:type="dcterms:W3CDTF">2014-07-30T06:54:30Z</dcterms:modified>
</cp:coreProperties>
</file>