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0" r:id="rId2"/>
    <p:sldId id="261" r:id="rId3"/>
    <p:sldId id="262" r:id="rId4"/>
    <p:sldId id="263" r:id="rId5"/>
    <p:sldId id="264" r:id="rId6"/>
    <p:sldId id="265" r:id="rId7"/>
    <p:sldId id="269" r:id="rId8"/>
    <p:sldId id="270" r:id="rId9"/>
    <p:sldId id="266" r:id="rId10"/>
    <p:sldId id="267" r:id="rId11"/>
    <p:sldId id="268" r:id="rId12"/>
    <p:sldId id="259" r:id="rId13"/>
    <p:sldId id="257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4B593-0D80-4C8B-8A60-B141094E3333}" type="datetimeFigureOut">
              <a:rPr lang="en-GB" smtClean="0"/>
              <a:t>02/12/2014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A6216-2310-422E-BBD1-D415955DA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375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 userDrawn="1"/>
        </p:nvSpPr>
        <p:spPr bwMode="auto">
          <a:xfrm>
            <a:off x="0" y="6410203"/>
            <a:ext cx="9144000" cy="27275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2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4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0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39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00466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67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3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0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086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4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2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666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74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 userDrawn="1"/>
        </p:nvSpPr>
        <p:spPr bwMode="auto">
          <a:xfrm>
            <a:off x="0" y="162321"/>
            <a:ext cx="9144000" cy="5400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6410203"/>
            <a:ext cx="9144000" cy="27275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162321"/>
            <a:ext cx="7416824" cy="540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16 Feb 2012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A. Samoshkin, BE-RF-PM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" descr="G:\Users\s\samosh\Documents\My Pictures\CERNlogo1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45825" y="169390"/>
            <a:ext cx="518663" cy="518663"/>
          </a:xfrm>
          <a:prstGeom prst="rect">
            <a:avLst/>
          </a:prstGeom>
          <a:noFill/>
        </p:spPr>
      </p:pic>
      <p:pic>
        <p:nvPicPr>
          <p:cNvPr id="8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6512" y="-27384"/>
            <a:ext cx="9144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238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23.jpg"/>
          <p:cNvPicPr>
            <a:picLocks noChangeAspect="1"/>
          </p:cNvPicPr>
          <p:nvPr/>
        </p:nvPicPr>
        <p:blipFill>
          <a:blip r:embed="rId2" cstate="print"/>
          <a:srcRect l="9051" t="2796" r="5113" b="4991"/>
          <a:stretch>
            <a:fillRect/>
          </a:stretch>
        </p:blipFill>
        <p:spPr>
          <a:xfrm>
            <a:off x="179511" y="1676400"/>
            <a:ext cx="5901181" cy="4547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1141274"/>
            <a:ext cx="640080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3600" dirty="0" smtClean="0">
                <a:solidFill>
                  <a:schemeClr val="tx2">
                    <a:lumMod val="75000"/>
                  </a:schemeClr>
                </a:solidFill>
              </a:rPr>
              <a:t>Adjustable V-shaped support</a:t>
            </a:r>
          </a:p>
          <a:p>
            <a:pPr algn="ctr"/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for TM1 Drive Beam girder </a:t>
            </a:r>
          </a:p>
          <a:p>
            <a:pPr algn="ctr"/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Design review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77813" y="6381328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03.12.2014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60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Adjustable solutions #2 “Plunger”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6" t="4811" r="9043" b="6430"/>
          <a:stretch/>
        </p:blipFill>
        <p:spPr>
          <a:xfrm>
            <a:off x="109993" y="2105118"/>
            <a:ext cx="5757407" cy="4295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3" t="6507" r="21804" b="3655"/>
          <a:stretch/>
        </p:blipFill>
        <p:spPr>
          <a:xfrm>
            <a:off x="5542511" y="761999"/>
            <a:ext cx="3525289" cy="39624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007061" y="685800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Assembly</a:t>
            </a:r>
            <a:endParaRPr lang="en-GB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1600200"/>
            <a:ext cx="3025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Single piece machined support</a:t>
            </a:r>
            <a:endParaRPr lang="en-GB" i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51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Pros and Cons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530723"/>
              </p:ext>
            </p:extLst>
          </p:nvPr>
        </p:nvGraphicFramePr>
        <p:xfrm>
          <a:off x="381000" y="914400"/>
          <a:ext cx="8534400" cy="520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57785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#1 Rail</a:t>
                      </a:r>
                      <a:endParaRPr lang="en-GB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#2</a:t>
                      </a:r>
                      <a:r>
                        <a:rPr lang="en-GB" sz="2800" baseline="0" dirty="0" smtClean="0"/>
                        <a:t> Plunger</a:t>
                      </a:r>
                      <a:endParaRPr lang="en-GB" sz="2800" dirty="0"/>
                    </a:p>
                  </a:txBody>
                  <a:tcPr anchor="ctr"/>
                </a:tc>
              </a:tr>
              <a:tr h="57785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The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resolution of adjustment is the same (by order of magnitude): 254 </a:t>
                      </a:r>
                      <a:r>
                        <a:rPr lang="el-GR" sz="1600" baseline="0" dirty="0" smtClean="0">
                          <a:solidFill>
                            <a:srgbClr val="00B050"/>
                          </a:solidFill>
                        </a:rPr>
                        <a:t>μ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/rev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Smooth reliable movement (due to </a:t>
                      </a:r>
                      <a:r>
                        <a:rPr lang="en-GB" sz="1600" dirty="0" err="1" smtClean="0">
                          <a:solidFill>
                            <a:srgbClr val="00B050"/>
                          </a:solidFill>
                        </a:rPr>
                        <a:t>ind.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solution)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Comparatively easy assembly, less parts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Heavy duty capability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Need no maintenance 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Maintenance (nominal at given conditions)</a:t>
                      </a:r>
                      <a:endParaRPr lang="en-GB" sz="16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Almost all the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l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oad is taken by the adjustment screw. The load capacity limit is 90 N.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7785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Comparatively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complex assembly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Comparatively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complex machining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23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895600"/>
            <a:ext cx="249356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Versions history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145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Adjustable V-shaped Support for BPM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21"/>
          <a:stretch/>
        </p:blipFill>
        <p:spPr>
          <a:xfrm>
            <a:off x="5181600" y="914401"/>
            <a:ext cx="3810000" cy="2758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8" r="21933"/>
          <a:stretch/>
        </p:blipFill>
        <p:spPr>
          <a:xfrm>
            <a:off x="172251" y="914400"/>
            <a:ext cx="4933149" cy="51599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2" t="3650" r="26219"/>
          <a:stretch/>
        </p:blipFill>
        <p:spPr>
          <a:xfrm>
            <a:off x="4343400" y="3750803"/>
            <a:ext cx="2549283" cy="2569174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576992" y="5605046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chemeClr val="bg1"/>
                </a:solidFill>
              </a:rPr>
              <a:t>Side lock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000" y="1066801"/>
            <a:ext cx="1143000" cy="1143000"/>
          </a:xfrm>
          <a:prstGeom prst="rect">
            <a:avLst/>
          </a:prstGeom>
          <a:solidFill>
            <a:schemeClr val="accent6">
              <a:lumMod val="75000"/>
              <a:alpha val="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0" y="2209801"/>
            <a:ext cx="2057400" cy="1541002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876800" y="5105400"/>
            <a:ext cx="304800" cy="550277"/>
          </a:xfrm>
          <a:prstGeom prst="line">
            <a:avLst/>
          </a:prstGeom>
          <a:ln w="952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05142" y="3810000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chemeClr val="bg1"/>
                </a:solidFill>
              </a:rPr>
              <a:t>Ball head</a:t>
            </a:r>
            <a:endParaRPr lang="en-GB" sz="1600" i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019800" y="4114800"/>
            <a:ext cx="228600" cy="414754"/>
          </a:xfrm>
          <a:prstGeom prst="line">
            <a:avLst/>
          </a:prstGeom>
          <a:ln w="952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177483" y="2260011"/>
            <a:ext cx="375717" cy="438728"/>
          </a:xfrm>
          <a:prstGeom prst="line">
            <a:avLst/>
          </a:prstGeom>
          <a:ln w="22225">
            <a:solidFill>
              <a:srgbClr val="FF0000"/>
            </a:solidFill>
            <a:prstDash val="solid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543800" y="2293685"/>
            <a:ext cx="381000" cy="405054"/>
          </a:xfrm>
          <a:prstGeom prst="line">
            <a:avLst/>
          </a:prstGeom>
          <a:ln w="22225">
            <a:solidFill>
              <a:srgbClr val="FF0000"/>
            </a:solidFill>
            <a:prstDash val="solid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15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Adjustment Screw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0" t="15207" r="5868" b="15592"/>
          <a:stretch/>
        </p:blipFill>
        <p:spPr>
          <a:xfrm rot="20525938">
            <a:off x="313378" y="1391102"/>
            <a:ext cx="4526845" cy="27520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0136" y="3657600"/>
            <a:ext cx="5047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Newport </a:t>
            </a:r>
            <a:r>
              <a:rPr lang="en-GB" sz="2400" dirty="0"/>
              <a:t>Miniature Adjustment </a:t>
            </a:r>
            <a:r>
              <a:rPr lang="en-GB" sz="2400" dirty="0" smtClean="0"/>
              <a:t>Screws</a:t>
            </a:r>
            <a:endParaRPr lang="en-GB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960163"/>
              </p:ext>
            </p:extLst>
          </p:nvPr>
        </p:nvGraphicFramePr>
        <p:xfrm>
          <a:off x="3886200" y="4191000"/>
          <a:ext cx="5105400" cy="2042160"/>
        </p:xfrm>
        <a:graphic>
          <a:graphicData uri="http://schemas.openxmlformats.org/drawingml/2006/table">
            <a:tbl>
              <a:tblPr/>
              <a:tblGrid>
                <a:gridCol w="1524000"/>
                <a:gridCol w="1828800"/>
                <a:gridCol w="1752600"/>
              </a:tblGrid>
              <a:tr h="289560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effectLst/>
                          <a:latin typeface="inherit"/>
                        </a:rPr>
                        <a:t>Model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effectLst/>
                          <a:latin typeface="inherit"/>
                        </a:rPr>
                        <a:t>AJS8-100-0.5H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AJS254-0.5H-NL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effectLst/>
                        </a:rPr>
                        <a:t>Adjustment Screw Thread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100 TPI (254 u/rev)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254 TPI (100 u/rev)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effectLst/>
                        </a:rPr>
                        <a:t>Drive Type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effectLst/>
                        </a:rPr>
                        <a:t>Hex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Hex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effectLst/>
                        </a:rPr>
                        <a:t>Travel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effectLst/>
                        </a:rPr>
                        <a:t>0.50 in. ( 12.7 mm)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0.50 in. ( 12.7 mm)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/>
                      <a:r>
                        <a:rPr lang="en-GB" sz="1400" b="1">
                          <a:effectLst/>
                        </a:rPr>
                        <a:t>Load Capacity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10 lb ( 45 N)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20 lb ( 90 N)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C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/>
                      <a:r>
                        <a:rPr lang="en-GB" sz="1400" b="1">
                          <a:effectLst/>
                        </a:rPr>
                        <a:t>Lock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effectLst/>
                        </a:rPr>
                        <a:t>Side Lock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effectLst/>
                        </a:rPr>
                        <a:t>Side Lock</a:t>
                      </a:r>
                      <a:endParaRPr lang="en-GB" sz="1400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19200" y="48768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herit"/>
              </a:rPr>
              <a:t>AJS8-100-0.5H</a:t>
            </a:r>
            <a:endParaRPr lang="en-GB" b="1" dirty="0">
              <a:latin typeface="inheri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0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27584" y="162321"/>
            <a:ext cx="7416824" cy="540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General requirements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507673" y="2276872"/>
            <a:ext cx="1080120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07073" y="1916832"/>
            <a:ext cx="2448272" cy="93610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PETS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39521" y="1916832"/>
            <a:ext cx="1368152" cy="93610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Short PETS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5345" y="1628800"/>
            <a:ext cx="1584176" cy="1512168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DB Quad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2" y="4149080"/>
            <a:ext cx="8208912" cy="648072"/>
          </a:xfrm>
          <a:prstGeom prst="rect">
            <a:avLst/>
          </a:prstGeom>
          <a:solidFill>
            <a:schemeClr val="tx1">
              <a:lumMod val="75000"/>
              <a:lumOff val="25000"/>
              <a:alpha val="20000"/>
            </a:schemeClr>
          </a:solidFill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EPUCRET Girder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7673" y="1124744"/>
            <a:ext cx="1096775" cy="369332"/>
          </a:xfrm>
          <a:prstGeom prst="rect">
            <a:avLst/>
          </a:prstGeom>
          <a:noFill/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Drift tube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0" idx="2"/>
            <a:endCxn id="4" idx="0"/>
          </p:cNvCxnSpPr>
          <p:nvPr/>
        </p:nvCxnSpPr>
        <p:spPr>
          <a:xfrm rot="5400000">
            <a:off x="7660499" y="1881310"/>
            <a:ext cx="782796" cy="832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95736" y="2852936"/>
            <a:ext cx="288032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195736" y="1700808"/>
            <a:ext cx="288032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03848" y="1700808"/>
            <a:ext cx="288032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03848" y="2852936"/>
            <a:ext cx="288032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228184" y="2852936"/>
            <a:ext cx="288032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28184" y="1700808"/>
            <a:ext cx="288032" cy="21602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22897" y="1628800"/>
            <a:ext cx="1584176" cy="1512168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DB Quad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604448" y="1988840"/>
            <a:ext cx="72009" cy="783704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508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979712" y="3140968"/>
            <a:ext cx="720080" cy="936104"/>
            <a:chOff x="2051720" y="3140968"/>
            <a:chExt cx="720080" cy="936104"/>
          </a:xfrm>
        </p:grpSpPr>
        <p:sp>
          <p:nvSpPr>
            <p:cNvPr id="21" name="Isosceles Triangle 20"/>
            <p:cNvSpPr/>
            <p:nvPr/>
          </p:nvSpPr>
          <p:spPr>
            <a:xfrm>
              <a:off x="2195736" y="3140968"/>
              <a:ext cx="432048" cy="648072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123728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2483768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051720" y="3789040"/>
              <a:ext cx="72008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012160" y="3140968"/>
            <a:ext cx="720080" cy="936104"/>
            <a:chOff x="6084168" y="3140968"/>
            <a:chExt cx="720080" cy="936104"/>
          </a:xfrm>
        </p:grpSpPr>
        <p:sp>
          <p:nvSpPr>
            <p:cNvPr id="26" name="Isosceles Triangle 25"/>
            <p:cNvSpPr/>
            <p:nvPr/>
          </p:nvSpPr>
          <p:spPr>
            <a:xfrm>
              <a:off x="6228184" y="3140968"/>
              <a:ext cx="432048" cy="648072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6156176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6516216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084168" y="3789040"/>
              <a:ext cx="72008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7956376" y="2564904"/>
            <a:ext cx="720080" cy="1512168"/>
            <a:chOff x="8028384" y="2564904"/>
            <a:chExt cx="720080" cy="1512168"/>
          </a:xfrm>
        </p:grpSpPr>
        <p:sp>
          <p:nvSpPr>
            <p:cNvPr id="31" name="Isosceles Triangle 30"/>
            <p:cNvSpPr/>
            <p:nvPr/>
          </p:nvSpPr>
          <p:spPr>
            <a:xfrm>
              <a:off x="8172400" y="2564904"/>
              <a:ext cx="432048" cy="1224136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8100392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8460432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8028384" y="3789040"/>
              <a:ext cx="72008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3923928" y="2924944"/>
            <a:ext cx="720080" cy="1152128"/>
            <a:chOff x="3995936" y="2924944"/>
            <a:chExt cx="720080" cy="1152128"/>
          </a:xfrm>
        </p:grpSpPr>
        <p:sp>
          <p:nvSpPr>
            <p:cNvPr id="36" name="Isosceles Triangle 35"/>
            <p:cNvSpPr/>
            <p:nvPr/>
          </p:nvSpPr>
          <p:spPr>
            <a:xfrm>
              <a:off x="4139952" y="2924944"/>
              <a:ext cx="432048" cy="864096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4067944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4427984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3995936" y="3789040"/>
              <a:ext cx="72008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827584" y="5085184"/>
            <a:ext cx="720080" cy="936104"/>
            <a:chOff x="2051720" y="3140968"/>
            <a:chExt cx="720080" cy="936104"/>
          </a:xfrm>
        </p:grpSpPr>
        <p:sp>
          <p:nvSpPr>
            <p:cNvPr id="41" name="Isosceles Triangle 40"/>
            <p:cNvSpPr/>
            <p:nvPr/>
          </p:nvSpPr>
          <p:spPr>
            <a:xfrm>
              <a:off x="2195736" y="3140968"/>
              <a:ext cx="432048" cy="648072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123728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483768" y="3861048"/>
              <a:ext cx="216024" cy="21602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2051720" y="3789040"/>
              <a:ext cx="72008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1691680" y="5229200"/>
            <a:ext cx="1000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Sliding</a:t>
            </a:r>
          </a:p>
          <a:p>
            <a:pPr algn="ctr"/>
            <a:r>
              <a:rPr lang="en-GB" sz="2000" dirty="0" smtClean="0"/>
              <a:t>support</a:t>
            </a:r>
            <a:endParaRPr lang="en-GB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4283968" y="5229200"/>
            <a:ext cx="1000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Fixed</a:t>
            </a:r>
          </a:p>
          <a:p>
            <a:pPr algn="ctr"/>
            <a:r>
              <a:rPr lang="en-GB" sz="2000" dirty="0" smtClean="0"/>
              <a:t>support</a:t>
            </a:r>
            <a:endParaRPr lang="en-GB" sz="2000" dirty="0"/>
          </a:p>
        </p:txBody>
      </p:sp>
      <p:sp>
        <p:nvSpPr>
          <p:cNvPr id="47" name="Rectangle 46"/>
          <p:cNvSpPr/>
          <p:nvPr/>
        </p:nvSpPr>
        <p:spPr>
          <a:xfrm>
            <a:off x="683568" y="4941168"/>
            <a:ext cx="2232248" cy="1224136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3410862" y="858198"/>
            <a:ext cx="202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PETS compact coupler</a:t>
            </a:r>
            <a:endParaRPr lang="en-GB" sz="1600" dirty="0"/>
          </a:p>
        </p:txBody>
      </p:sp>
      <p:cxnSp>
        <p:nvCxnSpPr>
          <p:cNvPr id="49" name="Straight Arrow Connector 48"/>
          <p:cNvCxnSpPr>
            <a:stCxn id="13" idx="0"/>
          </p:cNvCxnSpPr>
          <p:nvPr/>
        </p:nvCxnSpPr>
        <p:spPr>
          <a:xfrm rot="5400000" flipH="1" flipV="1">
            <a:off x="2627784" y="908720"/>
            <a:ext cx="504056" cy="1080120"/>
          </a:xfrm>
          <a:prstGeom prst="straightConnector1">
            <a:avLst/>
          </a:prstGeom>
          <a:ln w="15875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3419874" y="1196752"/>
            <a:ext cx="1872206" cy="1588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4" idx="0"/>
          </p:cNvCxnSpPr>
          <p:nvPr/>
        </p:nvCxnSpPr>
        <p:spPr>
          <a:xfrm rot="5400000" flipH="1" flipV="1">
            <a:off x="3131840" y="1412776"/>
            <a:ext cx="504056" cy="72008"/>
          </a:xfrm>
          <a:prstGeom prst="straightConnector1">
            <a:avLst/>
          </a:prstGeom>
          <a:ln w="15875">
            <a:solidFill>
              <a:schemeClr val="tx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940152" y="5025950"/>
            <a:ext cx="2735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Totally 5 types of clamping:</a:t>
            </a:r>
          </a:p>
          <a:p>
            <a:r>
              <a:rPr lang="en-GB" dirty="0" smtClean="0"/>
              <a:t>- 2 different fixed clamps;</a:t>
            </a:r>
          </a:p>
          <a:p>
            <a:r>
              <a:rPr lang="en-GB" dirty="0" smtClean="0"/>
              <a:t>- 3 different sliding clamps.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>
            <a:off x="2915816" y="3140968"/>
            <a:ext cx="792088" cy="936104"/>
            <a:chOff x="2987824" y="3140968"/>
            <a:chExt cx="792088" cy="936104"/>
          </a:xfrm>
        </p:grpSpPr>
        <p:sp>
          <p:nvSpPr>
            <p:cNvPr id="54" name="Isosceles Triangle 53"/>
            <p:cNvSpPr/>
            <p:nvPr/>
          </p:nvSpPr>
          <p:spPr>
            <a:xfrm>
              <a:off x="3203848" y="3140968"/>
              <a:ext cx="432048" cy="720080"/>
            </a:xfrm>
            <a:prstGeom prst="triangle">
              <a:avLst>
                <a:gd name="adj" fmla="val 50000"/>
              </a:avLst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2987824" y="3861048"/>
              <a:ext cx="792088" cy="216024"/>
              <a:chOff x="971600" y="3861048"/>
              <a:chExt cx="792088" cy="216024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1043608" y="3861048"/>
                <a:ext cx="72008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935596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5400000">
                <a:off x="1079612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1223628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1367644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1511660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/>
          <p:cNvGrpSpPr/>
          <p:nvPr/>
        </p:nvGrpSpPr>
        <p:grpSpPr>
          <a:xfrm>
            <a:off x="6948264" y="2924944"/>
            <a:ext cx="792088" cy="1152128"/>
            <a:chOff x="7020272" y="2924944"/>
            <a:chExt cx="792088" cy="1152128"/>
          </a:xfrm>
        </p:grpSpPr>
        <p:sp>
          <p:nvSpPr>
            <p:cNvPr id="63" name="Isosceles Triangle 62"/>
            <p:cNvSpPr/>
            <p:nvPr/>
          </p:nvSpPr>
          <p:spPr>
            <a:xfrm>
              <a:off x="7236296" y="2924944"/>
              <a:ext cx="432048" cy="936104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7020272" y="3861048"/>
              <a:ext cx="792088" cy="216024"/>
              <a:chOff x="971600" y="3861048"/>
              <a:chExt cx="792088" cy="216024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>
                <a:off x="1043608" y="3861048"/>
                <a:ext cx="72008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935596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1079612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1223628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1367644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1511660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oup 70"/>
          <p:cNvGrpSpPr/>
          <p:nvPr/>
        </p:nvGrpSpPr>
        <p:grpSpPr>
          <a:xfrm>
            <a:off x="3419872" y="5085184"/>
            <a:ext cx="792088" cy="936104"/>
            <a:chOff x="2987824" y="3140968"/>
            <a:chExt cx="792088" cy="936104"/>
          </a:xfrm>
        </p:grpSpPr>
        <p:sp>
          <p:nvSpPr>
            <p:cNvPr id="72" name="Isosceles Triangle 71"/>
            <p:cNvSpPr/>
            <p:nvPr/>
          </p:nvSpPr>
          <p:spPr>
            <a:xfrm>
              <a:off x="3203848" y="3140968"/>
              <a:ext cx="432048" cy="720080"/>
            </a:xfrm>
            <a:prstGeom prst="triangle">
              <a:avLst>
                <a:gd name="adj" fmla="val 50000"/>
              </a:avLst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3" name="Group 75"/>
            <p:cNvGrpSpPr/>
            <p:nvPr/>
          </p:nvGrpSpPr>
          <p:grpSpPr>
            <a:xfrm>
              <a:off x="2987824" y="3861048"/>
              <a:ext cx="792088" cy="216024"/>
              <a:chOff x="971600" y="3861048"/>
              <a:chExt cx="792088" cy="216024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>
                <a:off x="1043608" y="3861048"/>
                <a:ext cx="72008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935596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1079612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1223628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1367644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1511660" y="3897052"/>
                <a:ext cx="216024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Rectangle 79"/>
          <p:cNvSpPr/>
          <p:nvPr/>
        </p:nvSpPr>
        <p:spPr>
          <a:xfrm>
            <a:off x="3275856" y="4941168"/>
            <a:ext cx="2232248" cy="1224136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251520" y="908720"/>
            <a:ext cx="1597232" cy="461665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TM1 layout</a:t>
            </a:r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794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General </a:t>
            </a:r>
            <a:r>
              <a:rPr lang="en-GB" dirty="0" smtClean="0"/>
              <a:t>requirements. Tolerances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2984753"/>
            <a:ext cx="3699090" cy="523220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Tolerances on the girder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79007" y="3959968"/>
            <a:ext cx="1331996" cy="2133328"/>
            <a:chOff x="3600044" y="4248000"/>
            <a:chExt cx="1331996" cy="2133328"/>
          </a:xfrm>
        </p:grpSpPr>
        <p:sp>
          <p:nvSpPr>
            <p:cNvPr id="9" name="Rectangle 8"/>
            <p:cNvSpPr/>
            <p:nvPr/>
          </p:nvSpPr>
          <p:spPr>
            <a:xfrm>
              <a:off x="3635896" y="4293096"/>
              <a:ext cx="1296144" cy="208823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20000"/>
              </a:schemeClr>
            </a:solidFill>
            <a:ln w="508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EPUCRET Girder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851920" y="4248000"/>
              <a:ext cx="864096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3204000" y="5193196"/>
              <a:ext cx="79208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369226" y="1753168"/>
            <a:ext cx="1224135" cy="1224136"/>
            <a:chOff x="1314000" y="2041200"/>
            <a:chExt cx="1224135" cy="1224136"/>
          </a:xfrm>
        </p:grpSpPr>
        <p:sp>
          <p:nvSpPr>
            <p:cNvPr id="13" name="Oval 12"/>
            <p:cNvSpPr/>
            <p:nvPr/>
          </p:nvSpPr>
          <p:spPr>
            <a:xfrm>
              <a:off x="1314000" y="2041200"/>
              <a:ext cx="1224135" cy="122413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763689" y="2491200"/>
              <a:ext cx="288032" cy="288032"/>
              <a:chOff x="4139952" y="2492896"/>
              <a:chExt cx="288032" cy="288032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139952" y="2492896"/>
                <a:ext cx="288032" cy="28803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248000" y="2602800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 rot="10800000">
            <a:off x="594779" y="2348880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94779" y="3933056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-126095" y="3140968"/>
            <a:ext cx="1584176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V="1">
            <a:off x="-449337" y="2816931"/>
            <a:ext cx="338437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1386865" y="1700806"/>
            <a:ext cx="1152128" cy="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1242850" y="1195163"/>
            <a:ext cx="721668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4738" y="2990545"/>
            <a:ext cx="400110" cy="3664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vert270" wrap="none" rtlCol="0">
            <a:spAutoFit/>
          </a:bodyPr>
          <a:lstStyle/>
          <a:p>
            <a:r>
              <a:rPr lang="en-GB" sz="1400" dirty="0" smtClean="0"/>
              <a:t>210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426826" y="836712"/>
            <a:ext cx="36740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none" rtlCol="0">
            <a:spAutoFit/>
          </a:bodyPr>
          <a:lstStyle/>
          <a:p>
            <a:r>
              <a:rPr lang="en-GB" sz="1400" dirty="0" smtClean="0"/>
              <a:t>70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386225" y="3645024"/>
            <a:ext cx="1169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Ref. surface 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748" y="4374418"/>
            <a:ext cx="400110" cy="10708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Ref. surface B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988426" y="1412775"/>
            <a:ext cx="2367550" cy="910841"/>
            <a:chOff x="1933200" y="1700807"/>
            <a:chExt cx="2367550" cy="910841"/>
          </a:xfrm>
        </p:grpSpPr>
        <p:grpSp>
          <p:nvGrpSpPr>
            <p:cNvPr id="28" name="Group 27"/>
            <p:cNvGrpSpPr/>
            <p:nvPr/>
          </p:nvGrpSpPr>
          <p:grpSpPr>
            <a:xfrm>
              <a:off x="2843808" y="1700808"/>
              <a:ext cx="1456942" cy="369332"/>
              <a:chOff x="4139952" y="2564904"/>
              <a:chExt cx="1456942" cy="369332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4211960" y="2636912"/>
                <a:ext cx="216024" cy="216022"/>
                <a:chOff x="3528000" y="2314790"/>
                <a:chExt cx="216024" cy="216022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3563888" y="2348880"/>
                  <a:ext cx="144016" cy="14401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 rot="5400000" flipH="1" flipV="1">
                  <a:off x="3527886" y="2422800"/>
                  <a:ext cx="216022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3528000" y="2420888"/>
                  <a:ext cx="21602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/>
              <p:cNvSpPr txBox="1"/>
              <p:nvPr/>
            </p:nvSpPr>
            <p:spPr>
              <a:xfrm>
                <a:off x="4427984" y="2564904"/>
                <a:ext cx="1168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 0.01  A   B</a:t>
                </a:r>
                <a:endParaRPr lang="en-GB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499992" y="2564904"/>
                <a:ext cx="504056" cy="360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004048" y="2564904"/>
                <a:ext cx="288032" cy="360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292080" y="2564904"/>
                <a:ext cx="288032" cy="360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139952" y="2564904"/>
                <a:ext cx="360040" cy="3600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9" name="Straight Arrow Connector 28"/>
            <p:cNvCxnSpPr>
              <a:endCxn id="16" idx="7"/>
            </p:cNvCxnSpPr>
            <p:nvPr/>
          </p:nvCxnSpPr>
          <p:spPr>
            <a:xfrm rot="10800000" flipV="1">
              <a:off x="1933200" y="1700807"/>
              <a:ext cx="927390" cy="91084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3195350" y="1052736"/>
            <a:ext cx="855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DB axis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179512" y="764704"/>
            <a:ext cx="4320480" cy="547260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 rot="5400000" flipH="1" flipV="1">
            <a:off x="1278856" y="2960946"/>
            <a:ext cx="1080120" cy="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1566889" y="2960947"/>
            <a:ext cx="1080119" cy="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1386866" y="3427412"/>
            <a:ext cx="1656184" cy="1588"/>
            <a:chOff x="1403648" y="3573016"/>
            <a:chExt cx="1656184" cy="1588"/>
          </a:xfrm>
        </p:grpSpPr>
        <p:cxnSp>
          <p:nvCxnSpPr>
            <p:cNvPr id="44" name="Straight Arrow Connector 43"/>
            <p:cNvCxnSpPr/>
            <p:nvPr/>
          </p:nvCxnSpPr>
          <p:spPr>
            <a:xfrm rot="10800000">
              <a:off x="1403648" y="3573016"/>
              <a:ext cx="43363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2125316" y="3573016"/>
              <a:ext cx="93451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1835696" y="3573016"/>
              <a:ext cx="288032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2238138" y="3068960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Ø 0.01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50657" y="2195572"/>
            <a:ext cx="584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PETS</a:t>
            </a:r>
            <a:endParaRPr lang="en-GB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4932040" y="3651989"/>
            <a:ext cx="3816424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Perpendicularity of surfaces A and B (see picture on the left):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0.02 mm</a:t>
            </a:r>
          </a:p>
          <a:p>
            <a:endParaRPr lang="en-GB" dirty="0" smtClean="0"/>
          </a:p>
          <a:p>
            <a:r>
              <a:rPr lang="en-GB" dirty="0" smtClean="0"/>
              <a:t>Flatness of the contact surfaces: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0.01 mm</a:t>
            </a:r>
          </a:p>
          <a:p>
            <a:endParaRPr lang="en-GB" dirty="0" smtClean="0"/>
          </a:p>
          <a:p>
            <a:r>
              <a:rPr lang="en-GB" dirty="0" smtClean="0"/>
              <a:t>Roughness of the contact surfaces: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0.2 µm</a:t>
            </a:r>
          </a:p>
        </p:txBody>
      </p:sp>
      <p:pic>
        <p:nvPicPr>
          <p:cNvPr id="50" name="Picture 49" descr="sup2.jpg"/>
          <p:cNvPicPr>
            <a:picLocks noChangeAspect="1"/>
          </p:cNvPicPr>
          <p:nvPr/>
        </p:nvPicPr>
        <p:blipFill>
          <a:blip r:embed="rId2" cstate="print"/>
          <a:srcRect l="7476" t="12676" r="12201" b="2796"/>
          <a:stretch>
            <a:fillRect/>
          </a:stretch>
        </p:blipFill>
        <p:spPr>
          <a:xfrm>
            <a:off x="5501556" y="836711"/>
            <a:ext cx="2670844" cy="2016225"/>
          </a:xfrm>
          <a:prstGeom prst="rect">
            <a:avLst/>
          </a:prstGeom>
        </p:spPr>
      </p:pic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3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solution (non-adjustable)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 descr="s22.jpg"/>
          <p:cNvPicPr>
            <a:picLocks noChangeAspect="1"/>
          </p:cNvPicPr>
          <p:nvPr/>
        </p:nvPicPr>
        <p:blipFill>
          <a:blip r:embed="rId2" cstate="print"/>
          <a:srcRect l="41338" t="13774" r="32675" b="15969"/>
          <a:stretch>
            <a:fillRect/>
          </a:stretch>
        </p:blipFill>
        <p:spPr>
          <a:xfrm>
            <a:off x="323528" y="1124744"/>
            <a:ext cx="1336649" cy="25922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3634" y="879103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Clamping. Sliding type.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64208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tx2"/>
                </a:solidFill>
              </a:rPr>
              <a:t>Type A.</a:t>
            </a:r>
            <a:r>
              <a:rPr lang="en-GB" sz="1400" i="1" dirty="0" smtClean="0"/>
              <a:t> Strap with ball-head screws</a:t>
            </a:r>
            <a:endParaRPr lang="en-GB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79712" y="5641503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tx2"/>
                </a:solidFill>
              </a:rPr>
              <a:t>Type B.</a:t>
            </a:r>
            <a:r>
              <a:rPr lang="en-GB" sz="1400" i="1" dirty="0" smtClean="0"/>
              <a:t> Spring</a:t>
            </a:r>
            <a:endParaRPr lang="en-GB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566124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tx2"/>
                </a:solidFill>
              </a:rPr>
              <a:t>Type D.</a:t>
            </a:r>
            <a:r>
              <a:rPr lang="en-GB" sz="1400" i="1" dirty="0" smtClean="0"/>
              <a:t> Bracket</a:t>
            </a:r>
            <a:endParaRPr lang="en-GB" sz="1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52320" y="5641503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tx2"/>
                </a:solidFill>
              </a:rPr>
              <a:t>Type E. </a:t>
            </a:r>
            <a:r>
              <a:rPr lang="en-GB" sz="1400" i="1" dirty="0" smtClean="0"/>
              <a:t>Strap</a:t>
            </a:r>
            <a:endParaRPr lang="en-GB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564208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tx2"/>
                </a:solidFill>
              </a:rPr>
              <a:t>Type C.</a:t>
            </a:r>
            <a:r>
              <a:rPr lang="en-GB" sz="1400" i="1" dirty="0" smtClean="0"/>
              <a:t> Strap with ball-head screws</a:t>
            </a:r>
            <a:endParaRPr lang="en-GB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49516" y="879103"/>
            <a:ext cx="2469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Clamping. Fixed type.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3311860" y="3392995"/>
            <a:ext cx="42484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s14.jpg"/>
          <p:cNvPicPr>
            <a:picLocks noChangeAspect="1"/>
          </p:cNvPicPr>
          <p:nvPr/>
        </p:nvPicPr>
        <p:blipFill>
          <a:blip r:embed="rId3" cstate="print"/>
          <a:srcRect l="45275" t="19098" r="28738" b="11373"/>
          <a:stretch>
            <a:fillRect/>
          </a:stretch>
        </p:blipFill>
        <p:spPr>
          <a:xfrm>
            <a:off x="7524328" y="1340768"/>
            <a:ext cx="1244710" cy="2376264"/>
          </a:xfrm>
          <a:prstGeom prst="rect">
            <a:avLst/>
          </a:prstGeom>
        </p:spPr>
      </p:pic>
      <p:pic>
        <p:nvPicPr>
          <p:cNvPr id="18" name="Picture 17" descr="s13.jpg"/>
          <p:cNvPicPr>
            <a:picLocks noChangeAspect="1"/>
          </p:cNvPicPr>
          <p:nvPr/>
        </p:nvPicPr>
        <p:blipFill>
          <a:blip r:embed="rId4" cstate="print"/>
          <a:srcRect l="44099" t="16555" r="27163" b="32678"/>
          <a:stretch>
            <a:fillRect/>
          </a:stretch>
        </p:blipFill>
        <p:spPr>
          <a:xfrm>
            <a:off x="7452320" y="3864660"/>
            <a:ext cx="1368152" cy="17245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s16.jpg"/>
          <p:cNvPicPr>
            <a:picLocks noChangeAspect="1"/>
          </p:cNvPicPr>
          <p:nvPr/>
        </p:nvPicPr>
        <p:blipFill>
          <a:blip r:embed="rId5" cstate="print"/>
          <a:srcRect l="32675" t="20202" r="32675" b="1440"/>
          <a:stretch>
            <a:fillRect/>
          </a:stretch>
        </p:blipFill>
        <p:spPr>
          <a:xfrm>
            <a:off x="5796136" y="1684443"/>
            <a:ext cx="1259633" cy="2032589"/>
          </a:xfrm>
          <a:prstGeom prst="rect">
            <a:avLst/>
          </a:prstGeom>
        </p:spPr>
      </p:pic>
      <p:pic>
        <p:nvPicPr>
          <p:cNvPr id="20" name="Picture 19" descr="s15.jpg"/>
          <p:cNvPicPr>
            <a:picLocks noChangeAspect="1"/>
          </p:cNvPicPr>
          <p:nvPr/>
        </p:nvPicPr>
        <p:blipFill>
          <a:blip r:embed="rId6" cstate="print"/>
          <a:srcRect l="40866" t="30135" r="32675" b="24616"/>
          <a:stretch>
            <a:fillRect/>
          </a:stretch>
        </p:blipFill>
        <p:spPr>
          <a:xfrm>
            <a:off x="5724128" y="3853263"/>
            <a:ext cx="1422597" cy="17359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s18.jpg"/>
          <p:cNvPicPr>
            <a:picLocks noChangeAspect="1"/>
          </p:cNvPicPr>
          <p:nvPr/>
        </p:nvPicPr>
        <p:blipFill>
          <a:blip r:embed="rId7" cstate="print"/>
          <a:srcRect l="39762" t="41160" r="35038"/>
          <a:stretch>
            <a:fillRect/>
          </a:stretch>
        </p:blipFill>
        <p:spPr>
          <a:xfrm>
            <a:off x="3779912" y="1538854"/>
            <a:ext cx="1308974" cy="2178178"/>
          </a:xfrm>
          <a:prstGeom prst="rect">
            <a:avLst/>
          </a:prstGeom>
        </p:spPr>
      </p:pic>
      <p:pic>
        <p:nvPicPr>
          <p:cNvPr id="22" name="Picture 21" descr="s17.jpg"/>
          <p:cNvPicPr>
            <a:picLocks noChangeAspect="1"/>
          </p:cNvPicPr>
          <p:nvPr/>
        </p:nvPicPr>
        <p:blipFill>
          <a:blip r:embed="rId8" cstate="print"/>
          <a:srcRect l="37400" t="40055" r="37435" b="19336"/>
          <a:stretch>
            <a:fillRect/>
          </a:stretch>
        </p:blipFill>
        <p:spPr>
          <a:xfrm>
            <a:off x="3707904" y="3861048"/>
            <a:ext cx="1512168" cy="17389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 descr="s19.jpg"/>
          <p:cNvPicPr>
            <a:picLocks noChangeAspect="1"/>
          </p:cNvPicPr>
          <p:nvPr/>
        </p:nvPicPr>
        <p:blipFill>
          <a:blip r:embed="rId9" cstate="print"/>
          <a:srcRect l="41337" t="33150" r="37939" b="31490"/>
          <a:stretch>
            <a:fillRect/>
          </a:stretch>
        </p:blipFill>
        <p:spPr>
          <a:xfrm>
            <a:off x="1979712" y="3838005"/>
            <a:ext cx="1440160" cy="17512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 descr="s20.jpg"/>
          <p:cNvPicPr>
            <a:picLocks noChangeAspect="1"/>
          </p:cNvPicPr>
          <p:nvPr/>
        </p:nvPicPr>
        <p:blipFill>
          <a:blip r:embed="rId10" cstate="print"/>
          <a:srcRect l="27950" t="18165" r="35038" b="2796"/>
          <a:stretch>
            <a:fillRect/>
          </a:stretch>
        </p:blipFill>
        <p:spPr>
          <a:xfrm>
            <a:off x="2051720" y="1700808"/>
            <a:ext cx="1269141" cy="1944216"/>
          </a:xfrm>
          <a:prstGeom prst="rect">
            <a:avLst/>
          </a:prstGeom>
        </p:spPr>
      </p:pic>
      <p:pic>
        <p:nvPicPr>
          <p:cNvPr id="25" name="Picture 24" descr="s21.jpg"/>
          <p:cNvPicPr>
            <a:picLocks noChangeAspect="1"/>
          </p:cNvPicPr>
          <p:nvPr/>
        </p:nvPicPr>
        <p:blipFill>
          <a:blip r:embed="rId11" cstate="print"/>
          <a:srcRect l="36613" t="13774" r="32675" b="36695"/>
          <a:stretch>
            <a:fillRect/>
          </a:stretch>
        </p:blipFill>
        <p:spPr>
          <a:xfrm>
            <a:off x="197897" y="3861048"/>
            <a:ext cx="1493783" cy="1728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2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Adjustable solutions #1 “Rail”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4" r="30754"/>
          <a:stretch/>
        </p:blipFill>
        <p:spPr>
          <a:xfrm>
            <a:off x="76200" y="895205"/>
            <a:ext cx="3590894" cy="5200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0" t="29634" r="20282" b="11298"/>
          <a:stretch/>
        </p:blipFill>
        <p:spPr>
          <a:xfrm>
            <a:off x="4058411" y="771525"/>
            <a:ext cx="4209691" cy="274927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9" name="Straight Connector 8"/>
          <p:cNvCxnSpPr/>
          <p:nvPr/>
        </p:nvCxnSpPr>
        <p:spPr>
          <a:xfrm flipH="1">
            <a:off x="4363211" y="2472367"/>
            <a:ext cx="761999" cy="228600"/>
          </a:xfrm>
          <a:prstGeom prst="line">
            <a:avLst/>
          </a:prstGeom>
          <a:ln w="22225">
            <a:solidFill>
              <a:srgbClr val="FF0000"/>
            </a:solidFill>
            <a:prstDash val="solid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5400000">
            <a:off x="7870056" y="1183661"/>
            <a:ext cx="1143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Adjustment</a:t>
            </a:r>
            <a:endParaRPr lang="en-GB" sz="1600" i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t="2063" r="36387" b="12969"/>
          <a:stretch/>
        </p:blipFill>
        <p:spPr>
          <a:xfrm>
            <a:off x="4058970" y="3665286"/>
            <a:ext cx="2164669" cy="267412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3" t="5342" r="31962" b="20158"/>
          <a:stretch/>
        </p:blipFill>
        <p:spPr>
          <a:xfrm>
            <a:off x="6248959" y="3665286"/>
            <a:ext cx="2803618" cy="267412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6249518" y="3672972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Blocking</a:t>
            </a:r>
            <a:endParaRPr lang="en-GB" sz="1600" i="1" dirty="0"/>
          </a:p>
        </p:txBody>
      </p:sp>
      <p:sp>
        <p:nvSpPr>
          <p:cNvPr id="25" name="Left-Right Arrow 24"/>
          <p:cNvSpPr/>
          <p:nvPr/>
        </p:nvSpPr>
        <p:spPr>
          <a:xfrm rot="1132443">
            <a:off x="4293500" y="3975584"/>
            <a:ext cx="1167717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-Right Arrow 25"/>
          <p:cNvSpPr/>
          <p:nvPr/>
        </p:nvSpPr>
        <p:spPr>
          <a:xfrm rot="20616805">
            <a:off x="6450820" y="2254210"/>
            <a:ext cx="1371600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ross 26"/>
          <p:cNvSpPr/>
          <p:nvPr/>
        </p:nvSpPr>
        <p:spPr>
          <a:xfrm rot="2870039">
            <a:off x="4569035" y="3914365"/>
            <a:ext cx="565644" cy="541086"/>
          </a:xfrm>
          <a:prstGeom prst="plus">
            <a:avLst>
              <a:gd name="adj" fmla="val 4363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692107" y="3426023"/>
            <a:ext cx="57323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457081" y="2971800"/>
            <a:ext cx="235026" cy="4572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629400" y="3149119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Runner</a:t>
            </a:r>
            <a:endParaRPr lang="en-GB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191000" y="1057275"/>
            <a:ext cx="135062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138581" y="781050"/>
            <a:ext cx="15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Adjustment screw</a:t>
            </a:r>
            <a:endParaRPr lang="en-GB" sz="14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4191000" y="1057275"/>
            <a:ext cx="1143000" cy="1381125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5541626" y="2845807"/>
            <a:ext cx="325774" cy="35459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029200" y="3200400"/>
            <a:ext cx="5148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957832" y="2907879"/>
            <a:ext cx="452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Rail</a:t>
            </a:r>
            <a:endParaRPr lang="en-GB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6629400" y="990600"/>
            <a:ext cx="228600" cy="5334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858001" y="989810"/>
            <a:ext cx="807973" cy="79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790627" y="741316"/>
            <a:ext cx="949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45˚ wedge</a:t>
            </a:r>
            <a:endParaRPr lang="en-GB" sz="1400" dirty="0"/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5503774" y="3962400"/>
            <a:ext cx="234752" cy="646966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5738526" y="3962400"/>
            <a:ext cx="315287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738526" y="370374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Pin</a:t>
            </a:r>
            <a:endParaRPr lang="en-GB" sz="1400" dirty="0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4632058" y="5638800"/>
            <a:ext cx="325774" cy="35459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119632" y="5993393"/>
            <a:ext cx="5148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081941" y="5685616"/>
            <a:ext cx="455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Jaw</a:t>
            </a:r>
            <a:endParaRPr lang="en-GB" sz="1400" dirty="0"/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42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Adjustable solutions #1: Rail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5" t="1846" r="27917" b="2903"/>
          <a:stretch/>
        </p:blipFill>
        <p:spPr>
          <a:xfrm>
            <a:off x="152400" y="758585"/>
            <a:ext cx="4876800" cy="56422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9000" y="838200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Assembly</a:t>
            </a:r>
            <a:endParaRPr lang="en-GB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558" y="1371600"/>
            <a:ext cx="3774042" cy="50292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217558" y="5436000"/>
            <a:ext cx="377404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17558" y="4446000"/>
            <a:ext cx="377404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88550" y="1140023"/>
            <a:ext cx="2879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About Bosch Rexroth Ball Rail System</a:t>
            </a:r>
            <a:endParaRPr lang="en-GB" sz="1400" i="1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35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Adjustable solutions #1: Rail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0" t="4669" r="14640"/>
          <a:stretch/>
        </p:blipFill>
        <p:spPr>
          <a:xfrm>
            <a:off x="381000" y="2209800"/>
            <a:ext cx="5181600" cy="38671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295400"/>
            <a:ext cx="1655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Sizing options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1624" y="5105400"/>
            <a:ext cx="68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Size 15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184852" y="6016823"/>
            <a:ext cx="595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Size 9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780656" y="5413177"/>
            <a:ext cx="1170968" cy="643882"/>
          </a:xfrm>
          <a:prstGeom prst="straightConnector1">
            <a:avLst/>
          </a:prstGeom>
          <a:ln w="44450">
            <a:solidFill>
              <a:schemeClr val="tx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38600" y="5562600"/>
            <a:ext cx="68717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Size 12</a:t>
            </a:r>
            <a:endParaRPr lang="en-GB" sz="14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164945"/>
              </p:ext>
            </p:extLst>
          </p:nvPr>
        </p:nvGraphicFramePr>
        <p:xfrm>
          <a:off x="4966864" y="1295400"/>
          <a:ext cx="3816456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2099"/>
                <a:gridCol w="884910"/>
                <a:gridCol w="889447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Size 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Size 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Static load capacity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2100 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3900 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Stat. torsional</a:t>
                      </a:r>
                      <a:r>
                        <a:rPr lang="en-GB" baseline="0" dirty="0" smtClean="0"/>
                        <a:t> m</a:t>
                      </a:r>
                      <a:r>
                        <a:rPr lang="en-GB" dirty="0" smtClean="0"/>
                        <a:t>oment load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9.6 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39 Nm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480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Adjustable solutions #1: Rail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0" r="19440" b="11262"/>
          <a:stretch/>
        </p:blipFill>
        <p:spPr>
          <a:xfrm>
            <a:off x="228600" y="914400"/>
            <a:ext cx="3961181" cy="28797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r="2720" b="7576"/>
          <a:stretch/>
        </p:blipFill>
        <p:spPr>
          <a:xfrm>
            <a:off x="3372917" y="3149016"/>
            <a:ext cx="5618683" cy="317558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724400" y="1646383"/>
            <a:ext cx="3871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Estimation of using the solution #1</a:t>
            </a:r>
          </a:p>
          <a:p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ogether with SAS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3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Adjustable solutions #2 “Plunger”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r="32358"/>
          <a:stretch/>
        </p:blipFill>
        <p:spPr>
          <a:xfrm>
            <a:off x="76200" y="762000"/>
            <a:ext cx="3746913" cy="56171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" t="40970" r="4339" b="1"/>
          <a:stretch/>
        </p:blipFill>
        <p:spPr>
          <a:xfrm>
            <a:off x="3925192" y="4445580"/>
            <a:ext cx="5076922" cy="18790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1" t="2772" r="25755" b="5113"/>
          <a:stretch/>
        </p:blipFill>
        <p:spPr>
          <a:xfrm>
            <a:off x="3935761" y="838199"/>
            <a:ext cx="3608039" cy="344545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6" name="Straight Connector 15"/>
          <p:cNvCxnSpPr/>
          <p:nvPr/>
        </p:nvCxnSpPr>
        <p:spPr>
          <a:xfrm flipH="1">
            <a:off x="4572000" y="2895600"/>
            <a:ext cx="685800" cy="533400"/>
          </a:xfrm>
          <a:prstGeom prst="line">
            <a:avLst/>
          </a:prstGeom>
          <a:ln w="22225">
            <a:solidFill>
              <a:srgbClr val="FF0000"/>
            </a:solidFill>
            <a:prstDash val="solid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eft-Right Arrow 20"/>
          <p:cNvSpPr/>
          <p:nvPr/>
        </p:nvSpPr>
        <p:spPr>
          <a:xfrm rot="19330662">
            <a:off x="5965221" y="1735394"/>
            <a:ext cx="1052305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8" t="25341" r="43566" b="6450"/>
          <a:stretch/>
        </p:blipFill>
        <p:spPr>
          <a:xfrm>
            <a:off x="7595551" y="838200"/>
            <a:ext cx="1406563" cy="181644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6400800" y="838200"/>
            <a:ext cx="1143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Adjustment</a:t>
            </a:r>
            <a:endParaRPr lang="en-GB" sz="1600" i="1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184049" y="1222177"/>
            <a:ext cx="140551" cy="574359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506362" y="1220688"/>
            <a:ext cx="677687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914400"/>
            <a:ext cx="744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Plunger</a:t>
            </a:r>
            <a:endParaRPr lang="en-GB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295000" y="3657600"/>
            <a:ext cx="900417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935576" y="3048000"/>
            <a:ext cx="359424" cy="6096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74437" y="3349823"/>
            <a:ext cx="172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Guide (Pin, standard)</a:t>
            </a:r>
            <a:endParaRPr lang="en-GB" sz="14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638800" y="1963994"/>
            <a:ext cx="656200" cy="1693606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649287" y="3962400"/>
            <a:ext cx="135062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74490" y="3657600"/>
            <a:ext cx="15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Adjustment screw</a:t>
            </a:r>
            <a:endParaRPr lang="en-GB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161226" y="3124200"/>
            <a:ext cx="477574" cy="8382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7696200" y="1917477"/>
            <a:ext cx="422920" cy="113052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696200" y="3048000"/>
            <a:ext cx="12192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696200" y="2786390"/>
            <a:ext cx="1290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Cu hub</a:t>
            </a:r>
          </a:p>
          <a:p>
            <a:pPr algn="r"/>
            <a:r>
              <a:rPr lang="en-GB" sz="1400" dirty="0" smtClean="0"/>
              <a:t>for low friction</a:t>
            </a:r>
            <a:endParaRPr lang="en-GB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8153400" y="838199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304L</a:t>
            </a:r>
            <a:endParaRPr lang="en-GB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638800" y="4724399"/>
            <a:ext cx="9906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5105400" y="4724399"/>
            <a:ext cx="533400" cy="38100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562600" y="4445580"/>
            <a:ext cx="1167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Set screw M4</a:t>
            </a:r>
          </a:p>
          <a:p>
            <a:pPr algn="r"/>
            <a:r>
              <a:rPr lang="en-GB" sz="1400" dirty="0" smtClean="0"/>
              <a:t>for blocking</a:t>
            </a:r>
            <a:endParaRPr lang="en-GB" sz="1400" dirty="0"/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278E-26EC-482E-8106-1C6891F1E6BB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62710" y="6381328"/>
            <a:ext cx="1548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white"/>
                </a:solidFill>
              </a:rPr>
              <a:t>V. </a:t>
            </a:r>
            <a:r>
              <a:rPr lang="en-GB" sz="1200" dirty="0" err="1" smtClean="0">
                <a:solidFill>
                  <a:prstClr val="white"/>
                </a:solidFill>
              </a:rPr>
              <a:t>Soldatov</a:t>
            </a:r>
            <a:r>
              <a:rPr lang="en-GB" sz="1200" dirty="0" smtClean="0">
                <a:solidFill>
                  <a:prstClr val="white"/>
                </a:solidFill>
              </a:rPr>
              <a:t>, BE-RF-MK</a:t>
            </a:r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9873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10778</TotalTime>
  <Words>498</Words>
  <Application>Microsoft Office PowerPoint</Application>
  <PresentationFormat>On-screen Show (4:3)</PresentationFormat>
  <Paragraphs>150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1_Office Theme</vt:lpstr>
      <vt:lpstr>PowerPoint Presentation</vt:lpstr>
      <vt:lpstr>General requirements</vt:lpstr>
      <vt:lpstr>General requirements. Tolerances</vt:lpstr>
      <vt:lpstr>Current solution (non-adjustable)</vt:lpstr>
      <vt:lpstr>Adjustable solutions #1 “Rail”</vt:lpstr>
      <vt:lpstr>Adjustable solutions #1: Rail</vt:lpstr>
      <vt:lpstr>Adjustable solutions #1: Rail</vt:lpstr>
      <vt:lpstr>Adjustable solutions #1: Rail</vt:lpstr>
      <vt:lpstr>Adjustable solutions #2 “Plunger”</vt:lpstr>
      <vt:lpstr>Adjustable solutions #2 “Plunger”</vt:lpstr>
      <vt:lpstr>Pros and Cons </vt:lpstr>
      <vt:lpstr>PowerPoint Presentation</vt:lpstr>
      <vt:lpstr>Adjustable V-shaped Support for BPM</vt:lpstr>
      <vt:lpstr>Adjustment Screw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Soldatov</dc:creator>
  <cp:lastModifiedBy>Vadim Soldatov</cp:lastModifiedBy>
  <cp:revision>38</cp:revision>
  <dcterms:created xsi:type="dcterms:W3CDTF">2006-08-16T00:00:00Z</dcterms:created>
  <dcterms:modified xsi:type="dcterms:W3CDTF">2014-12-02T18:51:39Z</dcterms:modified>
</cp:coreProperties>
</file>