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90" r:id="rId4"/>
    <p:sldId id="291" r:id="rId5"/>
    <p:sldId id="286" r:id="rId6"/>
    <p:sldId id="287" r:id="rId7"/>
    <p:sldId id="289" r:id="rId8"/>
    <p:sldId id="299" r:id="rId9"/>
    <p:sldId id="298" r:id="rId10"/>
    <p:sldId id="288" r:id="rId11"/>
    <p:sldId id="293" r:id="rId12"/>
    <p:sldId id="294" r:id="rId13"/>
    <p:sldId id="295" r:id="rId14"/>
    <p:sldId id="296" r:id="rId15"/>
    <p:sldId id="29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11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0908F-108E-3446-94B7-0CE6E17563B9}" type="datetimeFigureOut">
              <a:rPr lang="en-US" smtClean="0"/>
              <a:t>9/24/13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F39C03-FBFE-1C4C-92C5-3AB2DFB441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83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Still hard work ahead.</a:t>
            </a:r>
          </a:p>
          <a:p>
            <a:r>
              <a:rPr lang="en-US" dirty="0" smtClean="0"/>
              <a:t>Essential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99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Still hard work ahead.</a:t>
            </a:r>
          </a:p>
          <a:p>
            <a:r>
              <a:rPr lang="en-US" dirty="0" smtClean="0"/>
              <a:t>Essential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99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Still hard work ahead.</a:t>
            </a:r>
          </a:p>
          <a:p>
            <a:r>
              <a:rPr lang="en-US" dirty="0" smtClean="0"/>
              <a:t>Essential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F39C03-FBFE-1C4C-92C5-3AB2DFB4410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99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jpeg"/><Relationship Id="rId3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8" Type="http://schemas.openxmlformats.org/officeDocument/2006/relationships/image" Target="../media/image16.jpeg"/><Relationship Id="rId9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Cold mass assembly and procurement status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COIL &amp; ASSEMBLY READINESS REVIEW, 23</a:t>
            </a:r>
            <a:r>
              <a:rPr lang="en-US" sz="1800" smtClean="0"/>
              <a:t>- 24 </a:t>
            </a:r>
            <a:r>
              <a:rPr lang="en-US" sz="1800" dirty="0" smtClean="0"/>
              <a:t>SEPT 2013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7061200" y="5797175"/>
            <a:ext cx="208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D. Smekens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383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2720"/>
            <a:ext cx="8402320" cy="680720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Instrum</a:t>
            </a:r>
            <a:r>
              <a:rPr lang="en-US" sz="3200" dirty="0" smtClean="0"/>
              <a:t>., traces and GI: many things to do</a:t>
            </a:r>
            <a:endParaRPr lang="en-US" sz="3200" dirty="0"/>
          </a:p>
        </p:txBody>
      </p:sp>
      <p:pic>
        <p:nvPicPr>
          <p:cNvPr id="3" name="Picture 2" descr="Step_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8773" y="843280"/>
            <a:ext cx="3195337" cy="34719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3040" y="843280"/>
            <a:ext cx="36982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New instrumentation scheme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IL: wires – after impregnation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OL: External Traces with QHs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Design just finalized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Traces to produce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Ground insulation scheme to modify with these new traces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40" y="2894750"/>
            <a:ext cx="6046470" cy="17221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4880" y="4566070"/>
            <a:ext cx="5269230" cy="15354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4658959"/>
            <a:ext cx="33121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i="1" dirty="0" smtClean="0">
                <a:solidFill>
                  <a:srgbClr val="FF6600"/>
                </a:solidFill>
              </a:rPr>
              <a:t>Instrumenting such coils needs practicing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>
                <a:solidFill>
                  <a:srgbClr val="FF6600"/>
                </a:solidFill>
              </a:rPr>
              <a:t>More instrumentation may be required in future (spot heaters, thermometry)</a:t>
            </a:r>
          </a:p>
        </p:txBody>
      </p:sp>
    </p:spTree>
    <p:extLst>
      <p:ext uri="{BB962C8B-B14F-4D97-AF65-F5344CB8AC3E}">
        <p14:creationId xmlns:p14="http://schemas.microsoft.com/office/powerpoint/2010/main" val="2793597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2720"/>
            <a:ext cx="8184346" cy="680720"/>
          </a:xfrm>
        </p:spPr>
        <p:txBody>
          <a:bodyPr>
            <a:noAutofit/>
          </a:bodyPr>
          <a:lstStyle/>
          <a:p>
            <a:r>
              <a:rPr lang="en-US" sz="3200" dirty="0" smtClean="0"/>
              <a:t>Collared coils: assembly, should start now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93040" y="843280"/>
            <a:ext cx="3698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Tooling designed and procured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Most parts, still “in the box”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>
                <a:solidFill>
                  <a:srgbClr val="FF6600"/>
                </a:solidFill>
              </a:rPr>
              <a:t>Needs commissioning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>
                <a:solidFill>
                  <a:srgbClr val="FF6600"/>
                </a:solidFill>
              </a:rPr>
              <a:t>Needs practicing</a:t>
            </a:r>
          </a:p>
        </p:txBody>
      </p:sp>
      <p:pic>
        <p:nvPicPr>
          <p:cNvPr id="7" name="Picture 6" descr="1400.bmp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66"/>
          <a:stretch>
            <a:fillRect/>
          </a:stretch>
        </p:blipFill>
        <p:spPr>
          <a:xfrm>
            <a:off x="457200" y="2043609"/>
            <a:ext cx="7762240" cy="375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046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2720"/>
            <a:ext cx="7470648" cy="680720"/>
          </a:xfrm>
        </p:spPr>
        <p:txBody>
          <a:bodyPr>
            <a:noAutofit/>
          </a:bodyPr>
          <a:lstStyle/>
          <a:p>
            <a:r>
              <a:rPr lang="en-US" sz="3200" dirty="0" smtClean="0"/>
              <a:t>Collaring, monster press being tested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93040" y="843280"/>
            <a:ext cx="448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Press needs re-</a:t>
            </a:r>
            <a:r>
              <a:rPr lang="en-US" dirty="0" err="1" smtClean="0"/>
              <a:t>commissionning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Instrumentation to be implemented </a:t>
            </a:r>
            <a:r>
              <a:rPr lang="en-US" i="1" dirty="0" smtClean="0">
                <a:solidFill>
                  <a:srgbClr val="FF6600"/>
                </a:solidFill>
              </a:rPr>
              <a:t>Needs trials</a:t>
            </a:r>
          </a:p>
        </p:txBody>
      </p:sp>
      <p:pic>
        <p:nvPicPr>
          <p:cNvPr id="5" name="Picture 4" descr="2300.bmp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92820" y="853440"/>
            <a:ext cx="4249580" cy="48869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" t="33872" r="60157"/>
          <a:stretch/>
        </p:blipFill>
        <p:spPr>
          <a:xfrm>
            <a:off x="457200" y="2116995"/>
            <a:ext cx="4124960" cy="379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211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 txBox="1">
            <a:spLocks/>
          </p:cNvSpPr>
          <p:nvPr/>
        </p:nvSpPr>
        <p:spPr>
          <a:xfrm>
            <a:off x="457200" y="838200"/>
            <a:ext cx="8305800" cy="571500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yoking tool just being commissioned</a:t>
            </a:r>
          </a:p>
          <a:p>
            <a:r>
              <a:rPr lang="en-US" sz="1800" dirty="0" smtClean="0"/>
              <a:t>Laminations alignment tolerance is critical, not reached yet</a:t>
            </a:r>
          </a:p>
          <a:p>
            <a:r>
              <a:rPr lang="en-US" sz="1800" dirty="0" smtClean="0"/>
              <a:t>Everything ready, but </a:t>
            </a:r>
            <a:r>
              <a:rPr lang="en-US" sz="1800" i="1" dirty="0" smtClean="0">
                <a:solidFill>
                  <a:srgbClr val="FF6600"/>
                </a:solidFill>
              </a:rPr>
              <a:t>needs </a:t>
            </a:r>
            <a:r>
              <a:rPr lang="en-US" sz="1800" i="1" dirty="0">
                <a:solidFill>
                  <a:srgbClr val="FF6600"/>
                </a:solidFill>
              </a:rPr>
              <a:t>trials</a:t>
            </a:r>
          </a:p>
          <a:p>
            <a:endParaRPr lang="en-US" sz="1800" dirty="0" smtClean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314960" y="76200"/>
            <a:ext cx="8300720" cy="762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Yoking: need to try harder to reach quality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1" y="2419596"/>
            <a:ext cx="5760720" cy="2623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7200" y="4470330"/>
            <a:ext cx="3606800" cy="1654067"/>
          </a:xfrm>
          <a:prstGeom prst="rect">
            <a:avLst/>
          </a:prstGeom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718" y="1535552"/>
            <a:ext cx="3619281" cy="2900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7475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 txBox="1">
            <a:spLocks/>
          </p:cNvSpPr>
          <p:nvPr/>
        </p:nvSpPr>
        <p:spPr>
          <a:xfrm>
            <a:off x="457199" y="838200"/>
            <a:ext cx="8526861" cy="142090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Welding trials carried out by LMF section</a:t>
            </a:r>
          </a:p>
          <a:p>
            <a:r>
              <a:rPr lang="en-US" sz="1800" dirty="0" smtClean="0"/>
              <a:t>Final shells still to be supplied</a:t>
            </a:r>
          </a:p>
          <a:p>
            <a:r>
              <a:rPr lang="en-US" sz="1800" dirty="0" smtClean="0"/>
              <a:t>Once every sub-assembly ready, ship the baby to LMF for final assembly</a:t>
            </a:r>
          </a:p>
          <a:p>
            <a:r>
              <a:rPr lang="en-US" sz="1800" dirty="0" smtClean="0"/>
              <a:t> </a:t>
            </a:r>
            <a:r>
              <a:rPr lang="en-US" sz="1800" i="1" u="sng" dirty="0" smtClean="0">
                <a:solidFill>
                  <a:srgbClr val="FF6600"/>
                </a:solidFill>
              </a:rPr>
              <a:t>simplistic</a:t>
            </a:r>
            <a:r>
              <a:rPr lang="en-US" sz="1800" i="1" dirty="0" smtClean="0">
                <a:solidFill>
                  <a:srgbClr val="FF6600"/>
                </a:solidFill>
              </a:rPr>
              <a:t>, not yet thoroughly planned…</a:t>
            </a:r>
            <a:endParaRPr lang="en-US" sz="1800" i="1" dirty="0">
              <a:solidFill>
                <a:srgbClr val="FF6600"/>
              </a:solidFill>
            </a:endParaRPr>
          </a:p>
          <a:p>
            <a:endParaRPr lang="en-US" sz="1800" dirty="0" smtClean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91440" y="76200"/>
            <a:ext cx="8920480" cy="762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Shell to supply, magnet to assemble, weld,…</a:t>
            </a:r>
            <a:endParaRPr lang="en-US" sz="32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" y="2425297"/>
            <a:ext cx="3821752" cy="242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3032" y="3761402"/>
            <a:ext cx="2772088" cy="236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718" y="2608177"/>
            <a:ext cx="1899471" cy="140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3770" y="3541045"/>
            <a:ext cx="610291" cy="440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6549" y="4014974"/>
            <a:ext cx="1440670" cy="99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0337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7540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33680" y="1028343"/>
            <a:ext cx="877824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Many Needs</a:t>
            </a:r>
            <a:r>
              <a:rPr lang="en-US" sz="2400" dirty="0"/>
              <a:t>:</a:t>
            </a:r>
          </a:p>
          <a:p>
            <a:r>
              <a:rPr lang="en-US" sz="2400" dirty="0"/>
              <a:t>To </a:t>
            </a:r>
            <a:r>
              <a:rPr lang="en-US" sz="2400" dirty="0" smtClean="0"/>
              <a:t>work out </a:t>
            </a:r>
            <a:r>
              <a:rPr lang="en-US" sz="2400" dirty="0"/>
              <a:t>instrumentation on coils</a:t>
            </a:r>
          </a:p>
          <a:p>
            <a:r>
              <a:rPr lang="en-US" sz="2400" dirty="0"/>
              <a:t>To work out the shimming </a:t>
            </a:r>
            <a:r>
              <a:rPr lang="en-US" sz="2400" dirty="0" smtClean="0"/>
              <a:t>plan for paired coils </a:t>
            </a:r>
            <a:r>
              <a:rPr lang="en-US" sz="2400" dirty="0"/>
              <a:t>from </a:t>
            </a:r>
            <a:r>
              <a:rPr lang="en-US" sz="2400" dirty="0" smtClean="0"/>
              <a:t>CMM data </a:t>
            </a:r>
            <a:endParaRPr lang="en-US" sz="2400" dirty="0"/>
          </a:p>
          <a:p>
            <a:r>
              <a:rPr lang="en-US" sz="2400" dirty="0"/>
              <a:t>To have a close look to details before production of remaining small parts (routing of wires, connection box, …); </a:t>
            </a:r>
            <a:r>
              <a:rPr lang="en-US" sz="2400" u="sng" dirty="0"/>
              <a:t>tens of drawings to check, sign, …</a:t>
            </a:r>
          </a:p>
          <a:p>
            <a:r>
              <a:rPr lang="en-US" sz="2400" dirty="0"/>
              <a:t>To commission many tools and re-commission many others to reach the required quality</a:t>
            </a:r>
          </a:p>
          <a:p>
            <a:r>
              <a:rPr lang="en-US" sz="2400" dirty="0"/>
              <a:t>To interact with LMF to prepare for the assembly and the welding</a:t>
            </a:r>
          </a:p>
          <a:p>
            <a:r>
              <a:rPr lang="en-US" sz="2400" dirty="0"/>
              <a:t>Record all this for Q/A and document procedures</a:t>
            </a:r>
          </a:p>
          <a:p>
            <a:endParaRPr lang="en-US" sz="2400" dirty="0"/>
          </a:p>
          <a:p>
            <a:pPr lvl="1"/>
            <a:r>
              <a:rPr lang="en-US" sz="2400" dirty="0"/>
              <a:t>Too many “needs”, … need help?</a:t>
            </a:r>
          </a:p>
        </p:txBody>
      </p:sp>
    </p:spTree>
    <p:extLst>
      <p:ext uri="{BB962C8B-B14F-4D97-AF65-F5344CB8AC3E}">
        <p14:creationId xmlns:p14="http://schemas.microsoft.com/office/powerpoint/2010/main" val="1496244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b="1" dirty="0" smtClean="0"/>
              <a:t>OUTLINE</a:t>
            </a:r>
            <a:endParaRPr lang="en-US" sz="3200" b="1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4667421"/>
          </a:xfrm>
        </p:spPr>
        <p:txBody>
          <a:bodyPr>
            <a:noAutofit/>
          </a:bodyPr>
          <a:lstStyle/>
          <a:p>
            <a:r>
              <a:rPr lang="en-US" sz="2000" dirty="0" smtClean="0"/>
              <a:t>Schedule, a magnet for Christmas ?</a:t>
            </a:r>
          </a:p>
          <a:p>
            <a:r>
              <a:rPr lang="en-US" sz="2000" dirty="0" smtClean="0"/>
              <a:t>Recall </a:t>
            </a:r>
            <a:r>
              <a:rPr lang="en-US" sz="2000" dirty="0"/>
              <a:t>on pole loading </a:t>
            </a:r>
            <a:r>
              <a:rPr lang="en-US" sz="2000" dirty="0" smtClean="0"/>
              <a:t>concept</a:t>
            </a:r>
          </a:p>
          <a:p>
            <a:r>
              <a:rPr lang="en-US" sz="2000" dirty="0" smtClean="0"/>
              <a:t>Assembly sequence</a:t>
            </a:r>
          </a:p>
          <a:p>
            <a:r>
              <a:rPr lang="en-US" sz="2000" dirty="0" smtClean="0"/>
              <a:t>Part procurement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37221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Mikko’s</a:t>
            </a:r>
            <a:r>
              <a:rPr lang="en-US" dirty="0" smtClean="0"/>
              <a:t>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8400"/>
            <a:ext cx="9144000" cy="4500403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64160" y="3139440"/>
            <a:ext cx="5273040" cy="2946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82880" y="4856480"/>
            <a:ext cx="5273040" cy="4673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168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Christmas this year…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7752" y="1452880"/>
            <a:ext cx="3921760" cy="37679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640" y="1613219"/>
            <a:ext cx="3821364" cy="3259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ight Arrow 5"/>
          <p:cNvSpPr/>
          <p:nvPr/>
        </p:nvSpPr>
        <p:spPr>
          <a:xfrm>
            <a:off x="4358640" y="2976880"/>
            <a:ext cx="508000" cy="73152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53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640"/>
            <a:ext cx="8226854" cy="729005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Pole Loading Concept</a:t>
            </a:r>
            <a:endParaRPr lang="en-US" sz="3200" b="1" dirty="0"/>
          </a:p>
        </p:txBody>
      </p:sp>
      <p:pic>
        <p:nvPicPr>
          <p:cNvPr id="5" name="Picture 4" descr="Collared_Coil_Section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487" y="604224"/>
            <a:ext cx="5662191" cy="553241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1665111" y="604224"/>
            <a:ext cx="3377259" cy="254438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022592" y="1060403"/>
            <a:ext cx="6723502" cy="4979800"/>
            <a:chOff x="2022592" y="1476963"/>
            <a:chExt cx="6723502" cy="4979800"/>
          </a:xfrm>
        </p:grpSpPr>
        <p:pic>
          <p:nvPicPr>
            <p:cNvPr id="9" name="Picture 8" descr="Coil_Section_Detail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22592" y="1476963"/>
              <a:ext cx="6723502" cy="4979800"/>
            </a:xfrm>
            <a:prstGeom prst="rect">
              <a:avLst/>
            </a:prstGeom>
            <a:ln w="34925">
              <a:solidFill>
                <a:schemeClr val="tx2"/>
              </a:solidFill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7219505" y="3510988"/>
              <a:ext cx="1484037" cy="390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Pole wedge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86569" y="1567804"/>
              <a:ext cx="817477" cy="390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Shim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022592" y="3131543"/>
              <a:ext cx="933157" cy="6837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Filler</a:t>
              </a:r>
            </a:p>
            <a:p>
              <a:r>
                <a:rPr lang="en-US" dirty="0" smtClean="0"/>
                <a:t>wedge</a:t>
              </a:r>
              <a:endParaRPr lang="en-US" dirty="0"/>
            </a:p>
          </p:txBody>
        </p:sp>
        <p:cxnSp>
          <p:nvCxnSpPr>
            <p:cNvPr id="13" name="Straight Arrow Connector 12"/>
            <p:cNvCxnSpPr>
              <a:stCxn id="11" idx="2"/>
            </p:cNvCxnSpPr>
            <p:nvPr/>
          </p:nvCxnSpPr>
          <p:spPr bwMode="auto">
            <a:xfrm flipH="1">
              <a:off x="4475606" y="1958542"/>
              <a:ext cx="919702" cy="1817484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5405223" y="1968495"/>
              <a:ext cx="736138" cy="1807531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H="1">
              <a:off x="5306071" y="1958542"/>
              <a:ext cx="89236" cy="1747816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Straight Arrow Connector 15"/>
            <p:cNvCxnSpPr>
              <a:stCxn id="19" idx="2"/>
            </p:cNvCxnSpPr>
            <p:nvPr/>
          </p:nvCxnSpPr>
          <p:spPr bwMode="auto">
            <a:xfrm flipH="1">
              <a:off x="6141361" y="1949856"/>
              <a:ext cx="1685691" cy="1981728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Straight Arrow Connector 16"/>
            <p:cNvCxnSpPr>
              <a:stCxn id="10" idx="1"/>
            </p:cNvCxnSpPr>
            <p:nvPr/>
          </p:nvCxnSpPr>
          <p:spPr bwMode="auto">
            <a:xfrm flipH="1">
              <a:off x="5675347" y="3706357"/>
              <a:ext cx="1544158" cy="507586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8" name="Straight Arrow Connector 17"/>
            <p:cNvCxnSpPr>
              <a:stCxn id="12" idx="3"/>
            </p:cNvCxnSpPr>
            <p:nvPr/>
          </p:nvCxnSpPr>
          <p:spPr bwMode="auto">
            <a:xfrm>
              <a:off x="2955749" y="3473439"/>
              <a:ext cx="1034011" cy="601166"/>
            </a:xfrm>
            <a:prstGeom prst="straightConnector1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6929293" y="1559118"/>
              <a:ext cx="1795517" cy="3907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Loading plate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73646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40640"/>
            <a:ext cx="2660415" cy="114808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Collared Coil Assembly</a:t>
            </a:r>
            <a:endParaRPr lang="en-US" sz="3200" b="1" dirty="0"/>
          </a:p>
        </p:txBody>
      </p:sp>
      <p:pic>
        <p:nvPicPr>
          <p:cNvPr id="7" name="Picture 6" descr="Step_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2520" y="636411"/>
            <a:ext cx="4645518" cy="5113536"/>
          </a:xfrm>
          <a:prstGeom prst="rect">
            <a:avLst/>
          </a:prstGeom>
        </p:spPr>
      </p:pic>
      <p:pic>
        <p:nvPicPr>
          <p:cNvPr id="8" name="Picture 7" descr="Step_3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2519" y="636411"/>
            <a:ext cx="4706187" cy="5113536"/>
          </a:xfrm>
          <a:prstGeom prst="rect">
            <a:avLst/>
          </a:prstGeom>
        </p:spPr>
      </p:pic>
      <p:pic>
        <p:nvPicPr>
          <p:cNvPr id="9" name="Picture 8" descr="Step_4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9038" y="636411"/>
            <a:ext cx="4801524" cy="5113536"/>
          </a:xfrm>
          <a:prstGeom prst="rect">
            <a:avLst/>
          </a:prstGeom>
        </p:spPr>
      </p:pic>
      <p:pic>
        <p:nvPicPr>
          <p:cNvPr id="10" name="Picture 9" descr="Step_5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2520" y="636410"/>
            <a:ext cx="4645518" cy="5113537"/>
          </a:xfrm>
          <a:prstGeom prst="rect">
            <a:avLst/>
          </a:prstGeom>
        </p:spPr>
      </p:pic>
      <p:pic>
        <p:nvPicPr>
          <p:cNvPr id="11" name="Picture 10" descr="Step_6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9038" y="636411"/>
            <a:ext cx="4801524" cy="5113536"/>
          </a:xfrm>
          <a:prstGeom prst="rect">
            <a:avLst/>
          </a:prstGeom>
        </p:spPr>
      </p:pic>
      <p:pic>
        <p:nvPicPr>
          <p:cNvPr id="12" name="Picture 11" descr="Step_7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2519" y="636411"/>
            <a:ext cx="4706187" cy="5113536"/>
          </a:xfrm>
          <a:prstGeom prst="rect">
            <a:avLst/>
          </a:prstGeom>
        </p:spPr>
      </p:pic>
      <p:pic>
        <p:nvPicPr>
          <p:cNvPr id="13" name="Picture 12" descr="Step_8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2815" y="254000"/>
            <a:ext cx="5737561" cy="5812789"/>
          </a:xfrm>
          <a:prstGeom prst="rect">
            <a:avLst/>
          </a:prstGeom>
        </p:spPr>
      </p:pic>
      <p:pic>
        <p:nvPicPr>
          <p:cNvPr id="14" name="Picture 13" descr="Step_9.jpg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44520" y="254000"/>
            <a:ext cx="5616222" cy="581279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2400" y="186944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Paired Coils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2248932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Traces + </a:t>
            </a:r>
            <a:r>
              <a:rPr lang="en-US" dirty="0" err="1" smtClean="0"/>
              <a:t>Gr.Insul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2618264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 Lateral shimming (glued to poles)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52400" y="3264595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 </a:t>
            </a:r>
            <a:r>
              <a:rPr lang="en-US" dirty="0"/>
              <a:t>L</a:t>
            </a:r>
            <a:r>
              <a:rPr lang="en-US" dirty="0" smtClean="0"/>
              <a:t>oading poles (Ti)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52400" y="3633927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5. Main Shimming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52400" y="4003259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. Collaring shoes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52400" y="435249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7. Collar packs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52400" y="4721822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8. </a:t>
            </a:r>
            <a:r>
              <a:rPr lang="en-US" dirty="0"/>
              <a:t>After collaring, keys in position</a:t>
            </a:r>
          </a:p>
        </p:txBody>
      </p:sp>
    </p:spTree>
    <p:extLst>
      <p:ext uri="{BB962C8B-B14F-4D97-AF65-F5344CB8AC3E}">
        <p14:creationId xmlns:p14="http://schemas.microsoft.com/office/powerpoint/2010/main" val="3215277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tep_9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1795" y="217580"/>
            <a:ext cx="4034551" cy="41757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661" y="3841517"/>
            <a:ext cx="3124559" cy="222850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2400" y="40640"/>
            <a:ext cx="4937760" cy="114808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/>
              <a:t>Collared Coil Assembly, Parts look good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432560"/>
            <a:ext cx="4521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Collars, 1 aperture, EDM,  very nice</a:t>
            </a:r>
          </a:p>
          <a:p>
            <a:pPr marL="342900" indent="-342900">
              <a:buAutoNum type="arabicPeriod"/>
            </a:pPr>
            <a:r>
              <a:rPr lang="en-US" dirty="0" smtClean="0"/>
              <a:t>on the way: Collars, 4 apertures, </a:t>
            </a:r>
            <a:r>
              <a:rPr lang="en-US" dirty="0" err="1" smtClean="0"/>
              <a:t>fineblanking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Poles, 1 aperture, </a:t>
            </a:r>
            <a:r>
              <a:rPr lang="en-US" dirty="0"/>
              <a:t>v</a:t>
            </a:r>
            <a:r>
              <a:rPr lang="en-US" dirty="0" smtClean="0"/>
              <a:t>ery nice</a:t>
            </a:r>
          </a:p>
          <a:p>
            <a:pPr marL="342900" indent="-342900">
              <a:buAutoNum type="arabicPeriod"/>
            </a:pPr>
            <a:r>
              <a:rPr lang="en-US" dirty="0" smtClean="0"/>
              <a:t>Keys, 7 apertures, good</a:t>
            </a:r>
          </a:p>
          <a:p>
            <a:pPr marL="342900" indent="-342900">
              <a:buAutoNum type="arabicPeriod"/>
            </a:pPr>
            <a:r>
              <a:rPr lang="en-US" dirty="0" smtClean="0"/>
              <a:t>Collaring shoes, received, to check</a:t>
            </a:r>
          </a:p>
          <a:p>
            <a:pPr marL="342900" indent="-342900">
              <a:buAutoNum type="arabicPeriod"/>
            </a:pPr>
            <a:r>
              <a:rPr lang="en-US" dirty="0" smtClean="0"/>
              <a:t>Instrumented collar pack made, need final calibration of gauges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16890" y="4572000"/>
            <a:ext cx="1364014" cy="14291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18" y="4693920"/>
            <a:ext cx="2359914" cy="13580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/>
          <a:srcRect l="20000" t="7885" r="3889" b="7422"/>
          <a:stretch/>
        </p:blipFill>
        <p:spPr>
          <a:xfrm>
            <a:off x="48300" y="3905270"/>
            <a:ext cx="2699975" cy="2115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45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657" y="978717"/>
            <a:ext cx="7481157" cy="51491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2425" y="274320"/>
            <a:ext cx="4569545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Aperture 1: EDM collars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70" y="88059"/>
            <a:ext cx="4124373" cy="222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238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4396" y="55541"/>
            <a:ext cx="4809603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EDM 1-in-1 laminations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51886"/>
          <a:stretch/>
        </p:blipFill>
        <p:spPr>
          <a:xfrm>
            <a:off x="107454" y="269209"/>
            <a:ext cx="4226942" cy="20615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8088" t="48114" r="6374"/>
          <a:stretch/>
        </p:blipFill>
        <p:spPr>
          <a:xfrm>
            <a:off x="3356783" y="2448583"/>
            <a:ext cx="5787217" cy="3558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324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CERN.potx</Template>
  <TotalTime>992</TotalTime>
  <Words>471</Words>
  <Application>Microsoft Macintosh PowerPoint</Application>
  <PresentationFormat>On-screen Show (4:3)</PresentationFormat>
  <Paragraphs>79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CERN</vt:lpstr>
      <vt:lpstr>Cold mass assembly and procurement status</vt:lpstr>
      <vt:lpstr>OUTLINE</vt:lpstr>
      <vt:lpstr>Mikko’s schedule</vt:lpstr>
      <vt:lpstr>For Christmas this year…</vt:lpstr>
      <vt:lpstr>Pole Loading Concept</vt:lpstr>
      <vt:lpstr>Collared Coil Assembly</vt:lpstr>
      <vt:lpstr>PowerPoint Presentation</vt:lpstr>
      <vt:lpstr>Aperture 1: EDM collars</vt:lpstr>
      <vt:lpstr>EDM 1-in-1 laminations</vt:lpstr>
      <vt:lpstr>Instrum., traces and GI: many things to do</vt:lpstr>
      <vt:lpstr>Collared coils: assembly, should start now</vt:lpstr>
      <vt:lpstr>Collaring, monster press being tested</vt:lpstr>
      <vt:lpstr>PowerPoint Presentation</vt:lpstr>
      <vt:lpstr>PowerPoint Presentation</vt:lpstr>
      <vt:lpstr>Conclusion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Cold Mass Assembly and Procurement Status</dc:title>
  <dc:subject>11T DIPOLE PROJECT - Coil &amp; Assy Readiness Review</dc:subject>
  <dc:creator>David Smekens, M.Sc. Ind. Eng.</dc:creator>
  <cp:keywords/>
  <dc:description/>
  <cp:lastModifiedBy>David Smekens</cp:lastModifiedBy>
  <cp:revision>128</cp:revision>
  <dcterms:created xsi:type="dcterms:W3CDTF">2012-10-28T16:25:57Z</dcterms:created>
  <dcterms:modified xsi:type="dcterms:W3CDTF">2013-09-24T07:08:10Z</dcterms:modified>
  <cp:category/>
</cp:coreProperties>
</file>