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27"/>
  </p:notesMasterIdLst>
  <p:sldIdLst>
    <p:sldId id="258" r:id="rId2"/>
    <p:sldId id="265" r:id="rId3"/>
    <p:sldId id="274" r:id="rId4"/>
    <p:sldId id="275" r:id="rId5"/>
    <p:sldId id="278" r:id="rId6"/>
    <p:sldId id="279" r:id="rId7"/>
    <p:sldId id="273" r:id="rId8"/>
    <p:sldId id="272" r:id="rId9"/>
    <p:sldId id="271" r:id="rId10"/>
    <p:sldId id="277" r:id="rId11"/>
    <p:sldId id="280" r:id="rId12"/>
    <p:sldId id="281" r:id="rId13"/>
    <p:sldId id="270" r:id="rId14"/>
    <p:sldId id="262" r:id="rId15"/>
    <p:sldId id="260" r:id="rId16"/>
    <p:sldId id="266" r:id="rId17"/>
    <p:sldId id="261" r:id="rId18"/>
    <p:sldId id="263" r:id="rId19"/>
    <p:sldId id="283" r:id="rId20"/>
    <p:sldId id="286" r:id="rId21"/>
    <p:sldId id="284" r:id="rId22"/>
    <p:sldId id="267" r:id="rId23"/>
    <p:sldId id="282" r:id="rId24"/>
    <p:sldId id="268" r:id="rId25"/>
    <p:sldId id="264" r:id="rId2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014" autoAdjust="0"/>
    <p:restoredTop sz="94660"/>
  </p:normalViewPr>
  <p:slideViewPr>
    <p:cSldViewPr snapToGrid="0">
      <p:cViewPr>
        <p:scale>
          <a:sx n="66" d="100"/>
          <a:sy n="66" d="100"/>
        </p:scale>
        <p:origin x="-1476" y="-984"/>
      </p:cViewPr>
      <p:guideLst>
        <p:guide orient="horz" pos="38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lackner\AppData\Roaming\Microsoft\Excel\190613_welding%20test_EWM%20(version%201)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lackner\AppData\Roaming\Microsoft\Excel\190613_welding%20test_EWM%20(version%201)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m\MechanicalMeasurement\Data\2013\EDMS_1287320\Results_Strain_Deleted%20valu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m\MechanicalMeasurement\Data\2013\EDMS_1287320\Results_Strain_Deleted%20valu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m\MechanicalMeasurement\Data\2013\EDMS_1287320\Results_Strain_Deleted%20value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m\MechanicalMeasurement\Data\2013\EDMS_1287320\Results_Strain_Deleted%20value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m\MechanicalMeasurement\Data\2013\EDMS_1287320\Results_Strain_Deleted%20value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m\MechanicalMeasurement\Data\2013\EDMS_1287320\Results_Strain_Deleted%20value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lackner\AppData\Roaming\Microsoft\Excel\190613_welding%20test_EWM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B-side</a:t>
            </a:r>
            <a:r>
              <a:rPr lang="en-GB" baseline="0"/>
              <a:t> welding gap</a:t>
            </a:r>
            <a:endParaRPr lang="en-GB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7.3446850393700788E-2"/>
          <c:y val="4.6770924467774859E-2"/>
          <c:w val="0.71092760279965006"/>
          <c:h val="0.8326195683872849"/>
        </c:manualLayout>
      </c:layout>
      <c:lineChart>
        <c:grouping val="standard"/>
        <c:varyColors val="0"/>
        <c:ser>
          <c:idx val="0"/>
          <c:order val="0"/>
          <c:tx>
            <c:strRef>
              <c:f>'WGap-Ygap'!$C$10</c:f>
              <c:strCache>
                <c:ptCount val="1"/>
                <c:pt idx="0">
                  <c:v>Back</c:v>
                </c:pt>
              </c:strCache>
            </c:strRef>
          </c:tx>
          <c:cat>
            <c:strRef>
              <c:f>('WGap-Ygap'!$B$11,'WGap-Ygap'!$B$13,'WGap-Ygap'!$B$15,'WGap-Ygap'!$B$17)</c:f>
              <c:strCache>
                <c:ptCount val="4"/>
                <c:pt idx="0">
                  <c:v>0T-B</c:v>
                </c:pt>
                <c:pt idx="1">
                  <c:v>100T-B</c:v>
                </c:pt>
                <c:pt idx="2">
                  <c:v>200T-B</c:v>
                </c:pt>
                <c:pt idx="3">
                  <c:v>250T-B</c:v>
                </c:pt>
              </c:strCache>
            </c:strRef>
          </c:cat>
          <c:val>
            <c:numRef>
              <c:f>('WGap-Ygap'!$C$11,'WGap-Ygap'!$C$13,'WGap-Ygap'!$C$15,'WGap-Ygap'!$C$17)</c:f>
              <c:numCache>
                <c:formatCode>General</c:formatCode>
                <c:ptCount val="4"/>
                <c:pt idx="0">
                  <c:v>4.2</c:v>
                </c:pt>
                <c:pt idx="1">
                  <c:v>3.65</c:v>
                </c:pt>
                <c:pt idx="2">
                  <c:v>3.65</c:v>
                </c:pt>
                <c:pt idx="3">
                  <c:v>3.2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'WGap-Ygap'!$D$10</c:f>
              <c:strCache>
                <c:ptCount val="1"/>
                <c:pt idx="0">
                  <c:v>Middle</c:v>
                </c:pt>
              </c:strCache>
            </c:strRef>
          </c:tx>
          <c:cat>
            <c:strRef>
              <c:f>('WGap-Ygap'!$B$11,'WGap-Ygap'!$B$13,'WGap-Ygap'!$B$15,'WGap-Ygap'!$B$17)</c:f>
              <c:strCache>
                <c:ptCount val="4"/>
                <c:pt idx="0">
                  <c:v>0T-B</c:v>
                </c:pt>
                <c:pt idx="1">
                  <c:v>100T-B</c:v>
                </c:pt>
                <c:pt idx="2">
                  <c:v>200T-B</c:v>
                </c:pt>
                <c:pt idx="3">
                  <c:v>250T-B</c:v>
                </c:pt>
              </c:strCache>
            </c:strRef>
          </c:cat>
          <c:val>
            <c:numRef>
              <c:f>('WGap-Ygap'!$D$11,'WGap-Ygap'!$D$13,'WGap-Ygap'!$D$15,'WGap-Ygap'!$D$17)</c:f>
              <c:numCache>
                <c:formatCode>General</c:formatCode>
                <c:ptCount val="4"/>
                <c:pt idx="0">
                  <c:v>4.0999999999999996</c:v>
                </c:pt>
                <c:pt idx="1">
                  <c:v>3.7</c:v>
                </c:pt>
                <c:pt idx="2">
                  <c:v>3.5</c:v>
                </c:pt>
                <c:pt idx="3">
                  <c:v>3.2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'WGap-Ygap'!$E$10</c:f>
              <c:strCache>
                <c:ptCount val="1"/>
                <c:pt idx="0">
                  <c:v>Front</c:v>
                </c:pt>
              </c:strCache>
            </c:strRef>
          </c:tx>
          <c:cat>
            <c:strRef>
              <c:f>('WGap-Ygap'!$B$11,'WGap-Ygap'!$B$13,'WGap-Ygap'!$B$15,'WGap-Ygap'!$B$17)</c:f>
              <c:strCache>
                <c:ptCount val="4"/>
                <c:pt idx="0">
                  <c:v>0T-B</c:v>
                </c:pt>
                <c:pt idx="1">
                  <c:v>100T-B</c:v>
                </c:pt>
                <c:pt idx="2">
                  <c:v>200T-B</c:v>
                </c:pt>
                <c:pt idx="3">
                  <c:v>250T-B</c:v>
                </c:pt>
              </c:strCache>
            </c:strRef>
          </c:cat>
          <c:val>
            <c:numRef>
              <c:f>('WGap-Ygap'!$E$11,'WGap-Ygap'!$E$13,'WGap-Ygap'!$E$15,'WGap-Ygap'!$E$17)</c:f>
              <c:numCache>
                <c:formatCode>General</c:formatCode>
                <c:ptCount val="4"/>
                <c:pt idx="0">
                  <c:v>3.7</c:v>
                </c:pt>
                <c:pt idx="1">
                  <c:v>3.3</c:v>
                </c:pt>
                <c:pt idx="2">
                  <c:v>3.2</c:v>
                </c:pt>
                <c:pt idx="3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440576"/>
        <c:axId val="104442112"/>
      </c:lineChart>
      <c:catAx>
        <c:axId val="104440576"/>
        <c:scaling>
          <c:orientation val="minMax"/>
        </c:scaling>
        <c:delete val="0"/>
        <c:axPos val="b"/>
        <c:majorTickMark val="out"/>
        <c:minorTickMark val="none"/>
        <c:tickLblPos val="nextTo"/>
        <c:crossAx val="104442112"/>
        <c:crosses val="autoZero"/>
        <c:auto val="1"/>
        <c:lblAlgn val="ctr"/>
        <c:lblOffset val="100"/>
        <c:noMultiLvlLbl val="0"/>
      </c:catAx>
      <c:valAx>
        <c:axId val="104442112"/>
        <c:scaling>
          <c:orientation val="minMax"/>
          <c:min val="3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44405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A-side welding gap</a:t>
            </a:r>
          </a:p>
        </c:rich>
      </c:tx>
      <c:layout/>
      <c:overlay val="1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'WGap-Ygap'!$C$10</c:f>
              <c:strCache>
                <c:ptCount val="1"/>
                <c:pt idx="0">
                  <c:v>Back</c:v>
                </c:pt>
              </c:strCache>
            </c:strRef>
          </c:tx>
          <c:cat>
            <c:strRef>
              <c:f>('WGap-Ygap'!$B$12,'WGap-Ygap'!$B$14,'WGap-Ygap'!$B$16,'WGap-Ygap'!$B$18)</c:f>
              <c:strCache>
                <c:ptCount val="4"/>
                <c:pt idx="0">
                  <c:v>0T-A</c:v>
                </c:pt>
                <c:pt idx="1">
                  <c:v>100T-A</c:v>
                </c:pt>
                <c:pt idx="2">
                  <c:v>200T-A</c:v>
                </c:pt>
                <c:pt idx="3">
                  <c:v>250T-A</c:v>
                </c:pt>
              </c:strCache>
            </c:strRef>
          </c:cat>
          <c:val>
            <c:numRef>
              <c:f>('WGap-Ygap'!$C$12,'WGap-Ygap'!$C$14,'WGap-Ygap'!$C$16,'WGap-Ygap'!$C$18)</c:f>
              <c:numCache>
                <c:formatCode>General</c:formatCode>
                <c:ptCount val="4"/>
                <c:pt idx="0">
                  <c:v>4.6500000000000004</c:v>
                </c:pt>
                <c:pt idx="1">
                  <c:v>3.75</c:v>
                </c:pt>
                <c:pt idx="2">
                  <c:v>3.4</c:v>
                </c:pt>
                <c:pt idx="3">
                  <c:v>3.2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'WGap-Ygap'!$D$10</c:f>
              <c:strCache>
                <c:ptCount val="1"/>
                <c:pt idx="0">
                  <c:v>Middle</c:v>
                </c:pt>
              </c:strCache>
            </c:strRef>
          </c:tx>
          <c:cat>
            <c:strRef>
              <c:f>('WGap-Ygap'!$B$12,'WGap-Ygap'!$B$14,'WGap-Ygap'!$B$16,'WGap-Ygap'!$B$18)</c:f>
              <c:strCache>
                <c:ptCount val="4"/>
                <c:pt idx="0">
                  <c:v>0T-A</c:v>
                </c:pt>
                <c:pt idx="1">
                  <c:v>100T-A</c:v>
                </c:pt>
                <c:pt idx="2">
                  <c:v>200T-A</c:v>
                </c:pt>
                <c:pt idx="3">
                  <c:v>250T-A</c:v>
                </c:pt>
              </c:strCache>
            </c:strRef>
          </c:cat>
          <c:val>
            <c:numRef>
              <c:f>('WGap-Ygap'!$D$12,'WGap-Ygap'!$D$14,'WGap-Ygap'!$D$16,'WGap-Ygap'!$D$18)</c:f>
              <c:numCache>
                <c:formatCode>General</c:formatCode>
                <c:ptCount val="4"/>
                <c:pt idx="0">
                  <c:v>4.66</c:v>
                </c:pt>
                <c:pt idx="1">
                  <c:v>3.65</c:v>
                </c:pt>
                <c:pt idx="2">
                  <c:v>3.75</c:v>
                </c:pt>
                <c:pt idx="3">
                  <c:v>3.7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'WGap-Ygap'!$E$10</c:f>
              <c:strCache>
                <c:ptCount val="1"/>
                <c:pt idx="0">
                  <c:v>Front</c:v>
                </c:pt>
              </c:strCache>
            </c:strRef>
          </c:tx>
          <c:cat>
            <c:strRef>
              <c:f>('WGap-Ygap'!$B$12,'WGap-Ygap'!$B$14,'WGap-Ygap'!$B$16,'WGap-Ygap'!$B$18)</c:f>
              <c:strCache>
                <c:ptCount val="4"/>
                <c:pt idx="0">
                  <c:v>0T-A</c:v>
                </c:pt>
                <c:pt idx="1">
                  <c:v>100T-A</c:v>
                </c:pt>
                <c:pt idx="2">
                  <c:v>200T-A</c:v>
                </c:pt>
                <c:pt idx="3">
                  <c:v>250T-A</c:v>
                </c:pt>
              </c:strCache>
            </c:strRef>
          </c:cat>
          <c:val>
            <c:numRef>
              <c:f>('WGap-Ygap'!$E$12,'WGap-Ygap'!$E$14,'WGap-Ygap'!$E$16,'WGap-Ygap'!$E$18)</c:f>
              <c:numCache>
                <c:formatCode>General</c:formatCode>
                <c:ptCount val="4"/>
                <c:pt idx="0">
                  <c:v>4.25</c:v>
                </c:pt>
                <c:pt idx="1">
                  <c:v>3.6</c:v>
                </c:pt>
                <c:pt idx="2">
                  <c:v>3.75</c:v>
                </c:pt>
                <c:pt idx="3">
                  <c:v>3.75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603648"/>
        <c:axId val="104605184"/>
      </c:lineChart>
      <c:catAx>
        <c:axId val="104603648"/>
        <c:scaling>
          <c:orientation val="minMax"/>
        </c:scaling>
        <c:delete val="0"/>
        <c:axPos val="b"/>
        <c:majorTickMark val="out"/>
        <c:minorTickMark val="none"/>
        <c:tickLblPos val="nextTo"/>
        <c:crossAx val="104605184"/>
        <c:crosses val="autoZero"/>
        <c:auto val="1"/>
        <c:lblAlgn val="ctr"/>
        <c:lblOffset val="100"/>
        <c:noMultiLvlLbl val="0"/>
      </c:catAx>
      <c:valAx>
        <c:axId val="104605184"/>
        <c:scaling>
          <c:orientation val="minMax"/>
          <c:min val="3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46036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400" dirty="0"/>
              <a:t>A-side welding gap</a:t>
            </a:r>
          </a:p>
        </c:rich>
      </c:tx>
      <c:layout>
        <c:manualLayout>
          <c:xMode val="edge"/>
          <c:yMode val="edge"/>
          <c:x val="0.18179723830481201"/>
          <c:y val="4.7411481100143689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5967339936557266E-2"/>
          <c:y val="0.22373371622404417"/>
          <c:w val="0.63804238682248393"/>
          <c:h val="0.62520108409731068"/>
        </c:manualLayout>
      </c:layout>
      <c:lineChart>
        <c:grouping val="standard"/>
        <c:varyColors val="0"/>
        <c:ser>
          <c:idx val="0"/>
          <c:order val="0"/>
          <c:tx>
            <c:strRef>
              <c:f>'[1]WGap-Ygap'!$C$10</c:f>
              <c:strCache>
                <c:ptCount val="1"/>
                <c:pt idx="0">
                  <c:v>Back</c:v>
                </c:pt>
              </c:strCache>
            </c:strRef>
          </c:tx>
          <c:spPr>
            <a:ln w="12700"/>
          </c:spPr>
          <c:marker>
            <c:symbol val="diamond"/>
            <c:size val="3"/>
          </c:marker>
          <c:cat>
            <c:strRef>
              <c:f>('[1]WGap-Ygap'!$B$12,'[1]WGap-Ygap'!$B$14,'[1]WGap-Ygap'!$B$16,'[1]WGap-Ygap'!$B$18)</c:f>
              <c:strCache>
                <c:ptCount val="4"/>
                <c:pt idx="0">
                  <c:v>0T-A</c:v>
                </c:pt>
                <c:pt idx="1">
                  <c:v>100T-A</c:v>
                </c:pt>
                <c:pt idx="2">
                  <c:v>200T-A</c:v>
                </c:pt>
                <c:pt idx="3">
                  <c:v>250T-A</c:v>
                </c:pt>
              </c:strCache>
            </c:strRef>
          </c:cat>
          <c:val>
            <c:numRef>
              <c:f>('[1]WGap-Ygap'!$C$12,'[1]WGap-Ygap'!$C$14,'[1]WGap-Ygap'!$C$16,'[1]WGap-Ygap'!$C$18)</c:f>
              <c:numCache>
                <c:formatCode>General</c:formatCode>
                <c:ptCount val="4"/>
                <c:pt idx="0">
                  <c:v>4.6500000000000004</c:v>
                </c:pt>
                <c:pt idx="1">
                  <c:v>3.75</c:v>
                </c:pt>
                <c:pt idx="2">
                  <c:v>3.4</c:v>
                </c:pt>
                <c:pt idx="3">
                  <c:v>3.2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'[1]WGap-Ygap'!$D$10</c:f>
              <c:strCache>
                <c:ptCount val="1"/>
                <c:pt idx="0">
                  <c:v>Middle</c:v>
                </c:pt>
              </c:strCache>
            </c:strRef>
          </c:tx>
          <c:spPr>
            <a:ln w="12700"/>
          </c:spPr>
          <c:marker>
            <c:symbol val="square"/>
            <c:size val="2"/>
          </c:marker>
          <c:cat>
            <c:strRef>
              <c:f>('[1]WGap-Ygap'!$B$12,'[1]WGap-Ygap'!$B$14,'[1]WGap-Ygap'!$B$16,'[1]WGap-Ygap'!$B$18)</c:f>
              <c:strCache>
                <c:ptCount val="4"/>
                <c:pt idx="0">
                  <c:v>0T-A</c:v>
                </c:pt>
                <c:pt idx="1">
                  <c:v>100T-A</c:v>
                </c:pt>
                <c:pt idx="2">
                  <c:v>200T-A</c:v>
                </c:pt>
                <c:pt idx="3">
                  <c:v>250T-A</c:v>
                </c:pt>
              </c:strCache>
            </c:strRef>
          </c:cat>
          <c:val>
            <c:numRef>
              <c:f>('[1]WGap-Ygap'!$D$12,'[1]WGap-Ygap'!$D$14,'[1]WGap-Ygap'!$D$16,'[1]WGap-Ygap'!$D$18)</c:f>
              <c:numCache>
                <c:formatCode>General</c:formatCode>
                <c:ptCount val="4"/>
                <c:pt idx="0">
                  <c:v>4.66</c:v>
                </c:pt>
                <c:pt idx="1">
                  <c:v>3.65</c:v>
                </c:pt>
                <c:pt idx="2">
                  <c:v>3.75</c:v>
                </c:pt>
                <c:pt idx="3">
                  <c:v>3.7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'[1]WGap-Ygap'!$E$10</c:f>
              <c:strCache>
                <c:ptCount val="1"/>
                <c:pt idx="0">
                  <c:v>Front</c:v>
                </c:pt>
              </c:strCache>
            </c:strRef>
          </c:tx>
          <c:spPr>
            <a:ln w="12700"/>
          </c:spPr>
          <c:marker>
            <c:symbol val="triangle"/>
            <c:size val="4"/>
          </c:marker>
          <c:cat>
            <c:strRef>
              <c:f>('[1]WGap-Ygap'!$B$12,'[1]WGap-Ygap'!$B$14,'[1]WGap-Ygap'!$B$16,'[1]WGap-Ygap'!$B$18)</c:f>
              <c:strCache>
                <c:ptCount val="4"/>
                <c:pt idx="0">
                  <c:v>0T-A</c:v>
                </c:pt>
                <c:pt idx="1">
                  <c:v>100T-A</c:v>
                </c:pt>
                <c:pt idx="2">
                  <c:v>200T-A</c:v>
                </c:pt>
                <c:pt idx="3">
                  <c:v>250T-A</c:v>
                </c:pt>
              </c:strCache>
            </c:strRef>
          </c:cat>
          <c:val>
            <c:numRef>
              <c:f>('[1]WGap-Ygap'!$E$12,'[1]WGap-Ygap'!$E$14,'[1]WGap-Ygap'!$E$16,'[1]WGap-Ygap'!$E$18)</c:f>
              <c:numCache>
                <c:formatCode>General</c:formatCode>
                <c:ptCount val="4"/>
                <c:pt idx="0">
                  <c:v>4.25</c:v>
                </c:pt>
                <c:pt idx="1">
                  <c:v>3.6</c:v>
                </c:pt>
                <c:pt idx="2">
                  <c:v>3.75</c:v>
                </c:pt>
                <c:pt idx="3">
                  <c:v>3.75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0611328"/>
        <c:axId val="240612864"/>
      </c:lineChart>
      <c:catAx>
        <c:axId val="240611328"/>
        <c:scaling>
          <c:orientation val="minMax"/>
        </c:scaling>
        <c:delete val="0"/>
        <c:axPos val="b"/>
        <c:majorTickMark val="out"/>
        <c:minorTickMark val="none"/>
        <c:tickLblPos val="nextTo"/>
        <c:crossAx val="240612864"/>
        <c:crosses val="autoZero"/>
        <c:auto val="1"/>
        <c:lblAlgn val="ctr"/>
        <c:lblOffset val="100"/>
        <c:noMultiLvlLbl val="0"/>
      </c:catAx>
      <c:valAx>
        <c:axId val="240612864"/>
        <c:scaling>
          <c:orientation val="minMax"/>
          <c:max val="5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240611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245340795467161"/>
          <c:y val="0.20311856706487927"/>
          <c:w val="0.27754659204532828"/>
          <c:h val="0.5850628830646955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400" dirty="0"/>
              <a:t>B-side</a:t>
            </a:r>
            <a:r>
              <a:rPr lang="en-GB" sz="1400" baseline="0" dirty="0"/>
              <a:t> welding gap</a:t>
            </a:r>
            <a:endParaRPr lang="en-GB" sz="1400" dirty="0"/>
          </a:p>
        </c:rich>
      </c:tx>
      <c:layout>
        <c:manualLayout>
          <c:xMode val="edge"/>
          <c:yMode val="edge"/>
          <c:x val="0.19934167206353762"/>
          <c:y val="4.692678156319511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3446850393700788E-2"/>
          <c:y val="0.23167990349758988"/>
          <c:w val="0.60768688302925689"/>
          <c:h val="0.62423638564073958"/>
        </c:manualLayout>
      </c:layout>
      <c:lineChart>
        <c:grouping val="standard"/>
        <c:varyColors val="0"/>
        <c:ser>
          <c:idx val="0"/>
          <c:order val="0"/>
          <c:tx>
            <c:strRef>
              <c:f>'[1]WGap-Ygap'!$C$10</c:f>
              <c:strCache>
                <c:ptCount val="1"/>
                <c:pt idx="0">
                  <c:v>Back</c:v>
                </c:pt>
              </c:strCache>
            </c:strRef>
          </c:tx>
          <c:spPr>
            <a:ln w="12700"/>
          </c:spPr>
          <c:marker>
            <c:symbol val="diamond"/>
            <c:size val="2"/>
          </c:marker>
          <c:cat>
            <c:strRef>
              <c:f>('[1]WGap-Ygap'!$B$11,'[1]WGap-Ygap'!$B$13,'[1]WGap-Ygap'!$B$15,'[1]WGap-Ygap'!$B$17)</c:f>
              <c:strCache>
                <c:ptCount val="4"/>
                <c:pt idx="0">
                  <c:v>0T-B</c:v>
                </c:pt>
                <c:pt idx="1">
                  <c:v>100T-B</c:v>
                </c:pt>
                <c:pt idx="2">
                  <c:v>200T-B</c:v>
                </c:pt>
                <c:pt idx="3">
                  <c:v>250T-B</c:v>
                </c:pt>
              </c:strCache>
            </c:strRef>
          </c:cat>
          <c:val>
            <c:numRef>
              <c:f>('[1]WGap-Ygap'!$C$11,'[1]WGap-Ygap'!$C$13,'[1]WGap-Ygap'!$C$15,'[1]WGap-Ygap'!$C$17)</c:f>
              <c:numCache>
                <c:formatCode>General</c:formatCode>
                <c:ptCount val="4"/>
                <c:pt idx="0">
                  <c:v>4.2</c:v>
                </c:pt>
                <c:pt idx="1">
                  <c:v>3.65</c:v>
                </c:pt>
                <c:pt idx="2">
                  <c:v>3.65</c:v>
                </c:pt>
                <c:pt idx="3">
                  <c:v>3.2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'[1]WGap-Ygap'!$D$10</c:f>
              <c:strCache>
                <c:ptCount val="1"/>
                <c:pt idx="0">
                  <c:v>Middle</c:v>
                </c:pt>
              </c:strCache>
            </c:strRef>
          </c:tx>
          <c:spPr>
            <a:ln w="12700"/>
          </c:spPr>
          <c:marker>
            <c:symbol val="square"/>
            <c:size val="2"/>
          </c:marker>
          <c:cat>
            <c:strRef>
              <c:f>('[1]WGap-Ygap'!$B$11,'[1]WGap-Ygap'!$B$13,'[1]WGap-Ygap'!$B$15,'[1]WGap-Ygap'!$B$17)</c:f>
              <c:strCache>
                <c:ptCount val="4"/>
                <c:pt idx="0">
                  <c:v>0T-B</c:v>
                </c:pt>
                <c:pt idx="1">
                  <c:v>100T-B</c:v>
                </c:pt>
                <c:pt idx="2">
                  <c:v>200T-B</c:v>
                </c:pt>
                <c:pt idx="3">
                  <c:v>250T-B</c:v>
                </c:pt>
              </c:strCache>
            </c:strRef>
          </c:cat>
          <c:val>
            <c:numRef>
              <c:f>('[1]WGap-Ygap'!$D$11,'[1]WGap-Ygap'!$D$13,'[1]WGap-Ygap'!$D$15,'[1]WGap-Ygap'!$D$17)</c:f>
              <c:numCache>
                <c:formatCode>General</c:formatCode>
                <c:ptCount val="4"/>
                <c:pt idx="0">
                  <c:v>4.0999999999999996</c:v>
                </c:pt>
                <c:pt idx="1">
                  <c:v>3.7</c:v>
                </c:pt>
                <c:pt idx="2">
                  <c:v>3.5</c:v>
                </c:pt>
                <c:pt idx="3">
                  <c:v>3.2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'[1]WGap-Ygap'!$E$10</c:f>
              <c:strCache>
                <c:ptCount val="1"/>
                <c:pt idx="0">
                  <c:v>Front</c:v>
                </c:pt>
              </c:strCache>
            </c:strRef>
          </c:tx>
          <c:spPr>
            <a:ln w="12700"/>
          </c:spPr>
          <c:marker>
            <c:symbol val="triangle"/>
            <c:size val="3"/>
          </c:marker>
          <c:cat>
            <c:strRef>
              <c:f>('[1]WGap-Ygap'!$B$11,'[1]WGap-Ygap'!$B$13,'[1]WGap-Ygap'!$B$15,'[1]WGap-Ygap'!$B$17)</c:f>
              <c:strCache>
                <c:ptCount val="4"/>
                <c:pt idx="0">
                  <c:v>0T-B</c:v>
                </c:pt>
                <c:pt idx="1">
                  <c:v>100T-B</c:v>
                </c:pt>
                <c:pt idx="2">
                  <c:v>200T-B</c:v>
                </c:pt>
                <c:pt idx="3">
                  <c:v>250T-B</c:v>
                </c:pt>
              </c:strCache>
            </c:strRef>
          </c:cat>
          <c:val>
            <c:numRef>
              <c:f>('[1]WGap-Ygap'!$E$11,'[1]WGap-Ygap'!$E$13,'[1]WGap-Ygap'!$E$15,'[1]WGap-Ygap'!$E$17)</c:f>
              <c:numCache>
                <c:formatCode>General</c:formatCode>
                <c:ptCount val="4"/>
                <c:pt idx="0">
                  <c:v>3.7</c:v>
                </c:pt>
                <c:pt idx="1">
                  <c:v>3.3</c:v>
                </c:pt>
                <c:pt idx="2">
                  <c:v>3.2</c:v>
                </c:pt>
                <c:pt idx="3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0761856"/>
        <c:axId val="240763648"/>
      </c:lineChart>
      <c:catAx>
        <c:axId val="240761856"/>
        <c:scaling>
          <c:orientation val="minMax"/>
        </c:scaling>
        <c:delete val="0"/>
        <c:axPos val="b"/>
        <c:majorTickMark val="out"/>
        <c:minorTickMark val="none"/>
        <c:tickLblPos val="nextTo"/>
        <c:crossAx val="240763648"/>
        <c:crosses val="autoZero"/>
        <c:auto val="1"/>
        <c:lblAlgn val="ctr"/>
        <c:lblOffset val="100"/>
        <c:noMultiLvlLbl val="0"/>
      </c:catAx>
      <c:valAx>
        <c:axId val="240763648"/>
        <c:scaling>
          <c:orientation val="minMax"/>
          <c:max val="5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2407618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400" dirty="0"/>
              <a:t>A-side welding gap</a:t>
            </a:r>
          </a:p>
        </c:rich>
      </c:tx>
      <c:layout>
        <c:manualLayout>
          <c:xMode val="edge"/>
          <c:yMode val="edge"/>
          <c:x val="0.18179723830481195"/>
          <c:y val="4.7411481100143637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5967339936557266E-2"/>
          <c:y val="0.22373371622404417"/>
          <c:w val="0.63804238682248393"/>
          <c:h val="0.62520108409731068"/>
        </c:manualLayout>
      </c:layout>
      <c:lineChart>
        <c:grouping val="standard"/>
        <c:varyColors val="0"/>
        <c:ser>
          <c:idx val="0"/>
          <c:order val="0"/>
          <c:tx>
            <c:strRef>
              <c:f>'\\cern.ch\dfs\Users\a\apastre\Documents\11Tesla\[190613_welding test_EWM (version 1).xlsb]WGap-Ygap'!$C$10</c:f>
              <c:strCache>
                <c:ptCount val="1"/>
                <c:pt idx="0">
                  <c:v>Back</c:v>
                </c:pt>
              </c:strCache>
            </c:strRef>
          </c:tx>
          <c:spPr>
            <a:ln w="12700"/>
          </c:spPr>
          <c:marker>
            <c:symbol val="diamond"/>
            <c:size val="3"/>
          </c:marker>
          <c:cat>
            <c:strRef>
              <c:f>('\\cern.ch\dfs\Users\a\apastre\Documents\11Tesla\[190613_welding test_EWM (version 1).xlsb]WGap-Ygap'!$B$12,'\\cern.ch\dfs\Users\a\apastre\Documents\11Tesla\[190613_welding test_EWM (version 1).xlsb]WGap-Ygap'!$B$14,'\\cern.ch\dfs\Users\a\apastre\Documents\11Tesla\[190613_welding test_EWM (version 1).xlsb]WGap-Ygap'!$B$16,'\\cern.ch\dfs\Users\a\apastre\Documents\11Tesla\[190613_welding test_EWM (version 1).xlsb]WGap-Ygap'!$B$18)</c:f>
              <c:strCache>
                <c:ptCount val="4"/>
                <c:pt idx="0">
                  <c:v>0T-A</c:v>
                </c:pt>
                <c:pt idx="1">
                  <c:v>100T-A</c:v>
                </c:pt>
                <c:pt idx="2">
                  <c:v>200T-A</c:v>
                </c:pt>
                <c:pt idx="3">
                  <c:v>250T-A</c:v>
                </c:pt>
              </c:strCache>
            </c:strRef>
          </c:cat>
          <c:val>
            <c:numRef>
              <c:f>('\\cern.ch\dfs\Users\a\apastre\Documents\11Tesla\[190613_welding test_EWM (version 1).xlsb]WGap-Ygap'!$C$12,'\\cern.ch\dfs\Users\a\apastre\Documents\11Tesla\[190613_welding test_EWM (version 1).xlsb]WGap-Ygap'!$C$14,'\\cern.ch\dfs\Users\a\apastre\Documents\11Tesla\[190613_welding test_EWM (version 1).xlsb]WGap-Ygap'!$C$16,'\\cern.ch\dfs\Users\a\apastre\Documents\11Tesla\[190613_welding test_EWM (version 1).xlsb]WGap-Ygap'!$C$18)</c:f>
              <c:numCache>
                <c:formatCode>General</c:formatCode>
                <c:ptCount val="4"/>
                <c:pt idx="0">
                  <c:v>4.6500000000000004</c:v>
                </c:pt>
                <c:pt idx="1">
                  <c:v>3.75</c:v>
                </c:pt>
                <c:pt idx="2">
                  <c:v>3.4</c:v>
                </c:pt>
                <c:pt idx="3">
                  <c:v>3.2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'\\cern.ch\dfs\Users\a\apastre\Documents\11Tesla\[190613_welding test_EWM (version 1).xlsb]WGap-Ygap'!$D$10</c:f>
              <c:strCache>
                <c:ptCount val="1"/>
                <c:pt idx="0">
                  <c:v>Middle</c:v>
                </c:pt>
              </c:strCache>
            </c:strRef>
          </c:tx>
          <c:spPr>
            <a:ln w="12700"/>
          </c:spPr>
          <c:marker>
            <c:symbol val="square"/>
            <c:size val="2"/>
          </c:marker>
          <c:cat>
            <c:strRef>
              <c:f>('\\cern.ch\dfs\Users\a\apastre\Documents\11Tesla\[190613_welding test_EWM (version 1).xlsb]WGap-Ygap'!$B$12,'\\cern.ch\dfs\Users\a\apastre\Documents\11Tesla\[190613_welding test_EWM (version 1).xlsb]WGap-Ygap'!$B$14,'\\cern.ch\dfs\Users\a\apastre\Documents\11Tesla\[190613_welding test_EWM (version 1).xlsb]WGap-Ygap'!$B$16,'\\cern.ch\dfs\Users\a\apastre\Documents\11Tesla\[190613_welding test_EWM (version 1).xlsb]WGap-Ygap'!$B$18)</c:f>
              <c:strCache>
                <c:ptCount val="4"/>
                <c:pt idx="0">
                  <c:v>0T-A</c:v>
                </c:pt>
                <c:pt idx="1">
                  <c:v>100T-A</c:v>
                </c:pt>
                <c:pt idx="2">
                  <c:v>200T-A</c:v>
                </c:pt>
                <c:pt idx="3">
                  <c:v>250T-A</c:v>
                </c:pt>
              </c:strCache>
            </c:strRef>
          </c:cat>
          <c:val>
            <c:numRef>
              <c:f>('\\cern.ch\dfs\Users\a\apastre\Documents\11Tesla\[190613_welding test_EWM (version 1).xlsb]WGap-Ygap'!$D$12,'\\cern.ch\dfs\Users\a\apastre\Documents\11Tesla\[190613_welding test_EWM (version 1).xlsb]WGap-Ygap'!$D$14,'\\cern.ch\dfs\Users\a\apastre\Documents\11Tesla\[190613_welding test_EWM (version 1).xlsb]WGap-Ygap'!$D$16,'\\cern.ch\dfs\Users\a\apastre\Documents\11Tesla\[190613_welding test_EWM (version 1).xlsb]WGap-Ygap'!$D$18)</c:f>
              <c:numCache>
                <c:formatCode>General</c:formatCode>
                <c:ptCount val="4"/>
                <c:pt idx="0">
                  <c:v>4.66</c:v>
                </c:pt>
                <c:pt idx="1">
                  <c:v>3.65</c:v>
                </c:pt>
                <c:pt idx="2">
                  <c:v>3.75</c:v>
                </c:pt>
                <c:pt idx="3">
                  <c:v>3.7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'\\cern.ch\dfs\Users\a\apastre\Documents\11Tesla\[190613_welding test_EWM (version 1).xlsb]WGap-Ygap'!$E$10</c:f>
              <c:strCache>
                <c:ptCount val="1"/>
                <c:pt idx="0">
                  <c:v>Front</c:v>
                </c:pt>
              </c:strCache>
            </c:strRef>
          </c:tx>
          <c:spPr>
            <a:ln w="12700"/>
          </c:spPr>
          <c:marker>
            <c:symbol val="triangle"/>
            <c:size val="4"/>
          </c:marker>
          <c:cat>
            <c:strRef>
              <c:f>('\\cern.ch\dfs\Users\a\apastre\Documents\11Tesla\[190613_welding test_EWM (version 1).xlsb]WGap-Ygap'!$B$12,'\\cern.ch\dfs\Users\a\apastre\Documents\11Tesla\[190613_welding test_EWM (version 1).xlsb]WGap-Ygap'!$B$14,'\\cern.ch\dfs\Users\a\apastre\Documents\11Tesla\[190613_welding test_EWM (version 1).xlsb]WGap-Ygap'!$B$16,'\\cern.ch\dfs\Users\a\apastre\Documents\11Tesla\[190613_welding test_EWM (version 1).xlsb]WGap-Ygap'!$B$18)</c:f>
              <c:strCache>
                <c:ptCount val="4"/>
                <c:pt idx="0">
                  <c:v>0T-A</c:v>
                </c:pt>
                <c:pt idx="1">
                  <c:v>100T-A</c:v>
                </c:pt>
                <c:pt idx="2">
                  <c:v>200T-A</c:v>
                </c:pt>
                <c:pt idx="3">
                  <c:v>250T-A</c:v>
                </c:pt>
              </c:strCache>
            </c:strRef>
          </c:cat>
          <c:val>
            <c:numRef>
              <c:f>('\\cern.ch\dfs\Users\a\apastre\Documents\11Tesla\[190613_welding test_EWM (version 1).xlsb]WGap-Ygap'!$E$12,'\\cern.ch\dfs\Users\a\apastre\Documents\11Tesla\[190613_welding test_EWM (version 1).xlsb]WGap-Ygap'!$E$14,'\\cern.ch\dfs\Users\a\apastre\Documents\11Tesla\[190613_welding test_EWM (version 1).xlsb]WGap-Ygap'!$E$16,'\\cern.ch\dfs\Users\a\apastre\Documents\11Tesla\[190613_welding test_EWM (version 1).xlsb]WGap-Ygap'!$E$18)</c:f>
              <c:numCache>
                <c:formatCode>General</c:formatCode>
                <c:ptCount val="4"/>
                <c:pt idx="0">
                  <c:v>4.25</c:v>
                </c:pt>
                <c:pt idx="1">
                  <c:v>3.6</c:v>
                </c:pt>
                <c:pt idx="2">
                  <c:v>3.75</c:v>
                </c:pt>
                <c:pt idx="3">
                  <c:v>3.75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6672384"/>
        <c:axId val="436711808"/>
      </c:lineChart>
      <c:catAx>
        <c:axId val="436672384"/>
        <c:scaling>
          <c:orientation val="minMax"/>
        </c:scaling>
        <c:delete val="0"/>
        <c:axPos val="b"/>
        <c:majorTickMark val="out"/>
        <c:minorTickMark val="none"/>
        <c:tickLblPos val="nextTo"/>
        <c:crossAx val="436711808"/>
        <c:crosses val="autoZero"/>
        <c:auto val="1"/>
        <c:lblAlgn val="ctr"/>
        <c:lblOffset val="100"/>
        <c:noMultiLvlLbl val="0"/>
      </c:catAx>
      <c:valAx>
        <c:axId val="436711808"/>
        <c:scaling>
          <c:orientation val="minMax"/>
          <c:max val="5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4366723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245340795467161"/>
          <c:y val="0.20311856706487927"/>
          <c:w val="0.27754659204532828"/>
          <c:h val="0.5850628830646956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400" dirty="0"/>
              <a:t>B-side</a:t>
            </a:r>
            <a:r>
              <a:rPr lang="en-GB" sz="1400" baseline="0" dirty="0"/>
              <a:t> welding gap</a:t>
            </a:r>
            <a:endParaRPr lang="en-GB" sz="1400" dirty="0"/>
          </a:p>
        </c:rich>
      </c:tx>
      <c:layout>
        <c:manualLayout>
          <c:xMode val="edge"/>
          <c:yMode val="edge"/>
          <c:x val="0.19934167206353764"/>
          <c:y val="4.692678156319511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3446850393700788E-2"/>
          <c:y val="0.23167990349758988"/>
          <c:w val="0.60768688302925689"/>
          <c:h val="0.62423638564073958"/>
        </c:manualLayout>
      </c:layout>
      <c:lineChart>
        <c:grouping val="standard"/>
        <c:varyColors val="0"/>
        <c:ser>
          <c:idx val="0"/>
          <c:order val="0"/>
          <c:tx>
            <c:strRef>
              <c:f>'\\cern.ch\dfs\Users\a\apastre\Documents\11Tesla\[190613_welding test_EWM (version 1).xlsb]WGap-Ygap'!$C$10</c:f>
              <c:strCache>
                <c:ptCount val="1"/>
                <c:pt idx="0">
                  <c:v>Back</c:v>
                </c:pt>
              </c:strCache>
            </c:strRef>
          </c:tx>
          <c:spPr>
            <a:ln w="12700"/>
          </c:spPr>
          <c:marker>
            <c:symbol val="diamond"/>
            <c:size val="2"/>
          </c:marker>
          <c:cat>
            <c:strRef>
              <c:f>('\\cern.ch\dfs\Users\a\apastre\Documents\11Tesla\[190613_welding test_EWM (version 1).xlsb]WGap-Ygap'!$B$11,'\\cern.ch\dfs\Users\a\apastre\Documents\11Tesla\[190613_welding test_EWM (version 1).xlsb]WGap-Ygap'!$B$13,'\\cern.ch\dfs\Users\a\apastre\Documents\11Tesla\[190613_welding test_EWM (version 1).xlsb]WGap-Ygap'!$B$15,'\\cern.ch\dfs\Users\a\apastre\Documents\11Tesla\[190613_welding test_EWM (version 1).xlsb]WGap-Ygap'!$B$17)</c:f>
              <c:strCache>
                <c:ptCount val="4"/>
                <c:pt idx="0">
                  <c:v>0T-B</c:v>
                </c:pt>
                <c:pt idx="1">
                  <c:v>100T-B</c:v>
                </c:pt>
                <c:pt idx="2">
                  <c:v>200T-B</c:v>
                </c:pt>
                <c:pt idx="3">
                  <c:v>250T-B</c:v>
                </c:pt>
              </c:strCache>
            </c:strRef>
          </c:cat>
          <c:val>
            <c:numRef>
              <c:f>('\\cern.ch\dfs\Users\a\apastre\Documents\11Tesla\[190613_welding test_EWM (version 1).xlsb]WGap-Ygap'!$C$11,'\\cern.ch\dfs\Users\a\apastre\Documents\11Tesla\[190613_welding test_EWM (version 1).xlsb]WGap-Ygap'!$C$13,'\\cern.ch\dfs\Users\a\apastre\Documents\11Tesla\[190613_welding test_EWM (version 1).xlsb]WGap-Ygap'!$C$15,'\\cern.ch\dfs\Users\a\apastre\Documents\11Tesla\[190613_welding test_EWM (version 1).xlsb]WGap-Ygap'!$C$17)</c:f>
              <c:numCache>
                <c:formatCode>General</c:formatCode>
                <c:ptCount val="4"/>
                <c:pt idx="0">
                  <c:v>4.2</c:v>
                </c:pt>
                <c:pt idx="1">
                  <c:v>3.65</c:v>
                </c:pt>
                <c:pt idx="2">
                  <c:v>3.65</c:v>
                </c:pt>
                <c:pt idx="3">
                  <c:v>3.2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'\\cern.ch\dfs\Users\a\apastre\Documents\11Tesla\[190613_welding test_EWM (version 1).xlsb]WGap-Ygap'!$D$10</c:f>
              <c:strCache>
                <c:ptCount val="1"/>
                <c:pt idx="0">
                  <c:v>Middle</c:v>
                </c:pt>
              </c:strCache>
            </c:strRef>
          </c:tx>
          <c:spPr>
            <a:ln w="12700"/>
          </c:spPr>
          <c:marker>
            <c:symbol val="square"/>
            <c:size val="2"/>
          </c:marker>
          <c:cat>
            <c:strRef>
              <c:f>('\\cern.ch\dfs\Users\a\apastre\Documents\11Tesla\[190613_welding test_EWM (version 1).xlsb]WGap-Ygap'!$B$11,'\\cern.ch\dfs\Users\a\apastre\Documents\11Tesla\[190613_welding test_EWM (version 1).xlsb]WGap-Ygap'!$B$13,'\\cern.ch\dfs\Users\a\apastre\Documents\11Tesla\[190613_welding test_EWM (version 1).xlsb]WGap-Ygap'!$B$15,'\\cern.ch\dfs\Users\a\apastre\Documents\11Tesla\[190613_welding test_EWM (version 1).xlsb]WGap-Ygap'!$B$17)</c:f>
              <c:strCache>
                <c:ptCount val="4"/>
                <c:pt idx="0">
                  <c:v>0T-B</c:v>
                </c:pt>
                <c:pt idx="1">
                  <c:v>100T-B</c:v>
                </c:pt>
                <c:pt idx="2">
                  <c:v>200T-B</c:v>
                </c:pt>
                <c:pt idx="3">
                  <c:v>250T-B</c:v>
                </c:pt>
              </c:strCache>
            </c:strRef>
          </c:cat>
          <c:val>
            <c:numRef>
              <c:f>('\\cern.ch\dfs\Users\a\apastre\Documents\11Tesla\[190613_welding test_EWM (version 1).xlsb]WGap-Ygap'!$D$11,'\\cern.ch\dfs\Users\a\apastre\Documents\11Tesla\[190613_welding test_EWM (version 1).xlsb]WGap-Ygap'!$D$13,'\\cern.ch\dfs\Users\a\apastre\Documents\11Tesla\[190613_welding test_EWM (version 1).xlsb]WGap-Ygap'!$D$15,'\\cern.ch\dfs\Users\a\apastre\Documents\11Tesla\[190613_welding test_EWM (version 1).xlsb]WGap-Ygap'!$D$17)</c:f>
              <c:numCache>
                <c:formatCode>General</c:formatCode>
                <c:ptCount val="4"/>
                <c:pt idx="0">
                  <c:v>4.0999999999999996</c:v>
                </c:pt>
                <c:pt idx="1">
                  <c:v>3.7</c:v>
                </c:pt>
                <c:pt idx="2">
                  <c:v>3.5</c:v>
                </c:pt>
                <c:pt idx="3">
                  <c:v>3.2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'\\cern.ch\dfs\Users\a\apastre\Documents\11Tesla\[190613_welding test_EWM (version 1).xlsb]WGap-Ygap'!$E$10</c:f>
              <c:strCache>
                <c:ptCount val="1"/>
                <c:pt idx="0">
                  <c:v>Front</c:v>
                </c:pt>
              </c:strCache>
            </c:strRef>
          </c:tx>
          <c:spPr>
            <a:ln w="12700"/>
          </c:spPr>
          <c:marker>
            <c:symbol val="triangle"/>
            <c:size val="3"/>
          </c:marker>
          <c:cat>
            <c:strRef>
              <c:f>('\\cern.ch\dfs\Users\a\apastre\Documents\11Tesla\[190613_welding test_EWM (version 1).xlsb]WGap-Ygap'!$B$11,'\\cern.ch\dfs\Users\a\apastre\Documents\11Tesla\[190613_welding test_EWM (version 1).xlsb]WGap-Ygap'!$B$13,'\\cern.ch\dfs\Users\a\apastre\Documents\11Tesla\[190613_welding test_EWM (version 1).xlsb]WGap-Ygap'!$B$15,'\\cern.ch\dfs\Users\a\apastre\Documents\11Tesla\[190613_welding test_EWM (version 1).xlsb]WGap-Ygap'!$B$17)</c:f>
              <c:strCache>
                <c:ptCount val="4"/>
                <c:pt idx="0">
                  <c:v>0T-B</c:v>
                </c:pt>
                <c:pt idx="1">
                  <c:v>100T-B</c:v>
                </c:pt>
                <c:pt idx="2">
                  <c:v>200T-B</c:v>
                </c:pt>
                <c:pt idx="3">
                  <c:v>250T-B</c:v>
                </c:pt>
              </c:strCache>
            </c:strRef>
          </c:cat>
          <c:val>
            <c:numRef>
              <c:f>('\\cern.ch\dfs\Users\a\apastre\Documents\11Tesla\[190613_welding test_EWM (version 1).xlsb]WGap-Ygap'!$E$11,'\\cern.ch\dfs\Users\a\apastre\Documents\11Tesla\[190613_welding test_EWM (version 1).xlsb]WGap-Ygap'!$E$13,'\\cern.ch\dfs\Users\a\apastre\Documents\11Tesla\[190613_welding test_EWM (version 1).xlsb]WGap-Ygap'!$E$15,'\\cern.ch\dfs\Users\a\apastre\Documents\11Tesla\[190613_welding test_EWM (version 1).xlsb]WGap-Ygap'!$E$17)</c:f>
              <c:numCache>
                <c:formatCode>General</c:formatCode>
                <c:ptCount val="4"/>
                <c:pt idx="0">
                  <c:v>3.7</c:v>
                </c:pt>
                <c:pt idx="1">
                  <c:v>3.3</c:v>
                </c:pt>
                <c:pt idx="2">
                  <c:v>3.2</c:v>
                </c:pt>
                <c:pt idx="3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1420160"/>
        <c:axId val="92790784"/>
      </c:lineChart>
      <c:catAx>
        <c:axId val="71420160"/>
        <c:scaling>
          <c:orientation val="minMax"/>
        </c:scaling>
        <c:delete val="0"/>
        <c:axPos val="b"/>
        <c:majorTickMark val="out"/>
        <c:minorTickMark val="none"/>
        <c:tickLblPos val="nextTo"/>
        <c:crossAx val="92790784"/>
        <c:crosses val="autoZero"/>
        <c:auto val="1"/>
        <c:lblAlgn val="ctr"/>
        <c:lblOffset val="100"/>
        <c:noMultiLvlLbl val="0"/>
      </c:catAx>
      <c:valAx>
        <c:axId val="92790784"/>
        <c:scaling>
          <c:orientation val="minMax"/>
          <c:max val="5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71420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Microstrains</a:t>
            </a:r>
            <a:r>
              <a:rPr lang="en-US" baseline="0"/>
              <a:t> over Pressure and Welding Yoke 1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511357480314961"/>
          <c:y val="4.2376029332211337E-2"/>
          <c:w val="0.79266786749291807"/>
          <c:h val="0.73716424169356232"/>
        </c:manualLayout>
      </c:layout>
      <c:lineChart>
        <c:grouping val="standard"/>
        <c:varyColors val="0"/>
        <c:ser>
          <c:idx val="1"/>
          <c:order val="0"/>
          <c:tx>
            <c:v>J1</c:v>
          </c:tx>
          <c:marker>
            <c:symbol val="none"/>
          </c:marker>
          <c:cat>
            <c:strRef>
              <c:f>'Data + Yokes '!$C$1:$N$1</c:f>
              <c:strCache>
                <c:ptCount val="12"/>
                <c:pt idx="0">
                  <c:v>0t/m</c:v>
                </c:pt>
                <c:pt idx="1">
                  <c:v>98t/m</c:v>
                </c:pt>
                <c:pt idx="2">
                  <c:v>203t/m</c:v>
                </c:pt>
                <c:pt idx="3">
                  <c:v>253t/m</c:v>
                </c:pt>
                <c:pt idx="4">
                  <c:v>253t/m W#01</c:v>
                </c:pt>
                <c:pt idx="5">
                  <c:v>253t/m W#02</c:v>
                </c:pt>
                <c:pt idx="6">
                  <c:v>253t/m W#03</c:v>
                </c:pt>
                <c:pt idx="7">
                  <c:v>253t/m W#04</c:v>
                </c:pt>
                <c:pt idx="8">
                  <c:v>253t/m W#05</c:v>
                </c:pt>
                <c:pt idx="9">
                  <c:v>10Hrs later</c:v>
                </c:pt>
                <c:pt idx="10">
                  <c:v>0t/m</c:v>
                </c:pt>
                <c:pt idx="11">
                  <c:v>No press</c:v>
                </c:pt>
              </c:strCache>
            </c:strRef>
          </c:cat>
          <c:val>
            <c:numRef>
              <c:f>'Data + Yokes '!$C$43:$N$43</c:f>
              <c:numCache>
                <c:formatCode>0</c:formatCode>
                <c:ptCount val="12"/>
                <c:pt idx="0">
                  <c:v>0.83130000000000004</c:v>
                </c:pt>
                <c:pt idx="1">
                  <c:v>-1.333</c:v>
                </c:pt>
                <c:pt idx="2">
                  <c:v>-2.8420000000000001</c:v>
                </c:pt>
                <c:pt idx="3">
                  <c:v>-3.5019999999999998</c:v>
                </c:pt>
                <c:pt idx="4">
                  <c:v>72.14</c:v>
                </c:pt>
                <c:pt idx="5">
                  <c:v>85.33</c:v>
                </c:pt>
                <c:pt idx="6">
                  <c:v>168.9</c:v>
                </c:pt>
                <c:pt idx="7">
                  <c:v>185.6</c:v>
                </c:pt>
                <c:pt idx="8">
                  <c:v>200.2</c:v>
                </c:pt>
                <c:pt idx="9" formatCode="General">
                  <c:v>113.09</c:v>
                </c:pt>
                <c:pt idx="10" formatCode="General">
                  <c:v>101.09</c:v>
                </c:pt>
                <c:pt idx="11" formatCode="General">
                  <c:v>101.69</c:v>
                </c:pt>
              </c:numCache>
            </c:numRef>
          </c:val>
          <c:smooth val="0"/>
        </c:ser>
        <c:ser>
          <c:idx val="0"/>
          <c:order val="1"/>
          <c:tx>
            <c:v>J2</c:v>
          </c:tx>
          <c:marker>
            <c:symbol val="none"/>
          </c:marker>
          <c:cat>
            <c:strRef>
              <c:f>'Data + Yokes '!$C$1:$N$1</c:f>
              <c:strCache>
                <c:ptCount val="12"/>
                <c:pt idx="0">
                  <c:v>0t/m</c:v>
                </c:pt>
                <c:pt idx="1">
                  <c:v>98t/m</c:v>
                </c:pt>
                <c:pt idx="2">
                  <c:v>203t/m</c:v>
                </c:pt>
                <c:pt idx="3">
                  <c:v>253t/m</c:v>
                </c:pt>
                <c:pt idx="4">
                  <c:v>253t/m W#01</c:v>
                </c:pt>
                <c:pt idx="5">
                  <c:v>253t/m W#02</c:v>
                </c:pt>
                <c:pt idx="6">
                  <c:v>253t/m W#03</c:v>
                </c:pt>
                <c:pt idx="7">
                  <c:v>253t/m W#04</c:v>
                </c:pt>
                <c:pt idx="8">
                  <c:v>253t/m W#05</c:v>
                </c:pt>
                <c:pt idx="9">
                  <c:v>10Hrs later</c:v>
                </c:pt>
                <c:pt idx="10">
                  <c:v>0t/m</c:v>
                </c:pt>
                <c:pt idx="11">
                  <c:v>No press</c:v>
                </c:pt>
              </c:strCache>
            </c:strRef>
          </c:cat>
          <c:val>
            <c:numRef>
              <c:f>'Data + Yokes '!$C$44:$N$44</c:f>
              <c:numCache>
                <c:formatCode>0</c:formatCode>
                <c:ptCount val="12"/>
                <c:pt idx="0">
                  <c:v>0.85209999999999997</c:v>
                </c:pt>
                <c:pt idx="1">
                  <c:v>0.33329999999999999</c:v>
                </c:pt>
                <c:pt idx="2">
                  <c:v>2.5960000000000001</c:v>
                </c:pt>
                <c:pt idx="3">
                  <c:v>6.2850000000000001</c:v>
                </c:pt>
                <c:pt idx="4">
                  <c:v>78.900000000000006</c:v>
                </c:pt>
                <c:pt idx="5">
                  <c:v>80.400000000000006</c:v>
                </c:pt>
                <c:pt idx="6">
                  <c:v>136</c:v>
                </c:pt>
                <c:pt idx="7">
                  <c:v>143.30000000000001</c:v>
                </c:pt>
                <c:pt idx="8">
                  <c:v>150.30000000000001</c:v>
                </c:pt>
                <c:pt idx="9" formatCode="General">
                  <c:v>74.75</c:v>
                </c:pt>
                <c:pt idx="10" formatCode="General">
                  <c:v>48.28</c:v>
                </c:pt>
                <c:pt idx="11" formatCode="General">
                  <c:v>43.57</c:v>
                </c:pt>
              </c:numCache>
            </c:numRef>
          </c:val>
          <c:smooth val="0"/>
        </c:ser>
        <c:ser>
          <c:idx val="2"/>
          <c:order val="2"/>
          <c:tx>
            <c:v>J3</c:v>
          </c:tx>
          <c:marker>
            <c:symbol val="none"/>
          </c:marker>
          <c:cat>
            <c:strRef>
              <c:f>'Data + Yokes '!$C$1:$N$1</c:f>
              <c:strCache>
                <c:ptCount val="12"/>
                <c:pt idx="0">
                  <c:v>0t/m</c:v>
                </c:pt>
                <c:pt idx="1">
                  <c:v>98t/m</c:v>
                </c:pt>
                <c:pt idx="2">
                  <c:v>203t/m</c:v>
                </c:pt>
                <c:pt idx="3">
                  <c:v>253t/m</c:v>
                </c:pt>
                <c:pt idx="4">
                  <c:v>253t/m W#01</c:v>
                </c:pt>
                <c:pt idx="5">
                  <c:v>253t/m W#02</c:v>
                </c:pt>
                <c:pt idx="6">
                  <c:v>253t/m W#03</c:v>
                </c:pt>
                <c:pt idx="7">
                  <c:v>253t/m W#04</c:v>
                </c:pt>
                <c:pt idx="8">
                  <c:v>253t/m W#05</c:v>
                </c:pt>
                <c:pt idx="9">
                  <c:v>10Hrs later</c:v>
                </c:pt>
                <c:pt idx="10">
                  <c:v>0t/m</c:v>
                </c:pt>
                <c:pt idx="11">
                  <c:v>No press</c:v>
                </c:pt>
              </c:strCache>
            </c:strRef>
          </c:cat>
          <c:val>
            <c:numRef>
              <c:f>'Data + Yokes '!$C$45:$N$45</c:f>
              <c:numCache>
                <c:formatCode>0</c:formatCode>
                <c:ptCount val="12"/>
                <c:pt idx="0">
                  <c:v>1.1419999999999999</c:v>
                </c:pt>
                <c:pt idx="1">
                  <c:v>-1.952</c:v>
                </c:pt>
                <c:pt idx="2">
                  <c:v>-3.0249999999999999</c:v>
                </c:pt>
                <c:pt idx="3">
                  <c:v>0.20830000000000001</c:v>
                </c:pt>
                <c:pt idx="4">
                  <c:v>2.8559999999999999</c:v>
                </c:pt>
                <c:pt idx="5">
                  <c:v>-1.573</c:v>
                </c:pt>
                <c:pt idx="6">
                  <c:v>31.23</c:v>
                </c:pt>
                <c:pt idx="7">
                  <c:v>30.46</c:v>
                </c:pt>
                <c:pt idx="8">
                  <c:v>39.61</c:v>
                </c:pt>
                <c:pt idx="9" formatCode="General">
                  <c:v>-9.4209999999999994</c:v>
                </c:pt>
                <c:pt idx="10" formatCode="General">
                  <c:v>58.65</c:v>
                </c:pt>
                <c:pt idx="11" formatCode="General">
                  <c:v>52.36</c:v>
                </c:pt>
              </c:numCache>
            </c:numRef>
          </c:val>
          <c:smooth val="0"/>
        </c:ser>
        <c:ser>
          <c:idx val="3"/>
          <c:order val="3"/>
          <c:tx>
            <c:v>J4</c:v>
          </c:tx>
          <c:marker>
            <c:symbol val="none"/>
          </c:marker>
          <c:cat>
            <c:strRef>
              <c:f>'Data + Yokes '!$C$1:$N$1</c:f>
              <c:strCache>
                <c:ptCount val="12"/>
                <c:pt idx="0">
                  <c:v>0t/m</c:v>
                </c:pt>
                <c:pt idx="1">
                  <c:v>98t/m</c:v>
                </c:pt>
                <c:pt idx="2">
                  <c:v>203t/m</c:v>
                </c:pt>
                <c:pt idx="3">
                  <c:v>253t/m</c:v>
                </c:pt>
                <c:pt idx="4">
                  <c:v>253t/m W#01</c:v>
                </c:pt>
                <c:pt idx="5">
                  <c:v>253t/m W#02</c:v>
                </c:pt>
                <c:pt idx="6">
                  <c:v>253t/m W#03</c:v>
                </c:pt>
                <c:pt idx="7">
                  <c:v>253t/m W#04</c:v>
                </c:pt>
                <c:pt idx="8">
                  <c:v>253t/m W#05</c:v>
                </c:pt>
                <c:pt idx="9">
                  <c:v>10Hrs later</c:v>
                </c:pt>
                <c:pt idx="10">
                  <c:v>0t/m</c:v>
                </c:pt>
                <c:pt idx="11">
                  <c:v>No press</c:v>
                </c:pt>
              </c:strCache>
            </c:strRef>
          </c:cat>
          <c:val>
            <c:numRef>
              <c:f>'Data + Yokes '!$C$46:$N$46</c:f>
              <c:numCache>
                <c:formatCode>0</c:formatCode>
                <c:ptCount val="12"/>
                <c:pt idx="0">
                  <c:v>1.179</c:v>
                </c:pt>
                <c:pt idx="1">
                  <c:v>-0.62709999999999999</c:v>
                </c:pt>
                <c:pt idx="2">
                  <c:v>-2</c:v>
                </c:pt>
                <c:pt idx="3">
                  <c:v>-4.3209999999999997</c:v>
                </c:pt>
                <c:pt idx="4">
                  <c:v>56.5</c:v>
                </c:pt>
                <c:pt idx="5">
                  <c:v>68.209999999999994</c:v>
                </c:pt>
                <c:pt idx="6">
                  <c:v>94.3</c:v>
                </c:pt>
                <c:pt idx="7">
                  <c:v>100.5</c:v>
                </c:pt>
                <c:pt idx="8">
                  <c:v>123.2</c:v>
                </c:pt>
                <c:pt idx="9" formatCode="General">
                  <c:v>48.97</c:v>
                </c:pt>
                <c:pt idx="10" formatCode="General">
                  <c:v>24.87</c:v>
                </c:pt>
                <c:pt idx="11" formatCode="General">
                  <c:v>23.81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8876160"/>
        <c:axId val="218918912"/>
      </c:lineChart>
      <c:catAx>
        <c:axId val="218876160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en-US"/>
          </a:p>
        </c:txPr>
        <c:crossAx val="218918912"/>
        <c:crossesAt val="-1000"/>
        <c:auto val="1"/>
        <c:lblAlgn val="ctr"/>
        <c:lblOffset val="100"/>
        <c:noMultiLvlLbl val="0"/>
      </c:catAx>
      <c:valAx>
        <c:axId val="218918912"/>
        <c:scaling>
          <c:orientation val="minMax"/>
          <c:max val="250"/>
          <c:min val="-15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Microstrains (µm/m)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21887616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Microstrains</a:t>
            </a:r>
            <a:r>
              <a:rPr lang="en-US" baseline="0"/>
              <a:t> </a:t>
            </a:r>
            <a:r>
              <a:rPr lang="en-US" sz="1800" b="1" i="0" u="none" strike="noStrike" baseline="0"/>
              <a:t>over Pressure and Welding </a:t>
            </a:r>
            <a:r>
              <a:rPr lang="en-US" baseline="0"/>
              <a:t>Yoke 2</a:t>
            </a:r>
          </a:p>
        </c:rich>
      </c:tx>
      <c:layout>
        <c:manualLayout>
          <c:xMode val="edge"/>
          <c:yMode val="edge"/>
          <c:x val="0.1468405341325711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531957564638718E-2"/>
          <c:y val="2.3292059866562468E-2"/>
          <c:w val="0.81781746472614159"/>
          <c:h val="0.73979333492859767"/>
        </c:manualLayout>
      </c:layout>
      <c:lineChart>
        <c:grouping val="standard"/>
        <c:varyColors val="0"/>
        <c:ser>
          <c:idx val="1"/>
          <c:order val="0"/>
          <c:tx>
            <c:v>J5</c:v>
          </c:tx>
          <c:marker>
            <c:symbol val="none"/>
          </c:marker>
          <c:cat>
            <c:strRef>
              <c:f>'Data + Yokes '!$C$1:$N$1</c:f>
              <c:strCache>
                <c:ptCount val="12"/>
                <c:pt idx="0">
                  <c:v>0t/m</c:v>
                </c:pt>
                <c:pt idx="1">
                  <c:v>98t/m</c:v>
                </c:pt>
                <c:pt idx="2">
                  <c:v>203t/m</c:v>
                </c:pt>
                <c:pt idx="3">
                  <c:v>253t/m</c:v>
                </c:pt>
                <c:pt idx="4">
                  <c:v>253t/m W#01</c:v>
                </c:pt>
                <c:pt idx="5">
                  <c:v>253t/m W#02</c:v>
                </c:pt>
                <c:pt idx="6">
                  <c:v>253t/m W#03</c:v>
                </c:pt>
                <c:pt idx="7">
                  <c:v>253t/m W#04</c:v>
                </c:pt>
                <c:pt idx="8">
                  <c:v>253t/m W#05</c:v>
                </c:pt>
                <c:pt idx="9">
                  <c:v>10Hrs later</c:v>
                </c:pt>
                <c:pt idx="10">
                  <c:v>0t/m</c:v>
                </c:pt>
                <c:pt idx="11">
                  <c:v>No press</c:v>
                </c:pt>
              </c:strCache>
            </c:strRef>
          </c:cat>
          <c:val>
            <c:numRef>
              <c:f>'Data + Yokes '!$C$47:$N$47</c:f>
              <c:numCache>
                <c:formatCode>0</c:formatCode>
                <c:ptCount val="12"/>
                <c:pt idx="0">
                  <c:v>-1.175</c:v>
                </c:pt>
                <c:pt idx="1">
                  <c:v>-2.9209999999999998</c:v>
                </c:pt>
                <c:pt idx="2">
                  <c:v>-3.633</c:v>
                </c:pt>
                <c:pt idx="3">
                  <c:v>-1.1459999999999999</c:v>
                </c:pt>
                <c:pt idx="4">
                  <c:v>30.86</c:v>
                </c:pt>
                <c:pt idx="5">
                  <c:v>24.26</c:v>
                </c:pt>
                <c:pt idx="6">
                  <c:v>49.78</c:v>
                </c:pt>
                <c:pt idx="7">
                  <c:v>65.010000000000005</c:v>
                </c:pt>
                <c:pt idx="8">
                  <c:v>57.27</c:v>
                </c:pt>
                <c:pt idx="9" formatCode="General">
                  <c:v>-17.79</c:v>
                </c:pt>
                <c:pt idx="10" formatCode="General">
                  <c:v>-8.048</c:v>
                </c:pt>
                <c:pt idx="11" formatCode="General">
                  <c:v>-12.8</c:v>
                </c:pt>
              </c:numCache>
            </c:numRef>
          </c:val>
          <c:smooth val="0"/>
        </c:ser>
        <c:ser>
          <c:idx val="0"/>
          <c:order val="1"/>
          <c:tx>
            <c:v>J6</c:v>
          </c:tx>
          <c:marker>
            <c:symbol val="none"/>
          </c:marker>
          <c:cat>
            <c:strRef>
              <c:f>'Data + Yokes '!$C$1:$N$1</c:f>
              <c:strCache>
                <c:ptCount val="12"/>
                <c:pt idx="0">
                  <c:v>0t/m</c:v>
                </c:pt>
                <c:pt idx="1">
                  <c:v>98t/m</c:v>
                </c:pt>
                <c:pt idx="2">
                  <c:v>203t/m</c:v>
                </c:pt>
                <c:pt idx="3">
                  <c:v>253t/m</c:v>
                </c:pt>
                <c:pt idx="4">
                  <c:v>253t/m W#01</c:v>
                </c:pt>
                <c:pt idx="5">
                  <c:v>253t/m W#02</c:v>
                </c:pt>
                <c:pt idx="6">
                  <c:v>253t/m W#03</c:v>
                </c:pt>
                <c:pt idx="7">
                  <c:v>253t/m W#04</c:v>
                </c:pt>
                <c:pt idx="8">
                  <c:v>253t/m W#05</c:v>
                </c:pt>
                <c:pt idx="9">
                  <c:v>10Hrs later</c:v>
                </c:pt>
                <c:pt idx="10">
                  <c:v>0t/m</c:v>
                </c:pt>
                <c:pt idx="11">
                  <c:v>No press</c:v>
                </c:pt>
              </c:strCache>
            </c:strRef>
          </c:cat>
          <c:val>
            <c:numRef>
              <c:f>'Data + Yokes '!$C$48:$N$48</c:f>
              <c:numCache>
                <c:formatCode>0</c:formatCode>
                <c:ptCount val="12"/>
                <c:pt idx="0">
                  <c:v>-1.1850000000000001</c:v>
                </c:pt>
                <c:pt idx="1">
                  <c:v>3.165</c:v>
                </c:pt>
                <c:pt idx="2">
                  <c:v>6.76</c:v>
                </c:pt>
                <c:pt idx="3">
                  <c:v>12.29</c:v>
                </c:pt>
                <c:pt idx="4">
                  <c:v>57.18</c:v>
                </c:pt>
                <c:pt idx="5">
                  <c:v>97.93</c:v>
                </c:pt>
                <c:pt idx="6">
                  <c:v>94.65</c:v>
                </c:pt>
                <c:pt idx="7">
                  <c:v>119.5</c:v>
                </c:pt>
                <c:pt idx="8">
                  <c:v>128.5</c:v>
                </c:pt>
                <c:pt idx="9" formatCode="General">
                  <c:v>79.040000000000006</c:v>
                </c:pt>
                <c:pt idx="10" formatCode="General">
                  <c:v>38.18</c:v>
                </c:pt>
                <c:pt idx="11" formatCode="General">
                  <c:v>28.44</c:v>
                </c:pt>
              </c:numCache>
            </c:numRef>
          </c:val>
          <c:smooth val="0"/>
        </c:ser>
        <c:ser>
          <c:idx val="2"/>
          <c:order val="2"/>
          <c:tx>
            <c:v>J7</c:v>
          </c:tx>
          <c:marker>
            <c:symbol val="none"/>
          </c:marker>
          <c:cat>
            <c:strRef>
              <c:f>'Data + Yokes '!$C$1:$N$1</c:f>
              <c:strCache>
                <c:ptCount val="12"/>
                <c:pt idx="0">
                  <c:v>0t/m</c:v>
                </c:pt>
                <c:pt idx="1">
                  <c:v>98t/m</c:v>
                </c:pt>
                <c:pt idx="2">
                  <c:v>203t/m</c:v>
                </c:pt>
                <c:pt idx="3">
                  <c:v>253t/m</c:v>
                </c:pt>
                <c:pt idx="4">
                  <c:v>253t/m W#01</c:v>
                </c:pt>
                <c:pt idx="5">
                  <c:v>253t/m W#02</c:v>
                </c:pt>
                <c:pt idx="6">
                  <c:v>253t/m W#03</c:v>
                </c:pt>
                <c:pt idx="7">
                  <c:v>253t/m W#04</c:v>
                </c:pt>
                <c:pt idx="8">
                  <c:v>253t/m W#05</c:v>
                </c:pt>
                <c:pt idx="9">
                  <c:v>10Hrs later</c:v>
                </c:pt>
                <c:pt idx="10">
                  <c:v>0t/m</c:v>
                </c:pt>
                <c:pt idx="11">
                  <c:v>No press</c:v>
                </c:pt>
              </c:strCache>
            </c:strRef>
          </c:cat>
          <c:val>
            <c:numRef>
              <c:f>'Data + Yokes '!$C$49:$N$49</c:f>
              <c:numCache>
                <c:formatCode>0</c:formatCode>
                <c:ptCount val="12"/>
                <c:pt idx="0">
                  <c:v>-1.125</c:v>
                </c:pt>
                <c:pt idx="1">
                  <c:v>8.3059999999999992</c:v>
                </c:pt>
                <c:pt idx="2">
                  <c:v>2.754</c:v>
                </c:pt>
                <c:pt idx="3">
                  <c:v>1.6559999999999999</c:v>
                </c:pt>
                <c:pt idx="4">
                  <c:v>-4.3959999999999999</c:v>
                </c:pt>
                <c:pt idx="5">
                  <c:v>-23.37</c:v>
                </c:pt>
                <c:pt idx="6">
                  <c:v>-23.16</c:v>
                </c:pt>
                <c:pt idx="7">
                  <c:v>-14.45</c:v>
                </c:pt>
                <c:pt idx="8">
                  <c:v>-2.8940000000000001</c:v>
                </c:pt>
                <c:pt idx="9" formatCode="General">
                  <c:v>-65.88</c:v>
                </c:pt>
                <c:pt idx="10" formatCode="General">
                  <c:v>-7.6769999999999996</c:v>
                </c:pt>
                <c:pt idx="11" formatCode="General">
                  <c:v>-15.73</c:v>
                </c:pt>
              </c:numCache>
            </c:numRef>
          </c:val>
          <c:smooth val="0"/>
        </c:ser>
        <c:ser>
          <c:idx val="3"/>
          <c:order val="3"/>
          <c:tx>
            <c:v>J8</c:v>
          </c:tx>
          <c:marker>
            <c:symbol val="none"/>
          </c:marker>
          <c:cat>
            <c:strRef>
              <c:f>'Data + Yokes '!$C$1:$N$1</c:f>
              <c:strCache>
                <c:ptCount val="12"/>
                <c:pt idx="0">
                  <c:v>0t/m</c:v>
                </c:pt>
                <c:pt idx="1">
                  <c:v>98t/m</c:v>
                </c:pt>
                <c:pt idx="2">
                  <c:v>203t/m</c:v>
                </c:pt>
                <c:pt idx="3">
                  <c:v>253t/m</c:v>
                </c:pt>
                <c:pt idx="4">
                  <c:v>253t/m W#01</c:v>
                </c:pt>
                <c:pt idx="5">
                  <c:v>253t/m W#02</c:v>
                </c:pt>
                <c:pt idx="6">
                  <c:v>253t/m W#03</c:v>
                </c:pt>
                <c:pt idx="7">
                  <c:v>253t/m W#04</c:v>
                </c:pt>
                <c:pt idx="8">
                  <c:v>253t/m W#05</c:v>
                </c:pt>
                <c:pt idx="9">
                  <c:v>10Hrs later</c:v>
                </c:pt>
                <c:pt idx="10">
                  <c:v>0t/m</c:v>
                </c:pt>
                <c:pt idx="11">
                  <c:v>No press</c:v>
                </c:pt>
              </c:strCache>
            </c:strRef>
          </c:cat>
          <c:val>
            <c:numRef>
              <c:f>'Data + Yokes '!$C$50:$N$50</c:f>
              <c:numCache>
                <c:formatCode>0</c:formatCode>
                <c:ptCount val="12"/>
                <c:pt idx="0">
                  <c:v>0.33329999999999999</c:v>
                </c:pt>
                <c:pt idx="1">
                  <c:v>13.9</c:v>
                </c:pt>
                <c:pt idx="2">
                  <c:v>-24.33</c:v>
                </c:pt>
                <c:pt idx="3">
                  <c:v>12.43</c:v>
                </c:pt>
                <c:pt idx="4">
                  <c:v>-98.78</c:v>
                </c:pt>
                <c:pt idx="5">
                  <c:v>-86.61</c:v>
                </c:pt>
                <c:pt idx="6">
                  <c:v>-65.56</c:v>
                </c:pt>
                <c:pt idx="7">
                  <c:v>-45.19</c:v>
                </c:pt>
                <c:pt idx="8">
                  <c:v>-33.46</c:v>
                </c:pt>
                <c:pt idx="9" formatCode="General">
                  <c:v>-125.58</c:v>
                </c:pt>
                <c:pt idx="10" formatCode="General">
                  <c:v>-129.63</c:v>
                </c:pt>
                <c:pt idx="11" formatCode="General">
                  <c:v>-134.99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8937984"/>
        <c:axId val="235798912"/>
      </c:lineChart>
      <c:catAx>
        <c:axId val="218937984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en-US"/>
          </a:p>
        </c:txPr>
        <c:crossAx val="235798912"/>
        <c:crossesAt val="-1000"/>
        <c:auto val="1"/>
        <c:lblAlgn val="ctr"/>
        <c:lblOffset val="100"/>
        <c:noMultiLvlLbl val="0"/>
      </c:catAx>
      <c:valAx>
        <c:axId val="235798912"/>
        <c:scaling>
          <c:orientation val="minMax"/>
          <c:max val="250"/>
          <c:min val="-15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Microstrains (µm/m)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2189379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906088539181921"/>
          <c:y val="8.1608987890234436E-2"/>
          <c:w val="7.9386930863890939E-2"/>
          <c:h val="0.4906570210147590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81169896791146"/>
          <c:y val="4.0564920357230909E-2"/>
          <c:w val="0.78391224249863589"/>
          <c:h val="0.79042848318981895"/>
        </c:manualLayout>
      </c:layout>
      <c:scatterChart>
        <c:scatterStyle val="lineMarker"/>
        <c:varyColors val="0"/>
        <c:ser>
          <c:idx val="0"/>
          <c:order val="0"/>
          <c:trendline>
            <c:trendlineType val="linear"/>
            <c:dispRSqr val="0"/>
            <c:dispEq val="0"/>
          </c:trendline>
          <c:xVal>
            <c:numRef>
              <c:f>'WGap-Ygap'!$B$7:$F$7</c:f>
              <c:numCache>
                <c:formatCode>General</c:formatCode>
                <c:ptCount val="5"/>
                <c:pt idx="0">
                  <c:v>0.33750000000000002</c:v>
                </c:pt>
                <c:pt idx="1">
                  <c:v>7.4999999999999997E-2</c:v>
                </c:pt>
                <c:pt idx="2">
                  <c:v>0</c:v>
                </c:pt>
                <c:pt idx="3">
                  <c:v>0.05</c:v>
                </c:pt>
                <c:pt idx="4">
                  <c:v>0</c:v>
                </c:pt>
              </c:numCache>
            </c:numRef>
          </c:xVal>
          <c:yVal>
            <c:numRef>
              <c:f>'WGap-Ygap'!$B$8:$F$8</c:f>
              <c:numCache>
                <c:formatCode>General</c:formatCode>
                <c:ptCount val="5"/>
                <c:pt idx="0">
                  <c:v>4.26</c:v>
                </c:pt>
                <c:pt idx="1">
                  <c:v>3.6083333333333329</c:v>
                </c:pt>
                <c:pt idx="3">
                  <c:v>3.5416666666666665</c:v>
                </c:pt>
                <c:pt idx="4">
                  <c:v>3.3916666666666662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399232"/>
        <c:axId val="104401152"/>
      </c:scatterChart>
      <c:valAx>
        <c:axId val="10439923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Yoke gap cosure</a:t>
                </a:r>
              </a:p>
            </c:rich>
          </c:tx>
          <c:layout>
            <c:manualLayout>
              <c:xMode val="edge"/>
              <c:yMode val="edge"/>
              <c:x val="0.43132370843164808"/>
              <c:y val="0.938789666838127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4401152"/>
        <c:crosses val="autoZero"/>
        <c:crossBetween val="midCat"/>
      </c:valAx>
      <c:valAx>
        <c:axId val="104401152"/>
        <c:scaling>
          <c:orientation val="minMax"/>
          <c:min val="3.3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Welding gap closure</a:t>
                </a:r>
              </a:p>
            </c:rich>
          </c:tx>
          <c:layout>
            <c:manualLayout>
              <c:xMode val="edge"/>
              <c:yMode val="edge"/>
              <c:x val="7.3005591788400217E-3"/>
              <c:y val="0.253376256281407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439923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ECB681-1A1B-4325-965A-232272DA938E}" type="doc">
      <dgm:prSet loTypeId="urn:microsoft.com/office/officeart/2008/layout/LinedLis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3C48539-BDB1-4791-B703-83D12FDBA971}">
      <dgm:prSet custT="1"/>
      <dgm:spPr/>
      <dgm:t>
        <a:bodyPr/>
        <a:lstStyle/>
        <a:p>
          <a:pPr rtl="0"/>
          <a:r>
            <a:rPr lang="fr-CH" sz="2400" b="1" dirty="0" smtClean="0">
              <a:solidFill>
                <a:schemeClr val="tx1"/>
              </a:solidFill>
            </a:rPr>
            <a:t>Future </a:t>
          </a:r>
          <a:r>
            <a:rPr lang="fr-CH" sz="2400" b="1" dirty="0" err="1" smtClean="0">
              <a:solidFill>
                <a:schemeClr val="tx1"/>
              </a:solidFill>
            </a:rPr>
            <a:t>task’s</a:t>
          </a:r>
          <a:endParaRPr lang="en-GB" sz="2400" b="1" dirty="0">
            <a:solidFill>
              <a:schemeClr val="tx1"/>
            </a:solidFill>
          </a:endParaRPr>
        </a:p>
      </dgm:t>
    </dgm:pt>
    <dgm:pt modelId="{61D8A118-AEF4-4F00-9A5E-16DC9E839719}" type="parTrans" cxnId="{F3FB8D7C-0661-481A-9080-264F20FC8BA4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6515F7DF-626E-4B53-AC5A-A2CD83D45076}" type="sibTrans" cxnId="{F3FB8D7C-0661-481A-9080-264F20FC8BA4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EFBDD9CF-5530-4A9B-8598-31A47D18B444}">
      <dgm:prSet custT="1"/>
      <dgm:spPr/>
      <dgm:t>
        <a:bodyPr/>
        <a:lstStyle/>
        <a:p>
          <a:pPr rtl="0"/>
          <a:r>
            <a:rPr lang="fr-CH" sz="2000" dirty="0" err="1" smtClean="0">
              <a:solidFill>
                <a:schemeClr val="tx1"/>
              </a:solidFill>
            </a:rPr>
            <a:t>Reparation</a:t>
          </a:r>
          <a:r>
            <a:rPr lang="fr-CH" sz="2000" dirty="0" smtClean="0">
              <a:solidFill>
                <a:schemeClr val="tx1"/>
              </a:solidFill>
            </a:rPr>
            <a:t> and </a:t>
          </a:r>
          <a:r>
            <a:rPr lang="fr-CH" sz="2000" dirty="0" err="1" smtClean="0">
              <a:solidFill>
                <a:schemeClr val="tx1"/>
              </a:solidFill>
            </a:rPr>
            <a:t>maintanance</a:t>
          </a:r>
          <a:r>
            <a:rPr lang="fr-CH" sz="2000" dirty="0" smtClean="0">
              <a:solidFill>
                <a:schemeClr val="tx1"/>
              </a:solidFill>
            </a:rPr>
            <a:t> of LHC </a:t>
          </a:r>
          <a:r>
            <a:rPr lang="fr-CH" sz="2000" dirty="0" err="1" smtClean="0">
              <a:solidFill>
                <a:schemeClr val="tx1"/>
              </a:solidFill>
            </a:rPr>
            <a:t>magnets</a:t>
          </a:r>
          <a:r>
            <a:rPr lang="fr-CH" sz="2000" dirty="0" smtClean="0">
              <a:solidFill>
                <a:schemeClr val="tx1"/>
              </a:solidFill>
            </a:rPr>
            <a:t> (MB + MQ)</a:t>
          </a:r>
          <a:endParaRPr lang="en-GB" sz="2000" dirty="0">
            <a:solidFill>
              <a:schemeClr val="tx1"/>
            </a:solidFill>
          </a:endParaRPr>
        </a:p>
      </dgm:t>
    </dgm:pt>
    <dgm:pt modelId="{16267EEB-0397-462B-8869-2D67D0A1D3AE}" type="parTrans" cxnId="{D6AF37CF-A087-4E34-9FE0-F3F9D035411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4D0DD224-C0CC-4C7F-992E-7E1BBDD53108}" type="sibTrans" cxnId="{D6AF37CF-A087-4E34-9FE0-F3F9D035411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22AC162A-F1AD-42DD-8276-907F5D95C72A}">
      <dgm:prSet custT="1"/>
      <dgm:spPr/>
      <dgm:t>
        <a:bodyPr/>
        <a:lstStyle/>
        <a:p>
          <a:pPr rtl="0"/>
          <a:r>
            <a:rPr lang="en-GB" sz="2000" smtClean="0">
              <a:solidFill>
                <a:schemeClr val="tx1"/>
              </a:solidFill>
            </a:rPr>
            <a:t>Small series production</a:t>
          </a:r>
          <a:endParaRPr lang="en-GB" sz="2000" dirty="0">
            <a:solidFill>
              <a:schemeClr val="tx1"/>
            </a:solidFill>
          </a:endParaRPr>
        </a:p>
      </dgm:t>
    </dgm:pt>
    <dgm:pt modelId="{A6ADB5C3-F992-4B4D-A929-8FA8B14565D5}" type="parTrans" cxnId="{EBB4E02E-BAE3-4FFF-B808-5EADAE0314F6}">
      <dgm:prSet/>
      <dgm:spPr/>
      <dgm:t>
        <a:bodyPr/>
        <a:lstStyle/>
        <a:p>
          <a:endParaRPr lang="en-US" sz="3200">
            <a:solidFill>
              <a:schemeClr val="tx1"/>
            </a:solidFill>
          </a:endParaRPr>
        </a:p>
      </dgm:t>
    </dgm:pt>
    <dgm:pt modelId="{A49A2242-849E-418B-BAB5-8D789CDDFE69}" type="sibTrans" cxnId="{EBB4E02E-BAE3-4FFF-B808-5EADAE0314F6}">
      <dgm:prSet/>
      <dgm:spPr/>
      <dgm:t>
        <a:bodyPr/>
        <a:lstStyle/>
        <a:p>
          <a:endParaRPr lang="en-US" sz="3200">
            <a:solidFill>
              <a:schemeClr val="tx1"/>
            </a:solidFill>
          </a:endParaRPr>
        </a:p>
      </dgm:t>
    </dgm:pt>
    <dgm:pt modelId="{58E84DA5-37FE-4C77-8100-79FC8B44BC09}">
      <dgm:prSet custT="1"/>
      <dgm:spPr/>
      <dgm:t>
        <a:bodyPr/>
        <a:lstStyle/>
        <a:p>
          <a:pPr rtl="0"/>
          <a:r>
            <a:rPr lang="fr-CH" sz="1800" smtClean="0">
              <a:solidFill>
                <a:schemeClr val="tx1"/>
              </a:solidFill>
            </a:rPr>
            <a:t>Welding of prototype magnets (short and evt. long samples)</a:t>
          </a:r>
          <a:endParaRPr lang="en-GB" sz="2000" dirty="0">
            <a:solidFill>
              <a:schemeClr val="tx1"/>
            </a:solidFill>
          </a:endParaRPr>
        </a:p>
      </dgm:t>
    </dgm:pt>
    <dgm:pt modelId="{F3259E5F-0B27-4855-859C-7322357FCEC8}" type="parTrans" cxnId="{3DDDFFC7-8B6D-4B0E-AFE8-6B60345902C8}">
      <dgm:prSet/>
      <dgm:spPr/>
      <dgm:t>
        <a:bodyPr/>
        <a:lstStyle/>
        <a:p>
          <a:endParaRPr lang="en-US" sz="2800"/>
        </a:p>
      </dgm:t>
    </dgm:pt>
    <dgm:pt modelId="{7E9BEB3E-01A0-4DF0-9976-6EA4DD8F0134}" type="sibTrans" cxnId="{3DDDFFC7-8B6D-4B0E-AFE8-6B60345902C8}">
      <dgm:prSet/>
      <dgm:spPr/>
      <dgm:t>
        <a:bodyPr/>
        <a:lstStyle/>
        <a:p>
          <a:endParaRPr lang="en-US" sz="2800"/>
        </a:p>
      </dgm:t>
    </dgm:pt>
    <dgm:pt modelId="{0DBF112E-A9FA-4B63-929F-B1ACA031304A}" type="pres">
      <dgm:prSet presAssocID="{5CECB681-1A1B-4325-965A-232272DA938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3908A9C-0AAB-40B4-8F58-911F9DAA8940}" type="pres">
      <dgm:prSet presAssocID="{E3C48539-BDB1-4791-B703-83D12FDBA971}" presName="thickLine" presStyleLbl="alignNode1" presStyleIdx="0" presStyleCnt="1"/>
      <dgm:spPr/>
    </dgm:pt>
    <dgm:pt modelId="{2DFA448C-5125-4286-BA53-3C2BA0EBA63F}" type="pres">
      <dgm:prSet presAssocID="{E3C48539-BDB1-4791-B703-83D12FDBA971}" presName="horz1" presStyleCnt="0"/>
      <dgm:spPr/>
    </dgm:pt>
    <dgm:pt modelId="{66360D27-9887-4143-AE2C-50A048070CD9}" type="pres">
      <dgm:prSet presAssocID="{E3C48539-BDB1-4791-B703-83D12FDBA971}" presName="tx1" presStyleLbl="revTx" presStyleIdx="0" presStyleCnt="4"/>
      <dgm:spPr/>
      <dgm:t>
        <a:bodyPr/>
        <a:lstStyle/>
        <a:p>
          <a:endParaRPr lang="en-US"/>
        </a:p>
      </dgm:t>
    </dgm:pt>
    <dgm:pt modelId="{4A24FEB9-CB6A-435A-B125-FCED981C5B8F}" type="pres">
      <dgm:prSet presAssocID="{E3C48539-BDB1-4791-B703-83D12FDBA971}" presName="vert1" presStyleCnt="0"/>
      <dgm:spPr/>
    </dgm:pt>
    <dgm:pt modelId="{D208C21E-6172-4358-B24D-086C0E366DD5}" type="pres">
      <dgm:prSet presAssocID="{EFBDD9CF-5530-4A9B-8598-31A47D18B444}" presName="vertSpace2a" presStyleCnt="0"/>
      <dgm:spPr/>
    </dgm:pt>
    <dgm:pt modelId="{1CCF671D-BAD2-4C28-A9BE-8CA391369A68}" type="pres">
      <dgm:prSet presAssocID="{EFBDD9CF-5530-4A9B-8598-31A47D18B444}" presName="horz2" presStyleCnt="0"/>
      <dgm:spPr/>
    </dgm:pt>
    <dgm:pt modelId="{C91271D0-AF9A-489B-A298-D6A21E6796A1}" type="pres">
      <dgm:prSet presAssocID="{EFBDD9CF-5530-4A9B-8598-31A47D18B444}" presName="horzSpace2" presStyleCnt="0"/>
      <dgm:spPr/>
    </dgm:pt>
    <dgm:pt modelId="{1F143D0D-A54B-45A1-A810-13AF202ABBB5}" type="pres">
      <dgm:prSet presAssocID="{EFBDD9CF-5530-4A9B-8598-31A47D18B444}" presName="tx2" presStyleLbl="revTx" presStyleIdx="1" presStyleCnt="4"/>
      <dgm:spPr/>
      <dgm:t>
        <a:bodyPr/>
        <a:lstStyle/>
        <a:p>
          <a:endParaRPr lang="en-US"/>
        </a:p>
      </dgm:t>
    </dgm:pt>
    <dgm:pt modelId="{13A205EF-016D-4742-917A-5503027B94F0}" type="pres">
      <dgm:prSet presAssocID="{EFBDD9CF-5530-4A9B-8598-31A47D18B444}" presName="vert2" presStyleCnt="0"/>
      <dgm:spPr/>
    </dgm:pt>
    <dgm:pt modelId="{EF67D1F0-39D5-4E6B-8EF5-DE9D241F14B5}" type="pres">
      <dgm:prSet presAssocID="{EFBDD9CF-5530-4A9B-8598-31A47D18B444}" presName="thinLine2b" presStyleLbl="callout" presStyleIdx="0" presStyleCnt="3"/>
      <dgm:spPr/>
    </dgm:pt>
    <dgm:pt modelId="{CE5DD4BF-1BF4-4DE7-B06F-9029FEE8973A}" type="pres">
      <dgm:prSet presAssocID="{EFBDD9CF-5530-4A9B-8598-31A47D18B444}" presName="vertSpace2b" presStyleCnt="0"/>
      <dgm:spPr/>
    </dgm:pt>
    <dgm:pt modelId="{EFA2654C-BA37-475C-A749-CB5B2690BFCE}" type="pres">
      <dgm:prSet presAssocID="{58E84DA5-37FE-4C77-8100-79FC8B44BC09}" presName="horz2" presStyleCnt="0"/>
      <dgm:spPr/>
    </dgm:pt>
    <dgm:pt modelId="{3B2BFC24-6CCA-44C0-B71F-0509A1107836}" type="pres">
      <dgm:prSet presAssocID="{58E84DA5-37FE-4C77-8100-79FC8B44BC09}" presName="horzSpace2" presStyleCnt="0"/>
      <dgm:spPr/>
    </dgm:pt>
    <dgm:pt modelId="{A729C8CC-2D11-4202-8D0E-17F3C3B81174}" type="pres">
      <dgm:prSet presAssocID="{58E84DA5-37FE-4C77-8100-79FC8B44BC09}" presName="tx2" presStyleLbl="revTx" presStyleIdx="2" presStyleCnt="4"/>
      <dgm:spPr/>
      <dgm:t>
        <a:bodyPr/>
        <a:lstStyle/>
        <a:p>
          <a:endParaRPr lang="en-US"/>
        </a:p>
      </dgm:t>
    </dgm:pt>
    <dgm:pt modelId="{DEB3633C-B22F-4B42-A9B8-F8CF3E4503AE}" type="pres">
      <dgm:prSet presAssocID="{58E84DA5-37FE-4C77-8100-79FC8B44BC09}" presName="vert2" presStyleCnt="0"/>
      <dgm:spPr/>
    </dgm:pt>
    <dgm:pt modelId="{5668C27F-2B86-4825-A1BC-586513ACDBB1}" type="pres">
      <dgm:prSet presAssocID="{58E84DA5-37FE-4C77-8100-79FC8B44BC09}" presName="thinLine2b" presStyleLbl="callout" presStyleIdx="1" presStyleCnt="3"/>
      <dgm:spPr/>
    </dgm:pt>
    <dgm:pt modelId="{3718BF97-00D6-4EDF-BA3C-BD9CA097F84B}" type="pres">
      <dgm:prSet presAssocID="{58E84DA5-37FE-4C77-8100-79FC8B44BC09}" presName="vertSpace2b" presStyleCnt="0"/>
      <dgm:spPr/>
    </dgm:pt>
    <dgm:pt modelId="{A1B54F39-C495-4770-AA62-652BD47924CD}" type="pres">
      <dgm:prSet presAssocID="{22AC162A-F1AD-42DD-8276-907F5D95C72A}" presName="horz2" presStyleCnt="0"/>
      <dgm:spPr/>
    </dgm:pt>
    <dgm:pt modelId="{F21F515A-4241-4D0E-B5AF-F3D515739852}" type="pres">
      <dgm:prSet presAssocID="{22AC162A-F1AD-42DD-8276-907F5D95C72A}" presName="horzSpace2" presStyleCnt="0"/>
      <dgm:spPr/>
    </dgm:pt>
    <dgm:pt modelId="{C072CB0D-C19D-4182-80AB-2B97C0F4696D}" type="pres">
      <dgm:prSet presAssocID="{22AC162A-F1AD-42DD-8276-907F5D95C72A}" presName="tx2" presStyleLbl="revTx" presStyleIdx="3" presStyleCnt="4"/>
      <dgm:spPr/>
      <dgm:t>
        <a:bodyPr/>
        <a:lstStyle/>
        <a:p>
          <a:endParaRPr lang="en-US"/>
        </a:p>
      </dgm:t>
    </dgm:pt>
    <dgm:pt modelId="{002C36FF-CBCF-4027-BC30-3850AB9A31EA}" type="pres">
      <dgm:prSet presAssocID="{22AC162A-F1AD-42DD-8276-907F5D95C72A}" presName="vert2" presStyleCnt="0"/>
      <dgm:spPr/>
    </dgm:pt>
    <dgm:pt modelId="{8EBDCFA4-9C59-4E4A-93F3-5C3C618A072B}" type="pres">
      <dgm:prSet presAssocID="{22AC162A-F1AD-42DD-8276-907F5D95C72A}" presName="thinLine2b" presStyleLbl="callout" presStyleIdx="2" presStyleCnt="3"/>
      <dgm:spPr/>
    </dgm:pt>
    <dgm:pt modelId="{6E66A2BD-B3B7-4F0E-A46E-590A7ACEEC25}" type="pres">
      <dgm:prSet presAssocID="{22AC162A-F1AD-42DD-8276-907F5D95C72A}" presName="vertSpace2b" presStyleCnt="0"/>
      <dgm:spPr/>
    </dgm:pt>
  </dgm:ptLst>
  <dgm:cxnLst>
    <dgm:cxn modelId="{F75048B3-6457-4D88-8C2A-6AC4B1CAFEFA}" type="presOf" srcId="{E3C48539-BDB1-4791-B703-83D12FDBA971}" destId="{66360D27-9887-4143-AE2C-50A048070CD9}" srcOrd="0" destOrd="0" presId="urn:microsoft.com/office/officeart/2008/layout/LinedList"/>
    <dgm:cxn modelId="{81996EB0-CDBF-4AB3-BFD9-9186C49F3BC2}" type="presOf" srcId="{EFBDD9CF-5530-4A9B-8598-31A47D18B444}" destId="{1F143D0D-A54B-45A1-A810-13AF202ABBB5}" srcOrd="0" destOrd="0" presId="urn:microsoft.com/office/officeart/2008/layout/LinedList"/>
    <dgm:cxn modelId="{D73B5E3F-1EA1-43FA-9225-839ECC6DEF04}" type="presOf" srcId="{58E84DA5-37FE-4C77-8100-79FC8B44BC09}" destId="{A729C8CC-2D11-4202-8D0E-17F3C3B81174}" srcOrd="0" destOrd="0" presId="urn:microsoft.com/office/officeart/2008/layout/LinedList"/>
    <dgm:cxn modelId="{3DDDFFC7-8B6D-4B0E-AFE8-6B60345902C8}" srcId="{E3C48539-BDB1-4791-B703-83D12FDBA971}" destId="{58E84DA5-37FE-4C77-8100-79FC8B44BC09}" srcOrd="1" destOrd="0" parTransId="{F3259E5F-0B27-4855-859C-7322357FCEC8}" sibTransId="{7E9BEB3E-01A0-4DF0-9976-6EA4DD8F0134}"/>
    <dgm:cxn modelId="{D0B1571B-C7FB-4FAB-AA1A-7239826AA856}" type="presOf" srcId="{22AC162A-F1AD-42DD-8276-907F5D95C72A}" destId="{C072CB0D-C19D-4182-80AB-2B97C0F4696D}" srcOrd="0" destOrd="0" presId="urn:microsoft.com/office/officeart/2008/layout/LinedList"/>
    <dgm:cxn modelId="{D6AF37CF-A087-4E34-9FE0-F3F9D0354119}" srcId="{E3C48539-BDB1-4791-B703-83D12FDBA971}" destId="{EFBDD9CF-5530-4A9B-8598-31A47D18B444}" srcOrd="0" destOrd="0" parTransId="{16267EEB-0397-462B-8869-2D67D0A1D3AE}" sibTransId="{4D0DD224-C0CC-4C7F-992E-7E1BBDD53108}"/>
    <dgm:cxn modelId="{EBB4E02E-BAE3-4FFF-B808-5EADAE0314F6}" srcId="{E3C48539-BDB1-4791-B703-83D12FDBA971}" destId="{22AC162A-F1AD-42DD-8276-907F5D95C72A}" srcOrd="2" destOrd="0" parTransId="{A6ADB5C3-F992-4B4D-A929-8FA8B14565D5}" sibTransId="{A49A2242-849E-418B-BAB5-8D789CDDFE69}"/>
    <dgm:cxn modelId="{F3FB8D7C-0661-481A-9080-264F20FC8BA4}" srcId="{5CECB681-1A1B-4325-965A-232272DA938E}" destId="{E3C48539-BDB1-4791-B703-83D12FDBA971}" srcOrd="0" destOrd="0" parTransId="{61D8A118-AEF4-4F00-9A5E-16DC9E839719}" sibTransId="{6515F7DF-626E-4B53-AC5A-A2CD83D45076}"/>
    <dgm:cxn modelId="{ED55B36D-FCF0-4C01-8D1B-94B10878461E}" type="presOf" srcId="{5CECB681-1A1B-4325-965A-232272DA938E}" destId="{0DBF112E-A9FA-4B63-929F-B1ACA031304A}" srcOrd="0" destOrd="0" presId="urn:microsoft.com/office/officeart/2008/layout/LinedList"/>
    <dgm:cxn modelId="{2B0199A9-B61A-4B6F-85B7-966504FB38C9}" type="presParOf" srcId="{0DBF112E-A9FA-4B63-929F-B1ACA031304A}" destId="{C3908A9C-0AAB-40B4-8F58-911F9DAA8940}" srcOrd="0" destOrd="0" presId="urn:microsoft.com/office/officeart/2008/layout/LinedList"/>
    <dgm:cxn modelId="{26D96360-61A8-4D0B-A998-CE66224AA308}" type="presParOf" srcId="{0DBF112E-A9FA-4B63-929F-B1ACA031304A}" destId="{2DFA448C-5125-4286-BA53-3C2BA0EBA63F}" srcOrd="1" destOrd="0" presId="urn:microsoft.com/office/officeart/2008/layout/LinedList"/>
    <dgm:cxn modelId="{53119446-3665-4185-90BD-EE50BB633756}" type="presParOf" srcId="{2DFA448C-5125-4286-BA53-3C2BA0EBA63F}" destId="{66360D27-9887-4143-AE2C-50A048070CD9}" srcOrd="0" destOrd="0" presId="urn:microsoft.com/office/officeart/2008/layout/LinedList"/>
    <dgm:cxn modelId="{7E3AC6C1-94C1-4964-80C8-BB698C1D18C0}" type="presParOf" srcId="{2DFA448C-5125-4286-BA53-3C2BA0EBA63F}" destId="{4A24FEB9-CB6A-435A-B125-FCED981C5B8F}" srcOrd="1" destOrd="0" presId="urn:microsoft.com/office/officeart/2008/layout/LinedList"/>
    <dgm:cxn modelId="{FD7B3DE7-E3E6-42C8-89CD-7D80F0ABCC1B}" type="presParOf" srcId="{4A24FEB9-CB6A-435A-B125-FCED981C5B8F}" destId="{D208C21E-6172-4358-B24D-086C0E366DD5}" srcOrd="0" destOrd="0" presId="urn:microsoft.com/office/officeart/2008/layout/LinedList"/>
    <dgm:cxn modelId="{F7A90A58-8BE4-40F6-9CE2-25C297B54ACA}" type="presParOf" srcId="{4A24FEB9-CB6A-435A-B125-FCED981C5B8F}" destId="{1CCF671D-BAD2-4C28-A9BE-8CA391369A68}" srcOrd="1" destOrd="0" presId="urn:microsoft.com/office/officeart/2008/layout/LinedList"/>
    <dgm:cxn modelId="{E34D3FA4-4242-4966-B8E1-26802F6943E4}" type="presParOf" srcId="{1CCF671D-BAD2-4C28-A9BE-8CA391369A68}" destId="{C91271D0-AF9A-489B-A298-D6A21E6796A1}" srcOrd="0" destOrd="0" presId="urn:microsoft.com/office/officeart/2008/layout/LinedList"/>
    <dgm:cxn modelId="{1AAB0B56-12BA-45E2-B44E-16F7DCE6E9DD}" type="presParOf" srcId="{1CCF671D-BAD2-4C28-A9BE-8CA391369A68}" destId="{1F143D0D-A54B-45A1-A810-13AF202ABBB5}" srcOrd="1" destOrd="0" presId="urn:microsoft.com/office/officeart/2008/layout/LinedList"/>
    <dgm:cxn modelId="{5424DEDF-F61A-460B-8B7C-387FDBC5DCE8}" type="presParOf" srcId="{1CCF671D-BAD2-4C28-A9BE-8CA391369A68}" destId="{13A205EF-016D-4742-917A-5503027B94F0}" srcOrd="2" destOrd="0" presId="urn:microsoft.com/office/officeart/2008/layout/LinedList"/>
    <dgm:cxn modelId="{08598836-69AB-49F9-B2F6-673A9719097B}" type="presParOf" srcId="{4A24FEB9-CB6A-435A-B125-FCED981C5B8F}" destId="{EF67D1F0-39D5-4E6B-8EF5-DE9D241F14B5}" srcOrd="2" destOrd="0" presId="urn:microsoft.com/office/officeart/2008/layout/LinedList"/>
    <dgm:cxn modelId="{DF0B52C3-A0B4-4F69-9F91-B6E130815581}" type="presParOf" srcId="{4A24FEB9-CB6A-435A-B125-FCED981C5B8F}" destId="{CE5DD4BF-1BF4-4DE7-B06F-9029FEE8973A}" srcOrd="3" destOrd="0" presId="urn:microsoft.com/office/officeart/2008/layout/LinedList"/>
    <dgm:cxn modelId="{790DB317-9704-47FB-B7A4-1EC1EA88C7D3}" type="presParOf" srcId="{4A24FEB9-CB6A-435A-B125-FCED981C5B8F}" destId="{EFA2654C-BA37-475C-A749-CB5B2690BFCE}" srcOrd="4" destOrd="0" presId="urn:microsoft.com/office/officeart/2008/layout/LinedList"/>
    <dgm:cxn modelId="{1EF844E5-9A49-4C02-8E61-0D798994EBAD}" type="presParOf" srcId="{EFA2654C-BA37-475C-A749-CB5B2690BFCE}" destId="{3B2BFC24-6CCA-44C0-B71F-0509A1107836}" srcOrd="0" destOrd="0" presId="urn:microsoft.com/office/officeart/2008/layout/LinedList"/>
    <dgm:cxn modelId="{A1982BE3-4260-4382-A487-47ED5600930A}" type="presParOf" srcId="{EFA2654C-BA37-475C-A749-CB5B2690BFCE}" destId="{A729C8CC-2D11-4202-8D0E-17F3C3B81174}" srcOrd="1" destOrd="0" presId="urn:microsoft.com/office/officeart/2008/layout/LinedList"/>
    <dgm:cxn modelId="{56A6B867-77E3-464C-A7CC-316C7FA610B0}" type="presParOf" srcId="{EFA2654C-BA37-475C-A749-CB5B2690BFCE}" destId="{DEB3633C-B22F-4B42-A9B8-F8CF3E4503AE}" srcOrd="2" destOrd="0" presId="urn:microsoft.com/office/officeart/2008/layout/LinedList"/>
    <dgm:cxn modelId="{67207E27-B62A-4C0A-B314-5055ABCBFFB3}" type="presParOf" srcId="{4A24FEB9-CB6A-435A-B125-FCED981C5B8F}" destId="{5668C27F-2B86-4825-A1BC-586513ACDBB1}" srcOrd="5" destOrd="0" presId="urn:microsoft.com/office/officeart/2008/layout/LinedList"/>
    <dgm:cxn modelId="{715EE57F-1818-4F66-A3AA-9B1A00AD71AA}" type="presParOf" srcId="{4A24FEB9-CB6A-435A-B125-FCED981C5B8F}" destId="{3718BF97-00D6-4EDF-BA3C-BD9CA097F84B}" srcOrd="6" destOrd="0" presId="urn:microsoft.com/office/officeart/2008/layout/LinedList"/>
    <dgm:cxn modelId="{0E97E75B-E7E6-4C43-BDBF-373D49B166E1}" type="presParOf" srcId="{4A24FEB9-CB6A-435A-B125-FCED981C5B8F}" destId="{A1B54F39-C495-4770-AA62-652BD47924CD}" srcOrd="7" destOrd="0" presId="urn:microsoft.com/office/officeart/2008/layout/LinedList"/>
    <dgm:cxn modelId="{A7E3A044-C4E8-41AE-9DC0-6E96F9117D86}" type="presParOf" srcId="{A1B54F39-C495-4770-AA62-652BD47924CD}" destId="{F21F515A-4241-4D0E-B5AF-F3D515739852}" srcOrd="0" destOrd="0" presId="urn:microsoft.com/office/officeart/2008/layout/LinedList"/>
    <dgm:cxn modelId="{5003DA11-F20B-4068-8D39-3386CD31985C}" type="presParOf" srcId="{A1B54F39-C495-4770-AA62-652BD47924CD}" destId="{C072CB0D-C19D-4182-80AB-2B97C0F4696D}" srcOrd="1" destOrd="0" presId="urn:microsoft.com/office/officeart/2008/layout/LinedList"/>
    <dgm:cxn modelId="{EA226577-EE6A-4C4C-A3F1-35086767B283}" type="presParOf" srcId="{A1B54F39-C495-4770-AA62-652BD47924CD}" destId="{002C36FF-CBCF-4027-BC30-3850AB9A31EA}" srcOrd="2" destOrd="0" presId="urn:microsoft.com/office/officeart/2008/layout/LinedList"/>
    <dgm:cxn modelId="{F1234F7B-B80E-499D-BEED-EF0E15D9C696}" type="presParOf" srcId="{4A24FEB9-CB6A-435A-B125-FCED981C5B8F}" destId="{8EBDCFA4-9C59-4E4A-93F3-5C3C618A072B}" srcOrd="8" destOrd="0" presId="urn:microsoft.com/office/officeart/2008/layout/LinedList"/>
    <dgm:cxn modelId="{AC2D30FE-2D0C-4DCA-8616-74D9163B4424}" type="presParOf" srcId="{4A24FEB9-CB6A-435A-B125-FCED981C5B8F}" destId="{6E66A2BD-B3B7-4F0E-A46E-590A7ACEEC25}" srcOrd="9" destOrd="0" presId="urn:microsoft.com/office/officeart/2008/layout/Lin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1F15CF-A9FF-429B-BBB2-00F30F963988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FD0D46AE-B1AD-4813-A8BC-AFB846AF95F1}">
      <dgm:prSet/>
      <dgm:spPr/>
      <dgm:t>
        <a:bodyPr/>
        <a:lstStyle/>
        <a:p>
          <a:pPr rtl="0"/>
          <a:r>
            <a:rPr lang="fr-CH" dirty="0" err="1" smtClean="0"/>
            <a:t>Hydraulic</a:t>
          </a:r>
          <a:r>
            <a:rPr lang="fr-CH" dirty="0" smtClean="0"/>
            <a:t> system and convoyeur</a:t>
          </a:r>
          <a:endParaRPr lang="en-GB" dirty="0"/>
        </a:p>
      </dgm:t>
    </dgm:pt>
    <dgm:pt modelId="{3966D21B-D839-4217-BA59-DB1E7A5BCD06}" type="parTrans" cxnId="{90645205-7975-439D-8969-5DADADFE37A2}">
      <dgm:prSet/>
      <dgm:spPr/>
      <dgm:t>
        <a:bodyPr/>
        <a:lstStyle/>
        <a:p>
          <a:endParaRPr lang="en-GB"/>
        </a:p>
      </dgm:t>
    </dgm:pt>
    <dgm:pt modelId="{BAC28273-D121-4B1B-9410-48CCA9EA7518}" type="sibTrans" cxnId="{90645205-7975-439D-8969-5DADADFE37A2}">
      <dgm:prSet/>
      <dgm:spPr/>
      <dgm:t>
        <a:bodyPr/>
        <a:lstStyle/>
        <a:p>
          <a:endParaRPr lang="en-GB"/>
        </a:p>
      </dgm:t>
    </dgm:pt>
    <dgm:pt modelId="{E9676CCC-ECA4-43EE-853E-5A15A0AA36E3}">
      <dgm:prSet/>
      <dgm:spPr/>
      <dgm:t>
        <a:bodyPr/>
        <a:lstStyle/>
        <a:p>
          <a:pPr rtl="0"/>
          <a:r>
            <a:rPr lang="fr-CH" dirty="0" err="1" smtClean="0"/>
            <a:t>Safety</a:t>
          </a:r>
          <a:r>
            <a:rPr lang="fr-CH" dirty="0" smtClean="0"/>
            <a:t> relevant hardware</a:t>
          </a:r>
          <a:endParaRPr lang="en-GB" dirty="0"/>
        </a:p>
      </dgm:t>
    </dgm:pt>
    <dgm:pt modelId="{302B81A6-D79C-44DC-A895-16B6BFD1FA14}" type="parTrans" cxnId="{DD190A00-D32B-45C9-8BD6-D7704498336D}">
      <dgm:prSet/>
      <dgm:spPr/>
      <dgm:t>
        <a:bodyPr/>
        <a:lstStyle/>
        <a:p>
          <a:endParaRPr lang="en-GB"/>
        </a:p>
      </dgm:t>
    </dgm:pt>
    <dgm:pt modelId="{2288A7E1-08BB-4E1D-9C89-336B3F18E729}" type="sibTrans" cxnId="{DD190A00-D32B-45C9-8BD6-D7704498336D}">
      <dgm:prSet/>
      <dgm:spPr/>
      <dgm:t>
        <a:bodyPr/>
        <a:lstStyle/>
        <a:p>
          <a:endParaRPr lang="en-GB"/>
        </a:p>
      </dgm:t>
    </dgm:pt>
    <dgm:pt modelId="{BAE94BC6-9349-477E-AE46-A9541B1F8683}">
      <dgm:prSet/>
      <dgm:spPr/>
      <dgm:t>
        <a:bodyPr/>
        <a:lstStyle/>
        <a:p>
          <a:pPr rtl="0"/>
          <a:r>
            <a:rPr lang="fr-CH" dirty="0" err="1" smtClean="0"/>
            <a:t>Further</a:t>
          </a:r>
          <a:r>
            <a:rPr lang="fr-CH" dirty="0" smtClean="0"/>
            <a:t> </a:t>
          </a:r>
          <a:r>
            <a:rPr lang="fr-CH" dirty="0" err="1" smtClean="0"/>
            <a:t>systems</a:t>
          </a:r>
          <a:r>
            <a:rPr lang="fr-CH" dirty="0" smtClean="0"/>
            <a:t>:</a:t>
          </a:r>
          <a:endParaRPr lang="fr-CH" dirty="0" smtClean="0"/>
        </a:p>
      </dgm:t>
    </dgm:pt>
    <dgm:pt modelId="{536BD149-0F86-4553-88BC-376B6725CA27}" type="parTrans" cxnId="{CE61E124-AA4C-42DD-AD1F-0D257DF5495D}">
      <dgm:prSet/>
      <dgm:spPr/>
      <dgm:t>
        <a:bodyPr/>
        <a:lstStyle/>
        <a:p>
          <a:endParaRPr lang="en-GB"/>
        </a:p>
      </dgm:t>
    </dgm:pt>
    <dgm:pt modelId="{9A084702-DAC0-47DA-8F2C-534A9FB00972}" type="sibTrans" cxnId="{CE61E124-AA4C-42DD-AD1F-0D257DF5495D}">
      <dgm:prSet/>
      <dgm:spPr/>
      <dgm:t>
        <a:bodyPr/>
        <a:lstStyle/>
        <a:p>
          <a:endParaRPr lang="en-GB"/>
        </a:p>
      </dgm:t>
    </dgm:pt>
    <dgm:pt modelId="{56BE2E06-36C4-40EC-B149-581C97612C78}" type="pres">
      <dgm:prSet presAssocID="{EA1F15CF-A9FF-429B-BBB2-00F30F9639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3DD0F4-8848-4B21-AE81-9E6002CD10E5}" type="pres">
      <dgm:prSet presAssocID="{BAE94BC6-9349-477E-AE46-A9541B1F8683}" presName="parentText" presStyleLbl="node1" presStyleIdx="0" presStyleCnt="1" custLinFactNeighborX="1044" custLinFactNeighborY="-629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C00102-8575-40DD-9190-9350CD919919}" type="pres">
      <dgm:prSet presAssocID="{BAE94BC6-9349-477E-AE46-A9541B1F868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288260-5662-4C4C-A9AB-22C35DB5343A}" type="presOf" srcId="{FD0D46AE-B1AD-4813-A8BC-AFB846AF95F1}" destId="{3EC00102-8575-40DD-9190-9350CD919919}" srcOrd="0" destOrd="0" presId="urn:microsoft.com/office/officeart/2005/8/layout/vList2"/>
    <dgm:cxn modelId="{8983F93D-087E-4B57-98E1-21FD39E4C21B}" type="presOf" srcId="{E9676CCC-ECA4-43EE-853E-5A15A0AA36E3}" destId="{3EC00102-8575-40DD-9190-9350CD919919}" srcOrd="0" destOrd="1" presId="urn:microsoft.com/office/officeart/2005/8/layout/vList2"/>
    <dgm:cxn modelId="{DD190A00-D32B-45C9-8BD6-D7704498336D}" srcId="{BAE94BC6-9349-477E-AE46-A9541B1F8683}" destId="{E9676CCC-ECA4-43EE-853E-5A15A0AA36E3}" srcOrd="1" destOrd="0" parTransId="{302B81A6-D79C-44DC-A895-16B6BFD1FA14}" sibTransId="{2288A7E1-08BB-4E1D-9C89-336B3F18E729}"/>
    <dgm:cxn modelId="{90645205-7975-439D-8969-5DADADFE37A2}" srcId="{BAE94BC6-9349-477E-AE46-A9541B1F8683}" destId="{FD0D46AE-B1AD-4813-A8BC-AFB846AF95F1}" srcOrd="0" destOrd="0" parTransId="{3966D21B-D839-4217-BA59-DB1E7A5BCD06}" sibTransId="{BAC28273-D121-4B1B-9410-48CCA9EA7518}"/>
    <dgm:cxn modelId="{88A33AEB-E0F2-4F61-8A73-7418E71326A8}" type="presOf" srcId="{BAE94BC6-9349-477E-AE46-A9541B1F8683}" destId="{623DD0F4-8848-4B21-AE81-9E6002CD10E5}" srcOrd="0" destOrd="0" presId="urn:microsoft.com/office/officeart/2005/8/layout/vList2"/>
    <dgm:cxn modelId="{6A4C3FFB-A1EF-427B-9522-F0BE3E07ACA9}" type="presOf" srcId="{EA1F15CF-A9FF-429B-BBB2-00F30F963988}" destId="{56BE2E06-36C4-40EC-B149-581C97612C78}" srcOrd="0" destOrd="0" presId="urn:microsoft.com/office/officeart/2005/8/layout/vList2"/>
    <dgm:cxn modelId="{CE61E124-AA4C-42DD-AD1F-0D257DF5495D}" srcId="{EA1F15CF-A9FF-429B-BBB2-00F30F963988}" destId="{BAE94BC6-9349-477E-AE46-A9541B1F8683}" srcOrd="0" destOrd="0" parTransId="{536BD149-0F86-4553-88BC-376B6725CA27}" sibTransId="{9A084702-DAC0-47DA-8F2C-534A9FB00972}"/>
    <dgm:cxn modelId="{5D3F8A16-75F3-4549-A80F-0F72F311A68C}" type="presParOf" srcId="{56BE2E06-36C4-40EC-B149-581C97612C78}" destId="{623DD0F4-8848-4B21-AE81-9E6002CD10E5}" srcOrd="0" destOrd="0" presId="urn:microsoft.com/office/officeart/2005/8/layout/vList2"/>
    <dgm:cxn modelId="{E61DA3D6-33E2-4E7C-A1BB-CE73B2CD0B93}" type="presParOf" srcId="{56BE2E06-36C4-40EC-B149-581C97612C78}" destId="{3EC00102-8575-40DD-9190-9350CD91991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AEF551-151C-41EF-B6CD-57B48765E29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C59F38-7730-45AD-BDB2-069E33115B79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LHC dipole </a:t>
          </a:r>
          <a:r>
            <a:rPr lang="en-US" sz="2000" dirty="0" smtClean="0">
              <a:solidFill>
                <a:schemeClr val="tx1"/>
              </a:solidFill>
            </a:rPr>
            <a:t>welding, </a:t>
          </a:r>
          <a:r>
            <a:rPr lang="en-US" sz="1800" dirty="0" smtClean="0">
              <a:solidFill>
                <a:schemeClr val="tx1"/>
              </a:solidFill>
            </a:rPr>
            <a:t>has not shown interest in the new project</a:t>
          </a:r>
          <a:endParaRPr lang="en-US" sz="2000" dirty="0">
            <a:solidFill>
              <a:schemeClr val="tx1"/>
            </a:solidFill>
          </a:endParaRPr>
        </a:p>
      </dgm:t>
    </dgm:pt>
    <dgm:pt modelId="{FA6D1F21-23B2-485B-B8FD-6EA92D3364EB}" type="parTrans" cxnId="{07737849-CCD4-46B7-9F7A-28A7C22DDAED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38FAF42F-3E30-4580-AEFF-94432E942826}" type="sibTrans" cxnId="{07737849-CCD4-46B7-9F7A-28A7C22DDAED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4F630EA7-DA4D-42AD-BBA9-CAF3E641E9DC}">
      <dgm:prSet phldrT="[Text]" custT="1"/>
      <dgm:spPr>
        <a:solidFill>
          <a:srgbClr val="00B050"/>
        </a:solidFill>
        <a:ln>
          <a:solidFill>
            <a:srgbClr val="FF0000"/>
          </a:solidFill>
        </a:ln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Previous </a:t>
          </a:r>
          <a:r>
            <a:rPr lang="en-US" sz="2000" dirty="0" smtClean="0">
              <a:solidFill>
                <a:schemeClr val="tx1"/>
              </a:solidFill>
            </a:rPr>
            <a:t>contacts, </a:t>
          </a:r>
          <a:r>
            <a:rPr lang="en-US" sz="1800" dirty="0" smtClean="0">
              <a:solidFill>
                <a:schemeClr val="tx1"/>
              </a:solidFill>
            </a:rPr>
            <a:t>developed new welding program for CERN</a:t>
          </a:r>
          <a:endParaRPr lang="en-US" sz="1800" dirty="0">
            <a:solidFill>
              <a:schemeClr val="tx1"/>
            </a:solidFill>
          </a:endParaRPr>
        </a:p>
      </dgm:t>
    </dgm:pt>
    <dgm:pt modelId="{42A68E88-C6B1-47F4-9B55-99927738AE24}" type="parTrans" cxnId="{E16E2029-132C-4D66-A52D-5A268F1407F5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3DA519B3-AAD0-49FE-9176-69BF96E0EF2D}" type="sibTrans" cxnId="{E16E2029-132C-4D66-A52D-5A268F1407F5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2D188572-B483-43B1-A85A-D27A2FA3CB49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LMF/MME, </a:t>
          </a:r>
          <a:r>
            <a:rPr lang="en-US" sz="1800" dirty="0" smtClean="0">
              <a:solidFill>
                <a:schemeClr val="tx1"/>
              </a:solidFill>
            </a:rPr>
            <a:t>specific meeting was held in 2012</a:t>
          </a:r>
          <a:endParaRPr lang="en-US" sz="1800" dirty="0">
            <a:solidFill>
              <a:schemeClr val="tx1"/>
            </a:solidFill>
          </a:endParaRPr>
        </a:p>
      </dgm:t>
    </dgm:pt>
    <dgm:pt modelId="{36BFE6CF-5BAF-4D63-93F9-7C2B2F9C30CD}" type="parTrans" cxnId="{2B450091-C8FF-4213-A0A3-72960AF35243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9777DD0D-6560-4D39-848A-263B06AF4F21}" type="sibTrans" cxnId="{2B450091-C8FF-4213-A0A3-72960AF35243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BEBEC9A6-08C3-4C9C-9A17-DE96E32DCF90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No </a:t>
          </a:r>
          <a:r>
            <a:rPr lang="en-US" sz="2000" dirty="0" smtClean="0">
              <a:solidFill>
                <a:schemeClr val="tx1"/>
              </a:solidFill>
            </a:rPr>
            <a:t>previous experience, </a:t>
          </a:r>
          <a:r>
            <a:rPr lang="en-US" sz="1800" dirty="0" smtClean="0">
              <a:solidFill>
                <a:schemeClr val="tx1"/>
              </a:solidFill>
            </a:rPr>
            <a:t>specific meeting was held in 2012 </a:t>
          </a:r>
          <a:endParaRPr lang="en-US" sz="1800" dirty="0">
            <a:solidFill>
              <a:schemeClr val="tx1"/>
            </a:solidFill>
          </a:endParaRPr>
        </a:p>
      </dgm:t>
    </dgm:pt>
    <dgm:pt modelId="{F1215E64-B61C-4401-9952-F8EAC1B827BD}" type="parTrans" cxnId="{759B2404-9195-4998-980F-6575569C64B9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B1877BA1-6D57-4B65-8B7D-1F6471B480C8}" type="sibTrans" cxnId="{759B2404-9195-4998-980F-6575569C64B9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C8BF0B4E-6957-466B-A891-53F1CA880D5A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No </a:t>
          </a:r>
          <a:r>
            <a:rPr lang="en-US" sz="2000" dirty="0" smtClean="0">
              <a:solidFill>
                <a:schemeClr val="tx1"/>
              </a:solidFill>
            </a:rPr>
            <a:t>experience, </a:t>
          </a:r>
          <a:r>
            <a:rPr lang="en-US" sz="1800" dirty="0" smtClean="0">
              <a:solidFill>
                <a:schemeClr val="tx1"/>
              </a:solidFill>
            </a:rPr>
            <a:t>no feedback</a:t>
          </a:r>
          <a:endParaRPr lang="en-US" sz="2000" dirty="0">
            <a:solidFill>
              <a:schemeClr val="tx1"/>
            </a:solidFill>
          </a:endParaRPr>
        </a:p>
      </dgm:t>
    </dgm:pt>
    <dgm:pt modelId="{5E960649-CDA7-41DF-950F-E65E881471DB}" type="parTrans" cxnId="{D69DF8CA-04EF-4A22-8B94-FED3BEF9D950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846345F5-562F-480D-A598-E9FF78548AB6}" type="sibTrans" cxnId="{D69DF8CA-04EF-4A22-8B94-FED3BEF9D950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1C0EF78A-0856-4D80-B4E6-A237B2368452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LS1/MME, </a:t>
          </a:r>
          <a:r>
            <a:rPr lang="en-US" sz="1800" dirty="0" smtClean="0">
              <a:solidFill>
                <a:schemeClr val="tx1"/>
              </a:solidFill>
            </a:rPr>
            <a:t>2</a:t>
          </a:r>
          <a:r>
            <a:rPr lang="en-US" sz="1800" baseline="30000" dirty="0" smtClean="0">
              <a:solidFill>
                <a:schemeClr val="tx1"/>
              </a:solidFill>
            </a:rPr>
            <a:t>nd</a:t>
          </a:r>
          <a:r>
            <a:rPr lang="en-US" sz="1800" dirty="0" smtClean="0">
              <a:solidFill>
                <a:schemeClr val="tx1"/>
              </a:solidFill>
            </a:rPr>
            <a:t> meeting this afternoon in 180 </a:t>
          </a:r>
          <a:endParaRPr lang="en-US" sz="1800" dirty="0">
            <a:solidFill>
              <a:schemeClr val="tx1"/>
            </a:solidFill>
          </a:endParaRPr>
        </a:p>
      </dgm:t>
    </dgm:pt>
    <dgm:pt modelId="{7D06AB38-709C-4382-8D9F-F3160EA17AA7}" type="parTrans" cxnId="{7751739B-DBD3-4E91-98E5-5FC6370777E9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8A915287-8025-4811-A393-C76F4BF1400B}" type="sibTrans" cxnId="{7751739B-DBD3-4E91-98E5-5FC6370777E9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E96F22CB-5C4B-4DFF-B238-CDF1791CDD00}" type="pres">
      <dgm:prSet presAssocID="{55AEF551-151C-41EF-B6CD-57B48765E29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89FDA3-9192-4ACC-962E-5CF6FAA9700B}" type="pres">
      <dgm:prSet presAssocID="{5DC59F38-7730-45AD-BDB2-069E33115B7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762C79-7389-4C15-AEAE-860A7C731DA7}" type="pres">
      <dgm:prSet presAssocID="{38FAF42F-3E30-4580-AEFF-94432E942826}" presName="spacer" presStyleCnt="0"/>
      <dgm:spPr/>
    </dgm:pt>
    <dgm:pt modelId="{8934D474-8811-4E50-8B13-6C4C05EA9D9F}" type="pres">
      <dgm:prSet presAssocID="{4F630EA7-DA4D-42AD-BBA9-CAF3E641E9D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3DC083-179D-48F8-9214-7401674EC2F4}" type="pres">
      <dgm:prSet presAssocID="{3DA519B3-AAD0-49FE-9176-69BF96E0EF2D}" presName="spacer" presStyleCnt="0"/>
      <dgm:spPr/>
    </dgm:pt>
    <dgm:pt modelId="{19827DF2-50A7-49A8-8C1C-218AE6CBC72E}" type="pres">
      <dgm:prSet presAssocID="{2D188572-B483-43B1-A85A-D27A2FA3CB4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B26585-40A3-4CEB-BCDB-EED02B706E9F}" type="pres">
      <dgm:prSet presAssocID="{9777DD0D-6560-4D39-848A-263B06AF4F21}" presName="spacer" presStyleCnt="0"/>
      <dgm:spPr/>
    </dgm:pt>
    <dgm:pt modelId="{5D8487C0-51EA-4350-A1AD-6AAAEA7C0D4B}" type="pres">
      <dgm:prSet presAssocID="{1C0EF78A-0856-4D80-B4E6-A237B2368452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07F11-11CF-4C6C-B393-6EC41BEA3880}" type="pres">
      <dgm:prSet presAssocID="{8A915287-8025-4811-A393-C76F4BF1400B}" presName="spacer" presStyleCnt="0"/>
      <dgm:spPr/>
    </dgm:pt>
    <dgm:pt modelId="{0A4568BD-A37F-401D-943A-D77D6E46CF4A}" type="pres">
      <dgm:prSet presAssocID="{BEBEC9A6-08C3-4C9C-9A17-DE96E32DCF90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D7B0D0-C1E5-416B-9674-22F743F88394}" type="pres">
      <dgm:prSet presAssocID="{B1877BA1-6D57-4B65-8B7D-1F6471B480C8}" presName="spacer" presStyleCnt="0"/>
      <dgm:spPr/>
    </dgm:pt>
    <dgm:pt modelId="{0AF0E75F-63B1-4D01-9028-CD1AFEF4C29B}" type="pres">
      <dgm:prSet presAssocID="{C8BF0B4E-6957-466B-A891-53F1CA880D5A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7546B9-0EF8-4931-8052-2889E904BCB8}" type="presOf" srcId="{4F630EA7-DA4D-42AD-BBA9-CAF3E641E9DC}" destId="{8934D474-8811-4E50-8B13-6C4C05EA9D9F}" srcOrd="0" destOrd="0" presId="urn:microsoft.com/office/officeart/2005/8/layout/vList2"/>
    <dgm:cxn modelId="{D69DF8CA-04EF-4A22-8B94-FED3BEF9D950}" srcId="{55AEF551-151C-41EF-B6CD-57B48765E293}" destId="{C8BF0B4E-6957-466B-A891-53F1CA880D5A}" srcOrd="5" destOrd="0" parTransId="{5E960649-CDA7-41DF-950F-E65E881471DB}" sibTransId="{846345F5-562F-480D-A598-E9FF78548AB6}"/>
    <dgm:cxn modelId="{2B450091-C8FF-4213-A0A3-72960AF35243}" srcId="{55AEF551-151C-41EF-B6CD-57B48765E293}" destId="{2D188572-B483-43B1-A85A-D27A2FA3CB49}" srcOrd="2" destOrd="0" parTransId="{36BFE6CF-5BAF-4D63-93F9-7C2B2F9C30CD}" sibTransId="{9777DD0D-6560-4D39-848A-263B06AF4F21}"/>
    <dgm:cxn modelId="{C22138A1-E9B3-4261-885C-BAA693E3C283}" type="presOf" srcId="{1C0EF78A-0856-4D80-B4E6-A237B2368452}" destId="{5D8487C0-51EA-4350-A1AD-6AAAEA7C0D4B}" srcOrd="0" destOrd="0" presId="urn:microsoft.com/office/officeart/2005/8/layout/vList2"/>
    <dgm:cxn modelId="{759B2404-9195-4998-980F-6575569C64B9}" srcId="{55AEF551-151C-41EF-B6CD-57B48765E293}" destId="{BEBEC9A6-08C3-4C9C-9A17-DE96E32DCF90}" srcOrd="4" destOrd="0" parTransId="{F1215E64-B61C-4401-9952-F8EAC1B827BD}" sibTransId="{B1877BA1-6D57-4B65-8B7D-1F6471B480C8}"/>
    <dgm:cxn modelId="{4AE52749-11FE-4C0B-8175-087FC2074347}" type="presOf" srcId="{5DC59F38-7730-45AD-BDB2-069E33115B79}" destId="{2189FDA3-9192-4ACC-962E-5CF6FAA9700B}" srcOrd="0" destOrd="0" presId="urn:microsoft.com/office/officeart/2005/8/layout/vList2"/>
    <dgm:cxn modelId="{3F84A634-9A73-41FB-BAF5-C7CA492EA5B5}" type="presOf" srcId="{2D188572-B483-43B1-A85A-D27A2FA3CB49}" destId="{19827DF2-50A7-49A8-8C1C-218AE6CBC72E}" srcOrd="0" destOrd="0" presId="urn:microsoft.com/office/officeart/2005/8/layout/vList2"/>
    <dgm:cxn modelId="{ABDE3FAD-7ECE-44C3-BF49-84B553DCAE7F}" type="presOf" srcId="{55AEF551-151C-41EF-B6CD-57B48765E293}" destId="{E96F22CB-5C4B-4DFF-B238-CDF1791CDD00}" srcOrd="0" destOrd="0" presId="urn:microsoft.com/office/officeart/2005/8/layout/vList2"/>
    <dgm:cxn modelId="{7751739B-DBD3-4E91-98E5-5FC6370777E9}" srcId="{55AEF551-151C-41EF-B6CD-57B48765E293}" destId="{1C0EF78A-0856-4D80-B4E6-A237B2368452}" srcOrd="3" destOrd="0" parTransId="{7D06AB38-709C-4382-8D9F-F3160EA17AA7}" sibTransId="{8A915287-8025-4811-A393-C76F4BF1400B}"/>
    <dgm:cxn modelId="{CE6D5647-9E38-4CC3-BCB4-8016ED0706B3}" type="presOf" srcId="{BEBEC9A6-08C3-4C9C-9A17-DE96E32DCF90}" destId="{0A4568BD-A37F-401D-943A-D77D6E46CF4A}" srcOrd="0" destOrd="0" presId="urn:microsoft.com/office/officeart/2005/8/layout/vList2"/>
    <dgm:cxn modelId="{9E1869B2-C9CA-434B-B5A0-2A2DB91234D6}" type="presOf" srcId="{C8BF0B4E-6957-466B-A891-53F1CA880D5A}" destId="{0AF0E75F-63B1-4D01-9028-CD1AFEF4C29B}" srcOrd="0" destOrd="0" presId="urn:microsoft.com/office/officeart/2005/8/layout/vList2"/>
    <dgm:cxn modelId="{07737849-CCD4-46B7-9F7A-28A7C22DDAED}" srcId="{55AEF551-151C-41EF-B6CD-57B48765E293}" destId="{5DC59F38-7730-45AD-BDB2-069E33115B79}" srcOrd="0" destOrd="0" parTransId="{FA6D1F21-23B2-485B-B8FD-6EA92D3364EB}" sibTransId="{38FAF42F-3E30-4580-AEFF-94432E942826}"/>
    <dgm:cxn modelId="{E16E2029-132C-4D66-A52D-5A268F1407F5}" srcId="{55AEF551-151C-41EF-B6CD-57B48765E293}" destId="{4F630EA7-DA4D-42AD-BBA9-CAF3E641E9DC}" srcOrd="1" destOrd="0" parTransId="{42A68E88-C6B1-47F4-9B55-99927738AE24}" sibTransId="{3DA519B3-AAD0-49FE-9176-69BF96E0EF2D}"/>
    <dgm:cxn modelId="{F4B9C3F3-26F7-4F92-97A0-1D5D7D793F1B}" type="presParOf" srcId="{E96F22CB-5C4B-4DFF-B238-CDF1791CDD00}" destId="{2189FDA3-9192-4ACC-962E-5CF6FAA9700B}" srcOrd="0" destOrd="0" presId="urn:microsoft.com/office/officeart/2005/8/layout/vList2"/>
    <dgm:cxn modelId="{CB9B2CF1-A9AC-40A6-B143-8EA05CE83440}" type="presParOf" srcId="{E96F22CB-5C4B-4DFF-B238-CDF1791CDD00}" destId="{6E762C79-7389-4C15-AEAE-860A7C731DA7}" srcOrd="1" destOrd="0" presId="urn:microsoft.com/office/officeart/2005/8/layout/vList2"/>
    <dgm:cxn modelId="{ECEDE63C-8AD5-4F8B-8CED-7A20B5CBC8CF}" type="presParOf" srcId="{E96F22CB-5C4B-4DFF-B238-CDF1791CDD00}" destId="{8934D474-8811-4E50-8B13-6C4C05EA9D9F}" srcOrd="2" destOrd="0" presId="urn:microsoft.com/office/officeart/2005/8/layout/vList2"/>
    <dgm:cxn modelId="{67A04DA6-420B-42D2-A11F-269F2524A22E}" type="presParOf" srcId="{E96F22CB-5C4B-4DFF-B238-CDF1791CDD00}" destId="{1C3DC083-179D-48F8-9214-7401674EC2F4}" srcOrd="3" destOrd="0" presId="urn:microsoft.com/office/officeart/2005/8/layout/vList2"/>
    <dgm:cxn modelId="{0019B47D-0BA9-470E-BB3C-68F93CEC5799}" type="presParOf" srcId="{E96F22CB-5C4B-4DFF-B238-CDF1791CDD00}" destId="{19827DF2-50A7-49A8-8C1C-218AE6CBC72E}" srcOrd="4" destOrd="0" presId="urn:microsoft.com/office/officeart/2005/8/layout/vList2"/>
    <dgm:cxn modelId="{BFB09E44-2E83-470C-B8AB-E4F450DFB161}" type="presParOf" srcId="{E96F22CB-5C4B-4DFF-B238-CDF1791CDD00}" destId="{A0B26585-40A3-4CEB-BCDB-EED02B706E9F}" srcOrd="5" destOrd="0" presId="urn:microsoft.com/office/officeart/2005/8/layout/vList2"/>
    <dgm:cxn modelId="{9475ABAA-3248-46AB-AB9A-1788D1C93800}" type="presParOf" srcId="{E96F22CB-5C4B-4DFF-B238-CDF1791CDD00}" destId="{5D8487C0-51EA-4350-A1AD-6AAAEA7C0D4B}" srcOrd="6" destOrd="0" presId="urn:microsoft.com/office/officeart/2005/8/layout/vList2"/>
    <dgm:cxn modelId="{1AE40BAF-0A32-43AD-9BE0-629121B288C6}" type="presParOf" srcId="{E96F22CB-5C4B-4DFF-B238-CDF1791CDD00}" destId="{33907F11-11CF-4C6C-B393-6EC41BEA3880}" srcOrd="7" destOrd="0" presId="urn:microsoft.com/office/officeart/2005/8/layout/vList2"/>
    <dgm:cxn modelId="{53AAE2B1-7634-4D01-BFE5-6B50EDF7DC6B}" type="presParOf" srcId="{E96F22CB-5C4B-4DFF-B238-CDF1791CDD00}" destId="{0A4568BD-A37F-401D-943A-D77D6E46CF4A}" srcOrd="8" destOrd="0" presId="urn:microsoft.com/office/officeart/2005/8/layout/vList2"/>
    <dgm:cxn modelId="{CC7C0935-995C-448D-AE78-E538EAB216B4}" type="presParOf" srcId="{E96F22CB-5C4B-4DFF-B238-CDF1791CDD00}" destId="{45D7B0D0-C1E5-416B-9674-22F743F88394}" srcOrd="9" destOrd="0" presId="urn:microsoft.com/office/officeart/2005/8/layout/vList2"/>
    <dgm:cxn modelId="{D32F2FD3-1AF4-4F81-888D-0635940EF24D}" type="presParOf" srcId="{E96F22CB-5C4B-4DFF-B238-CDF1791CDD00}" destId="{0AF0E75F-63B1-4D01-9028-CD1AFEF4C29B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7AC2F6-91FF-4F0D-A2FF-2464B94F2EEC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C4309B5-66F5-4DE5-BEEE-F2AE1927161D}">
      <dgm:prSet/>
      <dgm:spPr/>
      <dgm:t>
        <a:bodyPr/>
        <a:lstStyle/>
        <a:p>
          <a:pPr rtl="0"/>
          <a:r>
            <a:rPr lang="en-US" dirty="0" smtClean="0"/>
            <a:t>Trial assembly;</a:t>
          </a:r>
          <a:endParaRPr lang="en-GB" dirty="0"/>
        </a:p>
      </dgm:t>
    </dgm:pt>
    <dgm:pt modelId="{F23743EF-FCD6-4E2E-8C7D-2497DD3019D4}" type="parTrans" cxnId="{11CA9B87-E222-4341-9600-81F4762E272D}">
      <dgm:prSet/>
      <dgm:spPr/>
      <dgm:t>
        <a:bodyPr/>
        <a:lstStyle/>
        <a:p>
          <a:endParaRPr lang="en-US"/>
        </a:p>
      </dgm:t>
    </dgm:pt>
    <dgm:pt modelId="{BBA1BC37-DD08-4B75-9D57-C097450CE9D0}" type="sibTrans" cxnId="{11CA9B87-E222-4341-9600-81F4762E272D}">
      <dgm:prSet/>
      <dgm:spPr/>
      <dgm:t>
        <a:bodyPr/>
        <a:lstStyle/>
        <a:p>
          <a:endParaRPr lang="en-US"/>
        </a:p>
      </dgm:t>
    </dgm:pt>
    <dgm:pt modelId="{334100BD-1D5C-4F5C-B80E-FF1BE5AA218C}">
      <dgm:prSet/>
      <dgm:spPr/>
      <dgm:t>
        <a:bodyPr/>
        <a:lstStyle/>
        <a:p>
          <a:pPr rtl="0"/>
          <a:r>
            <a:rPr lang="en-US" dirty="0" smtClean="0"/>
            <a:t>Welding gap </a:t>
          </a:r>
          <a:r>
            <a:rPr lang="en-US" dirty="0" smtClean="0"/>
            <a:t>control, parallelism and size;</a:t>
          </a:r>
          <a:endParaRPr lang="en-GB" dirty="0"/>
        </a:p>
      </dgm:t>
    </dgm:pt>
    <dgm:pt modelId="{F27A2B72-270C-417B-88AD-032B784900CF}" type="parTrans" cxnId="{3CC596F1-9418-4D3A-AADD-D3D73FB17C08}">
      <dgm:prSet/>
      <dgm:spPr/>
      <dgm:t>
        <a:bodyPr/>
        <a:lstStyle/>
        <a:p>
          <a:endParaRPr lang="en-US"/>
        </a:p>
      </dgm:t>
    </dgm:pt>
    <dgm:pt modelId="{63694269-72DF-4C7D-8086-F1F89A569744}" type="sibTrans" cxnId="{3CC596F1-9418-4D3A-AADD-D3D73FB17C08}">
      <dgm:prSet/>
      <dgm:spPr/>
      <dgm:t>
        <a:bodyPr/>
        <a:lstStyle/>
        <a:p>
          <a:endParaRPr lang="en-US"/>
        </a:p>
      </dgm:t>
    </dgm:pt>
    <dgm:pt modelId="{B52B10C3-2C89-4838-9C25-EDCF4EE41E5C}">
      <dgm:prSet/>
      <dgm:spPr/>
      <dgm:t>
        <a:bodyPr/>
        <a:lstStyle/>
        <a:p>
          <a:pPr rtl="0"/>
          <a:r>
            <a:rPr lang="en-US" dirty="0" smtClean="0"/>
            <a:t>New shimming to achieve required welding gap and shimming;</a:t>
          </a:r>
          <a:endParaRPr lang="en-GB" dirty="0"/>
        </a:p>
      </dgm:t>
    </dgm:pt>
    <dgm:pt modelId="{F68FB683-081B-4EC3-9446-800361CD4335}" type="parTrans" cxnId="{E4F9099E-300D-4CEC-8F02-963073E54222}">
      <dgm:prSet/>
      <dgm:spPr/>
      <dgm:t>
        <a:bodyPr/>
        <a:lstStyle/>
        <a:p>
          <a:endParaRPr lang="en-US"/>
        </a:p>
      </dgm:t>
    </dgm:pt>
    <dgm:pt modelId="{FF659910-3137-46F0-AF62-795D62A0E733}" type="sibTrans" cxnId="{E4F9099E-300D-4CEC-8F02-963073E54222}">
      <dgm:prSet/>
      <dgm:spPr/>
      <dgm:t>
        <a:bodyPr/>
        <a:lstStyle/>
        <a:p>
          <a:endParaRPr lang="en-US"/>
        </a:p>
      </dgm:t>
    </dgm:pt>
    <dgm:pt modelId="{A7A61E1A-D16D-4745-95D2-9211C13F6DDE}">
      <dgm:prSet/>
      <dgm:spPr/>
      <dgm:t>
        <a:bodyPr/>
        <a:lstStyle/>
        <a:p>
          <a:pPr rtl="0"/>
          <a:r>
            <a:rPr lang="en-GB" dirty="0" smtClean="0"/>
            <a:t>Pressurizing to close yoke gap;</a:t>
          </a:r>
          <a:endParaRPr lang="en-GB" dirty="0"/>
        </a:p>
      </dgm:t>
    </dgm:pt>
    <dgm:pt modelId="{97A58136-D032-4173-95EF-04ED96A98489}" type="parTrans" cxnId="{BFB97CF2-CC98-450D-A34D-61F979072836}">
      <dgm:prSet/>
      <dgm:spPr/>
      <dgm:t>
        <a:bodyPr/>
        <a:lstStyle/>
        <a:p>
          <a:endParaRPr lang="en-US"/>
        </a:p>
      </dgm:t>
    </dgm:pt>
    <dgm:pt modelId="{8914F319-2287-4FA9-B218-B71EC01D75FD}" type="sibTrans" cxnId="{BFB97CF2-CC98-450D-A34D-61F979072836}">
      <dgm:prSet/>
      <dgm:spPr/>
      <dgm:t>
        <a:bodyPr/>
        <a:lstStyle/>
        <a:p>
          <a:endParaRPr lang="en-US"/>
        </a:p>
      </dgm:t>
    </dgm:pt>
    <dgm:pt modelId="{32B5942E-00CE-4F23-AD13-1B6D4A91FF4E}">
      <dgm:prSet/>
      <dgm:spPr/>
      <dgm:t>
        <a:bodyPr/>
        <a:lstStyle/>
        <a:p>
          <a:pPr rtl="0"/>
          <a:r>
            <a:rPr lang="en-GB" dirty="0" smtClean="0"/>
            <a:t>Dismounting on conveyor; </a:t>
          </a:r>
          <a:endParaRPr lang="en-GB" dirty="0"/>
        </a:p>
      </dgm:t>
    </dgm:pt>
    <dgm:pt modelId="{EFAA6D6B-B3A4-421E-8C9E-7B54A0AF1D33}" type="parTrans" cxnId="{96DB7E64-379C-40A0-9FDA-2CF6C2D7C103}">
      <dgm:prSet/>
      <dgm:spPr/>
      <dgm:t>
        <a:bodyPr/>
        <a:lstStyle/>
        <a:p>
          <a:endParaRPr lang="en-US"/>
        </a:p>
      </dgm:t>
    </dgm:pt>
    <dgm:pt modelId="{7A0AE748-5500-4148-B0EC-D1368DC11AFF}" type="sibTrans" cxnId="{96DB7E64-379C-40A0-9FDA-2CF6C2D7C103}">
      <dgm:prSet/>
      <dgm:spPr/>
      <dgm:t>
        <a:bodyPr/>
        <a:lstStyle/>
        <a:p>
          <a:endParaRPr lang="en-US"/>
        </a:p>
      </dgm:t>
    </dgm:pt>
    <dgm:pt modelId="{399EE982-75E9-4464-B0D6-FB832496EB4C}" type="pres">
      <dgm:prSet presAssocID="{217AC2F6-91FF-4F0D-A2FF-2464B94F2EE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9AB359-C04A-4E95-9180-C9DD62E37129}" type="pres">
      <dgm:prSet presAssocID="{217AC2F6-91FF-4F0D-A2FF-2464B94F2EEC}" presName="arrow" presStyleLbl="bgShp" presStyleIdx="0" presStyleCnt="1"/>
      <dgm:spPr/>
      <dgm:t>
        <a:bodyPr/>
        <a:lstStyle/>
        <a:p>
          <a:endParaRPr lang="en-US"/>
        </a:p>
      </dgm:t>
    </dgm:pt>
    <dgm:pt modelId="{1503E9A4-F311-4100-9D93-5CED8EF6AF2A}" type="pres">
      <dgm:prSet presAssocID="{217AC2F6-91FF-4F0D-A2FF-2464B94F2EEC}" presName="linearProcess" presStyleCnt="0"/>
      <dgm:spPr/>
      <dgm:t>
        <a:bodyPr/>
        <a:lstStyle/>
        <a:p>
          <a:endParaRPr lang="en-US"/>
        </a:p>
      </dgm:t>
    </dgm:pt>
    <dgm:pt modelId="{5F897851-AF13-4E94-ADC4-67607EFB0992}" type="pres">
      <dgm:prSet presAssocID="{AC4309B5-66F5-4DE5-BEEE-F2AE1927161D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409C76-88F7-4798-A8D6-148474E1E3F7}" type="pres">
      <dgm:prSet presAssocID="{BBA1BC37-DD08-4B75-9D57-C097450CE9D0}" presName="sibTrans" presStyleCnt="0"/>
      <dgm:spPr/>
      <dgm:t>
        <a:bodyPr/>
        <a:lstStyle/>
        <a:p>
          <a:endParaRPr lang="en-US"/>
        </a:p>
      </dgm:t>
    </dgm:pt>
    <dgm:pt modelId="{6F44D7EB-5354-4CC2-9290-6054B3937131}" type="pres">
      <dgm:prSet presAssocID="{334100BD-1D5C-4F5C-B80E-FF1BE5AA218C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B4DF2A-2CC0-4A14-A6E1-2D2704EB4F1B}" type="pres">
      <dgm:prSet presAssocID="{63694269-72DF-4C7D-8086-F1F89A569744}" presName="sibTrans" presStyleCnt="0"/>
      <dgm:spPr/>
      <dgm:t>
        <a:bodyPr/>
        <a:lstStyle/>
        <a:p>
          <a:endParaRPr lang="en-US"/>
        </a:p>
      </dgm:t>
    </dgm:pt>
    <dgm:pt modelId="{84E9B77E-BE44-425D-A612-2B676D857C71}" type="pres">
      <dgm:prSet presAssocID="{A7A61E1A-D16D-4745-95D2-9211C13F6DDE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CCC451-F243-446C-808F-53C664199B05}" type="pres">
      <dgm:prSet presAssocID="{8914F319-2287-4FA9-B218-B71EC01D75FD}" presName="sibTrans" presStyleCnt="0"/>
      <dgm:spPr/>
      <dgm:t>
        <a:bodyPr/>
        <a:lstStyle/>
        <a:p>
          <a:endParaRPr lang="en-US"/>
        </a:p>
      </dgm:t>
    </dgm:pt>
    <dgm:pt modelId="{EFEDEDFB-D9F9-4EB6-BDCB-316DCF22AA44}" type="pres">
      <dgm:prSet presAssocID="{32B5942E-00CE-4F23-AD13-1B6D4A91FF4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E38A2D-FD30-4EA2-9620-D3FBA152DE17}" type="pres">
      <dgm:prSet presAssocID="{7A0AE748-5500-4148-B0EC-D1368DC11AFF}" presName="sibTrans" presStyleCnt="0"/>
      <dgm:spPr/>
      <dgm:t>
        <a:bodyPr/>
        <a:lstStyle/>
        <a:p>
          <a:endParaRPr lang="en-US"/>
        </a:p>
      </dgm:t>
    </dgm:pt>
    <dgm:pt modelId="{2C200A9E-FB01-4CC5-8BDA-DA6F2F52FFCA}" type="pres">
      <dgm:prSet presAssocID="{B52B10C3-2C89-4838-9C25-EDCF4EE41E5C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56BEBD-5E8B-4CEA-8FD4-E78DEFF4266F}" type="presOf" srcId="{A7A61E1A-D16D-4745-95D2-9211C13F6DDE}" destId="{84E9B77E-BE44-425D-A612-2B676D857C71}" srcOrd="0" destOrd="0" presId="urn:microsoft.com/office/officeart/2005/8/layout/hProcess9"/>
    <dgm:cxn modelId="{BFB97CF2-CC98-450D-A34D-61F979072836}" srcId="{217AC2F6-91FF-4F0D-A2FF-2464B94F2EEC}" destId="{A7A61E1A-D16D-4745-95D2-9211C13F6DDE}" srcOrd="2" destOrd="0" parTransId="{97A58136-D032-4173-95EF-04ED96A98489}" sibTransId="{8914F319-2287-4FA9-B218-B71EC01D75FD}"/>
    <dgm:cxn modelId="{C930D81C-0542-4262-A345-415D2E4B55FE}" type="presOf" srcId="{217AC2F6-91FF-4F0D-A2FF-2464B94F2EEC}" destId="{399EE982-75E9-4464-B0D6-FB832496EB4C}" srcOrd="0" destOrd="0" presId="urn:microsoft.com/office/officeart/2005/8/layout/hProcess9"/>
    <dgm:cxn modelId="{96DB7E64-379C-40A0-9FDA-2CF6C2D7C103}" srcId="{217AC2F6-91FF-4F0D-A2FF-2464B94F2EEC}" destId="{32B5942E-00CE-4F23-AD13-1B6D4A91FF4E}" srcOrd="3" destOrd="0" parTransId="{EFAA6D6B-B3A4-421E-8C9E-7B54A0AF1D33}" sibTransId="{7A0AE748-5500-4148-B0EC-D1368DC11AFF}"/>
    <dgm:cxn modelId="{2EC1C7BD-1322-4CBF-8874-DA889E6D3F87}" type="presOf" srcId="{32B5942E-00CE-4F23-AD13-1B6D4A91FF4E}" destId="{EFEDEDFB-D9F9-4EB6-BDCB-316DCF22AA44}" srcOrd="0" destOrd="0" presId="urn:microsoft.com/office/officeart/2005/8/layout/hProcess9"/>
    <dgm:cxn modelId="{C98F9CB6-22EC-4393-B3E6-C346857CF6A2}" type="presOf" srcId="{AC4309B5-66F5-4DE5-BEEE-F2AE1927161D}" destId="{5F897851-AF13-4E94-ADC4-67607EFB0992}" srcOrd="0" destOrd="0" presId="urn:microsoft.com/office/officeart/2005/8/layout/hProcess9"/>
    <dgm:cxn modelId="{3CC596F1-9418-4D3A-AADD-D3D73FB17C08}" srcId="{217AC2F6-91FF-4F0D-A2FF-2464B94F2EEC}" destId="{334100BD-1D5C-4F5C-B80E-FF1BE5AA218C}" srcOrd="1" destOrd="0" parTransId="{F27A2B72-270C-417B-88AD-032B784900CF}" sibTransId="{63694269-72DF-4C7D-8086-F1F89A569744}"/>
    <dgm:cxn modelId="{D48DBD57-9181-4ACB-8A56-3BE4B51560F0}" type="presOf" srcId="{334100BD-1D5C-4F5C-B80E-FF1BE5AA218C}" destId="{6F44D7EB-5354-4CC2-9290-6054B3937131}" srcOrd="0" destOrd="0" presId="urn:microsoft.com/office/officeart/2005/8/layout/hProcess9"/>
    <dgm:cxn modelId="{E4F9099E-300D-4CEC-8F02-963073E54222}" srcId="{217AC2F6-91FF-4F0D-A2FF-2464B94F2EEC}" destId="{B52B10C3-2C89-4838-9C25-EDCF4EE41E5C}" srcOrd="4" destOrd="0" parTransId="{F68FB683-081B-4EC3-9446-800361CD4335}" sibTransId="{FF659910-3137-46F0-AF62-795D62A0E733}"/>
    <dgm:cxn modelId="{11CA9B87-E222-4341-9600-81F4762E272D}" srcId="{217AC2F6-91FF-4F0D-A2FF-2464B94F2EEC}" destId="{AC4309B5-66F5-4DE5-BEEE-F2AE1927161D}" srcOrd="0" destOrd="0" parTransId="{F23743EF-FCD6-4E2E-8C7D-2497DD3019D4}" sibTransId="{BBA1BC37-DD08-4B75-9D57-C097450CE9D0}"/>
    <dgm:cxn modelId="{701DA953-19E0-4254-A57D-9FFF233EA3D9}" type="presOf" srcId="{B52B10C3-2C89-4838-9C25-EDCF4EE41E5C}" destId="{2C200A9E-FB01-4CC5-8BDA-DA6F2F52FFCA}" srcOrd="0" destOrd="0" presId="urn:microsoft.com/office/officeart/2005/8/layout/hProcess9"/>
    <dgm:cxn modelId="{5D79B935-3E43-4155-9E28-C5561A661AD4}" type="presParOf" srcId="{399EE982-75E9-4464-B0D6-FB832496EB4C}" destId="{5A9AB359-C04A-4E95-9180-C9DD62E37129}" srcOrd="0" destOrd="0" presId="urn:microsoft.com/office/officeart/2005/8/layout/hProcess9"/>
    <dgm:cxn modelId="{AFD15CBD-9065-498B-B857-BAFB73F4D1D6}" type="presParOf" srcId="{399EE982-75E9-4464-B0D6-FB832496EB4C}" destId="{1503E9A4-F311-4100-9D93-5CED8EF6AF2A}" srcOrd="1" destOrd="0" presId="urn:microsoft.com/office/officeart/2005/8/layout/hProcess9"/>
    <dgm:cxn modelId="{EF836A19-DCEF-451A-9DB6-8A5F79334EDC}" type="presParOf" srcId="{1503E9A4-F311-4100-9D93-5CED8EF6AF2A}" destId="{5F897851-AF13-4E94-ADC4-67607EFB0992}" srcOrd="0" destOrd="0" presId="urn:microsoft.com/office/officeart/2005/8/layout/hProcess9"/>
    <dgm:cxn modelId="{D6F829C7-CDEC-4690-9ACF-7B43FEF6D634}" type="presParOf" srcId="{1503E9A4-F311-4100-9D93-5CED8EF6AF2A}" destId="{86409C76-88F7-4798-A8D6-148474E1E3F7}" srcOrd="1" destOrd="0" presId="urn:microsoft.com/office/officeart/2005/8/layout/hProcess9"/>
    <dgm:cxn modelId="{7F3126DF-9B95-407C-9D67-8E33259747C4}" type="presParOf" srcId="{1503E9A4-F311-4100-9D93-5CED8EF6AF2A}" destId="{6F44D7EB-5354-4CC2-9290-6054B3937131}" srcOrd="2" destOrd="0" presId="urn:microsoft.com/office/officeart/2005/8/layout/hProcess9"/>
    <dgm:cxn modelId="{1DB715E3-8AD4-42E7-885A-BACF36F7F286}" type="presParOf" srcId="{1503E9A4-F311-4100-9D93-5CED8EF6AF2A}" destId="{03B4DF2A-2CC0-4A14-A6E1-2D2704EB4F1B}" srcOrd="3" destOrd="0" presId="urn:microsoft.com/office/officeart/2005/8/layout/hProcess9"/>
    <dgm:cxn modelId="{DA5FFA3B-7B94-4F7E-8276-42BC26735DF5}" type="presParOf" srcId="{1503E9A4-F311-4100-9D93-5CED8EF6AF2A}" destId="{84E9B77E-BE44-425D-A612-2B676D857C71}" srcOrd="4" destOrd="0" presId="urn:microsoft.com/office/officeart/2005/8/layout/hProcess9"/>
    <dgm:cxn modelId="{FA874553-24EF-4C84-886B-39B9D5FB5812}" type="presParOf" srcId="{1503E9A4-F311-4100-9D93-5CED8EF6AF2A}" destId="{D3CCC451-F243-446C-808F-53C664199B05}" srcOrd="5" destOrd="0" presId="urn:microsoft.com/office/officeart/2005/8/layout/hProcess9"/>
    <dgm:cxn modelId="{E60D432D-49D8-49AC-9268-768479E5D396}" type="presParOf" srcId="{1503E9A4-F311-4100-9D93-5CED8EF6AF2A}" destId="{EFEDEDFB-D9F9-4EB6-BDCB-316DCF22AA44}" srcOrd="6" destOrd="0" presId="urn:microsoft.com/office/officeart/2005/8/layout/hProcess9"/>
    <dgm:cxn modelId="{25B81ADB-0AF8-451E-ADD4-1386BA89FCE5}" type="presParOf" srcId="{1503E9A4-F311-4100-9D93-5CED8EF6AF2A}" destId="{BFE38A2D-FD30-4EA2-9620-D3FBA152DE17}" srcOrd="7" destOrd="0" presId="urn:microsoft.com/office/officeart/2005/8/layout/hProcess9"/>
    <dgm:cxn modelId="{3F654ACD-3527-4645-BFD6-117F3968FA5A}" type="presParOf" srcId="{1503E9A4-F311-4100-9D93-5CED8EF6AF2A}" destId="{2C200A9E-FB01-4CC5-8BDA-DA6F2F52FFCA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908A9C-0AAB-40B4-8F58-911F9DAA8940}">
      <dsp:nvSpPr>
        <dsp:cNvPr id="0" name=""/>
        <dsp:cNvSpPr/>
      </dsp:nvSpPr>
      <dsp:spPr>
        <a:xfrm>
          <a:off x="0" y="0"/>
          <a:ext cx="56189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360D27-9887-4143-AE2C-50A048070CD9}">
      <dsp:nvSpPr>
        <dsp:cNvPr id="0" name=""/>
        <dsp:cNvSpPr/>
      </dsp:nvSpPr>
      <dsp:spPr>
        <a:xfrm>
          <a:off x="0" y="0"/>
          <a:ext cx="1123780" cy="2346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400" b="1" kern="1200" dirty="0" smtClean="0">
              <a:solidFill>
                <a:schemeClr val="tx1"/>
              </a:solidFill>
            </a:rPr>
            <a:t>Future </a:t>
          </a:r>
          <a:r>
            <a:rPr lang="fr-CH" sz="2400" b="1" kern="1200" dirty="0" err="1" smtClean="0">
              <a:solidFill>
                <a:schemeClr val="tx1"/>
              </a:solidFill>
            </a:rPr>
            <a:t>task’s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0" y="0"/>
        <a:ext cx="1123780" cy="2346254"/>
      </dsp:txXfrm>
    </dsp:sp>
    <dsp:sp modelId="{1F143D0D-A54B-45A1-A810-13AF202ABBB5}">
      <dsp:nvSpPr>
        <dsp:cNvPr id="0" name=""/>
        <dsp:cNvSpPr/>
      </dsp:nvSpPr>
      <dsp:spPr>
        <a:xfrm>
          <a:off x="1208064" y="36660"/>
          <a:ext cx="4410838" cy="733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err="1" smtClean="0">
              <a:solidFill>
                <a:schemeClr val="tx1"/>
              </a:solidFill>
            </a:rPr>
            <a:t>Reparation</a:t>
          </a:r>
          <a:r>
            <a:rPr lang="fr-CH" sz="2000" kern="1200" dirty="0" smtClean="0">
              <a:solidFill>
                <a:schemeClr val="tx1"/>
              </a:solidFill>
            </a:rPr>
            <a:t> and </a:t>
          </a:r>
          <a:r>
            <a:rPr lang="fr-CH" sz="2000" kern="1200" dirty="0" err="1" smtClean="0">
              <a:solidFill>
                <a:schemeClr val="tx1"/>
              </a:solidFill>
            </a:rPr>
            <a:t>maintanance</a:t>
          </a:r>
          <a:r>
            <a:rPr lang="fr-CH" sz="2000" kern="1200" dirty="0" smtClean="0">
              <a:solidFill>
                <a:schemeClr val="tx1"/>
              </a:solidFill>
            </a:rPr>
            <a:t> of LHC </a:t>
          </a:r>
          <a:r>
            <a:rPr lang="fr-CH" sz="2000" kern="1200" dirty="0" err="1" smtClean="0">
              <a:solidFill>
                <a:schemeClr val="tx1"/>
              </a:solidFill>
            </a:rPr>
            <a:t>magnets</a:t>
          </a:r>
          <a:r>
            <a:rPr lang="fr-CH" sz="2000" kern="1200" dirty="0" smtClean="0">
              <a:solidFill>
                <a:schemeClr val="tx1"/>
              </a:solidFill>
            </a:rPr>
            <a:t> (MB + MQ)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1208064" y="36660"/>
        <a:ext cx="4410838" cy="733204"/>
      </dsp:txXfrm>
    </dsp:sp>
    <dsp:sp modelId="{EF67D1F0-39D5-4E6B-8EF5-DE9D241F14B5}">
      <dsp:nvSpPr>
        <dsp:cNvPr id="0" name=""/>
        <dsp:cNvSpPr/>
      </dsp:nvSpPr>
      <dsp:spPr>
        <a:xfrm>
          <a:off x="1123780" y="769864"/>
          <a:ext cx="449512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29C8CC-2D11-4202-8D0E-17F3C3B81174}">
      <dsp:nvSpPr>
        <dsp:cNvPr id="0" name=""/>
        <dsp:cNvSpPr/>
      </dsp:nvSpPr>
      <dsp:spPr>
        <a:xfrm>
          <a:off x="1208064" y="806525"/>
          <a:ext cx="4410838" cy="733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smtClean="0">
              <a:solidFill>
                <a:schemeClr val="tx1"/>
              </a:solidFill>
            </a:rPr>
            <a:t>Welding of prototype magnets (short and evt. long samples)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1208064" y="806525"/>
        <a:ext cx="4410838" cy="733204"/>
      </dsp:txXfrm>
    </dsp:sp>
    <dsp:sp modelId="{5668C27F-2B86-4825-A1BC-586513ACDBB1}">
      <dsp:nvSpPr>
        <dsp:cNvPr id="0" name=""/>
        <dsp:cNvSpPr/>
      </dsp:nvSpPr>
      <dsp:spPr>
        <a:xfrm>
          <a:off x="1123780" y="1539729"/>
          <a:ext cx="449512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72CB0D-C19D-4182-80AB-2B97C0F4696D}">
      <dsp:nvSpPr>
        <dsp:cNvPr id="0" name=""/>
        <dsp:cNvSpPr/>
      </dsp:nvSpPr>
      <dsp:spPr>
        <a:xfrm>
          <a:off x="1208064" y="1576390"/>
          <a:ext cx="4410838" cy="733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smtClean="0">
              <a:solidFill>
                <a:schemeClr val="tx1"/>
              </a:solidFill>
            </a:rPr>
            <a:t>Small series production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1208064" y="1576390"/>
        <a:ext cx="4410838" cy="733204"/>
      </dsp:txXfrm>
    </dsp:sp>
    <dsp:sp modelId="{8EBDCFA4-9C59-4E4A-93F3-5C3C618A072B}">
      <dsp:nvSpPr>
        <dsp:cNvPr id="0" name=""/>
        <dsp:cNvSpPr/>
      </dsp:nvSpPr>
      <dsp:spPr>
        <a:xfrm>
          <a:off x="1123780" y="2309594"/>
          <a:ext cx="449512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3DD0F4-8848-4B21-AE81-9E6002CD10E5}">
      <dsp:nvSpPr>
        <dsp:cNvPr id="0" name=""/>
        <dsp:cNvSpPr/>
      </dsp:nvSpPr>
      <dsp:spPr>
        <a:xfrm>
          <a:off x="0" y="0"/>
          <a:ext cx="1819728" cy="45571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900" kern="1200" dirty="0" err="1" smtClean="0"/>
            <a:t>Further</a:t>
          </a:r>
          <a:r>
            <a:rPr lang="fr-CH" sz="1900" kern="1200" dirty="0" smtClean="0"/>
            <a:t> </a:t>
          </a:r>
          <a:r>
            <a:rPr lang="fr-CH" sz="1900" kern="1200" dirty="0" err="1" smtClean="0"/>
            <a:t>systems</a:t>
          </a:r>
          <a:r>
            <a:rPr lang="fr-CH" sz="1900" kern="1200" dirty="0" smtClean="0"/>
            <a:t>:</a:t>
          </a:r>
          <a:endParaRPr lang="fr-CH" sz="1900" kern="1200" dirty="0" smtClean="0"/>
        </a:p>
      </dsp:txBody>
      <dsp:txXfrm>
        <a:off x="22246" y="22246"/>
        <a:ext cx="1775236" cy="411222"/>
      </dsp:txXfrm>
    </dsp:sp>
    <dsp:sp modelId="{3EC00102-8575-40DD-9190-9350CD919919}">
      <dsp:nvSpPr>
        <dsp:cNvPr id="0" name=""/>
        <dsp:cNvSpPr/>
      </dsp:nvSpPr>
      <dsp:spPr>
        <a:xfrm>
          <a:off x="0" y="494561"/>
          <a:ext cx="1819728" cy="9439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776" tIns="24130" rIns="135128" bIns="2413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1500" kern="1200" dirty="0" err="1" smtClean="0"/>
            <a:t>Hydraulic</a:t>
          </a:r>
          <a:r>
            <a:rPr lang="fr-CH" sz="1500" kern="1200" dirty="0" smtClean="0"/>
            <a:t> system and convoyeur</a:t>
          </a:r>
          <a:endParaRPr lang="en-GB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1500" kern="1200" dirty="0" err="1" smtClean="0"/>
            <a:t>Safety</a:t>
          </a:r>
          <a:r>
            <a:rPr lang="fr-CH" sz="1500" kern="1200" dirty="0" smtClean="0"/>
            <a:t> relevant hardware</a:t>
          </a:r>
          <a:endParaRPr lang="en-GB" sz="1500" kern="1200" dirty="0"/>
        </a:p>
      </dsp:txBody>
      <dsp:txXfrm>
        <a:off x="0" y="494561"/>
        <a:ext cx="1819728" cy="9439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9FDA3-9192-4ACC-962E-5CF6FAA9700B}">
      <dsp:nvSpPr>
        <dsp:cNvPr id="0" name=""/>
        <dsp:cNvSpPr/>
      </dsp:nvSpPr>
      <dsp:spPr>
        <a:xfrm>
          <a:off x="0" y="58750"/>
          <a:ext cx="8661399" cy="69264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LHC dipole </a:t>
          </a:r>
          <a:r>
            <a:rPr lang="en-US" sz="2000" kern="1200" dirty="0" smtClean="0">
              <a:solidFill>
                <a:schemeClr val="tx1"/>
              </a:solidFill>
            </a:rPr>
            <a:t>welding, </a:t>
          </a:r>
          <a:r>
            <a:rPr lang="en-US" sz="1800" kern="1200" dirty="0" smtClean="0">
              <a:solidFill>
                <a:schemeClr val="tx1"/>
              </a:solidFill>
            </a:rPr>
            <a:t>has not shown interest in the new project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3812" y="92562"/>
        <a:ext cx="8593775" cy="625016"/>
      </dsp:txXfrm>
    </dsp:sp>
    <dsp:sp modelId="{8934D474-8811-4E50-8B13-6C4C05EA9D9F}">
      <dsp:nvSpPr>
        <dsp:cNvPr id="0" name=""/>
        <dsp:cNvSpPr/>
      </dsp:nvSpPr>
      <dsp:spPr>
        <a:xfrm>
          <a:off x="0" y="857950"/>
          <a:ext cx="8661399" cy="69264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Previous </a:t>
          </a:r>
          <a:r>
            <a:rPr lang="en-US" sz="2000" kern="1200" dirty="0" smtClean="0">
              <a:solidFill>
                <a:schemeClr val="tx1"/>
              </a:solidFill>
            </a:rPr>
            <a:t>contacts, </a:t>
          </a:r>
          <a:r>
            <a:rPr lang="en-US" sz="1800" kern="1200" dirty="0" smtClean="0">
              <a:solidFill>
                <a:schemeClr val="tx1"/>
              </a:solidFill>
            </a:rPr>
            <a:t>developed new welding program for CERN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3812" y="891762"/>
        <a:ext cx="8593775" cy="625016"/>
      </dsp:txXfrm>
    </dsp:sp>
    <dsp:sp modelId="{19827DF2-50A7-49A8-8C1C-218AE6CBC72E}">
      <dsp:nvSpPr>
        <dsp:cNvPr id="0" name=""/>
        <dsp:cNvSpPr/>
      </dsp:nvSpPr>
      <dsp:spPr>
        <a:xfrm>
          <a:off x="0" y="1657150"/>
          <a:ext cx="8661399" cy="69264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LMF/MME, </a:t>
          </a:r>
          <a:r>
            <a:rPr lang="en-US" sz="1800" kern="1200" dirty="0" smtClean="0">
              <a:solidFill>
                <a:schemeClr val="tx1"/>
              </a:solidFill>
            </a:rPr>
            <a:t>specific meeting was held in 2012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3812" y="1690962"/>
        <a:ext cx="8593775" cy="625016"/>
      </dsp:txXfrm>
    </dsp:sp>
    <dsp:sp modelId="{5D8487C0-51EA-4350-A1AD-6AAAEA7C0D4B}">
      <dsp:nvSpPr>
        <dsp:cNvPr id="0" name=""/>
        <dsp:cNvSpPr/>
      </dsp:nvSpPr>
      <dsp:spPr>
        <a:xfrm>
          <a:off x="0" y="2456350"/>
          <a:ext cx="8661399" cy="69264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LS1/MME, </a:t>
          </a:r>
          <a:r>
            <a:rPr lang="en-US" sz="1800" kern="1200" dirty="0" smtClean="0">
              <a:solidFill>
                <a:schemeClr val="tx1"/>
              </a:solidFill>
            </a:rPr>
            <a:t>2</a:t>
          </a:r>
          <a:r>
            <a:rPr lang="en-US" sz="1800" kern="1200" baseline="30000" dirty="0" smtClean="0">
              <a:solidFill>
                <a:schemeClr val="tx1"/>
              </a:solidFill>
            </a:rPr>
            <a:t>nd</a:t>
          </a:r>
          <a:r>
            <a:rPr lang="en-US" sz="1800" kern="1200" dirty="0" smtClean="0">
              <a:solidFill>
                <a:schemeClr val="tx1"/>
              </a:solidFill>
            </a:rPr>
            <a:t> meeting this afternoon in 180 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3812" y="2490162"/>
        <a:ext cx="8593775" cy="625016"/>
      </dsp:txXfrm>
    </dsp:sp>
    <dsp:sp modelId="{0A4568BD-A37F-401D-943A-D77D6E46CF4A}">
      <dsp:nvSpPr>
        <dsp:cNvPr id="0" name=""/>
        <dsp:cNvSpPr/>
      </dsp:nvSpPr>
      <dsp:spPr>
        <a:xfrm>
          <a:off x="0" y="3255550"/>
          <a:ext cx="8661399" cy="692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No </a:t>
          </a:r>
          <a:r>
            <a:rPr lang="en-US" sz="2000" kern="1200" dirty="0" smtClean="0">
              <a:solidFill>
                <a:schemeClr val="tx1"/>
              </a:solidFill>
            </a:rPr>
            <a:t>previous experience, </a:t>
          </a:r>
          <a:r>
            <a:rPr lang="en-US" sz="1800" kern="1200" dirty="0" smtClean="0">
              <a:solidFill>
                <a:schemeClr val="tx1"/>
              </a:solidFill>
            </a:rPr>
            <a:t>specific meeting was held in 2012 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3812" y="3289362"/>
        <a:ext cx="8593775" cy="625016"/>
      </dsp:txXfrm>
    </dsp:sp>
    <dsp:sp modelId="{0AF0E75F-63B1-4D01-9028-CD1AFEF4C29B}">
      <dsp:nvSpPr>
        <dsp:cNvPr id="0" name=""/>
        <dsp:cNvSpPr/>
      </dsp:nvSpPr>
      <dsp:spPr>
        <a:xfrm>
          <a:off x="0" y="4054750"/>
          <a:ext cx="8661399" cy="692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No </a:t>
          </a:r>
          <a:r>
            <a:rPr lang="en-US" sz="2000" kern="1200" dirty="0" smtClean="0">
              <a:solidFill>
                <a:schemeClr val="tx1"/>
              </a:solidFill>
            </a:rPr>
            <a:t>experience, </a:t>
          </a:r>
          <a:r>
            <a:rPr lang="en-US" sz="1800" kern="1200" dirty="0" smtClean="0">
              <a:solidFill>
                <a:schemeClr val="tx1"/>
              </a:solidFill>
            </a:rPr>
            <a:t>no feedback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3812" y="4088562"/>
        <a:ext cx="8593775" cy="6250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9AB359-C04A-4E95-9180-C9DD62E37129}">
      <dsp:nvSpPr>
        <dsp:cNvPr id="0" name=""/>
        <dsp:cNvSpPr/>
      </dsp:nvSpPr>
      <dsp:spPr>
        <a:xfrm>
          <a:off x="626363" y="0"/>
          <a:ext cx="7098792" cy="258532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897851-AF13-4E94-ADC4-67607EFB0992}">
      <dsp:nvSpPr>
        <dsp:cNvPr id="0" name=""/>
        <dsp:cNvSpPr/>
      </dsp:nvSpPr>
      <dsp:spPr>
        <a:xfrm>
          <a:off x="3670" y="775596"/>
          <a:ext cx="1604649" cy="103412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Trial assembly;</a:t>
          </a:r>
          <a:endParaRPr lang="en-GB" sz="1400" kern="1200" dirty="0"/>
        </a:p>
      </dsp:txBody>
      <dsp:txXfrm>
        <a:off x="54152" y="826078"/>
        <a:ext cx="1503685" cy="933165"/>
      </dsp:txXfrm>
    </dsp:sp>
    <dsp:sp modelId="{6F44D7EB-5354-4CC2-9290-6054B3937131}">
      <dsp:nvSpPr>
        <dsp:cNvPr id="0" name=""/>
        <dsp:cNvSpPr/>
      </dsp:nvSpPr>
      <dsp:spPr>
        <a:xfrm>
          <a:off x="1688552" y="775596"/>
          <a:ext cx="1604649" cy="1034129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Welding gap </a:t>
          </a:r>
          <a:r>
            <a:rPr lang="en-US" sz="1400" kern="1200" dirty="0" smtClean="0"/>
            <a:t>control, parallelism and size;</a:t>
          </a:r>
          <a:endParaRPr lang="en-GB" sz="1400" kern="1200" dirty="0"/>
        </a:p>
      </dsp:txBody>
      <dsp:txXfrm>
        <a:off x="1739034" y="826078"/>
        <a:ext cx="1503685" cy="933165"/>
      </dsp:txXfrm>
    </dsp:sp>
    <dsp:sp modelId="{84E9B77E-BE44-425D-A612-2B676D857C71}">
      <dsp:nvSpPr>
        <dsp:cNvPr id="0" name=""/>
        <dsp:cNvSpPr/>
      </dsp:nvSpPr>
      <dsp:spPr>
        <a:xfrm>
          <a:off x="3373435" y="775596"/>
          <a:ext cx="1604649" cy="1034129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Pressurizing to close yoke gap;</a:t>
          </a:r>
          <a:endParaRPr lang="en-GB" sz="1400" kern="1200" dirty="0"/>
        </a:p>
      </dsp:txBody>
      <dsp:txXfrm>
        <a:off x="3423917" y="826078"/>
        <a:ext cx="1503685" cy="933165"/>
      </dsp:txXfrm>
    </dsp:sp>
    <dsp:sp modelId="{EFEDEDFB-D9F9-4EB6-BDCB-316DCF22AA44}">
      <dsp:nvSpPr>
        <dsp:cNvPr id="0" name=""/>
        <dsp:cNvSpPr/>
      </dsp:nvSpPr>
      <dsp:spPr>
        <a:xfrm>
          <a:off x="5058317" y="775596"/>
          <a:ext cx="1604649" cy="1034129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Dismounting on conveyor; </a:t>
          </a:r>
          <a:endParaRPr lang="en-GB" sz="1400" kern="1200" dirty="0"/>
        </a:p>
      </dsp:txBody>
      <dsp:txXfrm>
        <a:off x="5108799" y="826078"/>
        <a:ext cx="1503685" cy="933165"/>
      </dsp:txXfrm>
    </dsp:sp>
    <dsp:sp modelId="{2C200A9E-FB01-4CC5-8BDA-DA6F2F52FFCA}">
      <dsp:nvSpPr>
        <dsp:cNvPr id="0" name=""/>
        <dsp:cNvSpPr/>
      </dsp:nvSpPr>
      <dsp:spPr>
        <a:xfrm>
          <a:off x="6743199" y="775596"/>
          <a:ext cx="1604649" cy="1034129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New shimming to achieve required welding gap and shimming;</a:t>
          </a:r>
          <a:endParaRPr lang="en-GB" sz="1400" kern="1200" dirty="0"/>
        </a:p>
      </dsp:txBody>
      <dsp:txXfrm>
        <a:off x="6793681" y="826078"/>
        <a:ext cx="1503685" cy="9331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723F7-8880-40E0-952E-8CB6F1E9370E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74BDE-B46A-4331-B46F-43FD51E12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71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B94903-15BB-40E8-BCCC-A54F9BAD109A}" type="slidenum">
              <a:rPr lang="en-GB" alt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alt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74BDE-B46A-4331-B46F-43FD51E1251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841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0AC2-B65F-43E0-8781-9A90FC107880}" type="datetime1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28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A5C40-C00B-425B-8509-B71995E72B64}" type="datetime1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2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30A0-D3D4-4491-9503-5B5C3DDDABEB}" type="datetime1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6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C109-364E-4946-9C1E-7B55655A3007}" type="datetime1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96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2931-0FD5-4337-A57E-C5346D0A9C9C}" type="datetime1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6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E806-DAA5-4063-AA69-485F295E9683}" type="datetime1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0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B289-DEE8-4E84-9FA2-2E1CAA7EDB14}" type="datetime1">
              <a:rPr lang="en-US" smtClean="0"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359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96AD-EB06-43E4-A727-9FBC1294DC7F}" type="datetime1">
              <a:rPr lang="en-US" smtClean="0"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1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073-8FDD-4978-851F-CF7038E82D51}" type="datetime1">
              <a:rPr lang="en-US" smtClean="0"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69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D1F5-2CCB-430B-9CAE-39A558BAF19A}" type="datetime1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3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564F-4CCD-43EF-A4CF-9C374505BDF2}" type="datetime1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23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E4487-276A-45F1-A425-B041B3CA8F9F}" type="datetime1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1A2D0-F9F4-4B85-AF6A-C691B77C1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366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diagramColors" Target="../diagrams/colors2.xml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diagramQuickStyle" Target="../diagrams/quickStyle2.xml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diagramLayout" Target="../diagrams/layout2.xml"/><Relationship Id="rId5" Type="http://schemas.openxmlformats.org/officeDocument/2006/relationships/image" Target="../media/image11.jpeg"/><Relationship Id="rId15" Type="http://schemas.openxmlformats.org/officeDocument/2006/relationships/image" Target="../media/image16.jpeg"/><Relationship Id="rId10" Type="http://schemas.openxmlformats.org/officeDocument/2006/relationships/diagramData" Target="../diagrams/data2.xml"/><Relationship Id="rId4" Type="http://schemas.openxmlformats.org/officeDocument/2006/relationships/image" Target="../media/image10.png"/><Relationship Id="rId9" Type="http://schemas.openxmlformats.org/officeDocument/2006/relationships/image" Target="../media/image15.jpeg"/><Relationship Id="rId14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0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25.jpeg"/><Relationship Id="rId12" Type="http://schemas.openxmlformats.org/officeDocument/2006/relationships/hyperlink" Target="//upload.wikimedia.org/wikipedia/commons/1/1b/Polysoude_logo.jpg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29.jpeg"/><Relationship Id="rId5" Type="http://schemas.openxmlformats.org/officeDocument/2006/relationships/diagramColors" Target="../diagrams/colors3.xml"/><Relationship Id="rId10" Type="http://schemas.openxmlformats.org/officeDocument/2006/relationships/image" Target="../media/image28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282121"/>
            <a:ext cx="9144000" cy="4136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4" name="TextBox 3"/>
          <p:cNvSpPr txBox="1"/>
          <p:nvPr/>
        </p:nvSpPr>
        <p:spPr>
          <a:xfrm>
            <a:off x="2644356" y="1425756"/>
            <a:ext cx="599532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Welding trials</a:t>
            </a:r>
          </a:p>
          <a:p>
            <a:pPr algn="ctr"/>
            <a:r>
              <a:rPr lang="en-US" sz="2000" i="1" dirty="0" smtClean="0"/>
              <a:t>F. </a:t>
            </a:r>
            <a:r>
              <a:rPr lang="en-US" sz="2000" i="1" dirty="0" err="1" smtClean="0"/>
              <a:t>Lackner</a:t>
            </a:r>
            <a:r>
              <a:rPr lang="en-US" sz="2000" i="1" dirty="0" smtClean="0"/>
              <a:t>, Sept. 24</a:t>
            </a:r>
            <a:r>
              <a:rPr lang="en-US" sz="2000" i="1" baseline="30000" dirty="0" smtClean="0"/>
              <a:t>th</a:t>
            </a:r>
            <a:r>
              <a:rPr lang="en-US" sz="2000" i="1" dirty="0" smtClean="0"/>
              <a:t>, </a:t>
            </a:r>
            <a:r>
              <a:rPr lang="en-US" sz="2000" i="1" dirty="0" smtClean="0"/>
              <a:t>2013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73" y="985164"/>
            <a:ext cx="2347642" cy="229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725" y="3429000"/>
            <a:ext cx="2159726" cy="332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24204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11 T Dipole informal coil and assembly readiness review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470648" y="4118897"/>
            <a:ext cx="66733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This presentation includes work contributions from many colleagues from both inside and outside CERN:</a:t>
            </a:r>
          </a:p>
          <a:p>
            <a:pPr algn="ctr"/>
            <a:endParaRPr lang="en-US" dirty="0" smtClean="0"/>
          </a:p>
          <a:p>
            <a:pPr algn="ctr"/>
            <a:r>
              <a:rPr lang="en-US" i="1" dirty="0"/>
              <a:t>B. </a:t>
            </a:r>
            <a:r>
              <a:rPr lang="en-US" i="1" dirty="0" err="1" smtClean="0"/>
              <a:t>Auchmann</a:t>
            </a:r>
            <a:r>
              <a:rPr lang="en-US" i="1" dirty="0" smtClean="0"/>
              <a:t>, </a:t>
            </a:r>
            <a:r>
              <a:rPr lang="en-US" i="1" dirty="0"/>
              <a:t>N. </a:t>
            </a:r>
            <a:r>
              <a:rPr lang="en-US" i="1" dirty="0" err="1" smtClean="0"/>
              <a:t>Dalexandro</a:t>
            </a:r>
            <a:r>
              <a:rPr lang="en-US" i="1" dirty="0" smtClean="0"/>
              <a:t>, </a:t>
            </a:r>
            <a:r>
              <a:rPr lang="en-US" i="1" dirty="0"/>
              <a:t>A. Gauthier </a:t>
            </a:r>
            <a:r>
              <a:rPr lang="en-US" i="1" dirty="0" err="1" smtClean="0"/>
              <a:t>Pastre</a:t>
            </a:r>
            <a:r>
              <a:rPr lang="en-US" i="1" dirty="0" smtClean="0"/>
              <a:t>, A</a:t>
            </a:r>
            <a:r>
              <a:rPr lang="en-US" i="1" dirty="0"/>
              <a:t>. </a:t>
            </a:r>
            <a:r>
              <a:rPr lang="en-US" i="1" dirty="0" err="1"/>
              <a:t>Gerardin</a:t>
            </a:r>
            <a:r>
              <a:rPr lang="en-US" i="1" dirty="0"/>
              <a:t>, </a:t>
            </a:r>
            <a:r>
              <a:rPr lang="en-US" i="1" dirty="0" smtClean="0"/>
              <a:t>M. </a:t>
            </a:r>
            <a:r>
              <a:rPr lang="en-US" i="1" dirty="0" err="1" smtClean="0"/>
              <a:t>Guinchard</a:t>
            </a:r>
            <a:r>
              <a:rPr lang="en-US" i="1" dirty="0" smtClean="0"/>
              <a:t>, S. </a:t>
            </a:r>
            <a:r>
              <a:rPr lang="en-US" i="1" dirty="0" err="1" smtClean="0"/>
              <a:t>Izquierdo</a:t>
            </a:r>
            <a:r>
              <a:rPr lang="en-US" i="1" dirty="0" smtClean="0"/>
              <a:t> </a:t>
            </a:r>
            <a:r>
              <a:rPr lang="en-US" i="1" dirty="0"/>
              <a:t>Bermudez, M. </a:t>
            </a:r>
            <a:r>
              <a:rPr lang="en-US" i="1" dirty="0" err="1"/>
              <a:t>Karppinen</a:t>
            </a:r>
            <a:r>
              <a:rPr lang="en-US" i="1" dirty="0" smtClean="0"/>
              <a:t>, </a:t>
            </a:r>
            <a:r>
              <a:rPr lang="en-US" i="1" dirty="0"/>
              <a:t>J. </a:t>
            </a:r>
            <a:r>
              <a:rPr lang="en-US" i="1" dirty="0" err="1"/>
              <a:t>Murtomäki</a:t>
            </a:r>
            <a:r>
              <a:rPr lang="en-US" i="1" dirty="0"/>
              <a:t>, J. Perez, </a:t>
            </a:r>
            <a:r>
              <a:rPr lang="en-US" i="1" dirty="0" smtClean="0"/>
              <a:t>D</a:t>
            </a:r>
            <a:r>
              <a:rPr lang="en-US" i="1" dirty="0"/>
              <a:t>. Perez, A.-M. </a:t>
            </a:r>
            <a:r>
              <a:rPr lang="en-US" i="1" dirty="0" err="1" smtClean="0"/>
              <a:t>Piguiet</a:t>
            </a:r>
            <a:r>
              <a:rPr lang="en-US" i="1" dirty="0" smtClean="0"/>
              <a:t>, F. </a:t>
            </a:r>
            <a:r>
              <a:rPr lang="en-US" i="1" dirty="0" err="1" smtClean="0"/>
              <a:t>Savary</a:t>
            </a:r>
            <a:r>
              <a:rPr lang="en-US" i="1" dirty="0"/>
              <a:t>,</a:t>
            </a:r>
            <a:r>
              <a:rPr lang="en-US" i="1" dirty="0" smtClean="0"/>
              <a:t> </a:t>
            </a:r>
            <a:r>
              <a:rPr lang="en-US" i="1" dirty="0"/>
              <a:t>D. </a:t>
            </a:r>
            <a:r>
              <a:rPr lang="en-US" i="1" dirty="0" err="1"/>
              <a:t>Smekens</a:t>
            </a:r>
            <a:r>
              <a:rPr lang="en-US" i="1" dirty="0"/>
              <a:t>, </a:t>
            </a:r>
            <a:r>
              <a:rPr lang="en-US" i="1" dirty="0" smtClean="0"/>
              <a:t>P. </a:t>
            </a:r>
            <a:r>
              <a:rPr lang="en-US" i="1" dirty="0" err="1" smtClean="0"/>
              <a:t>Voisin</a:t>
            </a:r>
            <a:endParaRPr lang="en-US" i="1" dirty="0" smtClean="0"/>
          </a:p>
          <a:p>
            <a:pPr algn="ctr"/>
            <a:r>
              <a:rPr lang="en-US" i="1" dirty="0" smtClean="0"/>
              <a:t>&amp; the LMF and EWM team for all the trial </a:t>
            </a:r>
            <a:r>
              <a:rPr lang="en-US" i="1" dirty="0" err="1" smtClean="0"/>
              <a:t>weldings</a:t>
            </a:r>
            <a:r>
              <a:rPr lang="en-US" i="1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19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-3" y="0"/>
            <a:ext cx="9144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LHC Technology, Lincoln:</a:t>
            </a:r>
            <a:endParaRPr lang="en-US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96" y="629427"/>
            <a:ext cx="1945473" cy="2906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/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51987" y="1685017"/>
            <a:ext cx="1707627" cy="91439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173" y="163491"/>
            <a:ext cx="3121572" cy="395744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743770"/>
              </p:ext>
            </p:extLst>
          </p:nvPr>
        </p:nvGraphicFramePr>
        <p:xfrm>
          <a:off x="269662" y="3691264"/>
          <a:ext cx="331076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5380"/>
                <a:gridCol w="1655380"/>
              </a:tblGrid>
              <a:tr h="2534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2534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2.5 &lt; G &lt; 4.5</a:t>
                      </a:r>
                      <a:endParaRPr lang="en-US" sz="1400" dirty="0"/>
                    </a:p>
                  </a:txBody>
                  <a:tcPr/>
                </a:tc>
              </a:tr>
              <a:tr h="2534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</a:t>
                      </a:r>
                      <a:r>
                        <a:rPr lang="en-US" sz="1400" baseline="0" dirty="0" smtClean="0"/>
                        <a:t> &lt; d &lt; 0.5</a:t>
                      </a:r>
                      <a:endParaRPr lang="en-US" sz="1400" dirty="0"/>
                    </a:p>
                  </a:txBody>
                  <a:tcPr/>
                </a:tc>
              </a:tr>
              <a:tr h="2534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 mm</a:t>
                      </a:r>
                      <a:endParaRPr lang="en-US" sz="1400" dirty="0"/>
                    </a:p>
                  </a:txBody>
                  <a:tcPr/>
                </a:tc>
              </a:tr>
              <a:tr h="253461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α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60˚</a:t>
                      </a:r>
                      <a:endParaRPr lang="en-US" sz="1400" dirty="0"/>
                    </a:p>
                  </a:txBody>
                  <a:tcPr/>
                </a:tc>
              </a:tr>
              <a:tr h="2534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STT + 3xMIG</a:t>
                      </a:r>
                      <a:endParaRPr lang="en-US" sz="1400" dirty="0"/>
                    </a:p>
                  </a:txBody>
                  <a:tcPr/>
                </a:tc>
              </a:tr>
              <a:tr h="2534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Stress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150 </a:t>
                      </a:r>
                      <a:r>
                        <a:rPr lang="en-US" sz="1400" dirty="0" err="1" smtClean="0"/>
                        <a:t>MPa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142770" y="3084302"/>
            <a:ext cx="1978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Metallography of </a:t>
            </a:r>
          </a:p>
          <a:p>
            <a:pPr algn="ctr"/>
            <a:r>
              <a:rPr lang="en-US" sz="1200" dirty="0" smtClean="0"/>
              <a:t>test welding, EDMS 1218626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3846785" y="4120940"/>
            <a:ext cx="50646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Root pass:</a:t>
            </a:r>
          </a:p>
          <a:p>
            <a:pPr algn="just"/>
            <a:r>
              <a:rPr lang="en-US" dirty="0" smtClean="0"/>
              <a:t>Surface </a:t>
            </a:r>
            <a:r>
              <a:rPr lang="en-US" dirty="0"/>
              <a:t>Tension </a:t>
            </a:r>
            <a:r>
              <a:rPr lang="en-US" dirty="0" smtClean="0"/>
              <a:t>Transfer (</a:t>
            </a:r>
            <a:r>
              <a:rPr lang="en-US" dirty="0"/>
              <a:t>STT) welding is a </a:t>
            </a:r>
            <a:r>
              <a:rPr lang="en-US" dirty="0" smtClean="0"/>
              <a:t>GMAW (Gas metal arc welding), controlled </a:t>
            </a:r>
            <a:r>
              <a:rPr lang="en-US" dirty="0"/>
              <a:t>short circuit </a:t>
            </a:r>
            <a:r>
              <a:rPr lang="en-US" dirty="0" smtClean="0"/>
              <a:t>transfer (Lincoln). </a:t>
            </a:r>
            <a:r>
              <a:rPr lang="en-US" dirty="0"/>
              <a:t>STT uses current controls </a:t>
            </a:r>
            <a:r>
              <a:rPr lang="en-US" dirty="0" smtClean="0"/>
              <a:t>to adjust </a:t>
            </a:r>
            <a:r>
              <a:rPr lang="en-US" dirty="0"/>
              <a:t>the heat independent of </a:t>
            </a:r>
            <a:r>
              <a:rPr lang="en-US" dirty="0" smtClean="0"/>
              <a:t>wire feed speed.</a:t>
            </a:r>
          </a:p>
          <a:p>
            <a:pPr algn="just"/>
            <a:r>
              <a:rPr lang="en-US" b="1" dirty="0" smtClean="0"/>
              <a:t>Filling pass:</a:t>
            </a:r>
          </a:p>
          <a:p>
            <a:pPr algn="just"/>
            <a:r>
              <a:rPr lang="en-US" dirty="0" smtClean="0"/>
              <a:t>3x MIG filling layers. 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806262" y="956441"/>
            <a:ext cx="430924" cy="118577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978974" y="629427"/>
            <a:ext cx="516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6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6892" y="1954383"/>
            <a:ext cx="1963575" cy="145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 flipH="1">
            <a:off x="-3" y="0"/>
            <a:ext cx="9144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Development of new welding technology, EWM: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90544" y="523220"/>
            <a:ext cx="8953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First welding trials performed with EWM and based on their </a:t>
            </a:r>
            <a:r>
              <a:rPr lang="en-US" b="1" dirty="0" smtClean="0"/>
              <a:t>COLD ARC </a:t>
            </a:r>
            <a:r>
              <a:rPr lang="en-US" dirty="0" smtClean="0"/>
              <a:t>technology (Variant of MIG/MAG process based on cyclical </a:t>
            </a:r>
            <a:r>
              <a:rPr lang="en-US" dirty="0"/>
              <a:t>change between the arc and short circuit </a:t>
            </a:r>
            <a:r>
              <a:rPr lang="en-US" dirty="0" smtClean="0"/>
              <a:t>phases);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iteration was focusing on building up high thermal contraction;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Results were promising -&gt; further tests were launched.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20699" y="3410126"/>
            <a:ext cx="2568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Metallurgical Laboratory Tampere (FI)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938" y="3687125"/>
            <a:ext cx="3624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2012: First 500 mm welding trials based on test bench</a:t>
            </a:r>
            <a:endParaRPr lang="en-US" sz="1200" b="1" dirty="0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5569" y="4013819"/>
            <a:ext cx="4276431" cy="2366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578680" y="4072177"/>
            <a:ext cx="438145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Original idea to reduce introduced heat;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Modified process conform with requirements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Short </a:t>
            </a:r>
            <a:r>
              <a:rPr lang="en-US" sz="1600" dirty="0"/>
              <a:t>arc is regulated in the energy source </a:t>
            </a:r>
            <a:r>
              <a:rPr lang="en-US" sz="1600" dirty="0" smtClean="0"/>
              <a:t>only;</a:t>
            </a:r>
            <a:endParaRPr lang="en-US" sz="16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Very </a:t>
            </a:r>
            <a:r>
              <a:rPr lang="en-US" sz="1600" dirty="0"/>
              <a:t>fast digital process </a:t>
            </a:r>
            <a:r>
              <a:rPr lang="en-US" sz="1600" dirty="0" smtClean="0"/>
              <a:t>regulation;</a:t>
            </a:r>
            <a:endParaRPr lang="en-US" sz="16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Drastic </a:t>
            </a:r>
            <a:r>
              <a:rPr lang="en-US" sz="1600" dirty="0"/>
              <a:t>reduction of the power peak on re-ignition of the </a:t>
            </a:r>
            <a:r>
              <a:rPr lang="en-US" sz="1600" dirty="0" smtClean="0"/>
              <a:t>arc;</a:t>
            </a:r>
            <a:endParaRPr lang="en-US" sz="16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Significant </a:t>
            </a:r>
            <a:r>
              <a:rPr lang="en-US" sz="1600" dirty="0"/>
              <a:t>reduction of the heat input during the melting </a:t>
            </a:r>
            <a:r>
              <a:rPr lang="en-US" sz="1600" dirty="0" smtClean="0"/>
              <a:t>phase.</a:t>
            </a:r>
            <a:endParaRPr lang="en-US" sz="1600" dirty="0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988" y="1723455"/>
            <a:ext cx="2618226" cy="1963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0846" y="1432363"/>
            <a:ext cx="3072609" cy="230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7121918" y="3736820"/>
            <a:ext cx="803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Root pass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010231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32847" y="1425388"/>
            <a:ext cx="6078066" cy="231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9964" y="3708334"/>
            <a:ext cx="836407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After </a:t>
            </a:r>
            <a:r>
              <a:rPr lang="en-US" dirty="0"/>
              <a:t>optimizing the welding parameters we are </a:t>
            </a:r>
            <a:r>
              <a:rPr lang="en-US" b="1" dirty="0"/>
              <a:t>100 % </a:t>
            </a:r>
            <a:r>
              <a:rPr lang="en-US" dirty="0"/>
              <a:t>sure to have the awaited results for CERN on this special application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Specification: </a:t>
            </a:r>
            <a:r>
              <a:rPr lang="en-US" dirty="0"/>
              <a:t>- </a:t>
            </a:r>
            <a:r>
              <a:rPr lang="en-US" dirty="0" smtClean="0"/>
              <a:t>V-preparation </a:t>
            </a:r>
            <a:r>
              <a:rPr lang="en-US" dirty="0"/>
              <a:t>= 50° - Facing = 2 mm - Gap = 3 mm - No. Of welding passes = </a:t>
            </a:r>
            <a:r>
              <a:rPr lang="en-US" b="1" dirty="0"/>
              <a:t>root + 4 </a:t>
            </a:r>
            <a:r>
              <a:rPr lang="en-US" b="1" dirty="0" smtClean="0"/>
              <a:t>passes, slightly changes after further tests @ EWM</a:t>
            </a:r>
            <a:endParaRPr lang="en-US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is very difficult to give a </a:t>
            </a:r>
            <a:r>
              <a:rPr lang="en-US" dirty="0" smtClean="0"/>
              <a:t>definitive </a:t>
            </a:r>
            <a:r>
              <a:rPr lang="en-US" dirty="0"/>
              <a:t>quotation about the contraction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W</a:t>
            </a:r>
            <a:r>
              <a:rPr lang="en-US" dirty="0" smtClean="0"/>
              <a:t>hen </a:t>
            </a:r>
            <a:r>
              <a:rPr lang="en-US" dirty="0"/>
              <a:t>the test plates are welded and screwed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W</a:t>
            </a:r>
            <a:r>
              <a:rPr lang="en-US" dirty="0" smtClean="0"/>
              <a:t>hen </a:t>
            </a:r>
            <a:r>
              <a:rPr lang="en-US" dirty="0"/>
              <a:t>the backside fixation plate with 50mm thickness takes influence on the heat input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We </a:t>
            </a:r>
            <a:r>
              <a:rPr lang="en-US" dirty="0"/>
              <a:t>think, that we are able to reach </a:t>
            </a:r>
            <a:r>
              <a:rPr lang="en-US" b="1" dirty="0"/>
              <a:t>1,5 mm up to 1,7 mm </a:t>
            </a:r>
            <a:endParaRPr lang="en-US" b="1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33" y="1493829"/>
            <a:ext cx="2765613" cy="16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 flipH="1">
            <a:off x="-3" y="0"/>
            <a:ext cx="9144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Results from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in-house sample welding, feedback EWM: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2895600" y="1703294"/>
            <a:ext cx="5943600" cy="2151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4587" y="3168134"/>
            <a:ext cx="213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of 1</a:t>
            </a:r>
            <a:r>
              <a:rPr lang="en-US" baseline="30000" dirty="0" smtClean="0"/>
              <a:t>st</a:t>
            </a:r>
            <a:r>
              <a:rPr lang="en-US" dirty="0" smtClean="0"/>
              <a:t> welding 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32846" y="711838"/>
            <a:ext cx="3460378" cy="7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17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22493" y="523220"/>
            <a:ext cx="6170603" cy="4425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36412" y="5065059"/>
            <a:ext cx="6156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Requirement developed length: </a:t>
            </a:r>
            <a:r>
              <a:rPr lang="en-US" dirty="0" err="1" smtClean="0"/>
              <a:t>L</a:t>
            </a:r>
            <a:r>
              <a:rPr lang="en-US" baseline="-25000" dirty="0" err="1" smtClean="0"/>
              <a:t>dev</a:t>
            </a:r>
            <a:r>
              <a:rPr lang="en-US" baseline="-25000" dirty="0" smtClean="0"/>
              <a:t> </a:t>
            </a:r>
            <a:r>
              <a:rPr lang="en-US" dirty="0" smtClean="0"/>
              <a:t>= 797mm – 2mm = 795 </a:t>
            </a:r>
            <a:r>
              <a:rPr lang="en-US" dirty="0" smtClean="0"/>
              <a:t>mm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813" y="392592"/>
            <a:ext cx="1874894" cy="2800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flipH="1">
            <a:off x="-3" y="0"/>
            <a:ext cx="9144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EWM, geometrical requirements and shell selection: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422239"/>
              </p:ext>
            </p:extLst>
          </p:nvPr>
        </p:nvGraphicFramePr>
        <p:xfrm>
          <a:off x="74127" y="3429000"/>
          <a:ext cx="2736266" cy="2753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5720"/>
                <a:gridCol w="1420546"/>
              </a:tblGrid>
              <a:tr h="37249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24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3.5 &lt; G &lt; 4.1 mm</a:t>
                      </a:r>
                      <a:endParaRPr lang="en-US" sz="1400" dirty="0"/>
                    </a:p>
                  </a:txBody>
                  <a:tcPr/>
                </a:tc>
              </a:tr>
              <a:tr h="3724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2.0 &lt; d &lt; 2.2 mm</a:t>
                      </a:r>
                      <a:endParaRPr lang="en-US" sz="1400" dirty="0"/>
                    </a:p>
                  </a:txBody>
                  <a:tcPr/>
                </a:tc>
              </a:tr>
              <a:tr h="3724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 mm</a:t>
                      </a:r>
                      <a:endParaRPr lang="en-US" sz="1400" dirty="0"/>
                    </a:p>
                  </a:txBody>
                  <a:tcPr/>
                </a:tc>
              </a:tr>
              <a:tr h="372494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α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60˚</a:t>
                      </a:r>
                      <a:endParaRPr lang="en-US" sz="1400" dirty="0"/>
                    </a:p>
                  </a:txBody>
                  <a:tcPr/>
                </a:tc>
              </a:tr>
              <a:tr h="3724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 root</a:t>
                      </a:r>
                      <a:r>
                        <a:rPr lang="en-US" sz="1400" baseline="0" dirty="0" smtClean="0"/>
                        <a:t> + 4 fills</a:t>
                      </a:r>
                      <a:endParaRPr lang="en-US" sz="1400" dirty="0"/>
                    </a:p>
                  </a:txBody>
                  <a:tcPr/>
                </a:tc>
              </a:tr>
              <a:tr h="3724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Normal stress</a:t>
                      </a:r>
                      <a:r>
                        <a:rPr lang="en-US" sz="1400" baseline="0" dirty="0" smtClean="0"/>
                        <a:t> in the shell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About 200 </a:t>
                      </a:r>
                      <a:r>
                        <a:rPr lang="en-US" sz="1400" dirty="0" err="1" smtClean="0"/>
                        <a:t>MPa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922493" y="5436170"/>
            <a:ext cx="6221506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Another pressing iteration foreseen for confirmation based on a final yoke, test can be launched next week. Yokes already delivered to LMF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496234" y="1271008"/>
            <a:ext cx="3415554" cy="132343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12 mm shell, three sets were delivered to CERN from JAPROTEK.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Full geometrical QC was performed on all sets. </a:t>
            </a:r>
          </a:p>
        </p:txBody>
      </p:sp>
    </p:spTree>
    <p:extLst>
      <p:ext uri="{BB962C8B-B14F-4D97-AF65-F5344CB8AC3E}">
        <p14:creationId xmlns:p14="http://schemas.microsoft.com/office/powerpoint/2010/main" val="212046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9516" y="523220"/>
            <a:ext cx="5923396" cy="468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67148" y="145468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15089" y="1526621"/>
            <a:ext cx="29687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B</a:t>
            </a:r>
            <a:endParaRPr lang="en-US" sz="1600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795772" y="2658932"/>
            <a:ext cx="976503" cy="134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765265" y="2474266"/>
            <a:ext cx="1512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 dummy coil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68038" y="1699306"/>
            <a:ext cx="10759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Assembly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906268" y="2742164"/>
            <a:ext cx="3866007" cy="6229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65265" y="3199364"/>
            <a:ext cx="1954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welding girder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8125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mockup test welding assembly &amp; instrumentation: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3089148" y="1071860"/>
            <a:ext cx="6190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900684" y="1273028"/>
            <a:ext cx="6501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89148" y="4127376"/>
            <a:ext cx="328237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Transfer </a:t>
            </a:r>
            <a:r>
              <a:rPr lang="en-US" dirty="0" smtClean="0"/>
              <a:t>table &amp; assembly bench 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646409" y="1865175"/>
            <a:ext cx="1050226" cy="6823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72275" y="1699306"/>
            <a:ext cx="1015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CTF yoke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3962" y="5349173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CTF yoke and dummy coil required specific shimming in order to provide </a:t>
            </a:r>
          </a:p>
          <a:p>
            <a:pPr algn="ctr"/>
            <a:r>
              <a:rPr lang="en-US" sz="2000" dirty="0" smtClean="0"/>
              <a:t>the required yoke gap; The assembly work was performed in several iteration </a:t>
            </a:r>
          </a:p>
          <a:p>
            <a:pPr algn="ctr"/>
            <a:r>
              <a:rPr lang="en-US" sz="2000" dirty="0" smtClean="0"/>
              <a:t>in order to reach the geometrical welding requirements.</a:t>
            </a:r>
          </a:p>
        </p:txBody>
      </p:sp>
    </p:spTree>
    <p:extLst>
      <p:ext uri="{BB962C8B-B14F-4D97-AF65-F5344CB8AC3E}">
        <p14:creationId xmlns:p14="http://schemas.microsoft.com/office/powerpoint/2010/main" val="1267578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4330" y="-16060"/>
            <a:ext cx="8297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Assembly consists of 2x500 mm long dummy </a:t>
            </a:r>
            <a:r>
              <a:rPr lang="en-US" sz="2400" dirty="0" smtClean="0"/>
              <a:t>yokes (CTF version):</a:t>
            </a:r>
            <a:endParaRPr lang="en-US" sz="2400" dirty="0"/>
          </a:p>
        </p:txBody>
      </p:sp>
      <p:sp>
        <p:nvSpPr>
          <p:cNvPr id="100" name="Rectangle 99"/>
          <p:cNvSpPr/>
          <p:nvPr/>
        </p:nvSpPr>
        <p:spPr>
          <a:xfrm>
            <a:off x="3369614" y="4513813"/>
            <a:ext cx="252028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3369886" y="5008275"/>
            <a:ext cx="2518881" cy="4931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685543" y="4513752"/>
            <a:ext cx="252028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690043" y="4999714"/>
            <a:ext cx="2517169" cy="4931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369595" y="4468093"/>
            <a:ext cx="583264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369595" y="5949326"/>
            <a:ext cx="583264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1981687" y="4513752"/>
            <a:ext cx="0" cy="144016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100" idx="0"/>
          </p:cNvCxnSpPr>
          <p:nvPr/>
        </p:nvCxnSpPr>
        <p:spPr>
          <a:xfrm>
            <a:off x="4629754" y="4513813"/>
            <a:ext cx="16229" cy="144016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endCxn id="144" idx="1"/>
          </p:cNvCxnSpPr>
          <p:nvPr/>
        </p:nvCxnSpPr>
        <p:spPr>
          <a:xfrm>
            <a:off x="152400" y="5236021"/>
            <a:ext cx="6082589" cy="11397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104" idx="0"/>
            <a:endCxn id="105" idx="2"/>
          </p:cNvCxnSpPr>
          <p:nvPr/>
        </p:nvCxnSpPr>
        <p:spPr>
          <a:xfrm>
            <a:off x="3285919" y="4468093"/>
            <a:ext cx="0" cy="1526952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3289405" y="5236020"/>
            <a:ext cx="106851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V="1">
            <a:off x="3289405" y="4105862"/>
            <a:ext cx="0" cy="11301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Oval 111"/>
          <p:cNvSpPr/>
          <p:nvPr/>
        </p:nvSpPr>
        <p:spPr>
          <a:xfrm>
            <a:off x="3207212" y="5123003"/>
            <a:ext cx="174661" cy="18493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2868165" y="4064765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4078803" y="530622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pic>
        <p:nvPicPr>
          <p:cNvPr id="11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6151" y="4555172"/>
            <a:ext cx="12223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185" y="4741565"/>
            <a:ext cx="12223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185" y="5173270"/>
            <a:ext cx="12223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186" y="5785137"/>
            <a:ext cx="12223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186" y="5611775"/>
            <a:ext cx="12223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202" y="4568202"/>
            <a:ext cx="12223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236" y="4754595"/>
            <a:ext cx="12223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236" y="5186300"/>
            <a:ext cx="12223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237" y="5798167"/>
            <a:ext cx="12223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237" y="5624805"/>
            <a:ext cx="12223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8134" y="4539655"/>
            <a:ext cx="73025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366" y="4913007"/>
            <a:ext cx="73025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7217" y="5525559"/>
            <a:ext cx="73025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0967" y="5844403"/>
            <a:ext cx="73025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710" y="4549287"/>
            <a:ext cx="73025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8942" y="4922639"/>
            <a:ext cx="73025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067" y="5524918"/>
            <a:ext cx="73025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5543" y="5854035"/>
            <a:ext cx="73025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3" name="Straight Arrow Connector 132"/>
          <p:cNvCxnSpPr/>
          <p:nvPr/>
        </p:nvCxnSpPr>
        <p:spPr>
          <a:xfrm flipV="1">
            <a:off x="7477007" y="5213904"/>
            <a:ext cx="1594206" cy="85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 flipV="1">
            <a:off x="7477007" y="4092308"/>
            <a:ext cx="0" cy="11301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7055767" y="4051211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8790387" y="531322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765313" y="5994856"/>
            <a:ext cx="2544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Weld shrinkage 20 gages </a:t>
            </a:r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3452190" y="6018046"/>
            <a:ext cx="2491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Weld shrinkage 20 gages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3571461" y="4060039"/>
            <a:ext cx="2144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 gages / gap closure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488635" y="4404594"/>
            <a:ext cx="377687" cy="46714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7769" y="571211"/>
            <a:ext cx="3544312" cy="265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244057" y="564899"/>
            <a:ext cx="50737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Schell stress and yoke gap </a:t>
            </a:r>
            <a:r>
              <a:rPr lang="en-US" b="1" dirty="0" smtClean="0"/>
              <a:t>closure instrumentation</a:t>
            </a:r>
            <a:r>
              <a:rPr lang="en-US" dirty="0" smtClean="0"/>
              <a:t>: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48 strain gages</a:t>
            </a:r>
          </a:p>
          <a:p>
            <a:r>
              <a:rPr lang="en-US" b="1" dirty="0" smtClean="0"/>
              <a:t>Welding </a:t>
            </a:r>
            <a:r>
              <a:rPr lang="en-US" b="1" dirty="0" smtClean="0"/>
              <a:t>and yoke gap: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Feeler gage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Calipers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Instrumented on inner and outer shell surface: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188" y="2639862"/>
            <a:ext cx="2628820" cy="120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20611" y="2746385"/>
            <a:ext cx="1772306" cy="91400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>
            <a:stCxn id="104" idx="1"/>
            <a:endCxn id="105" idx="1"/>
          </p:cNvCxnSpPr>
          <p:nvPr/>
        </p:nvCxnSpPr>
        <p:spPr>
          <a:xfrm>
            <a:off x="369595" y="4490953"/>
            <a:ext cx="0" cy="148123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4989" y="4417961"/>
            <a:ext cx="2531717" cy="165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2" name="Straight Connector 91"/>
          <p:cNvCxnSpPr/>
          <p:nvPr/>
        </p:nvCxnSpPr>
        <p:spPr>
          <a:xfrm>
            <a:off x="6202243" y="4490953"/>
            <a:ext cx="0" cy="148123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39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3345" y="3075884"/>
            <a:ext cx="53680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assembly approach:</a:t>
            </a:r>
          </a:p>
          <a:p>
            <a:endParaRPr lang="en-US" dirty="0" smtClean="0"/>
          </a:p>
          <a:p>
            <a:r>
              <a:rPr lang="en-US" b="1" dirty="0" smtClean="0"/>
              <a:t>Trial assemblies (3 times</a:t>
            </a:r>
            <a:r>
              <a:rPr lang="en-US" b="1" dirty="0" smtClean="0"/>
              <a:t>):</a:t>
            </a:r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Pressurizing </a:t>
            </a:r>
            <a:r>
              <a:rPr lang="en-US" dirty="0" smtClean="0"/>
              <a:t>up to 250 t/m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Welding gap control after each load step;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Shimming iteration to achieve required welding and yoke </a:t>
            </a:r>
            <a:r>
              <a:rPr lang="en-US" dirty="0" smtClean="0"/>
              <a:t>gap.</a:t>
            </a:r>
          </a:p>
          <a:p>
            <a:endParaRPr lang="en-US" dirty="0" smtClean="0"/>
          </a:p>
          <a:p>
            <a:r>
              <a:rPr lang="en-US" b="1" dirty="0" smtClean="0"/>
              <a:t>Additional sample welding's in parallel</a:t>
            </a:r>
            <a:r>
              <a:rPr lang="en-US" b="1" dirty="0" smtClean="0"/>
              <a:t>:</a:t>
            </a:r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Test </a:t>
            </a:r>
            <a:r>
              <a:rPr lang="en-US" dirty="0" smtClean="0"/>
              <a:t>welding's </a:t>
            </a:r>
            <a:r>
              <a:rPr lang="en-US" dirty="0" smtClean="0"/>
              <a:t>based on sample plates </a:t>
            </a:r>
            <a:r>
              <a:rPr lang="en-US" dirty="0"/>
              <a:t>were </a:t>
            </a:r>
            <a:r>
              <a:rPr lang="en-US" dirty="0" smtClean="0"/>
              <a:t>performed with </a:t>
            </a:r>
            <a:r>
              <a:rPr lang="en-US" dirty="0" smtClean="0"/>
              <a:t>a 3.2 </a:t>
            </a:r>
            <a:r>
              <a:rPr lang="en-US" dirty="0"/>
              <a:t>mm, 3.5 mm, 4 mm </a:t>
            </a:r>
            <a:r>
              <a:rPr lang="en-US" dirty="0" smtClean="0"/>
              <a:t>welding </a:t>
            </a:r>
            <a:r>
              <a:rPr lang="en-US" dirty="0" smtClean="0"/>
              <a:t>gap.</a:t>
            </a: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1420" y="3469449"/>
            <a:ext cx="3505506" cy="2629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306821"/>
              </p:ext>
            </p:extLst>
          </p:nvPr>
        </p:nvGraphicFramePr>
        <p:xfrm>
          <a:off x="3446766" y="566100"/>
          <a:ext cx="5560160" cy="2313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199"/>
                <a:gridCol w="1242623"/>
                <a:gridCol w="837571"/>
                <a:gridCol w="934625"/>
                <a:gridCol w="837571"/>
                <a:gridCol w="837571"/>
              </a:tblGrid>
              <a:tr h="85034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Assembly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Yoke shimming</a:t>
                      </a:r>
                    </a:p>
                    <a:p>
                      <a:r>
                        <a:rPr lang="en-US" sz="1200" dirty="0" smtClean="0"/>
                        <a:t>Inside [mm]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Yoke shimming</a:t>
                      </a:r>
                    </a:p>
                    <a:p>
                      <a:r>
                        <a:rPr lang="en-US" sz="1200" dirty="0" smtClean="0"/>
                        <a:t>Outside [mm]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</a:t>
                      </a:r>
                      <a:r>
                        <a:rPr lang="en-US" sz="1200" baseline="0" dirty="0" smtClean="0"/>
                        <a:t> cylinder</a:t>
                      </a:r>
                    </a:p>
                    <a:p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Weld gap (0 t/m)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Weld </a:t>
                      </a:r>
                      <a:r>
                        <a:rPr lang="en-US" sz="1200" dirty="0" smtClean="0"/>
                        <a:t>gap</a:t>
                      </a:r>
                      <a:endParaRPr lang="en-US" sz="1200" dirty="0"/>
                    </a:p>
                  </a:txBody>
                  <a:tcPr/>
                </a:tc>
              </a:tr>
              <a:tr h="4273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</a:t>
                      </a:r>
                      <a:r>
                        <a:rPr lang="en-US" sz="1400" baseline="0" dirty="0" smtClean="0"/>
                        <a:t> mm (radius)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2.6 </a:t>
                      </a:r>
                      <a:r>
                        <a:rPr lang="en-US" sz="1400" dirty="0" smtClean="0"/>
                        <a:t> </a:t>
                      </a:r>
                    </a:p>
                    <a:p>
                      <a:pPr algn="ctr"/>
                      <a:r>
                        <a:rPr lang="en-US" sz="1400" dirty="0" smtClean="0"/>
                        <a:t>(200 t/m)</a:t>
                      </a:r>
                      <a:endParaRPr lang="en-US" sz="1400" dirty="0"/>
                    </a:p>
                  </a:txBody>
                  <a:tcPr/>
                </a:tc>
              </a:tr>
              <a:tr h="4273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</a:t>
                      </a:r>
                      <a:endParaRPr lang="en-US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</a:t>
                      </a:r>
                      <a:endParaRPr lang="en-US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mm (radius)</a:t>
                      </a:r>
                      <a:endParaRPr lang="en-US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4.6</a:t>
                      </a:r>
                      <a:endParaRPr lang="en-US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3.5</a:t>
                      </a:r>
                    </a:p>
                    <a:p>
                      <a:pPr algn="ctr"/>
                      <a:r>
                        <a:rPr lang="en-US" sz="1400" dirty="0" smtClean="0"/>
                        <a:t>(250 t/m)</a:t>
                      </a:r>
                      <a:endParaRPr lang="en-US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45" y="25940"/>
            <a:ext cx="31220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Assembly approach:</a:t>
            </a:r>
            <a:endParaRPr lang="en-US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47" y="566100"/>
            <a:ext cx="3232540" cy="2424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2078842" y="1878343"/>
            <a:ext cx="1" cy="447674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459842" y="1878343"/>
            <a:ext cx="1" cy="447674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79964" y="2326017"/>
            <a:ext cx="7393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inside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99709" y="2326017"/>
            <a:ext cx="8851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outside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503221" y="2850383"/>
            <a:ext cx="5640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Welding gap was reduced by 1 mm after closure of the yoke gap.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986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570078647"/>
              </p:ext>
            </p:extLst>
          </p:nvPr>
        </p:nvGraphicFramePr>
        <p:xfrm>
          <a:off x="414528" y="4272677"/>
          <a:ext cx="8351520" cy="2585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 flipH="1">
            <a:off x="-2" y="0"/>
            <a:ext cx="9144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Welding gap dimensions vs. pressure cycle</a:t>
            </a: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742" y="696683"/>
            <a:ext cx="7982485" cy="391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460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0418671"/>
              </p:ext>
            </p:extLst>
          </p:nvPr>
        </p:nvGraphicFramePr>
        <p:xfrm>
          <a:off x="4575101" y="783556"/>
          <a:ext cx="4568899" cy="2709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677926"/>
              </p:ext>
            </p:extLst>
          </p:nvPr>
        </p:nvGraphicFramePr>
        <p:xfrm>
          <a:off x="0" y="766819"/>
          <a:ext cx="4568456" cy="2712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 flipH="1">
            <a:off x="-2" y="0"/>
            <a:ext cx="8032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Welding gap dimensions, three positions per side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811" y="3706153"/>
            <a:ext cx="3359924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73355" y="4731143"/>
            <a:ext cx="63145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Front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4105834" y="3706153"/>
            <a:ext cx="48050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Non uniform welding gap closure: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Improvement of assembly strategy;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First mockup assembly was performed with reduced recourses;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Shimming and gap measurements to be improved in foreseen test;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New gap instrumentation to be developed (MME).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799857" y="4194123"/>
            <a:ext cx="347575" cy="7667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52282" y="3935506"/>
            <a:ext cx="1630575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Assembly guiding</a:t>
            </a:r>
            <a:endParaRPr lang="en-US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1452282" y="5100475"/>
            <a:ext cx="695150" cy="4397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80358" y="5482363"/>
            <a:ext cx="3103478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Wedge to close weld gap uniformly</a:t>
            </a:r>
            <a:endParaRPr lang="en-US" sz="1600" dirty="0"/>
          </a:p>
        </p:txBody>
      </p:sp>
      <p:sp>
        <p:nvSpPr>
          <p:cNvPr id="24" name="Line Callout 2 (Border and Accent Bar) 23"/>
          <p:cNvSpPr/>
          <p:nvPr/>
        </p:nvSpPr>
        <p:spPr>
          <a:xfrm>
            <a:off x="1268505" y="4565488"/>
            <a:ext cx="367553" cy="331309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1205"/>
              <a:gd name="adj6" fmla="val -39350"/>
            </a:avLst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28" name="Line Callout 2 (Border and Accent Bar) 27"/>
          <p:cNvSpPr/>
          <p:nvPr/>
        </p:nvSpPr>
        <p:spPr>
          <a:xfrm>
            <a:off x="2586317" y="4399833"/>
            <a:ext cx="367553" cy="331309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1205"/>
              <a:gd name="adj6" fmla="val -39350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29" name="Line Callout 2 (Border and Accent Bar) 28"/>
          <p:cNvSpPr/>
          <p:nvPr/>
        </p:nvSpPr>
        <p:spPr>
          <a:xfrm>
            <a:off x="3186908" y="4313999"/>
            <a:ext cx="367553" cy="331309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1205"/>
              <a:gd name="adj6" fmla="val -39350"/>
            </a:avLst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343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463138"/>
          </a:xfrm>
        </p:spPr>
        <p:txBody>
          <a:bodyPr>
            <a:noAutofit/>
          </a:bodyPr>
          <a:lstStyle/>
          <a:p>
            <a:r>
              <a:rPr lang="en-GB" sz="2800" dirty="0" smtClean="0"/>
              <a:t>Traction Measurements : Means and longitudinal coherence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131840" y="5373216"/>
            <a:ext cx="2808312" cy="90655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/>
            <a:r>
              <a:rPr lang="fr-FR" sz="1400" dirty="0" smtClean="0">
                <a:solidFill>
                  <a:schemeClr val="tx2"/>
                </a:solidFill>
              </a:rPr>
              <a:t>Excellent longitudinal </a:t>
            </a:r>
            <a:r>
              <a:rPr lang="fr-FR" sz="1400" dirty="0" err="1" smtClean="0">
                <a:solidFill>
                  <a:schemeClr val="tx2"/>
                </a:solidFill>
              </a:rPr>
              <a:t>behaviour</a:t>
            </a:r>
            <a:endParaRPr lang="fr-FR" sz="1400" dirty="0" smtClean="0">
              <a:solidFill>
                <a:schemeClr val="tx2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84887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Chart 6"/>
          <p:cNvGraphicFramePr/>
          <p:nvPr/>
        </p:nvGraphicFramePr>
        <p:xfrm>
          <a:off x="107504" y="3789040"/>
          <a:ext cx="2880320" cy="1459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6084168" y="3789040"/>
          <a:ext cx="2952328" cy="1396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7409" y="6412675"/>
            <a:ext cx="8637173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Slide taken from the summary presentation given by M. </a:t>
            </a:r>
            <a:r>
              <a:rPr lang="en-US" dirty="0" err="1" smtClean="0"/>
              <a:t>Guinchard</a:t>
            </a:r>
            <a:r>
              <a:rPr lang="en-US" dirty="0" smtClean="0"/>
              <a:t> </a:t>
            </a:r>
            <a:r>
              <a:rPr lang="en-US" dirty="0"/>
              <a:t>and A. Gauthier </a:t>
            </a:r>
            <a:r>
              <a:rPr lang="en-US" dirty="0" err="1"/>
              <a:t>Pastre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29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F. Lackner - 24.09.2013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906" y="597489"/>
            <a:ext cx="1531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Outline: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260905" y="1359850"/>
            <a:ext cx="875264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 smtClean="0"/>
              <a:t>Available tooling and operational status;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 smtClean="0"/>
              <a:t>Welding technology, LHC and 11T;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 smtClean="0"/>
              <a:t>Welding mockup assembly and shimming iterations;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 smtClean="0"/>
              <a:t>Welding tests and results;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 smtClean="0"/>
              <a:t>Further steps</a:t>
            </a:r>
            <a:r>
              <a:rPr lang="en-US" sz="2800" dirty="0" smtClean="0"/>
              <a:t>;</a:t>
            </a:r>
            <a:endParaRPr lang="en-US" sz="28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 smtClean="0"/>
              <a:t>Conclusion.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65455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1584" y="0"/>
            <a:ext cx="9185583" cy="692696"/>
          </a:xfrm>
        </p:spPr>
        <p:txBody>
          <a:bodyPr>
            <a:noAutofit/>
          </a:bodyPr>
          <a:lstStyle/>
          <a:p>
            <a:r>
              <a:rPr lang="en-GB" sz="2800" dirty="0" smtClean="0"/>
              <a:t>Bending Measurements : Means and longitudinal coherence</a:t>
            </a:r>
            <a:endParaRPr lang="en-US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765537" cy="454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51520" y="5301208"/>
            <a:ext cx="8424936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/>
            <a:r>
              <a:rPr lang="fr-FR" sz="1400" dirty="0" smtClean="0">
                <a:solidFill>
                  <a:schemeClr val="tx2"/>
                </a:solidFill>
              </a:rPr>
              <a:t>The </a:t>
            </a:r>
            <a:r>
              <a:rPr lang="fr-FR" sz="1400" dirty="0" err="1" smtClean="0">
                <a:solidFill>
                  <a:schemeClr val="tx2"/>
                </a:solidFill>
              </a:rPr>
              <a:t>two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</a:rPr>
              <a:t>sides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</a:rPr>
              <a:t>don’t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</a:rPr>
              <a:t>behave</a:t>
            </a:r>
            <a:r>
              <a:rPr lang="fr-FR" sz="1400" dirty="0" smtClean="0">
                <a:solidFill>
                  <a:schemeClr val="tx2"/>
                </a:solidFill>
              </a:rPr>
              <a:t> in the </a:t>
            </a:r>
            <a:r>
              <a:rPr lang="fr-FR" sz="1400" dirty="0" err="1" smtClean="0">
                <a:solidFill>
                  <a:schemeClr val="tx2"/>
                </a:solidFill>
              </a:rPr>
              <a:t>same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</a:rPr>
              <a:t>way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</a:rPr>
              <a:t>which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</a:rPr>
              <a:t>is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</a:rPr>
              <a:t>simply</a:t>
            </a:r>
            <a:r>
              <a:rPr lang="fr-FR" sz="1400" dirty="0" smtClean="0">
                <a:solidFill>
                  <a:schemeClr val="tx2"/>
                </a:solidFill>
              </a:rPr>
              <a:t> due to the </a:t>
            </a:r>
            <a:r>
              <a:rPr lang="fr-FR" sz="1400" dirty="0" err="1" smtClean="0">
                <a:solidFill>
                  <a:schemeClr val="tx2"/>
                </a:solidFill>
              </a:rPr>
              <a:t>difference</a:t>
            </a:r>
            <a:r>
              <a:rPr lang="fr-FR" sz="1400" dirty="0" smtClean="0">
                <a:solidFill>
                  <a:schemeClr val="tx2"/>
                </a:solidFill>
              </a:rPr>
              <a:t> in gaps</a:t>
            </a:r>
          </a:p>
        </p:txBody>
      </p:sp>
      <p:graphicFrame>
        <p:nvGraphicFramePr>
          <p:cNvPr id="8" name="Chart 7"/>
          <p:cNvGraphicFramePr/>
          <p:nvPr/>
        </p:nvGraphicFramePr>
        <p:xfrm>
          <a:off x="107504" y="3789040"/>
          <a:ext cx="2880320" cy="1459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6084168" y="3789040"/>
          <a:ext cx="2952328" cy="1396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7409" y="6412675"/>
            <a:ext cx="8637173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Slide taken from the summary presentation given by M. </a:t>
            </a:r>
            <a:r>
              <a:rPr lang="en-US" dirty="0" err="1" smtClean="0"/>
              <a:t>Guinchard</a:t>
            </a:r>
            <a:r>
              <a:rPr lang="en-US" dirty="0" smtClean="0"/>
              <a:t> </a:t>
            </a:r>
            <a:r>
              <a:rPr lang="en-US" dirty="0"/>
              <a:t>and A. Gauthier </a:t>
            </a:r>
            <a:r>
              <a:rPr lang="en-US" dirty="0" err="1"/>
              <a:t>Pastre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0731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17960" y="0"/>
            <a:ext cx="8686800" cy="642942"/>
          </a:xfrm>
        </p:spPr>
        <p:txBody>
          <a:bodyPr>
            <a:noAutofit/>
          </a:bodyPr>
          <a:lstStyle/>
          <a:p>
            <a:pPr algn="l"/>
            <a:r>
              <a:rPr lang="en-GB" sz="2800" dirty="0" smtClean="0"/>
              <a:t>Strain Measurements : Contact at Yokes 1 and 2</a:t>
            </a:r>
            <a:endParaRPr lang="en-GB" sz="2800" dirty="0"/>
          </a:p>
        </p:txBody>
      </p:sp>
      <p:sp>
        <p:nvSpPr>
          <p:cNvPr id="5" name="Rectangle 4"/>
          <p:cNvSpPr/>
          <p:nvPr/>
        </p:nvSpPr>
        <p:spPr>
          <a:xfrm>
            <a:off x="179512" y="5373216"/>
            <a:ext cx="3960440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/>
            <a:r>
              <a:rPr lang="en-GB" sz="1400" b="1" u="sng" dirty="0" smtClean="0">
                <a:solidFill>
                  <a:srgbClr val="FF0000"/>
                </a:solidFill>
              </a:rPr>
              <a:t>We measure both traction and bending strains !</a:t>
            </a:r>
            <a:endParaRPr lang="en-US" sz="1400" b="1" u="sng" dirty="0" smtClean="0">
              <a:solidFill>
                <a:srgbClr val="FF0000"/>
              </a:solidFill>
            </a:endParaRPr>
          </a:p>
          <a:p>
            <a:pPr marL="285750" indent="-285750" algn="just"/>
            <a:endParaRPr lang="en-GB" sz="1400" dirty="0" smtClean="0">
              <a:solidFill>
                <a:schemeClr val="tx2"/>
              </a:solidFill>
            </a:endParaRPr>
          </a:p>
          <a:p>
            <a:pPr marL="285750" indent="-285750" algn="just"/>
            <a:r>
              <a:rPr lang="en-GB" sz="1400" dirty="0" smtClean="0">
                <a:solidFill>
                  <a:schemeClr val="tx2"/>
                </a:solidFill>
              </a:rPr>
              <a:t>Simply to indicate if the Yokes are in contact</a:t>
            </a:r>
          </a:p>
          <a:p>
            <a:pPr marL="285750" indent="-285750" algn="just"/>
            <a:endParaRPr lang="en-GB" sz="1400" dirty="0" smtClean="0">
              <a:solidFill>
                <a:schemeClr val="tx2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164287" y="404434"/>
            <a:ext cx="1597168" cy="962615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473423" y="1565852"/>
            <a:ext cx="8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Y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1087189"/>
            <a:ext cx="1712765" cy="128410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956376" y="1196752"/>
            <a:ext cx="288032" cy="36004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236296" y="1700808"/>
            <a:ext cx="360040" cy="28803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J1</a:t>
            </a:r>
            <a:endParaRPr lang="fr-FR" sz="1100" dirty="0"/>
          </a:p>
        </p:txBody>
      </p:sp>
      <p:sp>
        <p:nvSpPr>
          <p:cNvPr id="15" name="TextBox 15"/>
          <p:cNvSpPr txBox="1"/>
          <p:nvPr/>
        </p:nvSpPr>
        <p:spPr>
          <a:xfrm>
            <a:off x="7668344" y="1700808"/>
            <a:ext cx="324037" cy="28803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J2</a:t>
            </a:r>
            <a:endParaRPr lang="fr-FR" sz="1100" dirty="0"/>
          </a:p>
        </p:txBody>
      </p:sp>
      <p:sp>
        <p:nvSpPr>
          <p:cNvPr id="16" name="TextBox 16"/>
          <p:cNvSpPr txBox="1"/>
          <p:nvPr/>
        </p:nvSpPr>
        <p:spPr>
          <a:xfrm>
            <a:off x="8172400" y="1700808"/>
            <a:ext cx="360041" cy="26229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J3</a:t>
            </a:r>
            <a:endParaRPr lang="fr-FR" sz="1100" dirty="0"/>
          </a:p>
        </p:txBody>
      </p:sp>
      <p:sp>
        <p:nvSpPr>
          <p:cNvPr id="17" name="TextBox 17"/>
          <p:cNvSpPr txBox="1"/>
          <p:nvPr/>
        </p:nvSpPr>
        <p:spPr>
          <a:xfrm>
            <a:off x="8604448" y="1700808"/>
            <a:ext cx="360039" cy="28803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J4</a:t>
            </a:r>
            <a:endParaRPr lang="fr-FR" sz="11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3429000"/>
            <a:ext cx="1728827" cy="1296144"/>
          </a:xfrm>
          <a:prstGeom prst="rect">
            <a:avLst/>
          </a:prstGeom>
        </p:spPr>
      </p:pic>
      <p:sp>
        <p:nvSpPr>
          <p:cNvPr id="20" name="TextBox 13"/>
          <p:cNvSpPr txBox="1"/>
          <p:nvPr/>
        </p:nvSpPr>
        <p:spPr>
          <a:xfrm>
            <a:off x="7956376" y="3573016"/>
            <a:ext cx="466725" cy="4572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2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7236296" y="4005064"/>
            <a:ext cx="352424" cy="323850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/>
              <a:t>J.5</a:t>
            </a:r>
          </a:p>
        </p:txBody>
      </p:sp>
      <p:sp>
        <p:nvSpPr>
          <p:cNvPr id="22" name="TextBox 19"/>
          <p:cNvSpPr txBox="1"/>
          <p:nvPr/>
        </p:nvSpPr>
        <p:spPr>
          <a:xfrm>
            <a:off x="7596336" y="4005064"/>
            <a:ext cx="352424" cy="323850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/>
              <a:t>J.6</a:t>
            </a:r>
          </a:p>
        </p:txBody>
      </p:sp>
      <p:sp>
        <p:nvSpPr>
          <p:cNvPr id="23" name="TextBox 20"/>
          <p:cNvSpPr txBox="1"/>
          <p:nvPr/>
        </p:nvSpPr>
        <p:spPr>
          <a:xfrm>
            <a:off x="8316416" y="4005064"/>
            <a:ext cx="352424" cy="323850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/>
              <a:t>J.7</a:t>
            </a:r>
          </a:p>
        </p:txBody>
      </p:sp>
      <p:sp>
        <p:nvSpPr>
          <p:cNvPr id="24" name="TextBox 21"/>
          <p:cNvSpPr txBox="1"/>
          <p:nvPr/>
        </p:nvSpPr>
        <p:spPr>
          <a:xfrm>
            <a:off x="8676456" y="4005064"/>
            <a:ext cx="352424" cy="323850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/>
              <a:t>J.8</a:t>
            </a:r>
          </a:p>
        </p:txBody>
      </p:sp>
      <p:graphicFrame>
        <p:nvGraphicFramePr>
          <p:cNvPr id="25" name="Chart 24"/>
          <p:cNvGraphicFramePr/>
          <p:nvPr/>
        </p:nvGraphicFramePr>
        <p:xfrm>
          <a:off x="179512" y="764704"/>
          <a:ext cx="6561038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Chart 25"/>
          <p:cNvGraphicFramePr/>
          <p:nvPr/>
        </p:nvGraphicFramePr>
        <p:xfrm>
          <a:off x="467544" y="3068960"/>
          <a:ext cx="633670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217409" y="6412675"/>
            <a:ext cx="8637173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Slide taken from the summary presentation given by M. </a:t>
            </a:r>
            <a:r>
              <a:rPr lang="en-US" dirty="0" err="1" smtClean="0"/>
              <a:t>Guinchard</a:t>
            </a:r>
            <a:r>
              <a:rPr lang="en-US" dirty="0" smtClean="0"/>
              <a:t> </a:t>
            </a:r>
            <a:r>
              <a:rPr lang="en-US" dirty="0"/>
              <a:t>and A. Gauthier </a:t>
            </a:r>
            <a:r>
              <a:rPr lang="en-US" dirty="0" err="1"/>
              <a:t>Pastre</a:t>
            </a:r>
            <a:r>
              <a:rPr lang="en-US" dirty="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8869" y="5462649"/>
            <a:ext cx="4845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Added: Gap closure monitoring requires the development of different metrological approach.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0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428" y="1008915"/>
            <a:ext cx="3359924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3825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Welding process </a:t>
            </a:r>
            <a:r>
              <a:rPr lang="en-US" sz="2800" dirty="0" smtClean="0"/>
              <a:t>quality: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25406" y="537808"/>
            <a:ext cx="52859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First welding pass was not started </a:t>
            </a:r>
            <a:r>
              <a:rPr lang="en-US" sz="2400" dirty="0" smtClean="0"/>
              <a:t>synchronous (</a:t>
            </a:r>
            <a:r>
              <a:rPr lang="en-US" sz="2400" dirty="0" err="1" smtClean="0"/>
              <a:t>Bside</a:t>
            </a:r>
            <a:r>
              <a:rPr lang="en-US" sz="2400" dirty="0" smtClean="0"/>
              <a:t> </a:t>
            </a:r>
            <a:r>
              <a:rPr lang="en-US" sz="2400" dirty="0" smtClean="0"/>
              <a:t>delayed by about 7s</a:t>
            </a:r>
            <a:r>
              <a:rPr lang="en-US" sz="2400" dirty="0" smtClean="0"/>
              <a:t>);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Some </a:t>
            </a:r>
            <a:r>
              <a:rPr lang="en-US" sz="2400" dirty="0" smtClean="0"/>
              <a:t>issues </a:t>
            </a:r>
            <a:r>
              <a:rPr lang="en-US" sz="2400" dirty="0" smtClean="0"/>
              <a:t>due to welding interruption  in </a:t>
            </a:r>
            <a:r>
              <a:rPr lang="en-US" sz="2400" dirty="0" smtClean="0"/>
              <a:t>the second filling pass </a:t>
            </a:r>
            <a:r>
              <a:rPr lang="en-US" sz="2400" dirty="0" smtClean="0"/>
              <a:t>Aside (related </a:t>
            </a:r>
            <a:r>
              <a:rPr lang="en-US" sz="2400" dirty="0" smtClean="0"/>
              <a:t>to the welding wire </a:t>
            </a:r>
            <a:r>
              <a:rPr lang="en-US" sz="2400" dirty="0" smtClean="0"/>
              <a:t>spool);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Filling </a:t>
            </a:r>
            <a:r>
              <a:rPr lang="en-US" sz="2400" dirty="0" smtClean="0"/>
              <a:t>passes on the </a:t>
            </a:r>
            <a:r>
              <a:rPr lang="en-US" sz="2400" dirty="0" err="1" smtClean="0"/>
              <a:t>Bside</a:t>
            </a:r>
            <a:r>
              <a:rPr lang="en-US" sz="2400" dirty="0" smtClean="0"/>
              <a:t> were started in </a:t>
            </a:r>
            <a:r>
              <a:rPr lang="en-US" sz="2400" dirty="0" smtClean="0"/>
              <a:t>position 120</a:t>
            </a:r>
            <a:r>
              <a:rPr lang="en-US" sz="2400" dirty="0" smtClean="0"/>
              <a:t>, 140 and 160 mm </a:t>
            </a:r>
            <a:r>
              <a:rPr lang="en-US" sz="2400" dirty="0" smtClean="0"/>
              <a:t>from.</a:t>
            </a:r>
            <a:endParaRPr lang="en-US" sz="2400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53274" y="4323460"/>
            <a:ext cx="4630210" cy="161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79642" y="124829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60031" y="1279074"/>
            <a:ext cx="29687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B</a:t>
            </a:r>
            <a:endParaRPr lang="en-US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1242" y="4023125"/>
            <a:ext cx="3145024" cy="136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1359" y="5469699"/>
            <a:ext cx="4164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Amount of weld projections should be reduced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83660" y="5942606"/>
            <a:ext cx="4969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Filling passes on </a:t>
            </a:r>
            <a:r>
              <a:rPr lang="en-US" dirty="0" err="1" smtClean="0"/>
              <a:t>Bside</a:t>
            </a:r>
            <a:r>
              <a:rPr lang="en-US" dirty="0" smtClean="0"/>
              <a:t> started in different positions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1136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958" y="997969"/>
            <a:ext cx="904208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Destructive and non destructive tests foreseen</a:t>
            </a:r>
            <a:r>
              <a:rPr lang="en-US" sz="2000" b="1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Cutting of mockup foreseen next week, used during open day exhibition;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Inverse stress measurement will be performed to confirm once more the achieved shell stress, instrumentation is ready;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Analysis </a:t>
            </a:r>
            <a:r>
              <a:rPr lang="en-US" dirty="0" smtClean="0"/>
              <a:t>of side wall </a:t>
            </a:r>
            <a:r>
              <a:rPr lang="en-US" dirty="0" smtClean="0"/>
              <a:t>fusion;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Tensile </a:t>
            </a:r>
            <a:r>
              <a:rPr lang="en-US" dirty="0" smtClean="0"/>
              <a:t>test;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X-ray already performed;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Metallographic analysis of specific regions foreseen.</a:t>
            </a:r>
          </a:p>
          <a:p>
            <a:endParaRPr lang="en-US" dirty="0" smtClean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6914" y="1966006"/>
            <a:ext cx="3685169" cy="207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958" y="3771735"/>
            <a:ext cx="862148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Next steps: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Confirming once more the shell dimensions based on final yoke (next week);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Discussing alternative solutions, with respect to the amount of investment and the CERN procurement rules;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Writing specifications for the seam tracking and the </a:t>
            </a:r>
            <a:r>
              <a:rPr lang="en-US" dirty="0" err="1" smtClean="0"/>
              <a:t>evt</a:t>
            </a:r>
            <a:r>
              <a:rPr lang="en-US" dirty="0" smtClean="0"/>
              <a:t>. upgrade of the control system  </a:t>
            </a:r>
            <a:r>
              <a:rPr lang="en-US" dirty="0" err="1" smtClean="0"/>
              <a:t>system</a:t>
            </a:r>
            <a:r>
              <a:rPr lang="en-US" dirty="0" smtClean="0"/>
              <a:t> for the 15 m long welding press;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Improving assembly strategy by implying final hoisting devices and shimming approaches.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Launching the order for (ideally 4) welding posts and the related seam tracking system;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7215"/>
            <a:ext cx="4044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Analysis and further steps: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2621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7087" y="382332"/>
            <a:ext cx="8689826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Conclusion:</a:t>
            </a:r>
            <a:endParaRPr lang="en-US" sz="2800" b="1" dirty="0" smtClean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Sample welding press was refurbished and is operational (First mockup welded);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Welding technology successfully developed with the company EWM;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Mockup test welding has shown that the required shell stress can be built up;</a:t>
            </a:r>
          </a:p>
          <a:p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Metallurgical analysis </a:t>
            </a:r>
            <a:r>
              <a:rPr lang="en-US" sz="2400" dirty="0" smtClean="0"/>
              <a:t>performed after cut opening;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Discussions with alternative supplier </a:t>
            </a:r>
            <a:r>
              <a:rPr lang="en-US" sz="2400" dirty="0" smtClean="0"/>
              <a:t>ongoing;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Further work required to bring large welding press online, staying compatible with the</a:t>
            </a:r>
            <a:r>
              <a:rPr lang="en-US" sz="2400" dirty="0"/>
              <a:t> </a:t>
            </a:r>
            <a:r>
              <a:rPr lang="en-US" sz="2400" dirty="0" smtClean="0"/>
              <a:t>LHC  dipole welding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294591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077041"/>
              </p:ext>
            </p:extLst>
          </p:nvPr>
        </p:nvGraphicFramePr>
        <p:xfrm>
          <a:off x="1011936" y="1024128"/>
          <a:ext cx="7242048" cy="4852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0688" y="280416"/>
            <a:ext cx="4823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Additional slide :</a:t>
            </a:r>
          </a:p>
          <a:p>
            <a:r>
              <a:rPr lang="en-US" dirty="0" smtClean="0"/>
              <a:t>Welding </a:t>
            </a:r>
            <a:r>
              <a:rPr lang="en-US" dirty="0" smtClean="0"/>
              <a:t>gap - Yoke gap closure (0 t/m – 250 t/m):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075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00" b="99896" l="0" r="90000">
                        <a14:foregroundMark x1="53125" y1="2604" x2="15547" y2="7083"/>
                        <a14:foregroundMark x1="16641" y1="8646" x2="78" y2="41250"/>
                        <a14:foregroundMark x1="12578" y1="72292" x2="32500" y2="99896"/>
                        <a14:foregroundMark x1="30547" y1="91979" x2="43125" y2="99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217" y="4282965"/>
            <a:ext cx="2943374" cy="2207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" y="919824"/>
            <a:ext cx="6724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Large LMF welding </a:t>
            </a:r>
            <a:r>
              <a:rPr lang="en-US" sz="2000" dirty="0" smtClean="0"/>
              <a:t>press, previously operated at Babcock </a:t>
            </a:r>
            <a:r>
              <a:rPr lang="en-US" sz="2000" dirty="0" err="1" smtClean="0"/>
              <a:t>Noell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817612"/>
            <a:ext cx="5822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Short mockup welding press (</a:t>
            </a:r>
            <a:r>
              <a:rPr lang="en-US" sz="2000" dirty="0" err="1" smtClean="0"/>
              <a:t>Fjellman</a:t>
            </a:r>
            <a:r>
              <a:rPr lang="en-US" sz="2000" dirty="0" smtClean="0"/>
              <a:t> skinning press</a:t>
            </a:r>
            <a:r>
              <a:rPr lang="en-US" sz="2000" dirty="0" smtClean="0"/>
              <a:t>):</a:t>
            </a:r>
            <a:endParaRPr lang="en-US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501017"/>
              </p:ext>
            </p:extLst>
          </p:nvPr>
        </p:nvGraphicFramePr>
        <p:xfrm>
          <a:off x="4128747" y="1423484"/>
          <a:ext cx="4572000" cy="2257866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2705140"/>
                <a:gridCol w="1866860"/>
              </a:tblGrid>
              <a:tr h="177169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Length capacity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16000 mm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Nominal</a:t>
                      </a:r>
                      <a:r>
                        <a:rPr lang="en-US" sz="1100" b="1" baseline="0" dirty="0" smtClean="0"/>
                        <a:t> hydraulic pressure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600 bar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LHC</a:t>
                      </a:r>
                      <a:r>
                        <a:rPr lang="en-US" sz="1100" b="1" baseline="0" dirty="0" smtClean="0"/>
                        <a:t> dipole welding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400 t/m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Press capacity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500</a:t>
                      </a:r>
                      <a:r>
                        <a:rPr lang="en-US" sz="1100" b="1" baseline="0" dirty="0" smtClean="0"/>
                        <a:t> </a:t>
                      </a:r>
                      <a:r>
                        <a:rPr lang="en-US" sz="1100" b="1" baseline="0" dirty="0" err="1" smtClean="0"/>
                        <a:t>kN</a:t>
                      </a:r>
                      <a:r>
                        <a:rPr lang="en-US" sz="1100" b="1" baseline="0" dirty="0" smtClean="0"/>
                        <a:t>/m – 12 MN/m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Widow size (closed position)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Width:</a:t>
                      </a:r>
                      <a:r>
                        <a:rPr lang="en-US" sz="1100" b="1" baseline="0" dirty="0" smtClean="0"/>
                        <a:t> </a:t>
                      </a:r>
                      <a:r>
                        <a:rPr lang="en-US" sz="1100" b="1" dirty="0" smtClean="0"/>
                        <a:t>2200</a:t>
                      </a:r>
                      <a:r>
                        <a:rPr lang="en-US" sz="1100" b="1" baseline="0" dirty="0" smtClean="0"/>
                        <a:t> </a:t>
                      </a:r>
                      <a:r>
                        <a:rPr lang="en-US" sz="1100" b="1" baseline="0" dirty="0" smtClean="0"/>
                        <a:t>mm</a:t>
                      </a:r>
                    </a:p>
                    <a:p>
                      <a:pPr algn="ctr"/>
                      <a:r>
                        <a:rPr lang="en-US" sz="1100" b="1" baseline="0" dirty="0" smtClean="0"/>
                        <a:t>Height: 1600 </a:t>
                      </a:r>
                      <a:r>
                        <a:rPr lang="en-US" sz="1100" b="1" baseline="0" dirty="0" smtClean="0"/>
                        <a:t>mm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Stroke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100 mm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Adaptive laser tracking system</a:t>
                      </a:r>
                      <a:endParaRPr lang="en-US" sz="11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6000" b="1" dirty="0"/>
                    </a:p>
                  </a:txBody>
                  <a:tcPr/>
                </a:tc>
              </a:tr>
              <a:tr h="26201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Currently:</a:t>
                      </a:r>
                      <a:r>
                        <a:rPr lang="en-US" sz="1100" b="1" baseline="0" dirty="0" smtClean="0"/>
                        <a:t> </a:t>
                      </a:r>
                      <a:r>
                        <a:rPr lang="en-US" sz="1100" b="1" dirty="0" smtClean="0"/>
                        <a:t>STT </a:t>
                      </a:r>
                      <a:r>
                        <a:rPr lang="en-US" sz="1100" b="1" dirty="0" smtClean="0"/>
                        <a:t>&amp; MIG welding system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60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056535"/>
              </p:ext>
            </p:extLst>
          </p:nvPr>
        </p:nvGraphicFramePr>
        <p:xfrm>
          <a:off x="4152777" y="4282965"/>
          <a:ext cx="4572000" cy="1995855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2705140"/>
                <a:gridCol w="1866860"/>
              </a:tblGrid>
              <a:tr h="177169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Length capacity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2500 mm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Nominal</a:t>
                      </a:r>
                      <a:r>
                        <a:rPr lang="en-US" sz="1100" b="1" baseline="0" dirty="0" smtClean="0"/>
                        <a:t> hydraulic pressure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700 bar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Press capacity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Up</a:t>
                      </a:r>
                      <a:r>
                        <a:rPr lang="en-US" sz="1100" b="1" baseline="0" dirty="0" smtClean="0"/>
                        <a:t> to 750 t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Widow size (closed position)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Width:</a:t>
                      </a:r>
                      <a:r>
                        <a:rPr lang="en-US" sz="1100" b="1" baseline="0" dirty="0" smtClean="0"/>
                        <a:t> 1700 mm</a:t>
                      </a:r>
                    </a:p>
                    <a:p>
                      <a:pPr algn="ctr"/>
                      <a:r>
                        <a:rPr lang="en-US" sz="1100" b="1" baseline="0" dirty="0" smtClean="0"/>
                        <a:t>Height: 1250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Stroke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30 </a:t>
                      </a:r>
                      <a:r>
                        <a:rPr lang="en-US" sz="1100" b="1" dirty="0" smtClean="0"/>
                        <a:t>mm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On short term no adaptive laser tracking system is foreseen</a:t>
                      </a:r>
                      <a:endParaRPr lang="en-US" sz="11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6000" b="1" dirty="0"/>
                    </a:p>
                  </a:txBody>
                  <a:tcPr/>
                </a:tc>
              </a:tr>
              <a:tr h="26201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Welding</a:t>
                      </a:r>
                      <a:r>
                        <a:rPr lang="en-US" sz="1100" b="1" baseline="0" dirty="0" smtClean="0"/>
                        <a:t> system selection ongoing</a:t>
                      </a:r>
                      <a:endParaRPr lang="en-US" sz="1100" b="1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6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4953" y="1297267"/>
            <a:ext cx="1834228" cy="2384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-993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Available tooling in the LMF</a:t>
            </a:r>
          </a:p>
          <a:p>
            <a:pPr algn="ctr"/>
            <a:r>
              <a:rPr lang="en-US" sz="1600" i="1" dirty="0" smtClean="0"/>
              <a:t>….LMF is covering the welding operation for sample and full scale magnets !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803826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353" y="513802"/>
            <a:ext cx="4298673" cy="321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60493" y="2297304"/>
            <a:ext cx="2103356" cy="186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13798" y="492730"/>
            <a:ext cx="2451295" cy="1416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8353" y="4257452"/>
            <a:ext cx="85973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Status: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Implemented hydraulic </a:t>
            </a:r>
            <a:r>
              <a:rPr lang="en-US" dirty="0" err="1" smtClean="0"/>
              <a:t>sectorization</a:t>
            </a:r>
            <a:r>
              <a:rPr lang="en-US" dirty="0" smtClean="0"/>
              <a:t> allows welding of magnets from 5 m up to 15 m;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Commissioning of the welding press was successfully finalized by the welding of a 15 m long LHC dipole magnet;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Many issues with obsolete hardware but improved knowledge on the controls and required welding process towards a system update.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68354" y="3732945"/>
            <a:ext cx="3774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Welding of LHC dipole 2194 end of 2012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550554" y="4135217"/>
            <a:ext cx="21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Control system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213836" y="1892481"/>
            <a:ext cx="2851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Servo robot seam tracking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-1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LHC dipole welding press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75702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23779452"/>
              </p:ext>
            </p:extLst>
          </p:nvPr>
        </p:nvGraphicFramePr>
        <p:xfrm>
          <a:off x="3267922" y="546170"/>
          <a:ext cx="5618903" cy="2346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174625" y="2892425"/>
            <a:ext cx="87122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+mn-lt"/>
                <a:cs typeface="+mn-cs"/>
              </a:rPr>
              <a:t>Required improvement towards a (small) series production:</a:t>
            </a:r>
            <a:endParaRPr lang="en-US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+mn-lt"/>
                <a:cs typeface="+mn-cs"/>
              </a:rPr>
              <a:t>Minimizing </a:t>
            </a:r>
            <a:r>
              <a:rPr lang="en-US" dirty="0">
                <a:latin typeface="+mn-lt"/>
                <a:cs typeface="+mn-cs"/>
              </a:rPr>
              <a:t>the risk of hardware errors of all components </a:t>
            </a:r>
            <a:r>
              <a:rPr lang="en-US" dirty="0" smtClean="0">
                <a:latin typeface="+mn-lt"/>
                <a:cs typeface="+mn-cs"/>
              </a:rPr>
              <a:t>(&gt;15 </a:t>
            </a:r>
            <a:r>
              <a:rPr lang="en-US" dirty="0">
                <a:latin typeface="+mn-lt"/>
                <a:cs typeface="+mn-cs"/>
              </a:rPr>
              <a:t>year old </a:t>
            </a:r>
            <a:r>
              <a:rPr lang="en-US" dirty="0" smtClean="0">
                <a:latin typeface="+mn-lt"/>
                <a:cs typeface="+mn-cs"/>
              </a:rPr>
              <a:t>hardware);</a:t>
            </a:r>
            <a:endParaRPr lang="en-US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>
                <a:latin typeface="+mn-lt"/>
                <a:cs typeface="+mn-cs"/>
              </a:rPr>
              <a:t>Bringing flexibility to the new tasks of the welding </a:t>
            </a:r>
            <a:r>
              <a:rPr lang="en-US" dirty="0" smtClean="0">
                <a:latin typeface="+mn-lt"/>
                <a:cs typeface="+mn-cs"/>
              </a:rPr>
              <a:t>press;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/>
              <a:t>Staying compatible with welding of the LHC main magnets.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9225" y="4309304"/>
            <a:ext cx="8963025" cy="2031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+mn-lt"/>
                <a:cs typeface="+mn-cs"/>
              </a:rPr>
              <a:t>In detail:</a:t>
            </a:r>
            <a:endParaRPr lang="en-US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+mn-lt"/>
                <a:cs typeface="+mn-cs"/>
              </a:rPr>
              <a:t>Implementing new welding system and seam tracking system;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+mn-lt"/>
                <a:cs typeface="+mn-cs"/>
              </a:rPr>
              <a:t>Simplifying </a:t>
            </a:r>
            <a:r>
              <a:rPr lang="en-US" dirty="0">
                <a:latin typeface="+mn-lt"/>
                <a:cs typeface="+mn-cs"/>
              </a:rPr>
              <a:t>the control complexity and hierarchy </a:t>
            </a:r>
            <a:r>
              <a:rPr lang="en-US" dirty="0" smtClean="0"/>
              <a:t>adequate</a:t>
            </a:r>
            <a:r>
              <a:rPr lang="en-US" dirty="0" smtClean="0">
                <a:latin typeface="+mn-lt"/>
                <a:cs typeface="+mn-cs"/>
              </a:rPr>
              <a:t> </a:t>
            </a:r>
            <a:r>
              <a:rPr lang="en-US" dirty="0">
                <a:latin typeface="+mn-lt"/>
                <a:cs typeface="+mn-cs"/>
              </a:rPr>
              <a:t>to the new tasks of the welding press;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>
                <a:latin typeface="+mn-lt"/>
                <a:cs typeface="+mn-cs"/>
              </a:rPr>
              <a:t>Separation of hydraulic and welding </a:t>
            </a:r>
            <a:r>
              <a:rPr lang="en-US" dirty="0" smtClean="0">
                <a:latin typeface="+mn-lt"/>
                <a:cs typeface="+mn-cs"/>
              </a:rPr>
              <a:t>unit;</a:t>
            </a:r>
            <a:endParaRPr lang="en-US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>
                <a:latin typeface="+mn-lt"/>
                <a:cs typeface="+mn-cs"/>
              </a:rPr>
              <a:t>Bringing possibilities for faster adaptation of hydraulic and welding </a:t>
            </a:r>
            <a:r>
              <a:rPr lang="en-US" dirty="0" smtClean="0">
                <a:latin typeface="+mn-lt"/>
                <a:cs typeface="+mn-cs"/>
              </a:rPr>
              <a:t>parameters</a:t>
            </a:r>
            <a:r>
              <a:rPr lang="en-US" dirty="0"/>
              <a:t>.</a:t>
            </a:r>
            <a:endParaRPr lang="en-US" dirty="0" smtClean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Lackner - TE/MSC/LMF - April 20th, 2012</a:t>
            </a:r>
            <a:endParaRPr lang="en-GB"/>
          </a:p>
        </p:txBody>
      </p:sp>
      <p:sp>
        <p:nvSpPr>
          <p:cNvPr id="14343" name="TextBox 41"/>
          <p:cNvSpPr txBox="1">
            <a:spLocks noChangeArrowheads="1"/>
          </p:cNvSpPr>
          <p:nvPr/>
        </p:nvSpPr>
        <p:spPr bwMode="auto">
          <a:xfrm>
            <a:off x="0" y="22950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r>
              <a:rPr lang="en-US" altLang="en-US" sz="2800" b="1" dirty="0"/>
              <a:t>Change of main tasks for the welding </a:t>
            </a:r>
            <a:r>
              <a:rPr lang="en-US" altLang="en-US" sz="2800" b="1" dirty="0" smtClean="0"/>
              <a:t>press</a:t>
            </a:r>
            <a:endParaRPr lang="en-US" altLang="en-US" sz="2800" b="1" dirty="0"/>
          </a:p>
        </p:txBody>
      </p:sp>
      <p:pic>
        <p:nvPicPr>
          <p:cNvPr id="8" name="Picture 5" descr="C:\Archive\Work\MSC_LMF\Pictures_Tooling\P4190336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3131" y="546170"/>
            <a:ext cx="2983963" cy="2346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83333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049"/>
          <p:cNvSpPr/>
          <p:nvPr/>
        </p:nvSpPr>
        <p:spPr>
          <a:xfrm>
            <a:off x="0" y="461963"/>
            <a:ext cx="9144000" cy="10572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049" name="Rectangle 2048"/>
          <p:cNvSpPr/>
          <p:nvPr/>
        </p:nvSpPr>
        <p:spPr>
          <a:xfrm>
            <a:off x="0" y="1519238"/>
            <a:ext cx="9144000" cy="2638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062" name="Rectangle 2061"/>
          <p:cNvSpPr/>
          <p:nvPr/>
        </p:nvSpPr>
        <p:spPr>
          <a:xfrm>
            <a:off x="0" y="4162425"/>
            <a:ext cx="9144000" cy="2427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2" name="Picture 5" descr="C:\Archive\Work\MSC_LMF\Pictures_Tooling\P419033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934" y="4652467"/>
            <a:ext cx="3051009" cy="1589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2042" y="2930041"/>
            <a:ext cx="650478" cy="8673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367" name="Group 22"/>
          <p:cNvGrpSpPr>
            <a:grpSpLocks noGrp="1" noUngrp="1" noChangeAspect="1"/>
          </p:cNvGrpSpPr>
          <p:nvPr/>
        </p:nvGrpSpPr>
        <p:grpSpPr bwMode="auto">
          <a:xfrm>
            <a:off x="5138738" y="4157663"/>
            <a:ext cx="1870075" cy="1565275"/>
            <a:chOff x="342900" y="1714500"/>
            <a:chExt cx="4114800" cy="3441700"/>
          </a:xfrm>
        </p:grpSpPr>
        <p:pic>
          <p:nvPicPr>
            <p:cNvPr id="24" name="Picture 23" descr="CIMG0112"/>
            <p:cNvPicPr>
              <a:picLocks noRot="1" noChangeAspect="1" noMove="1" noResize="1"/>
            </p:cNvPicPr>
            <p:nvPr isPhoto="1"/>
          </p:nvPicPr>
          <p:blipFill>
            <a:blip r:embed="rId5" cstate="screen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900" y="1714500"/>
              <a:ext cx="4114800" cy="30861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25" name="Rectangle 24"/>
            <p:cNvSpPr/>
            <p:nvPr/>
          </p:nvSpPr>
          <p:spPr>
            <a:xfrm>
              <a:off x="342900" y="4814124"/>
              <a:ext cx="4114800" cy="342076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2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grpSp>
        <p:nvGrpSpPr>
          <p:cNvPr id="15368" name="Group 25"/>
          <p:cNvGrpSpPr>
            <a:grpSpLocks noGrp="1" noUngrp="1" noChangeAspect="1"/>
          </p:cNvGrpSpPr>
          <p:nvPr/>
        </p:nvGrpSpPr>
        <p:grpSpPr bwMode="auto">
          <a:xfrm>
            <a:off x="7143750" y="5156200"/>
            <a:ext cx="1828800" cy="1598613"/>
            <a:chOff x="4686300" y="1714500"/>
            <a:chExt cx="4114800" cy="3441700"/>
          </a:xfrm>
        </p:grpSpPr>
        <p:pic>
          <p:nvPicPr>
            <p:cNvPr id="27" name="Picture 26" descr="CIMG0113"/>
            <p:cNvPicPr>
              <a:picLocks noRot="1" noChangeAspect="1" noMove="1" noResize="1"/>
            </p:cNvPicPr>
            <p:nvPr isPhoto="1"/>
          </p:nvPicPr>
          <p:blipFill>
            <a:blip r:embed="rId6" cstate="screen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6300" y="1714500"/>
              <a:ext cx="4114800" cy="30861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28" name="Rectangle 27"/>
            <p:cNvSpPr/>
            <p:nvPr/>
          </p:nvSpPr>
          <p:spPr>
            <a:xfrm>
              <a:off x="4686300" y="4985311"/>
              <a:ext cx="2618186" cy="170889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2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cxnSp>
        <p:nvCxnSpPr>
          <p:cNvPr id="2048" name="Elbow Connector 2047"/>
          <p:cNvCxnSpPr>
            <a:stCxn id="33" idx="1"/>
            <a:endCxn id="2053" idx="1"/>
          </p:cNvCxnSpPr>
          <p:nvPr/>
        </p:nvCxnSpPr>
        <p:spPr>
          <a:xfrm rot="10800000" flipH="1" flipV="1">
            <a:off x="798236" y="1013224"/>
            <a:ext cx="1799534" cy="1861488"/>
          </a:xfrm>
          <a:prstGeom prst="bentConnector3">
            <a:avLst>
              <a:gd name="adj1" fmla="val -31229"/>
            </a:avLst>
          </a:prstGeom>
          <a:ln w="28575"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Elbow Connector 2053"/>
          <p:cNvCxnSpPr>
            <a:endCxn id="2063" idx="0"/>
          </p:cNvCxnSpPr>
          <p:nvPr/>
        </p:nvCxnSpPr>
        <p:spPr>
          <a:xfrm>
            <a:off x="1577476" y="1109073"/>
            <a:ext cx="6454598" cy="608792"/>
          </a:xfrm>
          <a:prstGeom prst="bentConnector2">
            <a:avLst/>
          </a:prstGeom>
          <a:ln w="28575"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9" name="Straight Connector 2068"/>
          <p:cNvCxnSpPr/>
          <p:nvPr/>
        </p:nvCxnSpPr>
        <p:spPr>
          <a:xfrm>
            <a:off x="5121299" y="2693988"/>
            <a:ext cx="1887203" cy="0"/>
          </a:xfrm>
          <a:prstGeom prst="line">
            <a:avLst/>
          </a:prstGeom>
          <a:ln w="28575"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1" name="Elbow Connector 2070"/>
          <p:cNvCxnSpPr>
            <a:endCxn id="27" idx="1"/>
          </p:cNvCxnSpPr>
          <p:nvPr/>
        </p:nvCxnSpPr>
        <p:spPr>
          <a:xfrm>
            <a:off x="6149074" y="5571485"/>
            <a:ext cx="994071" cy="301494"/>
          </a:xfrm>
          <a:prstGeom prst="bentConnector3">
            <a:avLst>
              <a:gd name="adj1" fmla="val -2700"/>
            </a:avLst>
          </a:prstGeom>
          <a:ln w="28575"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4" name="Elbow Connector 2073"/>
          <p:cNvCxnSpPr/>
          <p:nvPr/>
        </p:nvCxnSpPr>
        <p:spPr>
          <a:xfrm rot="16200000" flipH="1">
            <a:off x="5116230" y="3330467"/>
            <a:ext cx="1224558" cy="440811"/>
          </a:xfrm>
          <a:prstGeom prst="bentConnector3">
            <a:avLst>
              <a:gd name="adj1" fmla="val 49222"/>
            </a:avLst>
          </a:prstGeom>
          <a:ln w="28575"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74" name="Group 13"/>
          <p:cNvGrpSpPr>
            <a:grpSpLocks noGrp="1" noUngrp="1" noChangeAspect="1"/>
          </p:cNvGrpSpPr>
          <p:nvPr/>
        </p:nvGrpSpPr>
        <p:grpSpPr bwMode="auto">
          <a:xfrm>
            <a:off x="468313" y="1749425"/>
            <a:ext cx="1582737" cy="2249488"/>
            <a:chOff x="342900" y="514350"/>
            <a:chExt cx="4114800" cy="5842000"/>
          </a:xfrm>
        </p:grpSpPr>
        <p:pic>
          <p:nvPicPr>
            <p:cNvPr id="15" name="Picture 14" descr="CIMG0068"/>
            <p:cNvPicPr>
              <a:picLocks noRot="1" noChangeAspect="1" noMove="1" noResize="1"/>
            </p:cNvPicPr>
            <p:nvPr isPhoto="1"/>
          </p:nvPicPr>
          <p:blipFill>
            <a:blip r:embed="rId7" cstate="screen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900" y="514350"/>
              <a:ext cx="4114800" cy="54864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6" name="Rectangle 15"/>
            <p:cNvSpPr/>
            <p:nvPr/>
          </p:nvSpPr>
          <p:spPr>
            <a:xfrm>
              <a:off x="342900" y="6014157"/>
              <a:ext cx="4114800" cy="342193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2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pic>
        <p:nvPicPr>
          <p:cNvPr id="43" name="Picture 7" descr="C:\Archive\Work\MSC_LMF\Welding_Press\Procédure Welding Press\Basse Pression.bmp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7510" y="469861"/>
            <a:ext cx="1354649" cy="1014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3" name="Picture 5" descr="C:\Archive\Work\MSC_LMF\Pictures_Tooling\P4190351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7770" y="1825097"/>
            <a:ext cx="2721131" cy="2099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5377" name="TextBox 30"/>
          <p:cNvSpPr txBox="1">
            <a:spLocks noChangeArrowheads="1"/>
          </p:cNvSpPr>
          <p:nvPr/>
        </p:nvSpPr>
        <p:spPr bwMode="auto">
          <a:xfrm>
            <a:off x="7285154" y="3564567"/>
            <a:ext cx="1493838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r>
              <a:rPr lang="fr-CH" altLang="en-US" sz="1600"/>
              <a:t>Siemens - ORSI</a:t>
            </a:r>
            <a:endParaRPr lang="en-GB" altLang="en-US" sz="160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048677327"/>
              </p:ext>
            </p:extLst>
          </p:nvPr>
        </p:nvGraphicFramePr>
        <p:xfrm>
          <a:off x="3208277" y="4733541"/>
          <a:ext cx="1819729" cy="1477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15379" name="TextBox 10"/>
          <p:cNvSpPr txBox="1">
            <a:spLocks noChangeArrowheads="1"/>
          </p:cNvSpPr>
          <p:nvPr/>
        </p:nvSpPr>
        <p:spPr bwMode="auto">
          <a:xfrm>
            <a:off x="0" y="0"/>
            <a:ext cx="54376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r>
              <a:rPr lang="fr-CH" altLang="en-US" sz="2400" dirty="0" err="1"/>
              <a:t>Welding</a:t>
            </a:r>
            <a:r>
              <a:rPr lang="fr-CH" altLang="en-US" sz="2400" dirty="0"/>
              <a:t> </a:t>
            </a:r>
            <a:r>
              <a:rPr lang="fr-CH" altLang="en-US" sz="2400" dirty="0" err="1"/>
              <a:t>press</a:t>
            </a:r>
            <a:r>
              <a:rPr lang="fr-CH" altLang="en-US" sz="2400" dirty="0"/>
              <a:t> – control </a:t>
            </a:r>
            <a:r>
              <a:rPr lang="fr-CH" altLang="en-US" sz="2400" dirty="0" err="1" smtClean="0"/>
              <a:t>chain</a:t>
            </a:r>
            <a:r>
              <a:rPr lang="fr-CH" altLang="en-US" sz="2400" dirty="0" smtClean="0"/>
              <a:t> </a:t>
            </a:r>
            <a:r>
              <a:rPr lang="fr-CH" altLang="en-US" sz="2400" dirty="0" err="1" smtClean="0"/>
              <a:t>complexity</a:t>
            </a:r>
            <a:r>
              <a:rPr lang="fr-CH" altLang="en-US" sz="2400" dirty="0" smtClean="0"/>
              <a:t>:</a:t>
            </a:r>
            <a:endParaRPr lang="en-GB" altLang="en-US" sz="2400" dirty="0"/>
          </a:p>
        </p:txBody>
      </p:sp>
      <p:pic>
        <p:nvPicPr>
          <p:cNvPr id="2063" name="Picture 6" descr="C:\Archive\Work\MSC_LMF\Pictures_Tooling\P4190344.JPG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57244" y="1717865"/>
            <a:ext cx="1749659" cy="17873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/>
        </p:spPr>
      </p:pic>
      <p:grpSp>
        <p:nvGrpSpPr>
          <p:cNvPr id="15381" name="Group 31"/>
          <p:cNvGrpSpPr>
            <a:grpSpLocks noGrp="1" noUngrp="1" noChangeAspect="1"/>
          </p:cNvGrpSpPr>
          <p:nvPr/>
        </p:nvGrpSpPr>
        <p:grpSpPr bwMode="auto">
          <a:xfrm>
            <a:off x="798513" y="515938"/>
            <a:ext cx="1325562" cy="1109662"/>
            <a:chOff x="342900" y="1714500"/>
            <a:chExt cx="4114800" cy="3441700"/>
          </a:xfrm>
          <a:effectLst/>
        </p:grpSpPr>
        <p:pic>
          <p:nvPicPr>
            <p:cNvPr id="33" name="Picture 32" descr="CIMG0050"/>
            <p:cNvPicPr>
              <a:picLocks noRot="1" noChangeAspect="1" noMove="1" noResize="1"/>
            </p:cNvPicPr>
            <p:nvPr isPhoto="1"/>
          </p:nvPicPr>
          <p:blipFill>
            <a:blip r:embed="rId16" cstate="screen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900" y="1714500"/>
              <a:ext cx="4114800" cy="30861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34" name="Rectangle 33"/>
            <p:cNvSpPr/>
            <p:nvPr/>
          </p:nvSpPr>
          <p:spPr>
            <a:xfrm>
              <a:off x="342900" y="4811537"/>
              <a:ext cx="4114800" cy="344663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2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grpSp>
        <p:nvGrpSpPr>
          <p:cNvPr id="15382" name="Group 34"/>
          <p:cNvGrpSpPr>
            <a:grpSpLocks noGrp="1" noUngrp="1" noChangeAspect="1"/>
          </p:cNvGrpSpPr>
          <p:nvPr/>
        </p:nvGrpSpPr>
        <p:grpSpPr bwMode="auto">
          <a:xfrm>
            <a:off x="2686050" y="517525"/>
            <a:ext cx="1328738" cy="1111250"/>
            <a:chOff x="342900" y="1714500"/>
            <a:chExt cx="4114800" cy="3441700"/>
          </a:xfrm>
          <a:effectLst/>
        </p:grpSpPr>
        <p:pic>
          <p:nvPicPr>
            <p:cNvPr id="36" name="Picture 35" descr="CIMG0056"/>
            <p:cNvPicPr>
              <a:picLocks noRot="1" noChangeAspect="1" noMove="1" noResize="1"/>
            </p:cNvPicPr>
            <p:nvPr isPhoto="1"/>
          </p:nvPicPr>
          <p:blipFill>
            <a:blip r:embed="rId17" cstate="screen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900" y="1714500"/>
              <a:ext cx="4114800" cy="30861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37" name="Rectangle 36"/>
            <p:cNvSpPr/>
            <p:nvPr/>
          </p:nvSpPr>
          <p:spPr>
            <a:xfrm>
              <a:off x="342900" y="4812030"/>
              <a:ext cx="4114800" cy="34417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2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sp>
        <p:nvSpPr>
          <p:cNvPr id="15383" name="TextBox 1"/>
          <p:cNvSpPr txBox="1">
            <a:spLocks noChangeArrowheads="1"/>
          </p:cNvSpPr>
          <p:nvPr/>
        </p:nvSpPr>
        <p:spPr bwMode="auto">
          <a:xfrm>
            <a:off x="3001317" y="1402595"/>
            <a:ext cx="1914036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algn="ctr"/>
            <a:r>
              <a:rPr lang="fr-CH" altLang="en-US" sz="1600"/>
              <a:t>Minimizing the hardware interfaces</a:t>
            </a:r>
            <a:endParaRPr lang="en-GB" altLang="en-US" sz="1600"/>
          </a:p>
        </p:txBody>
      </p:sp>
      <p:sp>
        <p:nvSpPr>
          <p:cNvPr id="2072" name="Date Placeholder 207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809C16E-CB3C-4052-9A48-D64D477FF503}" type="datetime1">
              <a:rPr lang="en-GB"/>
              <a:pPr>
                <a:defRPr/>
              </a:pPr>
              <a:t>23/09/2013</a:t>
            </a:fld>
            <a:endParaRPr lang="en-GB"/>
          </a:p>
        </p:txBody>
      </p:sp>
      <p:sp>
        <p:nvSpPr>
          <p:cNvPr id="2073" name="Footer Placeholder 207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Lackner - TE/MSC/LMF - April 20th, 2012</a:t>
            </a:r>
            <a:endParaRPr lang="en-GB"/>
          </a:p>
        </p:txBody>
      </p:sp>
      <p:sp>
        <p:nvSpPr>
          <p:cNvPr id="15386" name="TextBox 69"/>
          <p:cNvSpPr txBox="1">
            <a:spLocks noChangeArrowheads="1"/>
          </p:cNvSpPr>
          <p:nvPr/>
        </p:nvSpPr>
        <p:spPr bwMode="auto">
          <a:xfrm>
            <a:off x="250825" y="4162425"/>
            <a:ext cx="856932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algn="ctr"/>
            <a:r>
              <a:rPr lang="fr-CH" altLang="en-US" sz="1600" b="1"/>
              <a:t>Implementation of a flexible and user friendly welding system (either manual or automated)</a:t>
            </a:r>
            <a:endParaRPr lang="en-GB" altLang="en-US" sz="1600" b="1"/>
          </a:p>
        </p:txBody>
      </p:sp>
    </p:spTree>
    <p:extLst>
      <p:ext uri="{BB962C8B-B14F-4D97-AF65-F5344CB8AC3E}">
        <p14:creationId xmlns:p14="http://schemas.microsoft.com/office/powerpoint/2010/main" val="80356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4" dur="2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648" y="781051"/>
            <a:ext cx="4250969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3900125"/>
            <a:ext cx="4387618" cy="211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 flipH="1">
            <a:off x="-1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refurbishment of the short sample press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387618" y="867396"/>
            <a:ext cx="475638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 smtClean="0"/>
              <a:t>Extension of the main frame to 2500 mm;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 smtClean="0"/>
              <a:t>Maintenance of </a:t>
            </a:r>
            <a:r>
              <a:rPr lang="en-US" sz="2000" dirty="0" smtClean="0"/>
              <a:t>the </a:t>
            </a:r>
            <a:r>
              <a:rPr lang="en-US" sz="2000" dirty="0" smtClean="0"/>
              <a:t>hydraulic </a:t>
            </a:r>
            <a:r>
              <a:rPr lang="en-US" sz="2000" dirty="0" smtClean="0"/>
              <a:t>cylinders;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 smtClean="0"/>
              <a:t>Change of hydraulic peripheries;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 smtClean="0"/>
              <a:t>New </a:t>
            </a:r>
            <a:r>
              <a:rPr lang="en-US" sz="2000" dirty="0" err="1" smtClean="0"/>
              <a:t>sectorisation</a:t>
            </a:r>
            <a:r>
              <a:rPr lang="en-US" sz="2000" dirty="0" smtClean="0"/>
              <a:t>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 smtClean="0"/>
              <a:t>Control system automated/manual mode;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 smtClean="0"/>
              <a:t>Automated introduction system;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 smtClean="0"/>
              <a:t>Increasing safety aspects;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 smtClean="0"/>
              <a:t>1 m long cradles </a:t>
            </a:r>
            <a:r>
              <a:rPr lang="en-US" sz="2000" dirty="0" smtClean="0"/>
              <a:t>received capable to weld also based on 15 mm thick shells, requires therefore shimming for the selected 12 mm shell;</a:t>
            </a:r>
            <a:endParaRPr lang="en-US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 smtClean="0"/>
              <a:t>8 </a:t>
            </a:r>
            <a:r>
              <a:rPr lang="en-US" sz="2000" dirty="0" smtClean="0"/>
              <a:t>x 350 mm cradles are ordered;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 smtClean="0"/>
              <a:t>CE certification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Line Callout 2 (Accent Bar) 2"/>
          <p:cNvSpPr/>
          <p:nvPr/>
        </p:nvSpPr>
        <p:spPr>
          <a:xfrm>
            <a:off x="3123594" y="1120586"/>
            <a:ext cx="1264023" cy="336177"/>
          </a:xfrm>
          <a:prstGeom prst="accentCallout2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Extension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3594" y="3083388"/>
            <a:ext cx="11678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Hydraulic group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741991" y="1951852"/>
            <a:ext cx="6456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Control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51943" y="1686299"/>
            <a:ext cx="77098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Conveyor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563451" y="5907558"/>
            <a:ext cx="6017096" cy="46166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Refurbishment was finalized, press operational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676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8478" y="750573"/>
            <a:ext cx="2180823" cy="224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 flipH="1">
            <a:off x="-3" y="0"/>
            <a:ext cx="9144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Welding, why </a:t>
            </a:r>
            <a:r>
              <a:rPr lang="en-US" sz="2800" dirty="0" smtClean="0"/>
              <a:t>not using </a:t>
            </a:r>
            <a:r>
              <a:rPr lang="en-US" sz="2800" dirty="0" smtClean="0"/>
              <a:t>welding </a:t>
            </a:r>
            <a:r>
              <a:rPr lang="en-US" sz="2800" dirty="0" smtClean="0"/>
              <a:t>technology from LHC 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3384"/>
            <a:ext cx="3740475" cy="220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8350" y="833382"/>
            <a:ext cx="2642595" cy="19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9761" y="3370998"/>
            <a:ext cx="565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/>
              <a:t>Geometrical reasons</a:t>
            </a:r>
            <a:r>
              <a:rPr lang="en-US" sz="2000" dirty="0" smtClean="0"/>
              <a:t>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/>
              <a:t>Requirement for a high mechanical pre-stress in shell &gt;LHC;</a:t>
            </a: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/>
              <a:t>Upgrade </a:t>
            </a:r>
            <a:r>
              <a:rPr lang="en-US" sz="2000" dirty="0" smtClean="0"/>
              <a:t>on available welding and seam tracking system required, resulting in a robust process;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/>
              <a:t>Technology aspects;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/>
              <a:t>However, requires compatibility with LHC welding tasks.</a:t>
            </a:r>
            <a:endParaRPr lang="en-US" sz="20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90161" y="4117768"/>
            <a:ext cx="2743200" cy="1316870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4037610" y="5179964"/>
            <a:ext cx="1645822" cy="2696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0417691">
            <a:off x="1326400" y="1638196"/>
            <a:ext cx="112877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20417691">
            <a:off x="6868162" y="1700344"/>
            <a:ext cx="124296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20417691">
            <a:off x="4410922" y="1643462"/>
            <a:ext cx="10759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Assembly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63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504672564"/>
              </p:ext>
            </p:extLst>
          </p:nvPr>
        </p:nvGraphicFramePr>
        <p:xfrm>
          <a:off x="241300" y="1114425"/>
          <a:ext cx="8661400" cy="480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 - 24.09.2013</a:t>
            </a:r>
            <a:endParaRPr lang="en-US"/>
          </a:p>
        </p:txBody>
      </p:sp>
      <p:pic>
        <p:nvPicPr>
          <p:cNvPr id="1026" name="Picture 2" descr="https://encrypted-tbn0.gstatic.com/images?q=tbn:ANd9GcTE7y8skHt1OyVQKvp621wnDZwCKm2aCEr6kn_IM472iIaQKxuY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4216" y="4490451"/>
            <a:ext cx="1077493" cy="49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data:image/jpeg;base64,/9j/4AAQSkZJRgABAQAAAQABAAD/2wCEAAkGBhQQEBUSEBQUEhQUGBgYGRcWFhUeIBgaFhgXGBkaHRwbHCYeFxkkGRgYHzAgJScpLSwsHCAxNTAqNSYrLCkBCQoKDgwOGg8PGTYjHiMvMi81LDUzNTUxNTUxLDI1Ly41Mi40LjUsMzUsKTU1NTIpNS81NTUqNDI1MDQ0NTE0LP/AABEIAHUBrQMBIgACEQEDEQH/xAAcAAACAwADAQAAAAAAAAAAAAAABwUGCAEDBAL/xABTEAACAQMABgMJDAcGBAUFAQABAgMABBEFBgcSITETQVEIGCIyNWFxctIUF1JTVIGSk6Gxs9MjMzRzdJGyFUJigoPCw9Hh8CQltMHxNkNGdcQW/8QAGgEBAAMBAQEAAAAAAAAAAAAAAAMEBQYCAf/EADERAQABAwEDCgUFAQAAAAAAAAABAgMRBBIhMQVBUWFxkaGxwfAUFTNS0RMigeHxNP/aAAwDAQACEQMRAD8Aa+sutcVgEMyu3SEgbgU+KATnLDtqC99u1+Ln+jH7deHbD4lv60n3LSyrI1OruW7k008HSaDk6xesU11xvnPP1m377dr8XP8ARj9uj327X4uf6Mft0pKKr/H3l35Rpuie82/fbtfi5/ox+3R77dr8XP8ARj9ulBLcKgy7KoPaQM/zrhrpAu+WUKf72Rjj56+/G3/cPM8laSP9OD327X4uf6Mft0e+3a/Fz/Rj9ulBFcK4yjKw7QQfursr5OuvQ+xyTpZ3xnvNv327X4uf6Mft0e+3a/Fz/Rj9ulJRT4+8+/KNN0T3nLoraVb3MyQokwaQ4BYJjkTxw5PVU3rHp5LG1kupQzJEN5ggBJyQOGSBzPbSb1I8o2/r/wC1qY21zyLefux/WlaejvVXaJmrpYXKemt6e5FNvhMeqs98do/4m7+hD+bR3x2j/ibz6EP5tZyoq4y2je+O0f8AE3n0IfzaltXdtNnfGYRRXK9BBJcNvrGMpFjeAxIfC48M4HnrLlXvZN4+kf8A9Zd/clA0u+O0f8TefQh/No747R/xN59CH82s5UUGje+O0f8AE3n0IfzaktW9t9nf3UdrFFcq8pIBdYgBhS3HEhPIdlZgq47IfLdn67fhvQPHWjbXZ6Pu5LWaK5Z4t3JRYyp3kVxjMgPJh1VFd8do/wCJvPoQ/m0qttXly79MX/p4qo9Bo3vjtH/E3n0IfzaO+O0f8TefQh/NrOVFBo3vjtH/ABN59CH82jvjtH/E3n0IfzazlRQa09822/sr+1NyboN7d3d1N/PSdFy393xuPjcqrHfHaP8Aibz6EP5tVn/8I/1P/wCukxQaN747R/xN59CH82vdoTbxY3dzFbrHcxtM4RWdYwoZuC5IkJGTgcuusyV9xSFWDKSCCCCOojiDQbgoqF1M1gF/YQXQxmRAWA6nHguPmcNUyzYGTwAoKdrvtTtdESxxXCyyPIpfEQQ7q5wCd515kHHoNVvvjtH/ABN59CH82kptA1lOkdIz3GcoW3Y/NGngp6Mgbx85NV2g0b3x2j/ibz6EP5tWXUfahbaXkkjt450Mahj0ioAQTjhuu3Gsm04u5s/a7r90n9dBcLvuhbCOR42huyUYqcJDjKkg4/S8uFdXfHaP+JvPoQ/m0gNOftU/72T+tq8NBo3vjtH/ABN59CH82jvjtH/E3n0IfzazlRQaRg7onRzMA0d0gP8AeMcZA9O7IT/IGmDoLWG3vohNaSrMh615g9jA8VPmIBrFtWDUjXObRd0s8JJXIEkeeEidanz9h6j84Iam1y1wi0Vbe6LhZHTfVMRhScsCR4zAY4Hrqjd8do/4m8+hD+bXG3DSSXOgop4TvRyywup7QyOR6D5qznQaN747R/xN59CH82jvjtH/ABN59CH82s5UUGje+O0f8TefQh/NqX0Btv0bduI+ke3Y8B06hQT6ysyj5yKy3RQbiBpd6wbcrKyupbaWK5Z4m3WKLEQTgHhmQHHHsqp7BtorM39m3LFuBNuxPEboy0WesboLL2YI7AFttRbOmL3PxzfZgUDk747R/wATefQh/No747R/xN59CH82s5UUGltG7f7G4mjhSG6DSukYJSLALsFGcSk4yaZtY01P8o2n8RB+KlbLoF1th8S39aT7lpZUzdsP6u39aT7lpHayPPHIsoOYlZSAvDB/xdueIz56w9Rb/U1M05x/jrNFf/Q0VNeM8fOd6RttPpLN0UYZuBJfHAY+3Hn4dVV65mlecw3MrJxAwo4ZOMcBjhx5nNdlhpf3OWlaLwZmJBVl4AHxcebPmr1aQtpJpI7mMrCNweE5xunJ4HPPh5uVS0W4tV8MRMbp3cVe5eq1FuN+aonM0xEx+2e7t487601YBbJQWDtCQMjznBH8iP5VByGUwiI+Ig6X5nwB9pPzk1JdJbrE0UkzSbz75KKefpPA5rsN5AYBD0dwUBzndXPMnn6Sakt1VURjGd+eHjCC9RRdqzFUU/txjOeHNOM9Xc+47ZV0YScje8I4PM7+F+bgK8egrtxJCqSM+8SHj44UZ58eB4ceHLFdk0tvJEsKyyRBST4aZzk5447KlZJDHaj3NuzOFClkxkDB48OPDhwrxVVimaZjfVM8fDj6JqaIqrpqpnEUUxwnMzjfO6J846Xnt9bgHZZl3QGI3l444nn2+kfyqwq2RkcQaqGjtAu8OekCRvxcMvHwCcEf9iu7R00s1yWgJES7qne5bq8Bw6ycE/PUN6xbqzNE4xx6PfesabWX6Ypi7Gdrhwz/AHERjjjiY2pHlG39f/a1NPaHoeW80ZcW8ChpJEAUEgZO+p5ngOANKzUjyjb+v/tantVrk76c9qjy39ans9ZY51p1Ju9GGMXkYjMoYrh0bO7jPik48Yc6gqdndL/rLL1Z/vipJ1pMJ2QQGR1RBlmIUDtJOAP504NnWzHSNq16Z7foxNY3EKZkhO9JIE3V4OcZweJ4Uq9X/wBrg/fR/wBa1ozartYTRaG3tisl4w5cxCDyZh1sepfnPDAYM76w6tT2EvQ3SCOTAO6HjYgHlncY7uew1F13Xl480jSSszu5LMzHJYnmSa6aD6RCxAAJJ4ADrJ6qbOzPZdpG20nbXM9sY4kYszGSLIBRgPBD73MjhirDsV2VdEF0hep+kPGCNh4gPKRh8M/3R1DjzI3XPQZ020ah3hvbvSIjHuX9Ed/pI88I4o/FzveOMcqU9aw2x+RLv1U/FjrJ9AVZtWNnN7pKJpbSNXRW3CTJGvhAK2MMQeTDjVZrRPc4H/y6f+JP4UVAo9Ydlt/YQG4uYlSNSoJEsbcWOBwViedVKtR7coy+hpQoLHpIuABP98dlZl/syX4qT6Df8qB36A0BNfanrb2yh5XkYhSyrnduSx4sQOQNJfT2gZrG4a3uVCSpu7yhlbG8oYcVJB4EVpfYjEV0LAGBU703Agg/rX7aSm3Dy5c+iH8COgodFFFA9e5w1kys9i58X9NGPMcJIPmO4cec1cttGs/uLRUgU4kuP0KehwekPzJvDPaRWeNQtY/7P0jb3OcKrgP+7fwX9Pgkn0gVa9vOtHuvSPQIcx2q7nDkZGw0h/pX/KaBaUUUUHKrk4HXWg9iWz+90bPPJeRCJZI1Vf0kbZIbJ8VjjhWf7fx19I++tv0GVNdtmV9Z9PdzxqIekJ3hJGf1j+DwBz1jqqj1qPbr5Em9eH8Ray5QFMXR+wnSE8Ec8ZtyssayKDIwOHUMB4mAcHtpdVsnUrybZ/w0H4SUGQNJ6MktpngnQxyRkqynqI+wjrBHAjjXlq/7dMf23PjGdyHPp6JP/bFUCgbOrFhcaX1cextwHltrpWAZlXEbKzczw8dnpd6yasz6Om6C7QJJuhsBlbg2cHKkjqNODuZwd2+7MwfzxN/0qrd0H5X/ANCL73oFnUpqzq5LpC5S2t93pHDEbxwPBUseOD1A1F1fdhvly39Wb8GSg6NZNj+kLCBriVEeNPGMb7xUdpGAcecZx11Sa2Xrlj+zrze8X3NPnPZ0T5rGlB7NDaTa1uIp4/GidXHpUg49Bxir/tR1AuxPdaT3ENq79IHEiZ3ZCoU7uc82FLStL6+g/wD+UO9z9z2mfTvQZoM0UUUUDE2c7MLy5e1voxH0CzI2TIAcRSje8HGc+Ca0/VB2G+Q7f1pvxnq/UC62w+Jb+tJ9y0rrmASIyHkwI/nTR2w+Jb+tJ9y0sq5/Wzi/Mx1eTs+S4idJTE9fnKo28fQkwQL002QWZh4KEZGQD1jPjGvfDoJWJe6l6VhzG/hV83PP3VOrGASQACeZxzxwGe3hUFp6z6NunC7yMN2ZR1qeTekcOPaB569U35uVYicTPPzz+OrCOvS02KNqY2ojm5ojpxvz15ymbe1RB+jVVH+ED7+uu/NQGgb3cb3O53hjeib4SHjj/p6R1VPVVvUTRVid/W0NNdpuW4mmMdXRLrmt1cYdVYecA/fUNc6AiyWgk6F17G4D08crx/8AivXpvSZiUJHxlk4IB5+Gf+XnqFsdHdK/Qg5jQ70zj++/wQesDiP5nsqxYpqpp29rEe/8UtXct1XIt7G1Przb/GeiH1e3TlOhvMgNgrMnEHHLIHBh/I+ap7RNh0ESpkEjJJA5k/8AePmr1NEpGCAQMYGBgY5fyr6qK5e2qdmIx5LNnS/p1zXVOZxiJ58dHX5pzUjyjb+v/tantSJ1I8o2/r/7Wp7Vp8nfTntYPLf1qez1kiO6X/WWXqz/AHxUk6dndL/rLL1Z/vipJ1pMJ2QTmN1dDhlIYHsIOQf51zc3LSO0kjF3clmZiSWJOSSTzJNfVjZtNKkUeC8jKi5OPCchRx6uJr5urVonaORSjoSrKwwVZTggjqINB1U4diuyv3Qy6QvV/QqcwxsP1jA+Ow+LB5D+8fMPCT1N3YftL9yyDR9036CRv0TE/q3Y+KexGP8AJvSSA0NRRRQUzbH5Eu/VT8WOsn1rDbH5Eu/VT8WOsn0BXIYiuK5oNEdzgc6OuP4g/hR02sUpe5w8nXH8Qfwo6bOaDmsq7bWzpy6/0vwI61VWVdtfly6/0vwI6CjVziuKuuoerXu+00jGozJHCk0fbvRuSQPOyby/OKClVyzZOTxJriigKKumj9W9zQNzfOOMk0UMZPwVbecjzFt0f5DVLoOy38dfSPvrb9Ygt/HX0j762/QL/br5Em9eH8Ray5Wo9uvkSb14fxFrLlAVfbHbZpKCFIY3iCRosa/okJCooUcTzOAKoVFB6dI6RkuJXmncySSEszHmSfu9A4CvNRVu2dbPZtLXAUBkt0I6WXHADnuqeRcjkOrmeFA6O5/0GYNFmZhg3MjOPUUBF+0OfQRS17oPyv8A6EX3vWkbOzSGNIolCJGoVVHIKowAPQBWbu6D8r/6EX3vQLOpTVrWOXR9ylzb7vSIGA3hkeEpU8PQTUXRQXbWPbBpC+ga3lkRY34MI0Clh2E8TjzDGeuqTRRQe/QOiWu7qG3j8aaRUHm3jgn0AZPzVprbHEF0DcqvAKsIA8wmiAqp7DNmj25/tC7QpIykQowwVVhhpCOYJHADsJPWKt+2nyHd+iL8aKgynRRRQal2G+Q7f1pvxnq/VQdhvkO39ab8Z6v1AutsPiW/rSfctLKmbth8S39aT7lpZVz2u+tP8eTtOSv+Wn+fORXDoGBBGQRgjtBrmiqbTVG5sDG/QZIIO/bv5+ZTPnP247amrLTqtAZX8Epwcf4uwDz9X/Su/S+jRPHu8mHFT2H/AJH/AL5VWGRHzNL4JQ4lj5F3Hi49bjnsw3bWlTs6iiNrjHvx8+1hV7ejuTscJjn4e6fGnsfZld23/wD78/CMfFxnhvebIyAezJ66tGjrBYIwi9XM9p6zXh0FYNxnl/WSdXwV6gOzhj5sVL1BqbuZ2KeEe+6P7W9Dp9mP1auM+89s8/8AEcwoooqo0k5qR5Rt/X/2tT2pE6keUbf1/wDa1NrXXWE6PsJrtUEhiCndJIBy6rzAOPGzW3yd9Oe1yvLf1qez1kpO6X/WWXqz/fFSTq37Qto0mmGiaWJIuhDgbhY53ypOc+qKqFaTCS+qHlC0/iIPxUp2bcNmfuhDpC0X9NGP0yAfrEUeOO11A49qj/CMoXRl+beaOZQC0To4BzglGDAHHHGRWg9RNsM9/FevLBEptLdpgELjeKhjunOcDhzoM50V79PaRS4uJJooVt1kO90aElVJ54zyBOTjkM4HCvBQaQ2KbS/d0Is7pv8AxMK+AxPGaMdeet1HPtGDx8KmnWJdG6RktpUmhYpJGwZWHUR9483XT12dbbLnSN/FaTwQKJN/Lp0gI3I2fkWI4lcUFy2x+RLv1U/FjrJ9N3attXuJHvNGGKERBzHv+Hv4RwwPjbufBHVSioCtH9z3AraJcsqn/wARJzA+BFWcKvWpW1250VbG3gigdS7SZkEmcsFBHguBjwR1UDi27Dc0M+54P6WLxeHWeys0+63+G30jV41x2x3WlLU200UCIWVsoJM5U5HjOR9lUGg1dsacnQloSSTiTif30tIrbX5cuv8AS/AjpnavazyaN1ShuoVR3TIAcNu+HdOpzukHke2kdrTrHJpG7ku5lRXl3chAQo3VVBjJJ5KOugiacnc2ftV3+6T+s0m6s+ouv82iJJJLdIpDKoUiQPwAOeG6woPraZqz/Z+k54QMRlukj7Ojk8IAeZTlP8tVu1tmldY0BZ3YKoHWzHAHzk05trlk2kdD2WliirIFUShc4CS+LzOcLJw/z1Xdg+rPurSfTsMx2i9J5ukbKxj053m/yUF+2qaCWx1ajtUxiJoVJH95sku3zsWPz1nimhtb2mXFzLc6OdIVhinIDKH3z0TELklyPTwpX0HZb+OvpH31t+sPI2CCOo5rSOyPahc6XmmjuY4UESKwMauCSWxx3nbhQSG3XyJN68P4i1lymLrztiudIQSWckMCRlxxUSb36NsjiWxzHZS6oORWkNT9kGi7jR9rNLbFpJYInc9NOMsyKScB8Dieqs3U3NQttV0r2Vh0UBj3obfexJvbpZY8+PjewezFA0Idi2iUYMLQEj4Us5H8i+D89XCysY4EEcKJGi8AqKFA9AHAV30UBWaO6D8r/wChF9705tqeucuibJbiBI5GMqR4k3sYZXJPgkHPgjrrNWuWuEulbn3TOsaPuKmIwwGFzjxmJzxPXQQVWvZfoKG+0rBb3Kl4n6TeUMy53YnYcVII4gVVKldVtYpNH3cd3CqM8W9gPndO8jIc4IPJj10GkPeN0T8nb6+b26k9CbLdG2biSC1TfHEM5dyp6iN8kKfOBmofZHtGm0wtwbiOKMwmPHR7/Hf6TOd5j8AUw6AqkbafId36Ivxoqu9Z42tbU7iSS80WYoRCJNzfw+/hGVwc727nKjqoFHRRRQal2G+Q7f1pvxnq/VmjZ5teubNLewjigaLpQu8wk3sSyZPEPjhvHHCtL0C62w+Jb+tJ9y0sqduumqLaQWMLII+jLHipOd4AdRGOVVX3npPlKfVN7dY2q0125dmqmNzqOT9dYtaemiurE7+npLyimH7z0nylPqm9uj3npPlKfVN7dVvgr32r/wAz0v3+E/gvKi7vQCSTrKerxl+ER4p/59uBTX956T5Sn1Te3R7z0nylPqm9uvVGm1FE5phFc12iuxiurPPwn8F5RTD956T5Sn1Te3R7z0nylPqm9uvPwV77UvzPS/f4T+C8oph+89J8pT6pvbo956T5Sn1Te3T4K99p8z0v3+E/hWNSPKNv6/8AtamHth8iXfqJ+LHXi0Dswe2uY5zOrCNs7ojIzwI573DnVl101dOkLCa0VxGZQo3iM4w6tyyM+LjnWporVVuiYqjnc9yrqLd+5TVbnMY9WN6KdXe0yfLY/qW9ujvaZPlsf1Le3V5kkrTM2Pfs+l/4GT+mSp7vaZPlsf1Le3Vo1M2Nvo+K8Q3KSe67doQRGRuFgw3j4RyPC5cKDNtFOrvaZPlsf1Le3R3tMny2P6lvboErV62JeXLb0TfgSVcO9pk+Wx/Ut7dT+o2w99G38V210koj3/AETAnfjZOe+ceNnl1UCd2nLjTF7+/f7TmqxWgNa9gkl7ez3Qu0QTOX3TExxnqzv8aie9pk+Wx/Ut7dAlaKdXe0yfLY/qW9ujvaZPlsf1Le3QJWinV3tMny2P6lvbo72mT5bH9S3t0Hbd//AERH6R/6xqSFalm2ZM2gV0T067y4/S7hxwmMvi72eRxzqid7TJ8tj+pb26BK1yKdPe0yfLY/qW9uue9pk+Wx/Ut7dAxtR9Fx3WgbWCdQ8cluisuSMg+ccQevI5VMatan2ujUdLOLolc7zeE7EkDA4uScY6vOe2u3VbQpsrKC2LBzDGqbwGM468ZOKlaDH20TytffxM39Zqu0/NZO5/ku7ye5F2iCaV5N0xMd3fYnGd/jjNRve0yfLY/qW9ugStOLubf2u6/dJ/XXo72mT5bH9S3t1dNmOyp9DzSyNcLN0qBcCMrjDb2eLHNBmi//AFr+u33muindP3NsjOze7Y/CJP6lus5+HXX3tMny2P6lvboErU1qT5Tsv4q3/FSmh3tMny2P6lvbr3aC7nqS2uoJzeIwhljk3eiYZ6Nw2M7/AAzigddFFFAru6I8kp/Ex/0S1m2tcbSdSW0vZrbLKISJVk3ipbxVcYwCPhfZSx72mT5bH9S3t0CVop1d7TJ8tj+pb26O9pk+Wx/Ut7dB6+5n8W+9MH3TU7qomy7Zs2hhcBpln6cxkYQru9Hv9rHOd/7KvdAGsi7UB/5xe/vm/wDatdUntbdg0l9ez3Qu0jEz726YmOOAGM74zyoM+0U6u9pk+Wx/Ut7dHe0yfLY/qW9ugU+rf7Zb/vovxFraNJDRnc6SQzRy+7EPRuj46FuO6wbHj+anfQQ2seuFro4IbyUQiQkLlXbJXBPiqccxzqD9+fRPyxfqp/y69+u2z+30usa3TSqIixXo2UeMADnKnPIVmHXzQUdjpG4toSxjiYBS5BOCqniQAOZ7KDTWidqOjbuZILe5Ekshwq9HMMkAnmyADgDzNSmsWtVto+NZLyUQo7bqkq5y2CceCpPIGqHs52SWcSWWkVafpuijlwXTd3pI+PDczjwj115e6Q/YLf8AiP8AhSUDE1c1utdIq7WcomEZAYhXGCRkeMozwFTFZY2d7Um0PDMiQCZpXVss5UKFBGMBSSTntFNbUHblFpC4W1uIfc8snBGD7ysee6cgFCermD28qBo0V1zzqis7sFVQWZmIAAAySSeAAHHNKXTPdBx9N0OjrWS7JOAxJUMf8CBS7D07p81A3qKTkW32WCRU0lo6W3DccguDjrISRF3h/mpsaJ0rFdQJPA2/FIN5WGeI9B4g5yMUHrooooIrWPWm20dEJryToo2YIDuu2WIZgMIpPJW446q8urWvdlpJnWym6UxgFh0cq4BOB46LniOqqR3R3kuH+KT8Geqz3NX7Rd/u4/6moH5RXh03puGyge4uXEcaDiT9gAHEkngAKT+lO6SG+Ra2ZZeppZME/wCRVOPpGgd1FKLVnuiLeeQR3kLWu8cCRW30HrcAyjz8fmpto4YAgggjII6weug+qKUOk9vhhv5LP3GG6Odod/pyM7sm5vbvR8O3Gasu03aUdDCAiAT9OZBxk3N3o9z/AANnO/5uVBeaKq+zvXU6WtDcmLoMSNHu7+94oU5zur8Lljqq0UBRRVa122gWuiYw1ySzvnciQAs2OZ4kBVHaft5UFlopEzd0pJvZSyXcHwpmz/MJgVd9RNslrpSQQFWtrg8kcgh8cwjgDJx1EA9maC/1WdMbStHWkhjnu4lcHBVd5yp7GCBt0+Y1Ia3XDR6Pu3QlWS3mZWHMFYmII84IzWQ9Az263CNepJLAMl0jbdZuBx4XV4WCfNmg19q9rPbaQiMtnIJUVihYK4wwCsRhgDyYfzqUqhbG7uzksZDo+GS3iE7BlkfeJfo4snOTgbpUY81X2gKp1tte0VI6xpdqzOwVR0c/EsQAOMeOZq4GsY6sft1t+/h/EWg1rrJrjaaOCG8mEIkLBcq7Z3cZ8VTjmOdc6ua32ukVdrOUTCMgMQrrgtkjxlGeR5UrO6X/AFdl60/3RV2dzV+ovP3kX9L0F3n2v6KR2RrtQykqR0c/Ag4I/V9tXEGsXae/bJ/30n4jVtBeVBzRSs1p2+21tKYbOJrxwd0sG3UzywrYYvx7Bg9RNRp29zwMpvtGSwxseDbzqfPgSRgP6MigctROsWtNto+NZLyUQo7boJVzlsE48FSeQNfWreskGkLdbi1bfjbhxGCrDmrDqYf/ABkHNLjukPJ9v/Ef8KSgYermt9rpFXazlEwjIDEK4wSMjxlGeVTFJjuav2e8/eR/0tTC111/tdExhrliXfO5GgBZsczxIAUdpI+flQWWq1p3aNYWM3QXVwIpAA26UlPBuRyqEfbSxl7pNyx6KxBUfCmJOO3hHgfbVO20X3T6RSbG70ttbvjOcb6b2M9eM86DTejtIR3ESTQtvxyKGVsEZVhkHBAI+eqrrHtb0fYXBtp5HMi43wiMwTIyN49uCDgZr37OPJFl/Dxf0ilBta0zo+PS0qXGjmmkToy0iXTR9JvRow3lEZwQCBkHJxQPuwv0niSaFg8cihlYdYYZBr0VFaqTI9havDGIY3giZYwchFaNWC5wM4zjOOPOqvtB2v2+iX6Hca4uMBiisFCA8t9iDgkcQACcceGRkL7RSMtu6WO8OlshuH4ExyB86YP2U3dV9aINJWy3NsxKNkEEYZGHNWHUwyP5gjINBLUVW9ddfbbRMQe5JLPncjQAs+OeMkAKMjJPb28KV8vdKOWJSxG4O2Y5+ciPAoHpRVA1E2yWulJBAVa2uCCVRyCHwMkK4xk4ycEDzZq/0BWTNrvlq8/eD8NK1nVc0ls60fcytNPaxSSOcsx3sk4A7ewCg79RvJdl/DQfhLS/7pD9gt/4j/hSU1rO0SGNIo1CJGoVVHJVUYAHmAFePTmrlvfIqXcSzKrbwDZ4HBGeB7CaBS9zjaI9veb6K2XjU5UHKlW4HPMealTs/wDK1j/EwfiLWrtBasW1irLaQpCHILBc8SOA5mo2z2aaNhkSWK0iR42DKw3sqynII48wRQG0jQ8t3oq5gt/1roN0A+NuurlPSyqV+es67OtZE0bdTC46SBpImhEyIC9u5I8LccceIwRzrWFQenNSLK+O9dW0Urct8rhsdm+uGI+egRN/rXou0HSw9Lpi+bB6e9V+jQ9vRsQT5hxx8Icqdez7WO4v7QT3Vr7kzjcG8fDXHjhSAUXsyTnnyxn60Vs20dasHhtIQw4hmBcg9oLk4Poqy0BUXrNp5bC0lupFZ1iAJVcZOSF4ZIHXUpXm0lo2O5iaGdBJG4wytyIBB4/OBQZ22q7WotLWsdvDBJHuSiUtIV/uo6AALn4ec56qsfc26JkAurllIjYRxqTyYqWZsduMr/OmVDs10ahyLG2z541P2NkVYoYFRQqKFVRgKoAAHYAOAFAtdvugZ7rRyNAGcQSdJIijJ3d1l38czu5/kSeql1sd2iWWi0lS7iYPI2RMiBju4A6M8cgZBPDOcnPIVpKqzpXZro66cvNaQlzxLKChJ7TuEbx85oM5bQdORaW0l0mj7dk3wqBQo3pXycvurnwjkDrPggmtMalaLktdHW0E5zJHEitxzggeLnrC+L81fWg9TbOx42ttFE3LeVfCx2b5y2PNmpmgyNrwrW+m7ppFI3bp5MdZUyb6keYqQR6asu2jaDa6VFqLTpD0XSFi6buOk6PA58SN056uXOnBtX1diudG3DmBZZ44z0TBMupyOCkDe+ak7sb1OMmkwL20cxCN2Amhbd3gV3fGGCefA0DO2BWTx6HBdSoklkdc9andUH0ZU0yK4RAAAAABwAHUBXNAVnjuhtAzrfJdlWaB40QMOSMpbKH4Oc7w7cnsNaHrruLdZFKSKrqwwVYAgjsIPAigSepe2LRtpoyO3lt5EeNArokaMJWxhmySAS3M73bjjS61M0TLpDS8Zs4jEonE3g5xBGJN/n2KOA7TgddaHm2S6Kdt82UQP+Euo+irBfsqw6K0NBap0dtFHCnwY1CgntOOZ85oPFrr5Mvf4a4/Ces57D1zpu3z8Gb8F61Dd2qyxvHIoZHUqynkVYEEHzEEioPROz+wtJVmt7WOKRc4Zd7I3gVPM9hIoLAqgcuFc0UUHBrGKxSWF6omQiS2lUsh4cY2Bx6Djgew5rZ9QuntTLO+43dvFKwGAxGGx2b64bHmzQZ/2v7SbfS4tltklUQ9IWMgUcXCAAbrHON08a+tkO0y30QlwlykrdKUZTGFPFQwIO8wxzHHjTt0Zsr0ZbOJIrOPeByC5d8EciBIzAHz1xpPZVoy4cyS2ce8TklC6ZJ5kiNlBNBlyKB7693YUJe4lO6o48XYn+QzxPYCa17rFYvPZXEMR3ZJIZERs4wzIyqc9XEjjXn0DqbZ2OTaW8cJIwWAyxHZvNlsebNTVBkjU3SQ0TpRXvYnUxb6MN1d+JmUqHVW4FlzkZ4EfNVq0jrJopAbiee505d8dwTq6QoerKHA3R1qMg9i86eundULS+x7rt4piOAZl8IDsDDDAebNRWj9lGi4G3o7OIkfD35PskZhQeLZTrhcaRtt6WzW1iQBUdCQknaEjIyqjtyR1duK93SHk+3/AIj/AIUlNpVAGAMAcABUdpzVy3vkWO7iWZVbeAbPA4IzwPYTQKruav2e8/eR/wBLVX+6I0HMt9HdEM0DxrGG6kZSxKHszneHbk9hp56C1YtrEMtpCkIcgsFzxI4DmfPUhc2yyIUkVXRhgqwBBHYQeBFAltme1rRtno+O3mVreWMHf3YywlbJ8PeXJJP+LGOQ4AUt9oWso0vpNpbaN91gkcaYyzbowPBXPEkngPNWhLrZBoqRt5rOMH/A0qD6KOB9lS+g9TLOxObW2iiblvBctjs3zlsfPQGpmjXttHWsEoxJHDGrDsYKMjz4PCs5bb/Llz6IfwI61PVe0ts/sLuZpri1jllbG87b2TugKOR6gAKDs1F8l2P8Lb/gpWbNsBzpu8z8NfsijrVVpaJDGkUahUjVUVRyVVACgeYAAVBaS2d6PuZWmntYpJHOWY72SQAO3sAoFxt5s0TRNjuoq7rqowoGF6FuAxyHAcPMK9fc3MfcVyOrpx9sa/8AIUy9M6sW15GsVzCkqIQVVs4BA3QRg9hxXOgtWraxVktIVhVzvMFzxOMZ4nsoEj3RehJhdxXeC0BiWPeHJHVnYqezIYEdvHsqW1A2v6PgsYLOSCSORQsbKkaMsjHClyd4ZLHicjmTzph7SNJzW2j5JLaBbl8oDE0bSBkZsNlV4kYpDvrMd7eTQdqsucgiG4wGHYgYDn1UEKE9z6dxEAgivsKByULcYAHmAGK11Wbtn+zO+vdIJeXkTwxCXp5GlXcMjB+kwqEA+E3XgADPmFaRoCiiigKKKKAooooCiiigKKKKAooooCiiigKKKKAooooCiiigKKKKAooooCiiigKKKKAooooCiiigKKKKAooooCiiigKKKKAooooCiiigKKKKAooooCiiigKKKKAooooP/9k="/>
          <p:cNvSpPr>
            <a:spLocks noChangeAspect="1" noChangeArrowheads="1"/>
          </p:cNvSpPr>
          <p:nvPr/>
        </p:nvSpPr>
        <p:spPr bwMode="auto">
          <a:xfrm>
            <a:off x="0" y="0"/>
            <a:ext cx="8426076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6" descr="data:image/jpeg;base64,/9j/4AAQSkZJRgABAQAAAQABAAD/2wCEAAkGBhQQEBUSEBQUEhQUGBgYGRcWFhUeIBgaFhgXGBkaHRwbHCYeFxkkGRgYHzAgJScpLSwsHCAxNTAqNSYrLCkBCQoKDgwOGg8PGTYjHiMvMi81LDUzNTUxNTUxLDI1Ly41Mi40LjUsMzUsKTU1NTIpNS81NTUqNDI1MDQ0NTE0LP/AABEIAHUBrQMBIgACEQEDEQH/xAAcAAACAwADAQAAAAAAAAAAAAAABwUGCAEDBAL/xABTEAACAQMABgMJDAcGBAUFAQABAgMABBEFBgcSITETQVEIGCIyNWFxctIUF1JTVIGSk6Gxs9MjMzRzdJGyFUJigoPCw9Hh8CQltMHxNkNGdcQW/8QAGgEBAAMBAQEAAAAAAAAAAAAAAAMEBQYCAf/EADERAQABAwEDCgUFAQAAAAAAAAABAgMRBBIhMQVBUWFxkaGxwfAUFTNS0RMigeHxNP/aAAwDAQACEQMRAD8Aa+sutcVgEMyu3SEgbgU+KATnLDtqC99u1+Ln+jH7deHbD4lv60n3LSyrI1OruW7k008HSaDk6xesU11xvnPP1m377dr8XP8ARj9uj327X4uf6Mft0pKKr/H3l35Rpuie82/fbtfi5/ox+3R77dr8XP8ARj9ulBLcKgy7KoPaQM/zrhrpAu+WUKf72Rjj56+/G3/cPM8laSP9OD327X4uf6Mft0e+3a/Fz/Rj9ulBFcK4yjKw7QQfursr5OuvQ+xyTpZ3xnvNv327X4uf6Mft0e+3a/Fz/Rj9ulJRT4+8+/KNN0T3nLoraVb3MyQokwaQ4BYJjkTxw5PVU3rHp5LG1kupQzJEN5ggBJyQOGSBzPbSb1I8o2/r/wC1qY21zyLefux/WlaejvVXaJmrpYXKemt6e5FNvhMeqs98do/4m7+hD+bR3x2j/ibz6EP5tZyoq4y2je+O0f8AE3n0IfzaltXdtNnfGYRRXK9BBJcNvrGMpFjeAxIfC48M4HnrLlXvZN4+kf8A9Zd/clA0u+O0f8TefQh/No747R/xN59CH82s5UUGje+O0f8AE3n0IfzaktW9t9nf3UdrFFcq8pIBdYgBhS3HEhPIdlZgq47IfLdn67fhvQPHWjbXZ6Pu5LWaK5Z4t3JRYyp3kVxjMgPJh1VFd8do/wCJvPoQ/m0qttXly79MX/p4qo9Bo3vjtH/E3n0IfzaO+O0f8TefQh/NrOVFBo3vjtH/ABN59CH82jvjtH/E3n0IfzazlRQa09822/sr+1NyboN7d3d1N/PSdFy393xuPjcqrHfHaP8Aibz6EP5tVn/8I/1P/wCukxQaN747R/xN59CH82vdoTbxY3dzFbrHcxtM4RWdYwoZuC5IkJGTgcuusyV9xSFWDKSCCCCOojiDQbgoqF1M1gF/YQXQxmRAWA6nHguPmcNUyzYGTwAoKdrvtTtdESxxXCyyPIpfEQQ7q5wCd515kHHoNVvvjtH/ABN59CH82kptA1lOkdIz3GcoW3Y/NGngp6Mgbx85NV2g0b3x2j/ibz6EP5tWXUfahbaXkkjt450Mahj0ioAQTjhuu3Gsm04u5s/a7r90n9dBcLvuhbCOR42huyUYqcJDjKkg4/S8uFdXfHaP+JvPoQ/m0gNOftU/72T+tq8NBo3vjtH/ABN59CH82jvjtH/E3n0IfzazlRQaRg7onRzMA0d0gP8AeMcZA9O7IT/IGmDoLWG3vohNaSrMh615g9jA8VPmIBrFtWDUjXObRd0s8JJXIEkeeEidanz9h6j84Iam1y1wi0Vbe6LhZHTfVMRhScsCR4zAY4Hrqjd8do/4m8+hD+bXG3DSSXOgop4TvRyywup7QyOR6D5qznQaN747R/xN59CH82jvjtH/ABN59CH82s5UUGje+O0f8TefQh/NqX0Btv0bduI+ke3Y8B06hQT6ysyj5yKy3RQbiBpd6wbcrKyupbaWK5Z4m3WKLEQTgHhmQHHHsqp7BtorM39m3LFuBNuxPEboy0WesboLL2YI7AFttRbOmL3PxzfZgUDk747R/wATefQh/No747R/xN59CH82s5UUGltG7f7G4mjhSG6DSukYJSLALsFGcSk4yaZtY01P8o2n8RB+KlbLoF1th8S39aT7lpZUzdsP6u39aT7lpHayPPHIsoOYlZSAvDB/xdueIz56w9Rb/U1M05x/jrNFf/Q0VNeM8fOd6RttPpLN0UYZuBJfHAY+3Hn4dVV65mlecw3MrJxAwo4ZOMcBjhx5nNdlhpf3OWlaLwZmJBVl4AHxcebPmr1aQtpJpI7mMrCNweE5xunJ4HPPh5uVS0W4tV8MRMbp3cVe5eq1FuN+aonM0xEx+2e7t487601YBbJQWDtCQMjznBH8iP5VByGUwiI+Ig6X5nwB9pPzk1JdJbrE0UkzSbz75KKefpPA5rsN5AYBD0dwUBzndXPMnn6Sakt1VURjGd+eHjCC9RRdqzFUU/txjOeHNOM9Xc+47ZV0YScje8I4PM7+F+bgK8egrtxJCqSM+8SHj44UZ58eB4ceHLFdk0tvJEsKyyRBST4aZzk5447KlZJDHaj3NuzOFClkxkDB48OPDhwrxVVimaZjfVM8fDj6JqaIqrpqpnEUUxwnMzjfO6J846Xnt9bgHZZl3QGI3l444nn2+kfyqwq2RkcQaqGjtAu8OekCRvxcMvHwCcEf9iu7R00s1yWgJES7qne5bq8Bw6ycE/PUN6xbqzNE4xx6PfesabWX6Ypi7Gdrhwz/AHERjjjiY2pHlG39f/a1NPaHoeW80ZcW8ChpJEAUEgZO+p5ngOANKzUjyjb+v/tantVrk76c9qjy39ans9ZY51p1Ju9GGMXkYjMoYrh0bO7jPik48Yc6gqdndL/rLL1Z/vipJ1pMJ2QQGR1RBlmIUDtJOAP504NnWzHSNq16Z7foxNY3EKZkhO9JIE3V4OcZweJ4Uq9X/wBrg/fR/wBa1ozartYTRaG3tisl4w5cxCDyZh1sepfnPDAYM76w6tT2EvQ3SCOTAO6HjYgHlncY7uew1F13Xl480jSSszu5LMzHJYnmSa6aD6RCxAAJJ4ADrJ6qbOzPZdpG20nbXM9sY4kYszGSLIBRgPBD73MjhirDsV2VdEF0hep+kPGCNh4gPKRh8M/3R1DjzI3XPQZ020ah3hvbvSIjHuX9Ed/pI88I4o/FzveOMcqU9aw2x+RLv1U/FjrJ9AVZtWNnN7pKJpbSNXRW3CTJGvhAK2MMQeTDjVZrRPc4H/y6f+JP4UVAo9Ydlt/YQG4uYlSNSoJEsbcWOBwViedVKtR7coy+hpQoLHpIuABP98dlZl/syX4qT6Df8qB36A0BNfanrb2yh5XkYhSyrnduSx4sQOQNJfT2gZrG4a3uVCSpu7yhlbG8oYcVJB4EVpfYjEV0LAGBU703Agg/rX7aSm3Dy5c+iH8COgodFFFA9e5w1kys9i58X9NGPMcJIPmO4cec1cttGs/uLRUgU4kuP0KehwekPzJvDPaRWeNQtY/7P0jb3OcKrgP+7fwX9Pgkn0gVa9vOtHuvSPQIcx2q7nDkZGw0h/pX/KaBaUUUUHKrk4HXWg9iWz+90bPPJeRCJZI1Vf0kbZIbJ8VjjhWf7fx19I++tv0GVNdtmV9Z9PdzxqIekJ3hJGf1j+DwBz1jqqj1qPbr5Em9eH8Ray5QFMXR+wnSE8Ec8ZtyssayKDIwOHUMB4mAcHtpdVsnUrybZ/w0H4SUGQNJ6MktpngnQxyRkqynqI+wjrBHAjjXlq/7dMf23PjGdyHPp6JP/bFUCgbOrFhcaX1cextwHltrpWAZlXEbKzczw8dnpd6yasz6Om6C7QJJuhsBlbg2cHKkjqNODuZwd2+7MwfzxN/0qrd0H5X/ANCL73oFnUpqzq5LpC5S2t93pHDEbxwPBUseOD1A1F1fdhvly39Wb8GSg6NZNj+kLCBriVEeNPGMb7xUdpGAcecZx11Sa2Xrlj+zrze8X3NPnPZ0T5rGlB7NDaTa1uIp4/GidXHpUg49Bxir/tR1AuxPdaT3ENq79IHEiZ3ZCoU7uc82FLStL6+g/wD+UO9z9z2mfTvQZoM0UUUUDE2c7MLy5e1voxH0CzI2TIAcRSje8HGc+Ca0/VB2G+Q7f1pvxnq/UC62w+Jb+tJ9y0rrmASIyHkwI/nTR2w+Jb+tJ9y0sq5/Wzi/Mx1eTs+S4idJTE9fnKo28fQkwQL002QWZh4KEZGQD1jPjGvfDoJWJe6l6VhzG/hV83PP3VOrGASQACeZxzxwGe3hUFp6z6NunC7yMN2ZR1qeTekcOPaB569U35uVYicTPPzz+OrCOvS02KNqY2ojm5ojpxvz15ymbe1RB+jVVH+ED7+uu/NQGgb3cb3O53hjeib4SHjj/p6R1VPVVvUTRVid/W0NNdpuW4mmMdXRLrmt1cYdVYecA/fUNc6AiyWgk6F17G4D08crx/8AivXpvSZiUJHxlk4IB5+Gf+XnqFsdHdK/Qg5jQ70zj++/wQesDiP5nsqxYpqpp29rEe/8UtXct1XIt7G1Przb/GeiH1e3TlOhvMgNgrMnEHHLIHBh/I+ap7RNh0ESpkEjJJA5k/8AePmr1NEpGCAQMYGBgY5fyr6qK5e2qdmIx5LNnS/p1zXVOZxiJ58dHX5pzUjyjb+v/tantSJ1I8o2/r/7Wp7Vp8nfTntYPLf1qez1kiO6X/WWXqz/AHxUk6dndL/rLL1Z/vipJ1pMJ2QTmN1dDhlIYHsIOQf51zc3LSO0kjF3clmZiSWJOSSTzJNfVjZtNKkUeC8jKi5OPCchRx6uJr5urVonaORSjoSrKwwVZTggjqINB1U4diuyv3Qy6QvV/QqcwxsP1jA+Ow+LB5D+8fMPCT1N3YftL9yyDR9036CRv0TE/q3Y+KexGP8AJvSSA0NRRRQUzbH5Eu/VT8WOsn1rDbH5Eu/VT8WOsn0BXIYiuK5oNEdzgc6OuP4g/hR02sUpe5w8nXH8Qfwo6bOaDmsq7bWzpy6/0vwI61VWVdtfly6/0vwI6CjVziuKuuoerXu+00jGozJHCk0fbvRuSQPOyby/OKClVyzZOTxJriigKKumj9W9zQNzfOOMk0UMZPwVbecjzFt0f5DVLoOy38dfSPvrb9Ygt/HX0j762/QL/br5Em9eH8Ray5Wo9uvkSb14fxFrLlAVfbHbZpKCFIY3iCRosa/okJCooUcTzOAKoVFB6dI6RkuJXmncySSEszHmSfu9A4CvNRVu2dbPZtLXAUBkt0I6WXHADnuqeRcjkOrmeFA6O5/0GYNFmZhg3MjOPUUBF+0OfQRS17oPyv8A6EX3vWkbOzSGNIolCJGoVVHIKowAPQBWbu6D8r/6EX3vQLOpTVrWOXR9ylzb7vSIGA3hkeEpU8PQTUXRQXbWPbBpC+ga3lkRY34MI0Clh2E8TjzDGeuqTRRQe/QOiWu7qG3j8aaRUHm3jgn0AZPzVprbHEF0DcqvAKsIA8wmiAqp7DNmj25/tC7QpIykQowwVVhhpCOYJHADsJPWKt+2nyHd+iL8aKgynRRRQal2G+Q7f1pvxnq/VQdhvkO39ab8Z6v1AutsPiW/rSfctLKmbth8S39aT7lpZVz2u+tP8eTtOSv+Wn+fORXDoGBBGQRgjtBrmiqbTVG5sDG/QZIIO/bv5+ZTPnP247amrLTqtAZX8Epwcf4uwDz9X/Su/S+jRPHu8mHFT2H/AJH/AL5VWGRHzNL4JQ4lj5F3Hi49bjnsw3bWlTs6iiNrjHvx8+1hV7ejuTscJjn4e6fGnsfZld23/wD78/CMfFxnhvebIyAezJ66tGjrBYIwi9XM9p6zXh0FYNxnl/WSdXwV6gOzhj5sVL1BqbuZ2KeEe+6P7W9Dp9mP1auM+89s8/8AEcwoooqo0k5qR5Rt/X/2tT2pE6keUbf1/wDa1NrXXWE6PsJrtUEhiCndJIBy6rzAOPGzW3yd9Oe1yvLf1qez1kpO6X/WWXqz/fFSTq37Qto0mmGiaWJIuhDgbhY53ypOc+qKqFaTCS+qHlC0/iIPxUp2bcNmfuhDpC0X9NGP0yAfrEUeOO11A49qj/CMoXRl+beaOZQC0To4BzglGDAHHHGRWg9RNsM9/FevLBEptLdpgELjeKhjunOcDhzoM50V79PaRS4uJJooVt1kO90aElVJ54zyBOTjkM4HCvBQaQ2KbS/d0Is7pv8AxMK+AxPGaMdeet1HPtGDx8KmnWJdG6RktpUmhYpJGwZWHUR9483XT12dbbLnSN/FaTwQKJN/Lp0gI3I2fkWI4lcUFy2x+RLv1U/FjrJ9N3attXuJHvNGGKERBzHv+Hv4RwwPjbufBHVSioCtH9z3AraJcsqn/wARJzA+BFWcKvWpW1250VbG3gigdS7SZkEmcsFBHguBjwR1UDi27Dc0M+54P6WLxeHWeys0+63+G30jV41x2x3WlLU200UCIWVsoJM5U5HjOR9lUGg1dsacnQloSSTiTif30tIrbX5cuv8AS/AjpnavazyaN1ShuoVR3TIAcNu+HdOpzukHke2kdrTrHJpG7ku5lRXl3chAQo3VVBjJJ5KOugiacnc2ftV3+6T+s0m6s+ouv82iJJJLdIpDKoUiQPwAOeG6woPraZqz/Z+k54QMRlukj7Ojk8IAeZTlP8tVu1tmldY0BZ3YKoHWzHAHzk05trlk2kdD2WliirIFUShc4CS+LzOcLJw/z1Xdg+rPurSfTsMx2i9J5ukbKxj053m/yUF+2qaCWx1ajtUxiJoVJH95sku3zsWPz1nimhtb2mXFzLc6OdIVhinIDKH3z0TELklyPTwpX0HZb+OvpH31t+sPI2CCOo5rSOyPahc6XmmjuY4UESKwMauCSWxx3nbhQSG3XyJN68P4i1lymLrztiudIQSWckMCRlxxUSb36NsjiWxzHZS6oORWkNT9kGi7jR9rNLbFpJYInc9NOMsyKScB8Dieqs3U3NQttV0r2Vh0UBj3obfexJvbpZY8+PjewezFA0Idi2iUYMLQEj4Us5H8i+D89XCysY4EEcKJGi8AqKFA9AHAV30UBWaO6D8r/wChF9705tqeucuibJbiBI5GMqR4k3sYZXJPgkHPgjrrNWuWuEulbn3TOsaPuKmIwwGFzjxmJzxPXQQVWvZfoKG+0rBb3Kl4n6TeUMy53YnYcVII4gVVKldVtYpNH3cd3CqM8W9gPndO8jIc4IPJj10GkPeN0T8nb6+b26k9CbLdG2biSC1TfHEM5dyp6iN8kKfOBmofZHtGm0wtwbiOKMwmPHR7/Hf6TOd5j8AUw6AqkbafId36Ivxoqu9Z42tbU7iSS80WYoRCJNzfw+/hGVwc727nKjqoFHRRRQal2G+Q7f1pvxnq/VmjZ5teubNLewjigaLpQu8wk3sSyZPEPjhvHHCtL0C62w+Jb+tJ9y0sqduumqLaQWMLII+jLHipOd4AdRGOVVX3npPlKfVN7dY2q0125dmqmNzqOT9dYtaemiurE7+npLyimH7z0nylPqm9uj3npPlKfVN7dVvgr32r/wAz0v3+E/gvKi7vQCSTrKerxl+ER4p/59uBTX956T5Sn1Te3R7z0nylPqm9uvVGm1FE5phFc12iuxiurPPwn8F5RTD956T5Sn1Te3R7z0nylPqm9uvPwV77UvzPS/f4T+C8oph+89J8pT6pvbo956T5Sn1Te3T4K99p8z0v3+E/hWNSPKNv6/8AtamHth8iXfqJ+LHXi0Dswe2uY5zOrCNs7ojIzwI573DnVl101dOkLCa0VxGZQo3iM4w6tyyM+LjnWporVVuiYqjnc9yrqLd+5TVbnMY9WN6KdXe0yfLY/qW9ujvaZPlsf1Le3V5kkrTM2Pfs+l/4GT+mSp7vaZPlsf1Le3Vo1M2Nvo+K8Q3KSe67doQRGRuFgw3j4RyPC5cKDNtFOrvaZPlsf1Le3R3tMny2P6lvboErV62JeXLb0TfgSVcO9pk+Wx/Ut7dT+o2w99G38V210koj3/AETAnfjZOe+ceNnl1UCd2nLjTF7+/f7TmqxWgNa9gkl7ez3Qu0QTOX3TExxnqzv8aie9pk+Wx/Ut7dAlaKdXe0yfLY/qW9ujvaZPlsf1Le3QJWinV3tMny2P6lvbo72mT5bH9S3t0Hbd//AERH6R/6xqSFalm2ZM2gV0T067y4/S7hxwmMvi72eRxzqid7TJ8tj+pb26BK1yKdPe0yfLY/qW9uue9pk+Wx/Ut7dAxtR9Fx3WgbWCdQ8cluisuSMg+ccQevI5VMatan2ujUdLOLolc7zeE7EkDA4uScY6vOe2u3VbQpsrKC2LBzDGqbwGM468ZOKlaDH20TytffxM39Zqu0/NZO5/ku7ye5F2iCaV5N0xMd3fYnGd/jjNRve0yfLY/qW9ugStOLubf2u6/dJ/XXo72mT5bH9S3t1dNmOyp9DzSyNcLN0qBcCMrjDb2eLHNBmi//AFr+u33muindP3NsjOze7Y/CJP6lus5+HXX3tMny2P6lvboErU1qT5Tsv4q3/FSmh3tMny2P6lvbr3aC7nqS2uoJzeIwhljk3eiYZ6Nw2M7/AAzigddFFFAru6I8kp/Ex/0S1m2tcbSdSW0vZrbLKISJVk3ipbxVcYwCPhfZSx72mT5bH9S3t0CVop1d7TJ8tj+pb26O9pk+Wx/Ut7dB6+5n8W+9MH3TU7qomy7Zs2hhcBpln6cxkYQru9Hv9rHOd/7KvdAGsi7UB/5xe/vm/wDatdUntbdg0l9ez3Qu0jEz726YmOOAGM74zyoM+0U6u9pk+Wx/Ut7dHe0yfLY/qW9ugU+rf7Zb/vovxFraNJDRnc6SQzRy+7EPRuj46FuO6wbHj+anfQQ2seuFro4IbyUQiQkLlXbJXBPiqccxzqD9+fRPyxfqp/y69+u2z+30usa3TSqIixXo2UeMADnKnPIVmHXzQUdjpG4toSxjiYBS5BOCqniQAOZ7KDTWidqOjbuZILe5Ekshwq9HMMkAnmyADgDzNSmsWtVto+NZLyUQo7bqkq5y2CceCpPIGqHs52SWcSWWkVafpuijlwXTd3pI+PDczjwj115e6Q/YLf8AiP8AhSUDE1c1utdIq7WcomEZAYhXGCRkeMozwFTFZY2d7Um0PDMiQCZpXVss5UKFBGMBSSTntFNbUHblFpC4W1uIfc8snBGD7ysee6cgFCermD28qBo0V1zzqis7sFVQWZmIAAAySSeAAHHNKXTPdBx9N0OjrWS7JOAxJUMf8CBS7D07p81A3qKTkW32WCRU0lo6W3DccguDjrISRF3h/mpsaJ0rFdQJPA2/FIN5WGeI9B4g5yMUHrooooIrWPWm20dEJryToo2YIDuu2WIZgMIpPJW446q8urWvdlpJnWym6UxgFh0cq4BOB46LniOqqR3R3kuH+KT8Geqz3NX7Rd/u4/6moH5RXh03puGyge4uXEcaDiT9gAHEkngAKT+lO6SG+Ra2ZZeppZME/wCRVOPpGgd1FKLVnuiLeeQR3kLWu8cCRW30HrcAyjz8fmpto4YAgggjII6weug+qKUOk9vhhv5LP3GG6Odod/pyM7sm5vbvR8O3Gasu03aUdDCAiAT9OZBxk3N3o9z/AANnO/5uVBeaKq+zvXU6WtDcmLoMSNHu7+94oU5zur8Lljqq0UBRRVa122gWuiYw1ySzvnciQAs2OZ4kBVHaft5UFlopEzd0pJvZSyXcHwpmz/MJgVd9RNslrpSQQFWtrg8kcgh8cwjgDJx1EA9maC/1WdMbStHWkhjnu4lcHBVd5yp7GCBt0+Y1Ia3XDR6Pu3QlWS3mZWHMFYmII84IzWQ9Az263CNepJLAMl0jbdZuBx4XV4WCfNmg19q9rPbaQiMtnIJUVihYK4wwCsRhgDyYfzqUqhbG7uzksZDo+GS3iE7BlkfeJfo4snOTgbpUY81X2gKp1tte0VI6xpdqzOwVR0c/EsQAOMeOZq4GsY6sft1t+/h/EWg1rrJrjaaOCG8mEIkLBcq7Z3cZ8VTjmOdc6ua32ukVdrOUTCMgMQrrgtkjxlGeR5UrO6X/AFdl60/3RV2dzV+ovP3kX9L0F3n2v6KR2RrtQykqR0c/Ag4I/V9tXEGsXae/bJ/30n4jVtBeVBzRSs1p2+21tKYbOJrxwd0sG3UzywrYYvx7Bg9RNRp29zwMpvtGSwxseDbzqfPgSRgP6MigctROsWtNto+NZLyUQo7boJVzlsE48FSeQNfWreskGkLdbi1bfjbhxGCrDmrDqYf/ABkHNLjukPJ9v/Ef8KSgYermt9rpFXazlEwjIDEK4wSMjxlGeVTFJjuav2e8/eR/0tTC111/tdExhrliXfO5GgBZsczxIAUdpI+flQWWq1p3aNYWM3QXVwIpAA26UlPBuRyqEfbSxl7pNyx6KxBUfCmJOO3hHgfbVO20X3T6RSbG70ttbvjOcb6b2M9eM86DTejtIR3ESTQtvxyKGVsEZVhkHBAI+eqrrHtb0fYXBtp5HMi43wiMwTIyN49uCDgZr37OPJFl/Dxf0ilBta0zo+PS0qXGjmmkToy0iXTR9JvRow3lEZwQCBkHJxQPuwv0niSaFg8cihlYdYYZBr0VFaqTI9havDGIY3giZYwchFaNWC5wM4zjOOPOqvtB2v2+iX6Hca4uMBiisFCA8t9iDgkcQACcceGRkL7RSMtu6WO8OlshuH4ExyB86YP2U3dV9aINJWy3NsxKNkEEYZGHNWHUwyP5gjINBLUVW9ddfbbRMQe5JLPncjQAs+OeMkAKMjJPb28KV8vdKOWJSxG4O2Y5+ciPAoHpRVA1E2yWulJBAVa2uCCVRyCHwMkK4xk4ycEDzZq/0BWTNrvlq8/eD8NK1nVc0ls60fcytNPaxSSOcsx3sk4A7ewCg79RvJdl/DQfhLS/7pD9gt/4j/hSU1rO0SGNIo1CJGoVVHJVUYAHmAFePTmrlvfIqXcSzKrbwDZ4HBGeB7CaBS9zjaI9veb6K2XjU5UHKlW4HPMealTs/wDK1j/EwfiLWrtBasW1irLaQpCHILBc8SOA5mo2z2aaNhkSWK0iR42DKw3sqynII48wRQG0jQ8t3oq5gt/1roN0A+NuurlPSyqV+es67OtZE0bdTC46SBpImhEyIC9u5I8LccceIwRzrWFQenNSLK+O9dW0Urct8rhsdm+uGI+egRN/rXou0HSw9Lpi+bB6e9V+jQ9vRsQT5hxx8Icqdez7WO4v7QT3Vr7kzjcG8fDXHjhSAUXsyTnnyxn60Vs20dasHhtIQw4hmBcg9oLk4Poqy0BUXrNp5bC0lupFZ1iAJVcZOSF4ZIHXUpXm0lo2O5iaGdBJG4wytyIBB4/OBQZ22q7WotLWsdvDBJHuSiUtIV/uo6AALn4ec56qsfc26JkAurllIjYRxqTyYqWZsduMr/OmVDs10ahyLG2z541P2NkVYoYFRQqKFVRgKoAAHYAOAFAtdvugZ7rRyNAGcQSdJIijJ3d1l38czu5/kSeql1sd2iWWi0lS7iYPI2RMiBju4A6M8cgZBPDOcnPIVpKqzpXZro66cvNaQlzxLKChJ7TuEbx85oM5bQdORaW0l0mj7dk3wqBQo3pXycvurnwjkDrPggmtMalaLktdHW0E5zJHEitxzggeLnrC+L81fWg9TbOx42ttFE3LeVfCx2b5y2PNmpmgyNrwrW+m7ppFI3bp5MdZUyb6keYqQR6asu2jaDa6VFqLTpD0XSFi6buOk6PA58SN056uXOnBtX1diudG3DmBZZ44z0TBMupyOCkDe+ak7sb1OMmkwL20cxCN2Amhbd3gV3fGGCefA0DO2BWTx6HBdSoklkdc9andUH0ZU0yK4RAAAAABwAHUBXNAVnjuhtAzrfJdlWaB40QMOSMpbKH4Oc7w7cnsNaHrruLdZFKSKrqwwVYAgjsIPAigSepe2LRtpoyO3lt5EeNArokaMJWxhmySAS3M73bjjS61M0TLpDS8Zs4jEonE3g5xBGJN/n2KOA7TgddaHm2S6Kdt82UQP+Euo+irBfsqw6K0NBap0dtFHCnwY1CgntOOZ85oPFrr5Mvf4a4/Ces57D1zpu3z8Gb8F61Dd2qyxvHIoZHUqynkVYEEHzEEioPROz+wtJVmt7WOKRc4Zd7I3gVPM9hIoLAqgcuFc0UUHBrGKxSWF6omQiS2lUsh4cY2Bx6Djgew5rZ9QuntTLO+43dvFKwGAxGGx2b64bHmzQZ/2v7SbfS4tltklUQ9IWMgUcXCAAbrHON08a+tkO0y30QlwlykrdKUZTGFPFQwIO8wxzHHjTt0Zsr0ZbOJIrOPeByC5d8EciBIzAHz1xpPZVoy4cyS2ce8TklC6ZJ5kiNlBNBlyKB7693YUJe4lO6o48XYn+QzxPYCa17rFYvPZXEMR3ZJIZERs4wzIyqc9XEjjXn0DqbZ2OTaW8cJIwWAyxHZvNlsebNTVBkjU3SQ0TpRXvYnUxb6MN1d+JmUqHVW4FlzkZ4EfNVq0jrJopAbiee505d8dwTq6QoerKHA3R1qMg9i86eundULS+x7rt4piOAZl8IDsDDDAebNRWj9lGi4G3o7OIkfD35PskZhQeLZTrhcaRtt6WzW1iQBUdCQknaEjIyqjtyR1duK93SHk+3/AIj/AIUlNpVAGAMAcABUdpzVy3vkWO7iWZVbeAbPA4IzwPYTQKruav2e8/eR/wBLVX+6I0HMt9HdEM0DxrGG6kZSxKHszneHbk9hp56C1YtrEMtpCkIcgsFzxI4DmfPUhc2yyIUkVXRhgqwBBHYQeBFAltme1rRtno+O3mVreWMHf3YywlbJ8PeXJJP+LGOQ4AUt9oWso0vpNpbaN91gkcaYyzbowPBXPEkngPNWhLrZBoqRt5rOMH/A0qD6KOB9lS+g9TLOxObW2iiblvBctjs3zlsfPQGpmjXttHWsEoxJHDGrDsYKMjz4PCs5bb/Llz6IfwI61PVe0ts/sLuZpri1jllbG87b2TugKOR6gAKDs1F8l2P8Lb/gpWbNsBzpu8z8NfsijrVVpaJDGkUahUjVUVRyVVACgeYAAVBaS2d6PuZWmntYpJHOWY72SQAO3sAoFxt5s0TRNjuoq7rqowoGF6FuAxyHAcPMK9fc3MfcVyOrpx9sa/8AIUy9M6sW15GsVzCkqIQVVs4BA3QRg9hxXOgtWraxVktIVhVzvMFzxOMZ4nsoEj3RehJhdxXeC0BiWPeHJHVnYqezIYEdvHsqW1A2v6PgsYLOSCSORQsbKkaMsjHClyd4ZLHicjmTzph7SNJzW2j5JLaBbl8oDE0bSBkZsNlV4kYpDvrMd7eTQdqsucgiG4wGHYgYDn1UEKE9z6dxEAgivsKByULcYAHmAGK11Wbtn+zO+vdIJeXkTwxCXp5GlXcMjB+kwqEA+E3XgADPmFaRoCiiigKKKKAooooCiiigKKKKAooooCiiigKKKKAooooCiiigKKKKAooooCiiigKKKKAooooCiiigKKKKAooooCiiigKKKKAooooCiiigKKKKAooooCiiigKKKKAooooP/9k="/>
          <p:cNvSpPr>
            <a:spLocks noChangeAspect="1" noChangeArrowheads="1"/>
          </p:cNvSpPr>
          <p:nvPr/>
        </p:nvSpPr>
        <p:spPr bwMode="auto">
          <a:xfrm>
            <a:off x="215900" y="-619125"/>
            <a:ext cx="4086225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upload.wikimedia.org/wikipedia/fi/1/17/Kemppi_logo_new_brand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9680" y="2657886"/>
            <a:ext cx="2330733" cy="99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upload.wikimedia.org/wikipedia/commons/2/2c/EWM_Logo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155" y="2081524"/>
            <a:ext cx="1220365" cy="49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syscon.fi/en/assets/uploads/bilder/ESABlogo_yb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5046" y="5238905"/>
            <a:ext cx="931254" cy="58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automatic-welding.fr/uploads/images/logo_lincoln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3482" y="1269351"/>
            <a:ext cx="1548228" cy="51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File:Polysoude logo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7915" y="3716935"/>
            <a:ext cx="2212605" cy="40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7620"/>
            <a:ext cx="5191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Companies added to our list of interest:</a:t>
            </a:r>
            <a:endParaRPr lang="en-US" sz="2400" dirty="0"/>
          </a:p>
        </p:txBody>
      </p:sp>
      <p:sp>
        <p:nvSpPr>
          <p:cNvPr id="2" name="AutoShape 2" descr="http://www.twi.co.uk/EasysiteWeb/getresource.axd?AssetID=2234&amp;type=full&amp;servicetype=Inline"/>
          <p:cNvSpPr>
            <a:spLocks noChangeAspect="1" noChangeArrowheads="1"/>
          </p:cNvSpPr>
          <p:nvPr/>
        </p:nvSpPr>
        <p:spPr bwMode="auto">
          <a:xfrm>
            <a:off x="155575" y="-1112838"/>
            <a:ext cx="1781175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27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3915</TotalTime>
  <Words>2103</Words>
  <Application>Microsoft Office PowerPoint</Application>
  <PresentationFormat>On-screen Show (4:3)</PresentationFormat>
  <Paragraphs>345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Traction Measurements : Means and longitudinal coherence</vt:lpstr>
      <vt:lpstr>Bending Measurements : Means and longitudinal coherence</vt:lpstr>
      <vt:lpstr>Strain Measurements : Contact at Yokes 1 and 2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Friedrich Lackner</dc:creator>
  <cp:lastModifiedBy>Friedrich Lackner</cp:lastModifiedBy>
  <cp:revision>163</cp:revision>
  <cp:lastPrinted>2013-04-11T07:44:00Z</cp:lastPrinted>
  <dcterms:created xsi:type="dcterms:W3CDTF">2013-04-10T11:24:43Z</dcterms:created>
  <dcterms:modified xsi:type="dcterms:W3CDTF">2013-09-24T08:21:04Z</dcterms:modified>
</cp:coreProperties>
</file>