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5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3" r:id="rId3"/>
    <p:sldId id="257" r:id="rId4"/>
    <p:sldId id="260" r:id="rId5"/>
    <p:sldId id="262" r:id="rId6"/>
    <p:sldId id="266" r:id="rId7"/>
    <p:sldId id="264" r:id="rId8"/>
    <p:sldId id="272" r:id="rId9"/>
    <p:sldId id="265" r:id="rId10"/>
    <p:sldId id="327" r:id="rId11"/>
    <p:sldId id="328" r:id="rId12"/>
    <p:sldId id="314" r:id="rId13"/>
    <p:sldId id="331" r:id="rId14"/>
    <p:sldId id="296" r:id="rId15"/>
    <p:sldId id="301" r:id="rId16"/>
    <p:sldId id="315" r:id="rId17"/>
    <p:sldId id="300" r:id="rId18"/>
    <p:sldId id="313" r:id="rId19"/>
    <p:sldId id="325" r:id="rId20"/>
    <p:sldId id="258" r:id="rId21"/>
    <p:sldId id="295" r:id="rId22"/>
    <p:sldId id="288" r:id="rId23"/>
    <p:sldId id="333" r:id="rId24"/>
    <p:sldId id="310" r:id="rId25"/>
    <p:sldId id="287" r:id="rId26"/>
    <p:sldId id="286" r:id="rId27"/>
    <p:sldId id="335" r:id="rId28"/>
    <p:sldId id="289" r:id="rId29"/>
    <p:sldId id="311" r:id="rId30"/>
    <p:sldId id="274" r:id="rId31"/>
    <p:sldId id="31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014A9"/>
    <a:srgbClr val="181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65" autoAdjust="0"/>
  </p:normalViewPr>
  <p:slideViewPr>
    <p:cSldViewPr snapToGrid="0" snapToObjects="1">
      <p:cViewPr varScale="1">
        <p:scale>
          <a:sx n="146" d="100"/>
          <a:sy n="146" d="100"/>
        </p:scale>
        <p:origin x="-1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B86B7-C687-9546-91BB-11764F24E5BB}" type="datetimeFigureOut">
              <a:rPr lang="en-US" smtClean="0"/>
              <a:t>19/09/2013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2771B-F784-5449-ACD3-5C5D0C3F1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951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8D19E-3A20-3641-BAC4-9440C3460965}" type="datetimeFigureOut">
              <a:rPr lang="en-US" smtClean="0"/>
              <a:t>19/09/2013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4336C-3803-104B-A09C-CBC34DF13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925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7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39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4336C-3803-104B-A09C-CBC34DF133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02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Twin-aperture of two </a:t>
            </a:r>
            <a:r>
              <a:rPr lang="en-US" dirty="0" err="1" smtClean="0">
                <a:latin typeface="Times New Roman" charset="0"/>
              </a:rPr>
              <a:t>flavours</a:t>
            </a:r>
            <a:endParaRPr lang="en-US" dirty="0">
              <a:latin typeface="Times New Roman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1464" indent="-285179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0714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597000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3285" indent="-228143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09571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65856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2142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78428" indent="-22814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B4D270C-404F-0B41-88F6-DC4C95B712CC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71CEA-65D9-4E28-B116-EBD58ECDDCB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2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5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3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7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02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vmlDrawing" Target="../drawings/vmlDrawing1.vml"/><Relationship Id="rId8" Type="http://schemas.openxmlformats.org/officeDocument/2006/relationships/oleObject" Target="../embeddings/oleObject1.bin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8" name="Bitmap Image" r:id="rId8" imgW="866896" imgH="819048" progId="PBrush">
                  <p:embed/>
                </p:oleObj>
              </mc:Choice>
              <mc:Fallback>
                <p:oleObj name="Bitmap Image" r:id="rId8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30" r:id="rId5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28.jpg"/><Relationship Id="rId7" Type="http://schemas.openxmlformats.org/officeDocument/2006/relationships/image" Target="../media/image29.jpg"/><Relationship Id="rId8" Type="http://schemas.openxmlformats.org/officeDocument/2006/relationships/image" Target="../media/image30.jpg"/><Relationship Id="rId9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1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Relationship Id="rId3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4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5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11.emf"/><Relationship Id="rId7" Type="http://schemas.openxmlformats.org/officeDocument/2006/relationships/image" Target="../media/image1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880" y="1591251"/>
            <a:ext cx="8384184" cy="1470025"/>
          </a:xfrm>
        </p:spPr>
        <p:txBody>
          <a:bodyPr/>
          <a:lstStyle/>
          <a:p>
            <a:r>
              <a:rPr lang="en-US" sz="3200" dirty="0" smtClean="0"/>
              <a:t>11 T Dipole Project Status</a:t>
            </a:r>
            <a:br>
              <a:rPr lang="en-US" sz="3200" dirty="0" smtClean="0"/>
            </a:br>
            <a:r>
              <a:rPr lang="en-US" sz="1800" dirty="0" smtClean="0">
                <a:solidFill>
                  <a:srgbClr val="0000FF"/>
                </a:solidFill>
              </a:rPr>
              <a:t>M. Karppinen on behalf of CERN-FNAL collaboration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580640" cy="1481582"/>
          </a:xfrm>
        </p:spPr>
        <p:txBody>
          <a:bodyPr/>
          <a:lstStyle/>
          <a:p>
            <a:r>
              <a:rPr lang="en-US" i="1" dirty="0" smtClean="0"/>
              <a:t> “Demonstrate </a:t>
            </a:r>
            <a:r>
              <a:rPr lang="en-US" i="1" dirty="0"/>
              <a:t>the feasibility of </a:t>
            </a:r>
            <a:r>
              <a:rPr lang="en-US" i="1" dirty="0" smtClean="0"/>
              <a:t>Nb</a:t>
            </a:r>
            <a:r>
              <a:rPr lang="en-US" i="1" baseline="-25000" dirty="0" smtClean="0"/>
              <a:t>3</a:t>
            </a:r>
            <a:r>
              <a:rPr lang="en-US" i="1" dirty="0" smtClean="0"/>
              <a:t>Sn technology </a:t>
            </a:r>
            <a:r>
              <a:rPr lang="en-US" i="1" dirty="0"/>
              <a:t>for the DS collimation upgrade with an accelerator quality 5.5-m-long twin-aperture 11 T prototype dipole by </a:t>
            </a:r>
            <a:r>
              <a:rPr lang="en-US" i="1" dirty="0" smtClean="0"/>
              <a:t>2015”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5316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llared_Coil_Sec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r="14918"/>
          <a:stretch/>
        </p:blipFill>
        <p:spPr>
          <a:xfrm>
            <a:off x="350487" y="1020784"/>
            <a:ext cx="5662191" cy="55324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665111" y="1020784"/>
            <a:ext cx="3377259" cy="254438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022592" y="1476963"/>
            <a:ext cx="6723502" cy="4979800"/>
            <a:chOff x="2022592" y="1476963"/>
            <a:chExt cx="6723502" cy="4979800"/>
          </a:xfrm>
        </p:grpSpPr>
        <p:pic>
          <p:nvPicPr>
            <p:cNvPr id="7" name="Picture 6" descr="Coil_Section_Detail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2592" y="1476963"/>
              <a:ext cx="6723502" cy="4979800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219505" y="3510988"/>
              <a:ext cx="148403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Pole wedge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86569" y="1567804"/>
              <a:ext cx="81747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Shim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22592" y="3131543"/>
              <a:ext cx="933157" cy="6837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Filler</a:t>
              </a:r>
            </a:p>
            <a:p>
              <a:r>
                <a:rPr lang="en-US" dirty="0" smtClean="0"/>
                <a:t>wedge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3" idx="2"/>
            </p:cNvCxnSpPr>
            <p:nvPr/>
          </p:nvCxnSpPr>
          <p:spPr bwMode="auto">
            <a:xfrm flipH="1">
              <a:off x="4475606" y="1958542"/>
              <a:ext cx="919702" cy="1817484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405223" y="1968495"/>
              <a:ext cx="736138" cy="1807531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306071" y="1958542"/>
              <a:ext cx="89236" cy="174781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>
              <a:stCxn id="12" idx="2"/>
            </p:cNvCxnSpPr>
            <p:nvPr/>
          </p:nvCxnSpPr>
          <p:spPr bwMode="auto">
            <a:xfrm flipH="1">
              <a:off x="6141361" y="1949856"/>
              <a:ext cx="1685691" cy="1981728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>
              <a:stCxn id="11" idx="1"/>
            </p:cNvCxnSpPr>
            <p:nvPr/>
          </p:nvCxnSpPr>
          <p:spPr bwMode="auto">
            <a:xfrm flipH="1">
              <a:off x="5675347" y="3706357"/>
              <a:ext cx="1544158" cy="50758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>
              <a:stCxn id="14" idx="3"/>
            </p:cNvCxnSpPr>
            <p:nvPr/>
          </p:nvCxnSpPr>
          <p:spPr bwMode="auto">
            <a:xfrm>
              <a:off x="2955749" y="3473439"/>
              <a:ext cx="1034011" cy="60116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6929293" y="1559118"/>
              <a:ext cx="179551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Loading plate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2692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Pole Loading Concept: </a:t>
            </a:r>
            <a:br>
              <a:rPr lang="en-US" dirty="0" smtClean="0"/>
            </a:br>
            <a:r>
              <a:rPr lang="en-US" dirty="0" smtClean="0"/>
              <a:t>Lead End</a:t>
            </a:r>
            <a:r>
              <a:rPr lang="en-US" dirty="0"/>
              <a:t> </a:t>
            </a:r>
            <a:r>
              <a:rPr lang="en-US" dirty="0" smtClean="0"/>
              <a:t>Winding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7" name="Picture 6" descr="IL_LE_Wind_LJu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03" y="1043752"/>
            <a:ext cx="5112538" cy="2549878"/>
          </a:xfrm>
          <a:prstGeom prst="rect">
            <a:avLst/>
          </a:prstGeom>
        </p:spPr>
      </p:pic>
      <p:pic>
        <p:nvPicPr>
          <p:cNvPr id="8" name="Picture 7" descr="IL_LE_win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r="21302"/>
          <a:stretch/>
        </p:blipFill>
        <p:spPr>
          <a:xfrm>
            <a:off x="5414904" y="994604"/>
            <a:ext cx="3424296" cy="2599026"/>
          </a:xfrm>
          <a:prstGeom prst="rect">
            <a:avLst/>
          </a:prstGeom>
        </p:spPr>
      </p:pic>
      <p:pic>
        <p:nvPicPr>
          <p:cNvPr id="9" name="Picture 8" descr="LJump_FWedgeCu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5" t="22311" r="6864" b="14187"/>
          <a:stretch/>
        </p:blipFill>
        <p:spPr>
          <a:xfrm>
            <a:off x="189089" y="4243884"/>
            <a:ext cx="4502486" cy="1768593"/>
          </a:xfrm>
          <a:prstGeom prst="rect">
            <a:avLst/>
          </a:prstGeom>
        </p:spPr>
      </p:pic>
      <p:pic>
        <p:nvPicPr>
          <p:cNvPr id="10" name="Picture 9" descr="OL_LE_Win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7"/>
          <a:stretch/>
        </p:blipFill>
        <p:spPr>
          <a:xfrm>
            <a:off x="5057421" y="4085101"/>
            <a:ext cx="3621853" cy="19273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3322" y="3761935"/>
            <a:ext cx="1330678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Ceramic filler piece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138296" y="4408266"/>
            <a:ext cx="1376304" cy="906919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638769" y="3762789"/>
            <a:ext cx="1597379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Filler wedge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2428992" y="4132121"/>
            <a:ext cx="807156" cy="49632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8829" y="6071260"/>
            <a:ext cx="45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Layer-jump region with cable removed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30799" y="3874552"/>
            <a:ext cx="1597379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Outer layer winding pole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728178" y="4243884"/>
            <a:ext cx="807156" cy="41254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4991569" y="1552804"/>
            <a:ext cx="1597379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Inner layer winding pole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588948" y="1922136"/>
            <a:ext cx="807156" cy="412543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84164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11 T Dipole Coil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6" name="Picture 2" descr="M:\Nobrega\11-Tesla\11T_short_coil_whi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4871"/>
            <a:ext cx="9144000" cy="51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60758" y="1038828"/>
            <a:ext cx="1723549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Loading plate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2 mm 316LN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498262" y="1398475"/>
            <a:ext cx="1102443" cy="42986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59333" y="1348036"/>
            <a:ext cx="2288620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SLS End Spacers</a:t>
            </a:r>
          </a:p>
          <a:p>
            <a:r>
              <a:rPr lang="en-US" dirty="0">
                <a:solidFill>
                  <a:srgbClr val="800000"/>
                </a:solidFill>
              </a:rPr>
              <a:t>w</a:t>
            </a:r>
            <a:r>
              <a:rPr lang="en-US" dirty="0" smtClean="0">
                <a:solidFill>
                  <a:srgbClr val="800000"/>
                </a:solidFill>
              </a:rPr>
              <a:t>ith “springy legs”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047953" y="1671202"/>
            <a:ext cx="2394489" cy="2484683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42999" y="5210773"/>
            <a:ext cx="3018775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Braided 11-TEX S2-glass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on “open-C” Mica sleeve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261774" y="4894294"/>
            <a:ext cx="1021044" cy="632959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53105" y="4416533"/>
            <a:ext cx="1749197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ODS Cu-alloy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Wedges 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 bwMode="auto">
          <a:xfrm flipH="1" flipV="1">
            <a:off x="6753114" y="2568043"/>
            <a:ext cx="874590" cy="184849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4" idx="0"/>
          </p:cNvCxnSpPr>
          <p:nvPr/>
        </p:nvCxnSpPr>
        <p:spPr bwMode="auto">
          <a:xfrm flipH="1" flipV="1">
            <a:off x="7507780" y="2720443"/>
            <a:ext cx="119924" cy="169609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24" idx="0"/>
          </p:cNvCxnSpPr>
          <p:nvPr/>
        </p:nvCxnSpPr>
        <p:spPr bwMode="auto">
          <a:xfrm flipH="1" flipV="1">
            <a:off x="6315819" y="2307395"/>
            <a:ext cx="1311885" cy="2109138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6934200" y="1828335"/>
            <a:ext cx="693504" cy="2588198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7094967" y="5842841"/>
            <a:ext cx="204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of D. Mitchell, FNAL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6381209" y="5210901"/>
            <a:ext cx="2492990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Interlayer protection </a:t>
            </a:r>
          </a:p>
          <a:p>
            <a:r>
              <a:rPr lang="en-US" i="1" dirty="0">
                <a:solidFill>
                  <a:srgbClr val="008000"/>
                </a:solidFill>
              </a:rPr>
              <a:t>h</a:t>
            </a:r>
            <a:r>
              <a:rPr lang="en-US" i="1" dirty="0" smtClean="0">
                <a:solidFill>
                  <a:srgbClr val="008000"/>
                </a:solidFill>
              </a:rPr>
              <a:t>eater R&amp;D</a:t>
            </a:r>
            <a:endParaRPr lang="en-US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75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Collared Coil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0" name="Picture 9" descr="Step_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5" t="6061" r="19651" b="5969"/>
          <a:stretch/>
        </p:blipFill>
        <p:spPr>
          <a:xfrm>
            <a:off x="2304814" y="649111"/>
            <a:ext cx="5042371" cy="5550370"/>
          </a:xfrm>
          <a:prstGeom prst="rect">
            <a:avLst/>
          </a:prstGeom>
        </p:spPr>
      </p:pic>
      <p:pic>
        <p:nvPicPr>
          <p:cNvPr id="11" name="Picture 10" descr="Step_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t="6061" r="18930" b="5968"/>
          <a:stretch/>
        </p:blipFill>
        <p:spPr>
          <a:xfrm>
            <a:off x="2304814" y="649110"/>
            <a:ext cx="5108223" cy="5550371"/>
          </a:xfrm>
          <a:prstGeom prst="rect">
            <a:avLst/>
          </a:prstGeom>
        </p:spPr>
      </p:pic>
      <p:pic>
        <p:nvPicPr>
          <p:cNvPr id="12" name="Picture 11" descr="Step_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t="6062" r="18930" b="5968"/>
          <a:stretch/>
        </p:blipFill>
        <p:spPr>
          <a:xfrm>
            <a:off x="2201332" y="649110"/>
            <a:ext cx="5211705" cy="5550371"/>
          </a:xfrm>
          <a:prstGeom prst="rect">
            <a:avLst/>
          </a:prstGeom>
        </p:spPr>
      </p:pic>
      <p:pic>
        <p:nvPicPr>
          <p:cNvPr id="13" name="Picture 12" descr="Step_5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5" t="6061" r="19651" b="5969"/>
          <a:stretch/>
        </p:blipFill>
        <p:spPr>
          <a:xfrm>
            <a:off x="2304814" y="649110"/>
            <a:ext cx="5042371" cy="5550371"/>
          </a:xfrm>
          <a:prstGeom prst="rect">
            <a:avLst/>
          </a:prstGeom>
        </p:spPr>
      </p:pic>
      <p:pic>
        <p:nvPicPr>
          <p:cNvPr id="14" name="Picture 13" descr="Step_6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t="6061" r="18930" b="5969"/>
          <a:stretch/>
        </p:blipFill>
        <p:spPr>
          <a:xfrm>
            <a:off x="2201332" y="649110"/>
            <a:ext cx="5211705" cy="5550371"/>
          </a:xfrm>
          <a:prstGeom prst="rect">
            <a:avLst/>
          </a:prstGeom>
        </p:spPr>
      </p:pic>
      <p:pic>
        <p:nvPicPr>
          <p:cNvPr id="15" name="Picture 14" descr="Step_7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t="6062" r="18930" b="5968"/>
          <a:stretch/>
        </p:blipFill>
        <p:spPr>
          <a:xfrm>
            <a:off x="2304814" y="649110"/>
            <a:ext cx="5108223" cy="5550371"/>
          </a:xfrm>
          <a:prstGeom prst="rect">
            <a:avLst/>
          </a:prstGeom>
        </p:spPr>
      </p:pic>
      <p:pic>
        <p:nvPicPr>
          <p:cNvPr id="16" name="Picture 15" descr="Step_8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r="13683"/>
          <a:stretch/>
        </p:blipFill>
        <p:spPr>
          <a:xfrm>
            <a:off x="1665110" y="266700"/>
            <a:ext cx="6227705" cy="6309360"/>
          </a:xfrm>
          <a:prstGeom prst="rect">
            <a:avLst/>
          </a:prstGeom>
        </p:spPr>
      </p:pic>
      <p:pic>
        <p:nvPicPr>
          <p:cNvPr id="17" name="Picture 16" descr="Step_9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0" r="13683"/>
          <a:stretch/>
        </p:blipFill>
        <p:spPr>
          <a:xfrm>
            <a:off x="1796815" y="266700"/>
            <a:ext cx="6096000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1793" y="5887720"/>
            <a:ext cx="8586457" cy="60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Magnet development and fabrication was done in record time – 18 month!</a:t>
            </a:r>
            <a:endParaRPr lang="en-US" sz="1600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FNAL MBHSP01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1-in-1 Demonstrator (2 m)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3313" y="4343400"/>
            <a:ext cx="2579687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8188" y="4343400"/>
            <a:ext cx="2513012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571750"/>
            <a:ext cx="25908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96050" y="2590800"/>
            <a:ext cx="1809750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4343400"/>
            <a:ext cx="2514600" cy="14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2571750"/>
            <a:ext cx="251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8" name="Picture 10"/>
          <p:cNvPicPr>
            <a:picLocks noChangeAspect="1" noChangeArrowheads="1"/>
          </p:cNvPicPr>
          <p:nvPr/>
        </p:nvPicPr>
        <p:blipFill>
          <a:blip r:embed="rId9"/>
          <a:srcRect t="14198"/>
          <a:stretch>
            <a:fillRect/>
          </a:stretch>
        </p:blipFill>
        <p:spPr bwMode="auto">
          <a:xfrm>
            <a:off x="1905000" y="1066800"/>
            <a:ext cx="25003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6800" y="1371600"/>
            <a:ext cx="3968750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50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0999" y="1060555"/>
            <a:ext cx="1149245" cy="114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80" name="TextBox 1"/>
          <p:cNvSpPr txBox="1">
            <a:spLocks noChangeArrowheads="1"/>
          </p:cNvSpPr>
          <p:nvPr/>
        </p:nvSpPr>
        <p:spPr bwMode="auto">
          <a:xfrm>
            <a:off x="4563073" y="1901825"/>
            <a:ext cx="44393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/>
              <a:t>40-strand cable </a:t>
            </a:r>
            <a:r>
              <a:rPr lang="en-US" sz="1400" dirty="0" smtClean="0"/>
              <a:t>produced with FNAL </a:t>
            </a:r>
            <a:r>
              <a:rPr lang="en-US" sz="1400" dirty="0"/>
              <a:t>cabling machine</a:t>
            </a:r>
          </a:p>
        </p:txBody>
      </p:sp>
      <p:sp>
        <p:nvSpPr>
          <p:cNvPr id="15381" name="TextBox 2"/>
          <p:cNvSpPr txBox="1">
            <a:spLocks noChangeArrowheads="1"/>
          </p:cNvSpPr>
          <p:nvPr/>
        </p:nvSpPr>
        <p:spPr bwMode="auto">
          <a:xfrm>
            <a:off x="877888" y="4043363"/>
            <a:ext cx="1368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/>
              <a:t>Coil fabrication</a:t>
            </a:r>
          </a:p>
        </p:txBody>
      </p:sp>
      <p:sp>
        <p:nvSpPr>
          <p:cNvPr id="15382" name="TextBox 21"/>
          <p:cNvSpPr txBox="1">
            <a:spLocks noChangeArrowheads="1"/>
          </p:cNvSpPr>
          <p:nvPr/>
        </p:nvSpPr>
        <p:spPr bwMode="auto">
          <a:xfrm>
            <a:off x="3582988" y="4046538"/>
            <a:ext cx="19780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Collared coil assembly</a:t>
            </a:r>
          </a:p>
        </p:txBody>
      </p:sp>
      <p:sp>
        <p:nvSpPr>
          <p:cNvPr id="15383" name="TextBox 22"/>
          <p:cNvSpPr txBox="1">
            <a:spLocks noChangeArrowheads="1"/>
          </p:cNvSpPr>
          <p:nvPr/>
        </p:nvSpPr>
        <p:spPr bwMode="auto">
          <a:xfrm>
            <a:off x="6621463" y="4049713"/>
            <a:ext cx="1838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/>
              <a:t>Cold mass assembly</a:t>
            </a: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96203" y="2182763"/>
            <a:ext cx="14734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 smtClean="0"/>
              <a:t>OST RRP-108/127</a:t>
            </a:r>
            <a:endParaRPr lang="en-US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31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162800" cy="990600"/>
          </a:xfrm>
        </p:spPr>
        <p:txBody>
          <a:bodyPr/>
          <a:lstStyle/>
          <a:p>
            <a:r>
              <a:rPr lang="en-US" dirty="0" smtClean="0"/>
              <a:t>MBHSP01 Quench Performance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4495800" cy="5486400"/>
          </a:xfrm>
        </p:spPr>
        <p:txBody>
          <a:bodyPr/>
          <a:lstStyle/>
          <a:p>
            <a:r>
              <a:rPr lang="en-US" sz="1800" dirty="0" smtClean="0"/>
              <a:t>Design goal:</a:t>
            </a:r>
          </a:p>
          <a:p>
            <a:pPr lvl="1"/>
            <a:r>
              <a:rPr lang="en-US" sz="1400" dirty="0" err="1" smtClean="0"/>
              <a:t>B</a:t>
            </a:r>
            <a:r>
              <a:rPr lang="en-US" sz="1400" baseline="-25000" dirty="0" err="1" smtClean="0"/>
              <a:t>nom</a:t>
            </a:r>
            <a:r>
              <a:rPr lang="en-US" sz="1400" dirty="0" smtClean="0"/>
              <a:t>=11 T with 20% margin</a:t>
            </a:r>
          </a:p>
          <a:p>
            <a:r>
              <a:rPr lang="en-US" sz="1800" dirty="0" smtClean="0"/>
              <a:t>Limited quench performance</a:t>
            </a:r>
          </a:p>
          <a:p>
            <a:pPr lvl="1"/>
            <a:r>
              <a:rPr lang="en-US" sz="1600" dirty="0" err="1" smtClean="0"/>
              <a:t>B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=10.4 T at 1.9 K and 50 A/s (78% of SSL)</a:t>
            </a:r>
          </a:p>
          <a:p>
            <a:pPr lvl="1"/>
            <a:r>
              <a:rPr lang="en-US" sz="1600" dirty="0" smtClean="0"/>
              <a:t>long training </a:t>
            </a:r>
          </a:p>
          <a:p>
            <a:pPr lvl="1"/>
            <a:r>
              <a:rPr lang="en-US" sz="1600" dirty="0" smtClean="0"/>
              <a:t>conductor degradation</a:t>
            </a:r>
          </a:p>
          <a:p>
            <a:pPr lvl="1"/>
            <a:r>
              <a:rPr lang="en-US" sz="1600" dirty="0" smtClean="0"/>
              <a:t>irregular ramp rate dependence</a:t>
            </a:r>
          </a:p>
          <a:p>
            <a:r>
              <a:rPr lang="en-US" sz="1800" dirty="0" smtClean="0"/>
              <a:t>Quench performance was limited by conductor degradation in coil OL mid-plane blocks and leads </a:t>
            </a:r>
          </a:p>
          <a:p>
            <a:pPr lvl="1"/>
            <a:r>
              <a:rPr lang="en-US" sz="1600" dirty="0" smtClean="0"/>
              <a:t>lead damage during reaction - </a:t>
            </a:r>
            <a:r>
              <a:rPr lang="en-US" sz="1400" dirty="0" smtClean="0"/>
              <a:t>confirmed by autopsy</a:t>
            </a:r>
          </a:p>
          <a:p>
            <a:r>
              <a:rPr lang="en-US" sz="1800" dirty="0" smtClean="0"/>
              <a:t>Appropriate improvements implemented in MBHSP02</a:t>
            </a:r>
          </a:p>
          <a:p>
            <a:pPr lvl="1"/>
            <a:endParaRPr lang="en-US" sz="1600" dirty="0" smtClean="0"/>
          </a:p>
          <a:p>
            <a:endParaRPr lang="en-US" sz="1800" dirty="0" smtClean="0"/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5029201" y="914400"/>
            <a:ext cx="3105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i="1" dirty="0"/>
              <a:t>A.V. Zlobin et al., ASC2012, Sept 2012</a:t>
            </a:r>
            <a:endParaRPr lang="en-US" sz="1200" dirty="0"/>
          </a:p>
        </p:txBody>
      </p:sp>
      <p:pic>
        <p:nvPicPr>
          <p:cNvPr id="1434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41425"/>
            <a:ext cx="4038600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884613"/>
            <a:ext cx="4038600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74" name="TextBox 1"/>
          <p:cNvSpPr txBox="1">
            <a:spLocks noChangeArrowheads="1"/>
          </p:cNvSpPr>
          <p:nvPr/>
        </p:nvSpPr>
        <p:spPr bwMode="auto">
          <a:xfrm>
            <a:off x="6019800" y="3533775"/>
            <a:ext cx="1217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/>
              <a:t>Quench history</a:t>
            </a:r>
          </a:p>
        </p:txBody>
      </p:sp>
      <p:sp>
        <p:nvSpPr>
          <p:cNvPr id="11275" name="TextBox 11"/>
          <p:cNvSpPr txBox="1">
            <a:spLocks noChangeArrowheads="1"/>
          </p:cNvSpPr>
          <p:nvPr/>
        </p:nvSpPr>
        <p:spPr bwMode="auto">
          <a:xfrm>
            <a:off x="5849938" y="6124575"/>
            <a:ext cx="1787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/>
              <a:t>Ramp rate dependence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46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MBHSP01 Autopsy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6" name="Content Placeholder 5" descr="DSC03005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18996"/>
          <a:stretch/>
        </p:blipFill>
        <p:spPr>
          <a:xfrm>
            <a:off x="1612319" y="3237967"/>
            <a:ext cx="7275813" cy="33152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7460" y="1559905"/>
            <a:ext cx="1323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Coil #3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Used in MBHSP01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595" y="4423167"/>
            <a:ext cx="1477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Coil #4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(scrapped)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2" name="Picture 1" descr="MBHSP01_autopsy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16168" r="10956"/>
          <a:stretch/>
        </p:blipFill>
        <p:spPr>
          <a:xfrm>
            <a:off x="1612319" y="771271"/>
            <a:ext cx="7268568" cy="2456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4600" y="2515150"/>
            <a:ext cx="1597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Cable width!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0554" y="1572400"/>
            <a:ext cx="196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Strand spacing!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513964" y="2362706"/>
            <a:ext cx="0" cy="689122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>
            <a:stCxn id="11" idx="2"/>
          </p:cNvCxnSpPr>
          <p:nvPr/>
        </p:nvCxnSpPr>
        <p:spPr bwMode="auto">
          <a:xfrm flipH="1">
            <a:off x="5533166" y="1941732"/>
            <a:ext cx="178449" cy="420974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2259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53921" y="0"/>
            <a:ext cx="8138492" cy="990600"/>
          </a:xfrm>
        </p:spPr>
        <p:txBody>
          <a:bodyPr/>
          <a:lstStyle/>
          <a:p>
            <a:r>
              <a:rPr lang="en-US" dirty="0" smtClean="0"/>
              <a:t>MBHSP02-03 - 1 m Versions of MBHSP01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5495925" cy="5410200"/>
          </a:xfrm>
        </p:spPr>
        <p:txBody>
          <a:bodyPr/>
          <a:lstStyle/>
          <a:p>
            <a:r>
              <a:rPr lang="en-US" sz="1600" dirty="0" smtClean="0"/>
              <a:t>Goals: demonstrate new R&amp;D strand, cored cable, improved process and reproducibility</a:t>
            </a:r>
          </a:p>
          <a:p>
            <a:r>
              <a:rPr lang="en-US" sz="1600" dirty="0" smtClean="0"/>
              <a:t>Strand (ø0.70 mm):</a:t>
            </a:r>
          </a:p>
          <a:p>
            <a:pPr lvl="1"/>
            <a:r>
              <a:rPr lang="en-US" sz="1200" dirty="0" smtClean="0"/>
              <a:t>MBHSP02 – R&amp;D RRP-150/169 strand</a:t>
            </a:r>
          </a:p>
          <a:p>
            <a:pPr lvl="1"/>
            <a:r>
              <a:rPr lang="en-US" sz="1200" dirty="0" smtClean="0"/>
              <a:t>MBHSP03 – baseline RRP-108/127 </a:t>
            </a:r>
          </a:p>
          <a:p>
            <a:r>
              <a:rPr lang="en-US" sz="1600" dirty="0" smtClean="0"/>
              <a:t>Cable: both models use 40-strand cable with 12-mm-wide and 0.025-mm-thick stainless steel core </a:t>
            </a:r>
          </a:p>
          <a:p>
            <a:r>
              <a:rPr lang="en-US" sz="1600" dirty="0" smtClean="0"/>
              <a:t>Coil: optimized end parts and process</a:t>
            </a:r>
          </a:p>
          <a:p>
            <a:r>
              <a:rPr lang="en-US" sz="1600" dirty="0" smtClean="0"/>
              <a:t>Structure:</a:t>
            </a:r>
          </a:p>
          <a:p>
            <a:pPr lvl="1"/>
            <a:r>
              <a:rPr lang="en-US" sz="1200" dirty="0" smtClean="0"/>
              <a:t>MBHSP02 – modified MBHSP01 collar</a:t>
            </a:r>
          </a:p>
          <a:p>
            <a:pPr lvl="1"/>
            <a:r>
              <a:rPr lang="en-US" sz="1200" dirty="0" smtClean="0"/>
              <a:t>MBHM01 </a:t>
            </a:r>
            <a:r>
              <a:rPr lang="en-US" sz="1200" dirty="0"/>
              <a:t>– </a:t>
            </a:r>
            <a:r>
              <a:rPr lang="en-US" sz="1200" dirty="0" smtClean="0"/>
              <a:t>mirror magnet (with bolt on skin)</a:t>
            </a:r>
          </a:p>
          <a:p>
            <a:pPr lvl="1"/>
            <a:r>
              <a:rPr lang="en-US" sz="1200" dirty="0" smtClean="0"/>
              <a:t>MBHSP03 – new </a:t>
            </a:r>
            <a:r>
              <a:rPr lang="en-US" sz="1200" dirty="0"/>
              <a:t>collar (with bolt on skin</a:t>
            </a:r>
            <a:r>
              <a:rPr lang="en-US" sz="1200" dirty="0" smtClean="0"/>
              <a:t>)</a:t>
            </a:r>
          </a:p>
          <a:p>
            <a:r>
              <a:rPr lang="en-US" sz="1600" dirty="0" smtClean="0"/>
              <a:t>MBHSP02 fabrication - 6 months!</a:t>
            </a: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0547" y="2729933"/>
            <a:ext cx="3575804" cy="221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0547" y="1640793"/>
            <a:ext cx="3588586" cy="121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9464" name="Picture 5"/>
          <p:cNvPicPr>
            <a:picLocks noChangeAspect="1" noChangeArrowheads="1"/>
          </p:cNvPicPr>
          <p:nvPr/>
        </p:nvPicPr>
        <p:blipFill rotWithShape="1">
          <a:blip r:embed="rId4"/>
          <a:srcRect l="10625"/>
          <a:stretch/>
        </p:blipFill>
        <p:spPr bwMode="auto">
          <a:xfrm>
            <a:off x="5320547" y="744487"/>
            <a:ext cx="3595945" cy="89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946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613" y="744488"/>
            <a:ext cx="1901255" cy="89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9226" name="TextBox 1"/>
          <p:cNvSpPr txBox="1">
            <a:spLocks noChangeArrowheads="1"/>
          </p:cNvSpPr>
          <p:nvPr/>
        </p:nvSpPr>
        <p:spPr bwMode="auto">
          <a:xfrm>
            <a:off x="5354034" y="776554"/>
            <a:ext cx="1670243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>
                <a:solidFill>
                  <a:srgbClr val="FFFF00"/>
                </a:solidFill>
              </a:rPr>
              <a:t>40-strand </a:t>
            </a:r>
            <a:r>
              <a:rPr lang="en-US" sz="1000" b="1" dirty="0" smtClean="0">
                <a:solidFill>
                  <a:srgbClr val="FFFF00"/>
                </a:solidFill>
              </a:rPr>
              <a:t>cored cable</a:t>
            </a:r>
            <a:endParaRPr lang="en-US" sz="1000" b="1" dirty="0">
              <a:solidFill>
                <a:srgbClr val="FFFF00"/>
              </a:solidFill>
            </a:endParaRPr>
          </a:p>
        </p:txBody>
      </p:sp>
      <p:sp>
        <p:nvSpPr>
          <p:cNvPr id="9227" name="TextBox 2"/>
          <p:cNvSpPr txBox="1">
            <a:spLocks noChangeArrowheads="1"/>
          </p:cNvSpPr>
          <p:nvPr/>
        </p:nvSpPr>
        <p:spPr bwMode="auto">
          <a:xfrm>
            <a:off x="7000613" y="776424"/>
            <a:ext cx="952291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>
                <a:solidFill>
                  <a:srgbClr val="FFFF00"/>
                </a:solidFill>
              </a:rPr>
              <a:t>RRP 108/</a:t>
            </a:r>
            <a:r>
              <a:rPr lang="en-US" sz="1000" b="1" dirty="0" smtClean="0">
                <a:solidFill>
                  <a:srgbClr val="FFFF00"/>
                </a:solidFill>
              </a:rPr>
              <a:t>127</a:t>
            </a:r>
            <a:endParaRPr lang="en-US" sz="1000" b="1" dirty="0">
              <a:solidFill>
                <a:srgbClr val="FFFF00"/>
              </a:solidFill>
            </a:endParaRPr>
          </a:p>
        </p:txBody>
      </p:sp>
      <p:sp>
        <p:nvSpPr>
          <p:cNvPr id="9228" name="TextBox 3"/>
          <p:cNvSpPr txBox="1">
            <a:spLocks noChangeArrowheads="1"/>
          </p:cNvSpPr>
          <p:nvPr/>
        </p:nvSpPr>
        <p:spPr bwMode="auto">
          <a:xfrm>
            <a:off x="6463244" y="2031473"/>
            <a:ext cx="1417350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>
                <a:solidFill>
                  <a:srgbClr val="FFFF00"/>
                </a:solidFill>
              </a:rPr>
              <a:t>Optimized end parts</a:t>
            </a:r>
          </a:p>
        </p:txBody>
      </p:sp>
      <p:sp>
        <p:nvSpPr>
          <p:cNvPr id="9229" name="TextBox 4"/>
          <p:cNvSpPr txBox="1">
            <a:spLocks noChangeArrowheads="1"/>
          </p:cNvSpPr>
          <p:nvPr/>
        </p:nvSpPr>
        <p:spPr bwMode="auto">
          <a:xfrm>
            <a:off x="6563519" y="2859592"/>
            <a:ext cx="1453292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>
                <a:solidFill>
                  <a:srgbClr val="FFFF00"/>
                </a:solidFill>
              </a:rPr>
              <a:t>MBHSP02 cold mass </a:t>
            </a:r>
          </a:p>
        </p:txBody>
      </p:sp>
      <p:pic>
        <p:nvPicPr>
          <p:cNvPr id="1230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20546" y="4953000"/>
            <a:ext cx="359644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6388447" y="4953000"/>
            <a:ext cx="1395872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 smtClean="0">
                <a:solidFill>
                  <a:srgbClr val="FFFF00"/>
                </a:solidFill>
              </a:rPr>
              <a:t>MBH09 </a:t>
            </a:r>
            <a:r>
              <a:rPr lang="en-US" sz="1000" b="1" dirty="0">
                <a:solidFill>
                  <a:srgbClr val="FFFF00"/>
                </a:solidFill>
              </a:rPr>
              <a:t>coil winding 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7967549" y="776424"/>
            <a:ext cx="918979" cy="246221"/>
          </a:xfrm>
          <a:prstGeom prst="rect">
            <a:avLst/>
          </a:prstGeom>
          <a:solidFill>
            <a:schemeClr val="accent3">
              <a:lumMod val="65000"/>
              <a:alpha val="12000"/>
            </a:schemeClr>
          </a:solidFill>
          <a:ln>
            <a:noFill/>
          </a:ln>
          <a:effectLst>
            <a:glow rad="63500">
              <a:schemeClr val="accent3">
                <a:lumMod val="50000"/>
                <a:alpha val="56000"/>
              </a:schemeClr>
            </a:glo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 b="1" dirty="0" smtClean="0">
                <a:solidFill>
                  <a:srgbClr val="FFFF00"/>
                </a:solidFill>
              </a:rPr>
              <a:t>RRP150</a:t>
            </a:r>
            <a:r>
              <a:rPr lang="en-US" sz="1000" b="1" dirty="0">
                <a:solidFill>
                  <a:srgbClr val="FFFF00"/>
                </a:solidFill>
              </a:rPr>
              <a:t>/169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0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162800" cy="990600"/>
          </a:xfrm>
        </p:spPr>
        <p:txBody>
          <a:bodyPr/>
          <a:lstStyle/>
          <a:p>
            <a:r>
              <a:rPr lang="en-US" dirty="0" smtClean="0"/>
              <a:t>MBHSP02 Quench Performance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16601" y="914400"/>
            <a:ext cx="4794754" cy="2239826"/>
          </a:xfrm>
        </p:spPr>
        <p:txBody>
          <a:bodyPr/>
          <a:lstStyle/>
          <a:p>
            <a:r>
              <a:rPr lang="en-US" sz="1600" dirty="0" smtClean="0"/>
              <a:t>Improved quench performance</a:t>
            </a:r>
          </a:p>
          <a:p>
            <a:pPr lvl="1"/>
            <a:r>
              <a:rPr lang="en-US" sz="1400" dirty="0" err="1" smtClean="0"/>
              <a:t>B</a:t>
            </a:r>
            <a:r>
              <a:rPr lang="en-US" sz="1400" baseline="-25000" dirty="0" err="1" smtClean="0"/>
              <a:t>max</a:t>
            </a:r>
            <a:r>
              <a:rPr lang="en-US" sz="1400" dirty="0" smtClean="0"/>
              <a:t>= 11.7 T – 97.5% of design field   B=12 T (78% of SSL at 1.9 K)</a:t>
            </a:r>
          </a:p>
          <a:p>
            <a:r>
              <a:rPr lang="en-US" sz="1600" dirty="0" smtClean="0"/>
              <a:t>Issues to be addressed</a:t>
            </a:r>
          </a:p>
          <a:p>
            <a:pPr lvl="1"/>
            <a:r>
              <a:rPr lang="en-US" sz="1400" dirty="0" smtClean="0"/>
              <a:t>Long training</a:t>
            </a:r>
          </a:p>
          <a:p>
            <a:pPr lvl="1"/>
            <a:r>
              <a:rPr lang="en-US" sz="1400" dirty="0" smtClean="0"/>
              <a:t>Some conductor degradation</a:t>
            </a:r>
          </a:p>
          <a:p>
            <a:pPr lvl="1"/>
            <a:r>
              <a:rPr lang="en-US" sz="1400" dirty="0" smtClean="0"/>
              <a:t>Negative ramp rate dependence at       </a:t>
            </a:r>
            <a:r>
              <a:rPr lang="en-US" sz="1400" dirty="0" err="1" smtClean="0"/>
              <a:t>dI</a:t>
            </a:r>
            <a:r>
              <a:rPr lang="en-US" sz="1400" dirty="0" smtClean="0"/>
              <a:t>/</a:t>
            </a:r>
            <a:r>
              <a:rPr lang="en-US" sz="1400" dirty="0" err="1" smtClean="0"/>
              <a:t>dt</a:t>
            </a:r>
            <a:r>
              <a:rPr lang="en-US" sz="1400" dirty="0" smtClean="0"/>
              <a:t>&lt;20 A/s and 4.5 K</a:t>
            </a:r>
          </a:p>
        </p:txBody>
      </p:sp>
      <p:pic>
        <p:nvPicPr>
          <p:cNvPr id="1229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78" y="3695700"/>
            <a:ext cx="4002087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78" y="1081088"/>
            <a:ext cx="4002087" cy="23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7" name="TextBox 13"/>
          <p:cNvSpPr txBox="1">
            <a:spLocks noChangeArrowheads="1"/>
          </p:cNvSpPr>
          <p:nvPr/>
        </p:nvSpPr>
        <p:spPr bwMode="auto">
          <a:xfrm>
            <a:off x="5995988" y="3457575"/>
            <a:ext cx="1241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/>
              <a:t>Magnet training</a:t>
            </a: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>
            <a:off x="5986463" y="6019800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/>
              <a:t>Ramp rate dependence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4135" y="3031329"/>
            <a:ext cx="4925881" cy="3581275"/>
            <a:chOff x="44135" y="3031329"/>
            <a:chExt cx="4925881" cy="3581275"/>
          </a:xfrm>
        </p:grpSpPr>
        <p:pic>
          <p:nvPicPr>
            <p:cNvPr id="12" name="Picture 4" descr="Q:\HFM\LHCD-11T\MBH Coil &amp; Magnet info &amp; pictures\MBH08\SPLICE EPOXY IMPREGNATION\DSC0818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16" y="4040854"/>
              <a:ext cx="4572000" cy="257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Q:\HFM\LHCD-11T\MBH Coil &amp; Magnet info &amp; pictures\MBH08\SPLICE EPOXY IMPREGNATION\DSC08189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91" t="44588" r="39479" b="20532"/>
            <a:stretch/>
          </p:blipFill>
          <p:spPr bwMode="auto">
            <a:xfrm>
              <a:off x="44135" y="3031329"/>
              <a:ext cx="3112129" cy="1948954"/>
            </a:xfrm>
            <a:prstGeom prst="rect">
              <a:avLst/>
            </a:prstGeom>
            <a:noFill/>
            <a:ln w="31750">
              <a:solidFill>
                <a:srgbClr val="8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 bwMode="auto">
            <a:xfrm>
              <a:off x="1925787" y="5303567"/>
              <a:ext cx="1116398" cy="586183"/>
            </a:xfrm>
            <a:prstGeom prst="rect">
              <a:avLst/>
            </a:prstGeom>
            <a:noFill/>
            <a:ln w="381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" name="Straight Connector 7"/>
            <p:cNvCxnSpPr>
              <a:stCxn id="6" idx="0"/>
              <a:endCxn id="13" idx="2"/>
            </p:cNvCxnSpPr>
            <p:nvPr/>
          </p:nvCxnSpPr>
          <p:spPr bwMode="auto">
            <a:xfrm flipH="1" flipV="1">
              <a:off x="1600200" y="4980283"/>
              <a:ext cx="883786" cy="323284"/>
            </a:xfrm>
            <a:prstGeom prst="line">
              <a:avLst/>
            </a:prstGeom>
            <a:noFill/>
            <a:ln w="381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32400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9"/>
          <a:stretch/>
        </p:blipFill>
        <p:spPr bwMode="auto">
          <a:xfrm>
            <a:off x="4031672" y="3772370"/>
            <a:ext cx="5070764" cy="262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162800" cy="990600"/>
          </a:xfrm>
        </p:spPr>
        <p:txBody>
          <a:bodyPr/>
          <a:lstStyle/>
          <a:p>
            <a:r>
              <a:rPr lang="en-US" dirty="0" smtClean="0"/>
              <a:t>MBHSP02 </a:t>
            </a:r>
            <a:r>
              <a:rPr lang="en-US" dirty="0"/>
              <a:t>Quench </a:t>
            </a:r>
            <a:r>
              <a:rPr lang="en-US" dirty="0" smtClean="0"/>
              <a:t>Locations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4495800" cy="5486400"/>
          </a:xfrm>
        </p:spPr>
        <p:txBody>
          <a:bodyPr/>
          <a:lstStyle/>
          <a:p>
            <a:r>
              <a:rPr lang="en-US" sz="1800" dirty="0" smtClean="0"/>
              <a:t>Most </a:t>
            </a:r>
            <a:r>
              <a:rPr lang="en-US" sz="1800" dirty="0"/>
              <a:t>training quenches in </a:t>
            </a:r>
            <a:r>
              <a:rPr lang="en-US" sz="1800" dirty="0" smtClean="0"/>
              <a:t>winding blocks 2 &amp; 3 of </a:t>
            </a:r>
            <a:r>
              <a:rPr lang="en-US" sz="1800" dirty="0"/>
              <a:t>coils #5 and #7 both at 1.9 K and 4.5 </a:t>
            </a:r>
            <a:r>
              <a:rPr lang="en-US" sz="1800" dirty="0" smtClean="0"/>
              <a:t>K</a:t>
            </a:r>
          </a:p>
          <a:p>
            <a:r>
              <a:rPr lang="en-US" sz="1800" dirty="0" smtClean="0"/>
              <a:t>Quench </a:t>
            </a:r>
            <a:r>
              <a:rPr lang="en-US" sz="1800" dirty="0"/>
              <a:t>locations moved to the mid-plane area </a:t>
            </a:r>
            <a:r>
              <a:rPr lang="en-US" sz="1800" dirty="0" smtClean="0"/>
              <a:t>(block 5) of </a:t>
            </a:r>
            <a:r>
              <a:rPr lang="en-US" sz="1800" dirty="0"/>
              <a:t>coil #</a:t>
            </a:r>
            <a:r>
              <a:rPr lang="en-US" sz="1800" dirty="0" smtClean="0"/>
              <a:t>7 at </a:t>
            </a:r>
            <a:r>
              <a:rPr lang="en-US" sz="1800" dirty="0"/>
              <a:t>the end of 4.5 K </a:t>
            </a:r>
            <a:r>
              <a:rPr lang="en-US" sz="1800" dirty="0" smtClean="0"/>
              <a:t>training</a:t>
            </a:r>
          </a:p>
          <a:p>
            <a:r>
              <a:rPr lang="en-US" sz="1800" dirty="0" smtClean="0"/>
              <a:t>All </a:t>
            </a:r>
            <a:r>
              <a:rPr lang="en-US" sz="1800" dirty="0"/>
              <a:t>holding quenches in </a:t>
            </a:r>
            <a:r>
              <a:rPr lang="en-US" sz="1800" dirty="0" smtClean="0"/>
              <a:t>outer layer mid-plane area of </a:t>
            </a:r>
            <a:r>
              <a:rPr lang="en-US" sz="1800" dirty="0"/>
              <a:t>coil #</a:t>
            </a:r>
            <a:r>
              <a:rPr lang="en-US" sz="1800" dirty="0" smtClean="0"/>
              <a:t>7</a:t>
            </a:r>
          </a:p>
          <a:p>
            <a:r>
              <a:rPr lang="en-US" sz="1800" dirty="0" smtClean="0"/>
              <a:t>Practically all quenches in the end regions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8"/>
          <a:stretch/>
        </p:blipFill>
        <p:spPr bwMode="auto">
          <a:xfrm>
            <a:off x="76200" y="3934599"/>
            <a:ext cx="3855557" cy="246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 rot="10800000">
            <a:off x="4571999" y="1098868"/>
            <a:ext cx="4571999" cy="2523948"/>
            <a:chOff x="0" y="1905000"/>
            <a:chExt cx="9144000" cy="4492497"/>
          </a:xfrm>
        </p:grpSpPr>
        <p:pic>
          <p:nvPicPr>
            <p:cNvPr id="25" name="Picture 2" descr="Q:\HFM\LHCD-11T\MBH Coil &amp; Magnet info &amp; pictures\PC02\Pictures for PC02\Coil Section Ends\DSC07636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35" t="1467" b="20000"/>
            <a:stretch/>
          </p:blipFill>
          <p:spPr bwMode="auto">
            <a:xfrm>
              <a:off x="0" y="1981200"/>
              <a:ext cx="9144000" cy="4416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Chord 8"/>
            <p:cNvSpPr/>
            <p:nvPr/>
          </p:nvSpPr>
          <p:spPr>
            <a:xfrm rot="16200000">
              <a:off x="3423584" y="845786"/>
              <a:ext cx="2272855" cy="4505901"/>
            </a:xfrm>
            <a:custGeom>
              <a:avLst/>
              <a:gdLst>
                <a:gd name="connsiteX0" fmla="*/ 2302809 w 4494147"/>
                <a:gd name="connsiteY0" fmla="*/ 4479576 h 4480265"/>
                <a:gd name="connsiteX1" fmla="*/ 316861 w 4494147"/>
                <a:gd name="connsiteY1" fmla="*/ 3387066 h 4480265"/>
                <a:gd name="connsiteX2" fmla="*/ 302323 w 4494147"/>
                <a:gd name="connsiteY2" fmla="*/ 1117870 h 4480265"/>
                <a:gd name="connsiteX3" fmla="*/ 2274243 w 4494147"/>
                <a:gd name="connsiteY3" fmla="*/ 162 h 4480265"/>
                <a:gd name="connsiteX4" fmla="*/ 2302809 w 4494147"/>
                <a:gd name="connsiteY4" fmla="*/ 4479576 h 4480265"/>
                <a:gd name="connsiteX0" fmla="*/ 2294842 w 2294842"/>
                <a:gd name="connsiteY0" fmla="*/ 4479610 h 4480151"/>
                <a:gd name="connsiteX1" fmla="*/ 308894 w 2294842"/>
                <a:gd name="connsiteY1" fmla="*/ 3387100 h 4480151"/>
                <a:gd name="connsiteX2" fmla="*/ 258845 w 2294842"/>
                <a:gd name="connsiteY2" fmla="*/ 1046883 h 4480151"/>
                <a:gd name="connsiteX3" fmla="*/ 2266276 w 2294842"/>
                <a:gd name="connsiteY3" fmla="*/ 196 h 4480151"/>
                <a:gd name="connsiteX4" fmla="*/ 2294842 w 2294842"/>
                <a:gd name="connsiteY4" fmla="*/ 4479610 h 4480151"/>
                <a:gd name="connsiteX0" fmla="*/ 2294842 w 2294842"/>
                <a:gd name="connsiteY0" fmla="*/ 4461865 h 4462406"/>
                <a:gd name="connsiteX1" fmla="*/ 308894 w 2294842"/>
                <a:gd name="connsiteY1" fmla="*/ 3369355 h 4462406"/>
                <a:gd name="connsiteX2" fmla="*/ 258845 w 2294842"/>
                <a:gd name="connsiteY2" fmla="*/ 1029138 h 4462406"/>
                <a:gd name="connsiteX3" fmla="*/ 2204133 w 2294842"/>
                <a:gd name="connsiteY3" fmla="*/ 207 h 4462406"/>
                <a:gd name="connsiteX4" fmla="*/ 2294842 w 2294842"/>
                <a:gd name="connsiteY4" fmla="*/ 4461865 h 4462406"/>
                <a:gd name="connsiteX0" fmla="*/ 2238664 w 2238664"/>
                <a:gd name="connsiteY0" fmla="*/ 4444109 h 4444665"/>
                <a:gd name="connsiteX1" fmla="*/ 305982 w 2238664"/>
                <a:gd name="connsiteY1" fmla="*/ 3369355 h 4444665"/>
                <a:gd name="connsiteX2" fmla="*/ 255933 w 2238664"/>
                <a:gd name="connsiteY2" fmla="*/ 1029138 h 4444665"/>
                <a:gd name="connsiteX3" fmla="*/ 2201221 w 2238664"/>
                <a:gd name="connsiteY3" fmla="*/ 207 h 4444665"/>
                <a:gd name="connsiteX4" fmla="*/ 2238664 w 2238664"/>
                <a:gd name="connsiteY4" fmla="*/ 4444109 h 4444665"/>
                <a:gd name="connsiteX0" fmla="*/ 2250665 w 2250665"/>
                <a:gd name="connsiteY0" fmla="*/ 4444109 h 4444685"/>
                <a:gd name="connsiteX1" fmla="*/ 289798 w 2250665"/>
                <a:gd name="connsiteY1" fmla="*/ 3388147 h 4444685"/>
                <a:gd name="connsiteX2" fmla="*/ 267934 w 2250665"/>
                <a:gd name="connsiteY2" fmla="*/ 1029138 h 4444685"/>
                <a:gd name="connsiteX3" fmla="*/ 2213222 w 2250665"/>
                <a:gd name="connsiteY3" fmla="*/ 207 h 4444685"/>
                <a:gd name="connsiteX4" fmla="*/ 2250665 w 2250665"/>
                <a:gd name="connsiteY4" fmla="*/ 4444109 h 4444685"/>
                <a:gd name="connsiteX0" fmla="*/ 2289973 w 2289973"/>
                <a:gd name="connsiteY0" fmla="*/ 4444109 h 4444642"/>
                <a:gd name="connsiteX1" fmla="*/ 329106 w 2289973"/>
                <a:gd name="connsiteY1" fmla="*/ 3388147 h 4444642"/>
                <a:gd name="connsiteX2" fmla="*/ 307242 w 2289973"/>
                <a:gd name="connsiteY2" fmla="*/ 1029138 h 4444642"/>
                <a:gd name="connsiteX3" fmla="*/ 2252530 w 2289973"/>
                <a:gd name="connsiteY3" fmla="*/ 207 h 4444642"/>
                <a:gd name="connsiteX4" fmla="*/ 2289973 w 2289973"/>
                <a:gd name="connsiteY4" fmla="*/ 4444109 h 4444642"/>
                <a:gd name="connsiteX0" fmla="*/ 2275304 w 2275304"/>
                <a:gd name="connsiteY0" fmla="*/ 4444109 h 4444665"/>
                <a:gd name="connsiteX1" fmla="*/ 314437 w 2275304"/>
                <a:gd name="connsiteY1" fmla="*/ 3388147 h 4444665"/>
                <a:gd name="connsiteX2" fmla="*/ 292573 w 2275304"/>
                <a:gd name="connsiteY2" fmla="*/ 1029138 h 4444665"/>
                <a:gd name="connsiteX3" fmla="*/ 2237861 w 2275304"/>
                <a:gd name="connsiteY3" fmla="*/ 207 h 4444665"/>
                <a:gd name="connsiteX4" fmla="*/ 2275304 w 2275304"/>
                <a:gd name="connsiteY4" fmla="*/ 4444109 h 4444665"/>
                <a:gd name="connsiteX0" fmla="*/ 2290879 w 2290879"/>
                <a:gd name="connsiteY0" fmla="*/ 4444109 h 4444665"/>
                <a:gd name="connsiteX1" fmla="*/ 330012 w 2290879"/>
                <a:gd name="connsiteY1" fmla="*/ 3388147 h 4444665"/>
                <a:gd name="connsiteX2" fmla="*/ 308148 w 2290879"/>
                <a:gd name="connsiteY2" fmla="*/ 1029138 h 4444665"/>
                <a:gd name="connsiteX3" fmla="*/ 2253436 w 2290879"/>
                <a:gd name="connsiteY3" fmla="*/ 207 h 4444665"/>
                <a:gd name="connsiteX4" fmla="*/ 2290879 w 2290879"/>
                <a:gd name="connsiteY4" fmla="*/ 4444109 h 4444665"/>
                <a:gd name="connsiteX0" fmla="*/ 2281758 w 2281758"/>
                <a:gd name="connsiteY0" fmla="*/ 4444109 h 4444665"/>
                <a:gd name="connsiteX1" fmla="*/ 320891 w 2281758"/>
                <a:gd name="connsiteY1" fmla="*/ 3388147 h 4444665"/>
                <a:gd name="connsiteX2" fmla="*/ 299027 w 2281758"/>
                <a:gd name="connsiteY2" fmla="*/ 1029138 h 4444665"/>
                <a:gd name="connsiteX3" fmla="*/ 2244315 w 2281758"/>
                <a:gd name="connsiteY3" fmla="*/ 207 h 4444665"/>
                <a:gd name="connsiteX4" fmla="*/ 2281758 w 2281758"/>
                <a:gd name="connsiteY4" fmla="*/ 4444109 h 4444665"/>
                <a:gd name="connsiteX0" fmla="*/ 2246847 w 2246847"/>
                <a:gd name="connsiteY0" fmla="*/ 4434134 h 4434719"/>
                <a:gd name="connsiteX1" fmla="*/ 295953 w 2246847"/>
                <a:gd name="connsiteY1" fmla="*/ 3388147 h 4434719"/>
                <a:gd name="connsiteX2" fmla="*/ 274089 w 2246847"/>
                <a:gd name="connsiteY2" fmla="*/ 1029138 h 4434719"/>
                <a:gd name="connsiteX3" fmla="*/ 2219377 w 2246847"/>
                <a:gd name="connsiteY3" fmla="*/ 207 h 4434719"/>
                <a:gd name="connsiteX4" fmla="*/ 2246847 w 2246847"/>
                <a:gd name="connsiteY4" fmla="*/ 4434134 h 4434719"/>
                <a:gd name="connsiteX0" fmla="*/ 2246847 w 2246847"/>
                <a:gd name="connsiteY0" fmla="*/ 4434134 h 4446784"/>
                <a:gd name="connsiteX1" fmla="*/ 295953 w 2246847"/>
                <a:gd name="connsiteY1" fmla="*/ 3388147 h 4446784"/>
                <a:gd name="connsiteX2" fmla="*/ 274089 w 2246847"/>
                <a:gd name="connsiteY2" fmla="*/ 1029138 h 4446784"/>
                <a:gd name="connsiteX3" fmla="*/ 2219377 w 2246847"/>
                <a:gd name="connsiteY3" fmla="*/ 207 h 4446784"/>
                <a:gd name="connsiteX4" fmla="*/ 2246847 w 2246847"/>
                <a:gd name="connsiteY4" fmla="*/ 4434134 h 4446784"/>
                <a:gd name="connsiteX0" fmla="*/ 2246847 w 2246847"/>
                <a:gd name="connsiteY0" fmla="*/ 4434134 h 4442445"/>
                <a:gd name="connsiteX1" fmla="*/ 295953 w 2246847"/>
                <a:gd name="connsiteY1" fmla="*/ 3388147 h 4442445"/>
                <a:gd name="connsiteX2" fmla="*/ 274089 w 2246847"/>
                <a:gd name="connsiteY2" fmla="*/ 1029138 h 4442445"/>
                <a:gd name="connsiteX3" fmla="*/ 2219377 w 2246847"/>
                <a:gd name="connsiteY3" fmla="*/ 207 h 4442445"/>
                <a:gd name="connsiteX4" fmla="*/ 2246847 w 2246847"/>
                <a:gd name="connsiteY4" fmla="*/ 4434134 h 4442445"/>
                <a:gd name="connsiteX0" fmla="*/ 2246847 w 2246847"/>
                <a:gd name="connsiteY0" fmla="*/ 4498109 h 4506420"/>
                <a:gd name="connsiteX1" fmla="*/ 295953 w 2246847"/>
                <a:gd name="connsiteY1" fmla="*/ 3452122 h 4506420"/>
                <a:gd name="connsiteX2" fmla="*/ 274089 w 2246847"/>
                <a:gd name="connsiteY2" fmla="*/ 1093113 h 4506420"/>
                <a:gd name="connsiteX3" fmla="*/ 2214805 w 2246847"/>
                <a:gd name="connsiteY3" fmla="*/ 174 h 4506420"/>
                <a:gd name="connsiteX4" fmla="*/ 2246847 w 2246847"/>
                <a:gd name="connsiteY4" fmla="*/ 4498109 h 4506420"/>
                <a:gd name="connsiteX0" fmla="*/ 2261779 w 2261779"/>
                <a:gd name="connsiteY0" fmla="*/ 4498109 h 4506420"/>
                <a:gd name="connsiteX1" fmla="*/ 310885 w 2261779"/>
                <a:gd name="connsiteY1" fmla="*/ 3452122 h 4506420"/>
                <a:gd name="connsiteX2" fmla="*/ 289021 w 2261779"/>
                <a:gd name="connsiteY2" fmla="*/ 1093113 h 4506420"/>
                <a:gd name="connsiteX3" fmla="*/ 2229737 w 2261779"/>
                <a:gd name="connsiteY3" fmla="*/ 174 h 4506420"/>
                <a:gd name="connsiteX4" fmla="*/ 2261779 w 2261779"/>
                <a:gd name="connsiteY4" fmla="*/ 4498109 h 4506420"/>
                <a:gd name="connsiteX0" fmla="*/ 2291590 w 2291590"/>
                <a:gd name="connsiteY0" fmla="*/ 4498109 h 4505804"/>
                <a:gd name="connsiteX1" fmla="*/ 340696 w 2291590"/>
                <a:gd name="connsiteY1" fmla="*/ 3452122 h 4505804"/>
                <a:gd name="connsiteX2" fmla="*/ 318832 w 2291590"/>
                <a:gd name="connsiteY2" fmla="*/ 1093113 h 4505804"/>
                <a:gd name="connsiteX3" fmla="*/ 2259548 w 2291590"/>
                <a:gd name="connsiteY3" fmla="*/ 174 h 4505804"/>
                <a:gd name="connsiteX4" fmla="*/ 2291590 w 2291590"/>
                <a:gd name="connsiteY4" fmla="*/ 4498109 h 4505804"/>
                <a:gd name="connsiteX0" fmla="*/ 2272855 w 2272855"/>
                <a:gd name="connsiteY0" fmla="*/ 4498109 h 4505901"/>
                <a:gd name="connsiteX1" fmla="*/ 321961 w 2272855"/>
                <a:gd name="connsiteY1" fmla="*/ 3452122 h 4505901"/>
                <a:gd name="connsiteX2" fmla="*/ 300097 w 2272855"/>
                <a:gd name="connsiteY2" fmla="*/ 1093113 h 4505901"/>
                <a:gd name="connsiteX3" fmla="*/ 2240813 w 2272855"/>
                <a:gd name="connsiteY3" fmla="*/ 174 h 4505901"/>
                <a:gd name="connsiteX4" fmla="*/ 2272855 w 2272855"/>
                <a:gd name="connsiteY4" fmla="*/ 4498109 h 450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855" h="4505901">
                  <a:moveTo>
                    <a:pt x="2272855" y="4498109"/>
                  </a:moveTo>
                  <a:cubicBezTo>
                    <a:pt x="1440765" y="4581769"/>
                    <a:pt x="657414" y="3975721"/>
                    <a:pt x="321961" y="3452122"/>
                  </a:cubicBezTo>
                  <a:cubicBezTo>
                    <a:pt x="-39841" y="2887395"/>
                    <a:pt x="-161341" y="1716800"/>
                    <a:pt x="300097" y="1093113"/>
                  </a:cubicBezTo>
                  <a:cubicBezTo>
                    <a:pt x="706696" y="392870"/>
                    <a:pt x="1429265" y="-9609"/>
                    <a:pt x="2240813" y="174"/>
                  </a:cubicBezTo>
                  <a:lnTo>
                    <a:pt x="2272855" y="449810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9"/>
            <p:cNvSpPr/>
            <p:nvPr/>
          </p:nvSpPr>
          <p:spPr>
            <a:xfrm>
              <a:off x="6815721" y="1905000"/>
              <a:ext cx="2328279" cy="168088"/>
            </a:xfrm>
            <a:custGeom>
              <a:avLst/>
              <a:gdLst>
                <a:gd name="connsiteX0" fmla="*/ 0 w 2328279"/>
                <a:gd name="connsiteY0" fmla="*/ 0 h 114300"/>
                <a:gd name="connsiteX1" fmla="*/ 2328279 w 2328279"/>
                <a:gd name="connsiteY1" fmla="*/ 0 h 114300"/>
                <a:gd name="connsiteX2" fmla="*/ 2328279 w 2328279"/>
                <a:gd name="connsiteY2" fmla="*/ 114300 h 114300"/>
                <a:gd name="connsiteX3" fmla="*/ 0 w 2328279"/>
                <a:gd name="connsiteY3" fmla="*/ 114300 h 114300"/>
                <a:gd name="connsiteX4" fmla="*/ 0 w 2328279"/>
                <a:gd name="connsiteY4" fmla="*/ 0 h 114300"/>
                <a:gd name="connsiteX0" fmla="*/ 0 w 2328279"/>
                <a:gd name="connsiteY0" fmla="*/ 0 h 168088"/>
                <a:gd name="connsiteX1" fmla="*/ 2328279 w 2328279"/>
                <a:gd name="connsiteY1" fmla="*/ 0 h 168088"/>
                <a:gd name="connsiteX2" fmla="*/ 2289859 w 2328279"/>
                <a:gd name="connsiteY2" fmla="*/ 168088 h 168088"/>
                <a:gd name="connsiteX3" fmla="*/ 0 w 2328279"/>
                <a:gd name="connsiteY3" fmla="*/ 114300 h 168088"/>
                <a:gd name="connsiteX4" fmla="*/ 0 w 2328279"/>
                <a:gd name="connsiteY4" fmla="*/ 0 h 16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279" h="168088">
                  <a:moveTo>
                    <a:pt x="0" y="0"/>
                  </a:moveTo>
                  <a:lnTo>
                    <a:pt x="2328279" y="0"/>
                  </a:lnTo>
                  <a:lnTo>
                    <a:pt x="2289859" y="168088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Oval 3"/>
          <p:cNvSpPr/>
          <p:nvPr/>
        </p:nvSpPr>
        <p:spPr bwMode="auto">
          <a:xfrm>
            <a:off x="5434711" y="1939602"/>
            <a:ext cx="994395" cy="99409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405652" y="2464815"/>
            <a:ext cx="915631" cy="127102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37267" y="3159050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09458" y="2464814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00840" y="2007097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12411" y="1844815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651368" y="2927510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076148" y="1844603"/>
            <a:ext cx="32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6</a:t>
            </a:r>
          </a:p>
        </p:txBody>
      </p:sp>
      <p:cxnSp>
        <p:nvCxnSpPr>
          <p:cNvPr id="39" name="Straight Connector 38"/>
          <p:cNvCxnSpPr>
            <a:stCxn id="4" idx="1"/>
          </p:cNvCxnSpPr>
          <p:nvPr/>
        </p:nvCxnSpPr>
        <p:spPr bwMode="auto">
          <a:xfrm flipH="1" flipV="1">
            <a:off x="4405653" y="1457003"/>
            <a:ext cx="1174684" cy="62818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1"/>
          <p:cNvSpPr txBox="1">
            <a:spLocks noChangeArrowheads="1"/>
          </p:cNvSpPr>
          <p:nvPr/>
        </p:nvSpPr>
        <p:spPr bwMode="auto">
          <a:xfrm>
            <a:off x="5905403" y="6352401"/>
            <a:ext cx="1638397" cy="276999"/>
          </a:xfrm>
          <a:prstGeom prst="rect">
            <a:avLst/>
          </a:prstGeom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sz="1200" b="1" dirty="0" smtClean="0"/>
              <a:t>Voltage tap location</a:t>
            </a:r>
            <a:endParaRPr lang="en-US" sz="1200" b="1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7884237" y="5060897"/>
            <a:ext cx="76200" cy="4571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8134351" y="5029200"/>
            <a:ext cx="476249" cy="13849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8229600" y="5060897"/>
            <a:ext cx="76200" cy="4571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8534400" y="5060897"/>
            <a:ext cx="76200" cy="4571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93512" y="4227984"/>
            <a:ext cx="11889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</a:rPr>
              <a:t>Quench Antenna</a:t>
            </a:r>
            <a:endParaRPr lang="en-US" sz="900" b="1" dirty="0">
              <a:solidFill>
                <a:srgbClr val="FF0000"/>
              </a:solidFill>
            </a:endParaRPr>
          </a:p>
        </p:txBody>
      </p:sp>
      <p:cxnSp>
        <p:nvCxnSpPr>
          <p:cNvPr id="58" name="Straight Arrow Connector 57"/>
          <p:cNvCxnSpPr>
            <a:endCxn id="55" idx="1"/>
          </p:cNvCxnSpPr>
          <p:nvPr/>
        </p:nvCxnSpPr>
        <p:spPr bwMode="auto">
          <a:xfrm>
            <a:off x="7239000" y="4419600"/>
            <a:ext cx="990600" cy="664157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6833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 &amp; Acknowledgements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6804" y="1044000"/>
            <a:ext cx="8612396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i="1" dirty="0" smtClean="0"/>
              <a:t>FNAL</a:t>
            </a:r>
            <a:r>
              <a:rPr lang="en-US" i="1" dirty="0"/>
              <a:t>:</a:t>
            </a:r>
          </a:p>
          <a:p>
            <a:pPr marL="0" indent="0">
              <a:buNone/>
            </a:pPr>
            <a:r>
              <a:rPr lang="en-US" i="1" dirty="0"/>
              <a:t>N, Andreev, G. </a:t>
            </a:r>
            <a:r>
              <a:rPr lang="en-US" i="1" dirty="0" err="1"/>
              <a:t>Apollinari</a:t>
            </a:r>
            <a:r>
              <a:rPr lang="en-US" i="1" dirty="0"/>
              <a:t>, E. </a:t>
            </a:r>
            <a:r>
              <a:rPr lang="en-US" i="1" dirty="0" err="1" smtClean="0"/>
              <a:t>Barzi</a:t>
            </a:r>
            <a:r>
              <a:rPr lang="en-US" i="1" dirty="0"/>
              <a:t>, R. </a:t>
            </a:r>
            <a:r>
              <a:rPr lang="en-US" i="1" dirty="0" err="1"/>
              <a:t>Bossert</a:t>
            </a:r>
            <a:r>
              <a:rPr lang="en-US" i="1" dirty="0"/>
              <a:t>, </a:t>
            </a:r>
            <a:r>
              <a:rPr lang="en-US" i="1" dirty="0" smtClean="0"/>
              <a:t>G. </a:t>
            </a:r>
            <a:r>
              <a:rPr lang="en-US" i="1" dirty="0" err="1" smtClean="0"/>
              <a:t>Chlachidze</a:t>
            </a:r>
            <a:r>
              <a:rPr lang="en-US" i="1" dirty="0" smtClean="0"/>
              <a:t>,</a:t>
            </a:r>
          </a:p>
          <a:p>
            <a:pPr marL="0" indent="0">
              <a:buNone/>
            </a:pPr>
            <a:r>
              <a:rPr lang="en-US" i="1" dirty="0" smtClean="0"/>
              <a:t>J. </a:t>
            </a:r>
            <a:r>
              <a:rPr lang="en-US" i="1" dirty="0" err="1" smtClean="0"/>
              <a:t>Coghill</a:t>
            </a:r>
            <a:r>
              <a:rPr lang="en-US" i="1" dirty="0" smtClean="0"/>
              <a:t>, J. </a:t>
            </a:r>
            <a:r>
              <a:rPr lang="en-US" i="1" dirty="0" err="1" smtClean="0"/>
              <a:t>DiMarco</a:t>
            </a:r>
            <a:r>
              <a:rPr lang="en-US" i="1" dirty="0" smtClean="0"/>
              <a:t>, D. Mitchel, F</a:t>
            </a:r>
            <a:r>
              <a:rPr lang="en-US" i="1" dirty="0"/>
              <a:t>. </a:t>
            </a:r>
            <a:r>
              <a:rPr lang="en-US" i="1" dirty="0" err="1"/>
              <a:t>Nobrega</a:t>
            </a:r>
            <a:r>
              <a:rPr lang="en-US" i="1" dirty="0"/>
              <a:t>, I. </a:t>
            </a:r>
            <a:r>
              <a:rPr lang="en-US" i="1" dirty="0" err="1"/>
              <a:t>Novitski</a:t>
            </a:r>
            <a:r>
              <a:rPr lang="en-US" i="1" dirty="0"/>
              <a:t>, G. Wilson, A. </a:t>
            </a:r>
            <a:r>
              <a:rPr lang="en-US" i="1" dirty="0" err="1" smtClean="0"/>
              <a:t>Zlobin</a:t>
            </a:r>
            <a:r>
              <a:rPr lang="en-US" i="1" dirty="0" smtClean="0"/>
              <a:t>,...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CERN:</a:t>
            </a:r>
          </a:p>
          <a:p>
            <a:pPr marL="0" indent="0">
              <a:buNone/>
            </a:pPr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 smtClean="0"/>
              <a:t>Auchmann</a:t>
            </a:r>
            <a:r>
              <a:rPr lang="en-US" i="1" dirty="0" smtClean="0"/>
              <a:t>, A. </a:t>
            </a:r>
            <a:r>
              <a:rPr lang="en-US" i="1" dirty="0" err="1" smtClean="0"/>
              <a:t>Ballarino</a:t>
            </a:r>
            <a:r>
              <a:rPr lang="en-US" i="1" dirty="0"/>
              <a:t>, </a:t>
            </a:r>
            <a:r>
              <a:rPr lang="en-US" i="1" dirty="0" smtClean="0"/>
              <a:t>A. </a:t>
            </a:r>
            <a:r>
              <a:rPr lang="en-US" i="1" dirty="0" err="1" smtClean="0"/>
              <a:t>Bonasia</a:t>
            </a:r>
            <a:r>
              <a:rPr lang="en-US" i="1" dirty="0" smtClean="0"/>
              <a:t>, S. Bermudez, </a:t>
            </a:r>
          </a:p>
          <a:p>
            <a:pPr marL="0" indent="0">
              <a:buNone/>
            </a:pPr>
            <a:r>
              <a:rPr lang="en-US" i="1" dirty="0" smtClean="0"/>
              <a:t>N. </a:t>
            </a:r>
            <a:r>
              <a:rPr lang="en-US" i="1" dirty="0" err="1" smtClean="0"/>
              <a:t>Bourcey</a:t>
            </a:r>
            <a:r>
              <a:rPr lang="en-US" i="1" dirty="0" smtClean="0"/>
              <a:t>, </a:t>
            </a:r>
            <a:r>
              <a:rPr lang="en-US" i="1" dirty="0"/>
              <a:t>A. </a:t>
            </a:r>
            <a:r>
              <a:rPr lang="en-US" i="1" dirty="0" err="1" smtClean="0"/>
              <a:t>Cherif</a:t>
            </a:r>
            <a:r>
              <a:rPr lang="en-US" i="1" dirty="0" smtClean="0"/>
              <a:t>, S. Clement, A. </a:t>
            </a:r>
            <a:r>
              <a:rPr lang="en-US" i="1" dirty="0" err="1" smtClean="0"/>
              <a:t>Gerardin</a:t>
            </a:r>
            <a:r>
              <a:rPr lang="en-US" i="1" dirty="0" smtClean="0"/>
              <a:t>, M. </a:t>
            </a:r>
            <a:r>
              <a:rPr lang="en-US" i="1" dirty="0" err="1" smtClean="0"/>
              <a:t>Guinchard</a:t>
            </a:r>
            <a:r>
              <a:rPr lang="en-US" i="1" dirty="0" smtClean="0"/>
              <a:t>, L. </a:t>
            </a:r>
            <a:r>
              <a:rPr lang="en-US" i="1" dirty="0" err="1" smtClean="0"/>
              <a:t>Bottura</a:t>
            </a:r>
            <a:r>
              <a:rPr lang="en-US" i="1" dirty="0" smtClean="0"/>
              <a:t>, C. Kokkinos, B. </a:t>
            </a:r>
            <a:r>
              <a:rPr lang="en-US" i="1" dirty="0" err="1" smtClean="0"/>
              <a:t>Favrat</a:t>
            </a:r>
            <a:r>
              <a:rPr lang="en-US" i="1" dirty="0" smtClean="0"/>
              <a:t>, L. Favre, C. </a:t>
            </a:r>
            <a:r>
              <a:rPr lang="en-US" i="1" dirty="0" err="1" smtClean="0"/>
              <a:t>Fernandes</a:t>
            </a:r>
            <a:r>
              <a:rPr lang="en-US" i="1" dirty="0" smtClean="0"/>
              <a:t>,  P. </a:t>
            </a:r>
            <a:r>
              <a:rPr lang="en-US" i="1" dirty="0" err="1" smtClean="0"/>
              <a:t>Fessia</a:t>
            </a:r>
            <a:r>
              <a:rPr lang="en-US" i="1" dirty="0" smtClean="0"/>
              <a:t>, R. Gauthier, B. </a:t>
            </a:r>
            <a:r>
              <a:rPr lang="en-US" i="1" dirty="0" err="1" smtClean="0"/>
              <a:t>Holzer</a:t>
            </a:r>
            <a:r>
              <a:rPr lang="en-US" i="1" dirty="0" smtClean="0"/>
              <a:t>, S. </a:t>
            </a:r>
            <a:r>
              <a:rPr lang="en-US" i="1" dirty="0" err="1" smtClean="0"/>
              <a:t>Izquierdo</a:t>
            </a:r>
            <a:r>
              <a:rPr lang="en-US" i="1" dirty="0" smtClean="0"/>
              <a:t> Bermudez, G. Kirby, F. </a:t>
            </a:r>
            <a:r>
              <a:rPr lang="en-US" i="1" dirty="0" err="1" smtClean="0"/>
              <a:t>Lackner</a:t>
            </a:r>
            <a:r>
              <a:rPr lang="en-US" i="1" dirty="0" smtClean="0"/>
              <a:t>, </a:t>
            </a:r>
            <a:r>
              <a:rPr lang="en-US" i="1" dirty="0"/>
              <a:t>T. </a:t>
            </a:r>
            <a:r>
              <a:rPr lang="en-US" i="1" dirty="0" smtClean="0"/>
              <a:t>Lyon, G. Maury, J. </a:t>
            </a:r>
            <a:r>
              <a:rPr lang="en-US" i="1" dirty="0" err="1" smtClean="0"/>
              <a:t>Mazet</a:t>
            </a:r>
            <a:r>
              <a:rPr lang="en-US" i="1" dirty="0" smtClean="0"/>
              <a:t>, N. Mena, R. Moron-</a:t>
            </a:r>
            <a:r>
              <a:rPr lang="en-US" i="1" dirty="0" err="1" smtClean="0"/>
              <a:t>Ballester</a:t>
            </a:r>
            <a:r>
              <a:rPr lang="en-US" i="1" dirty="0" smtClean="0"/>
              <a:t>, J-M. </a:t>
            </a:r>
            <a:r>
              <a:rPr lang="en-US" i="1" dirty="0" err="1" smtClean="0"/>
              <a:t>Mucher</a:t>
            </a:r>
            <a:r>
              <a:rPr lang="en-US" i="1" dirty="0" smtClean="0"/>
              <a:t>, J. </a:t>
            </a:r>
            <a:r>
              <a:rPr lang="en-US" i="1" dirty="0" err="1" smtClean="0"/>
              <a:t>Murtomaki</a:t>
            </a:r>
            <a:r>
              <a:rPr lang="en-US" i="1" dirty="0"/>
              <a:t>, L. </a:t>
            </a:r>
            <a:r>
              <a:rPr lang="en-US" i="1" dirty="0" err="1" smtClean="0"/>
              <a:t>Oberli</a:t>
            </a:r>
            <a:r>
              <a:rPr lang="en-US" i="1" dirty="0" smtClean="0"/>
              <a:t>, </a:t>
            </a:r>
          </a:p>
          <a:p>
            <a:pPr marL="0" indent="0">
              <a:buNone/>
            </a:pPr>
            <a:r>
              <a:rPr lang="en-US" i="1" dirty="0" smtClean="0"/>
              <a:t>J-C. Perez</a:t>
            </a:r>
            <a:r>
              <a:rPr lang="en-US" i="1" dirty="0"/>
              <a:t>, L. </a:t>
            </a:r>
            <a:r>
              <a:rPr lang="en-US" i="1" dirty="0" smtClean="0"/>
              <a:t>Rossi, T. </a:t>
            </a:r>
            <a:r>
              <a:rPr lang="en-US" i="1" dirty="0" err="1" smtClean="0"/>
              <a:t>Sahner</a:t>
            </a:r>
            <a:r>
              <a:rPr lang="en-US" i="1" dirty="0"/>
              <a:t>, </a:t>
            </a:r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 smtClean="0"/>
              <a:t>Savary</a:t>
            </a:r>
            <a:r>
              <a:rPr lang="en-US" i="1" dirty="0" smtClean="0"/>
              <a:t>, J</a:t>
            </a:r>
            <a:r>
              <a:rPr lang="en-US" i="1" dirty="0"/>
              <a:t>.-M. </a:t>
            </a:r>
            <a:r>
              <a:rPr lang="en-US" i="1" dirty="0" err="1" smtClean="0"/>
              <a:t>Scigliutto</a:t>
            </a:r>
            <a:r>
              <a:rPr lang="en-US" i="1" dirty="0" smtClean="0"/>
              <a:t>, L. </a:t>
            </a:r>
            <a:r>
              <a:rPr lang="en-US" i="1" dirty="0" err="1" smtClean="0"/>
              <a:t>Remandet</a:t>
            </a:r>
            <a:r>
              <a:rPr lang="en-US" i="1" dirty="0" smtClean="0"/>
              <a:t>, S. </a:t>
            </a:r>
            <a:r>
              <a:rPr lang="en-US" i="1" dirty="0" err="1" smtClean="0"/>
              <a:t>Russenschuck</a:t>
            </a:r>
            <a:r>
              <a:rPr lang="en-US" i="1" dirty="0" smtClean="0"/>
              <a:t>, S. </a:t>
            </a:r>
            <a:r>
              <a:rPr lang="en-US" i="1" dirty="0" err="1" smtClean="0"/>
              <a:t>Sgobba</a:t>
            </a:r>
            <a:r>
              <a:rPr lang="en-US" i="1" dirty="0" smtClean="0"/>
              <a:t>, </a:t>
            </a:r>
            <a:r>
              <a:rPr lang="en-US" i="1" dirty="0"/>
              <a:t>E. </a:t>
            </a:r>
            <a:r>
              <a:rPr lang="en-US" i="1" dirty="0" err="1" smtClean="0"/>
              <a:t>Todesco</a:t>
            </a:r>
            <a:r>
              <a:rPr lang="en-US" i="1" dirty="0" smtClean="0"/>
              <a:t>, D</a:t>
            </a:r>
            <a:r>
              <a:rPr lang="en-US" i="1" dirty="0"/>
              <a:t>. </a:t>
            </a:r>
            <a:r>
              <a:rPr lang="en-US" i="1" dirty="0" err="1" smtClean="0"/>
              <a:t>Tsirigkas</a:t>
            </a:r>
            <a:r>
              <a:rPr lang="en-US" i="1" dirty="0" smtClean="0"/>
              <a:t>,…</a:t>
            </a:r>
          </a:p>
        </p:txBody>
      </p:sp>
    </p:spTree>
    <p:extLst>
      <p:ext uri="{BB962C8B-B14F-4D97-AF65-F5344CB8AC3E}">
        <p14:creationId xmlns:p14="http://schemas.microsoft.com/office/powerpoint/2010/main" val="92873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1T_Magne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t="1873" r="1" b="-1"/>
          <a:stretch/>
        </p:blipFill>
        <p:spPr>
          <a:xfrm>
            <a:off x="4487603" y="3089136"/>
            <a:ext cx="4609364" cy="343799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2439" y="867735"/>
            <a:ext cx="8226388" cy="220744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MBHSP01</a:t>
            </a:r>
            <a:r>
              <a:rPr lang="en-US" dirty="0" smtClean="0"/>
              <a:t> </a:t>
            </a:r>
            <a:r>
              <a:rPr lang="en-US" dirty="0"/>
              <a:t>(2 m) and </a:t>
            </a:r>
            <a:r>
              <a:rPr lang="en-US" dirty="0" smtClean="0">
                <a:solidFill>
                  <a:srgbClr val="008000"/>
                </a:solidFill>
              </a:rPr>
              <a:t>MBHSP02</a:t>
            </a:r>
            <a:r>
              <a:rPr lang="en-US" dirty="0" smtClean="0"/>
              <a:t> </a:t>
            </a:r>
            <a:r>
              <a:rPr lang="en-US" dirty="0"/>
              <a:t>(1 m) have been tested.</a:t>
            </a:r>
          </a:p>
          <a:p>
            <a:r>
              <a:rPr lang="en-US" dirty="0"/>
              <a:t>Coil </a:t>
            </a:r>
            <a:r>
              <a:rPr lang="en-US" dirty="0" smtClean="0"/>
              <a:t>#8 will </a:t>
            </a:r>
            <a:r>
              <a:rPr lang="en-US" dirty="0"/>
              <a:t>be tested in </a:t>
            </a:r>
            <a:r>
              <a:rPr lang="en-US" dirty="0" smtClean="0">
                <a:solidFill>
                  <a:srgbClr val="008000"/>
                </a:solidFill>
              </a:rPr>
              <a:t>Mirror, MBHSM01</a:t>
            </a:r>
            <a:r>
              <a:rPr lang="en-US" dirty="0" smtClean="0"/>
              <a:t>. Assembly in progress. Test Oct-2013</a:t>
            </a:r>
            <a:endParaRPr lang="en-US" dirty="0"/>
          </a:p>
          <a:p>
            <a:r>
              <a:rPr lang="en-US" dirty="0"/>
              <a:t>Assemble and test </a:t>
            </a:r>
            <a:r>
              <a:rPr lang="en-US" dirty="0">
                <a:solidFill>
                  <a:srgbClr val="008000"/>
                </a:solidFill>
              </a:rPr>
              <a:t>MBHSP03</a:t>
            </a:r>
            <a:r>
              <a:rPr lang="en-US" dirty="0"/>
              <a:t> (1 m, 1-in-1) </a:t>
            </a:r>
            <a:r>
              <a:rPr lang="en-US" dirty="0" smtClean="0"/>
              <a:t>using </a:t>
            </a:r>
            <a:r>
              <a:rPr lang="en-US" dirty="0"/>
              <a:t>c</a:t>
            </a:r>
            <a:r>
              <a:rPr lang="en-US" dirty="0" smtClean="0"/>
              <a:t>oils #</a:t>
            </a:r>
            <a:r>
              <a:rPr lang="en-US" dirty="0"/>
              <a:t>9</a:t>
            </a:r>
            <a:r>
              <a:rPr lang="en-US" dirty="0" smtClean="0"/>
              <a:t>-10, Dec-2013</a:t>
            </a:r>
          </a:p>
          <a:p>
            <a:r>
              <a:rPr lang="en-US" dirty="0"/>
              <a:t>Assemble and test the </a:t>
            </a:r>
            <a:r>
              <a:rPr lang="en-US" dirty="0">
                <a:solidFill>
                  <a:srgbClr val="008000"/>
                </a:solidFill>
              </a:rPr>
              <a:t>MBHDP01</a:t>
            </a:r>
            <a:r>
              <a:rPr lang="en-US" dirty="0"/>
              <a:t> (1 m, 2-in-1</a:t>
            </a:r>
            <a:r>
              <a:rPr lang="en-US" dirty="0" smtClean="0"/>
              <a:t>) using collared </a:t>
            </a:r>
            <a:r>
              <a:rPr lang="en-US" dirty="0"/>
              <a:t>coils from MBHSP02 </a:t>
            </a:r>
            <a:r>
              <a:rPr lang="en-US" dirty="0" smtClean="0"/>
              <a:t>and MBHSP03, Feb-2014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FNAL Short Model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23-24 Sep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32439" y="3103093"/>
            <a:ext cx="4444794" cy="312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Font typeface="Wingdings" charset="0"/>
              <a:buChar char="v"/>
              <a:defRPr sz="2000" b="1">
                <a:solidFill>
                  <a:srgbClr val="3333FF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b="1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600">
                <a:solidFill>
                  <a:srgbClr val="008000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 i="1">
                <a:solidFill>
                  <a:schemeClr val="tx2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i="1" dirty="0">
                <a:solidFill>
                  <a:srgbClr val="0000FF"/>
                </a:solidFill>
              </a:rPr>
              <a:t>Assemble and test </a:t>
            </a:r>
            <a:r>
              <a:rPr lang="en-US" i="1" dirty="0">
                <a:solidFill>
                  <a:srgbClr val="008000"/>
                </a:solidFill>
              </a:rPr>
              <a:t>MBHSP04</a:t>
            </a:r>
            <a:r>
              <a:rPr lang="en-US" i="1" dirty="0">
                <a:solidFill>
                  <a:srgbClr val="0000FF"/>
                </a:solidFill>
              </a:rPr>
              <a:t> (1 m, 1-in-1</a:t>
            </a:r>
            <a:r>
              <a:rPr lang="en-US" i="1" dirty="0" smtClean="0">
                <a:solidFill>
                  <a:srgbClr val="0000FF"/>
                </a:solidFill>
              </a:rPr>
              <a:t>) using coils #11-12, Apr-2014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Assemble </a:t>
            </a:r>
            <a:r>
              <a:rPr lang="en-US" i="1" dirty="0">
                <a:solidFill>
                  <a:srgbClr val="0000FF"/>
                </a:solidFill>
              </a:rPr>
              <a:t>and test </a:t>
            </a:r>
            <a:r>
              <a:rPr lang="en-US" i="1" dirty="0" smtClean="0">
                <a:solidFill>
                  <a:srgbClr val="008000"/>
                </a:solidFill>
              </a:rPr>
              <a:t>MBHDP02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(1 m, 2-in-1) using collared coils from </a:t>
            </a:r>
            <a:r>
              <a:rPr lang="en-US" i="1" dirty="0" smtClean="0">
                <a:solidFill>
                  <a:srgbClr val="0000FF"/>
                </a:solidFill>
              </a:rPr>
              <a:t>MBHSP04 </a:t>
            </a:r>
            <a:r>
              <a:rPr lang="en-US" i="1" dirty="0">
                <a:solidFill>
                  <a:srgbClr val="0000FF"/>
                </a:solidFill>
              </a:rPr>
              <a:t>and </a:t>
            </a:r>
            <a:r>
              <a:rPr lang="en-US" i="1" dirty="0" smtClean="0">
                <a:solidFill>
                  <a:srgbClr val="0000FF"/>
                </a:solidFill>
              </a:rPr>
              <a:t>coils #13-14, Jul-2014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6530" y="3089137"/>
            <a:ext cx="204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of D. Mitchell, FNAL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72229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109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24608" b="22879"/>
          <a:stretch/>
        </p:blipFill>
        <p:spPr>
          <a:xfrm>
            <a:off x="4341704" y="3956781"/>
            <a:ext cx="4669644" cy="2596419"/>
          </a:xfrm>
          <a:prstGeom prst="rect">
            <a:avLst/>
          </a:prstGeom>
        </p:spPr>
      </p:pic>
      <p:pic>
        <p:nvPicPr>
          <p:cNvPr id="7" name="Picture 6" descr="Reac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04" y="690362"/>
            <a:ext cx="4200844" cy="3150633"/>
          </a:xfrm>
          <a:prstGeom prst="rect">
            <a:avLst/>
          </a:prstGeom>
        </p:spPr>
      </p:pic>
      <p:pic>
        <p:nvPicPr>
          <p:cNvPr id="6" name="Picture 5" descr="CuCoil_Impregna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39" y="3956781"/>
            <a:ext cx="3444376" cy="25832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5850"/>
            <a:ext cx="4861126" cy="3120932"/>
          </a:xfrm>
        </p:spPr>
        <p:txBody>
          <a:bodyPr>
            <a:noAutofit/>
          </a:bodyPr>
          <a:lstStyle/>
          <a:p>
            <a:r>
              <a:rPr lang="en-US" sz="1600" dirty="0" smtClean="0"/>
              <a:t>Coil fabrication tooling:</a:t>
            </a:r>
          </a:p>
          <a:p>
            <a:pPr lvl="1"/>
            <a:r>
              <a:rPr lang="en-US" sz="1200" dirty="0" smtClean="0"/>
              <a:t>Winding, curing, and reaction operational</a:t>
            </a:r>
          </a:p>
          <a:p>
            <a:pPr lvl="1"/>
            <a:r>
              <a:rPr lang="en-US" sz="1200" dirty="0" smtClean="0"/>
              <a:t>Vacuum impregnation system commissioned</a:t>
            </a:r>
          </a:p>
          <a:p>
            <a:r>
              <a:rPr lang="en-US" sz="1600" dirty="0" smtClean="0"/>
              <a:t>Practice coil fabrication</a:t>
            </a:r>
          </a:p>
          <a:p>
            <a:pPr lvl="1"/>
            <a:r>
              <a:rPr lang="en-US" sz="1200" dirty="0" smtClean="0"/>
              <a:t>PC-#1-2 (Cu-cable) reacted</a:t>
            </a:r>
            <a:r>
              <a:rPr lang="en-US" sz="1200" dirty="0"/>
              <a:t> </a:t>
            </a:r>
            <a:r>
              <a:rPr lang="en-US" sz="1200" dirty="0" smtClean="0"/>
              <a:t>and impregnated </a:t>
            </a:r>
          </a:p>
          <a:p>
            <a:pPr lvl="1"/>
            <a:r>
              <a:rPr lang="en-US" sz="1200" dirty="0" smtClean="0"/>
              <a:t>PC #3 Nb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Sn (low-</a:t>
            </a:r>
            <a:r>
              <a:rPr lang="en-US" sz="1200" dirty="0" err="1" smtClean="0"/>
              <a:t>Jc</a:t>
            </a:r>
            <a:r>
              <a:rPr lang="en-US" sz="1200" dirty="0" smtClean="0"/>
              <a:t> WST strand) scrapped</a:t>
            </a:r>
          </a:p>
          <a:p>
            <a:pPr lvl="1"/>
            <a:r>
              <a:rPr lang="en-US" sz="1200" dirty="0" smtClean="0"/>
              <a:t>Nb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Sn (RRP-54-61) CMM done, to instrument</a:t>
            </a:r>
          </a:p>
          <a:p>
            <a:r>
              <a:rPr lang="en-US" sz="1600" dirty="0" smtClean="0"/>
              <a:t>Magnet R&amp;D:</a:t>
            </a:r>
          </a:p>
          <a:p>
            <a:pPr lvl="1"/>
            <a:r>
              <a:rPr lang="en-US" sz="1200" dirty="0" smtClean="0"/>
              <a:t>Cable insulation (braided S2-glass &amp; Mica)</a:t>
            </a:r>
          </a:p>
          <a:p>
            <a:pPr lvl="1"/>
            <a:r>
              <a:rPr lang="en-US" sz="1200" dirty="0" smtClean="0"/>
              <a:t>ODS (oxide dispersion strengthened) wedges</a:t>
            </a:r>
          </a:p>
          <a:p>
            <a:pPr lvl="1"/>
            <a:r>
              <a:rPr lang="en-US" sz="1200" dirty="0" smtClean="0"/>
              <a:t>Selective laser sintering (SLS) end spacers</a:t>
            </a:r>
          </a:p>
          <a:p>
            <a:pPr lvl="1"/>
            <a:r>
              <a:rPr lang="en-US" sz="1200" dirty="0" smtClean="0"/>
              <a:t>Coil pre-loading concept (“pole-loading”)</a:t>
            </a:r>
          </a:p>
          <a:p>
            <a:pPr lvl="1"/>
            <a:r>
              <a:rPr lang="en-US" sz="1200" dirty="0" smtClean="0"/>
              <a:t>Magnet protection (inter-layer heater)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268"/>
            <a:ext cx="8229600" cy="772118"/>
          </a:xfrm>
        </p:spPr>
        <p:txBody>
          <a:bodyPr>
            <a:normAutofit/>
          </a:bodyPr>
          <a:lstStyle/>
          <a:p>
            <a:r>
              <a:rPr lang="en-US" dirty="0" smtClean="0"/>
              <a:t>CERN</a:t>
            </a:r>
            <a:r>
              <a:rPr lang="en-US" sz="3200" dirty="0" smtClean="0"/>
              <a:t> Construction Status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826408" y="3507811"/>
            <a:ext cx="1295284" cy="307777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Coil reaction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27502" y="6226260"/>
            <a:ext cx="1751313" cy="307777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Coil impregnation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1704" y="6234959"/>
            <a:ext cx="3069176" cy="307777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800000"/>
                </a:solidFill>
              </a:rPr>
              <a:t>Reacted </a:t>
            </a:r>
            <a:r>
              <a:rPr lang="en-US" sz="1400" dirty="0" smtClean="0">
                <a:solidFill>
                  <a:srgbClr val="800000"/>
                </a:solidFill>
              </a:rPr>
              <a:t>Nb</a:t>
            </a:r>
            <a:r>
              <a:rPr lang="en-US" sz="1400" baseline="-25000" dirty="0" smtClean="0">
                <a:solidFill>
                  <a:srgbClr val="800000"/>
                </a:solidFill>
              </a:rPr>
              <a:t>3</a:t>
            </a:r>
            <a:r>
              <a:rPr lang="en-US" sz="1400" dirty="0" smtClean="0">
                <a:solidFill>
                  <a:srgbClr val="800000"/>
                </a:solidFill>
              </a:rPr>
              <a:t>Sn (RRP-54/61) coil</a:t>
            </a:r>
            <a:endParaRPr lang="en-US" sz="1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1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315133" cy="5715000"/>
          </a:xfrm>
        </p:spPr>
        <p:txBody>
          <a:bodyPr>
            <a:noAutofit/>
          </a:bodyPr>
          <a:lstStyle/>
          <a:p>
            <a:r>
              <a:rPr lang="en-US" dirty="0" smtClean="0"/>
              <a:t>Coil fabrication:</a:t>
            </a:r>
          </a:p>
          <a:p>
            <a:pPr lvl="1"/>
            <a:r>
              <a:rPr lang="en-US" dirty="0" smtClean="0"/>
              <a:t>MBHSP104 (RRP-108/127 #1) ready to react</a:t>
            </a:r>
          </a:p>
          <a:p>
            <a:pPr lvl="1"/>
            <a:r>
              <a:rPr lang="en-US" dirty="0" smtClean="0"/>
              <a:t>MBHSP105 </a:t>
            </a:r>
            <a:r>
              <a:rPr lang="en-US" dirty="0"/>
              <a:t>(RRP-108/</a:t>
            </a:r>
            <a:r>
              <a:rPr lang="en-US" dirty="0" smtClean="0"/>
              <a:t>127 #2) wound and cured</a:t>
            </a:r>
            <a:endParaRPr lang="en-US" dirty="0"/>
          </a:p>
          <a:p>
            <a:pPr lvl="1"/>
            <a:r>
              <a:rPr lang="en-US" dirty="0" smtClean="0"/>
              <a:t>MBHSP106 </a:t>
            </a:r>
            <a:r>
              <a:rPr lang="en-US" dirty="0"/>
              <a:t>(RRP-108/</a:t>
            </a:r>
            <a:r>
              <a:rPr lang="en-US" dirty="0" smtClean="0"/>
              <a:t>127 #3) wound and cured</a:t>
            </a:r>
          </a:p>
          <a:p>
            <a:pPr lvl="1"/>
            <a:r>
              <a:rPr lang="en-US" dirty="0" smtClean="0"/>
              <a:t>Winding trials underway with trial lengths of cable with reduced keystone angle to assess the mechanical stability.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Cold mass:</a:t>
            </a:r>
          </a:p>
          <a:p>
            <a:pPr lvl="1"/>
            <a:r>
              <a:rPr lang="en-US" dirty="0" smtClean="0"/>
              <a:t>Collars (EDM) for the 1</a:t>
            </a:r>
            <a:r>
              <a:rPr lang="en-US" baseline="30000" dirty="0" smtClean="0"/>
              <a:t>st</a:t>
            </a:r>
            <a:r>
              <a:rPr lang="en-US" dirty="0" smtClean="0"/>
              <a:t> aperture assembled in packs.</a:t>
            </a:r>
          </a:p>
          <a:p>
            <a:pPr lvl="1"/>
            <a:r>
              <a:rPr lang="en-US" dirty="0" smtClean="0"/>
              <a:t>Fine-blanking of collars for AP-2..5 underway</a:t>
            </a:r>
          </a:p>
          <a:p>
            <a:pPr lvl="1"/>
            <a:r>
              <a:rPr lang="en-US" dirty="0" smtClean="0"/>
              <a:t>Laminations (EDM) for two 1-in-1 yokes in stock</a:t>
            </a:r>
          </a:p>
          <a:p>
            <a:pPr lvl="1"/>
            <a:r>
              <a:rPr lang="en-US" dirty="0"/>
              <a:t>Laminations (EDM) for </a:t>
            </a:r>
            <a:r>
              <a:rPr lang="en-US" dirty="0" smtClean="0"/>
              <a:t>one 2-</a:t>
            </a:r>
            <a:r>
              <a:rPr lang="en-US" dirty="0"/>
              <a:t>in-1 yokes in stock</a:t>
            </a:r>
          </a:p>
          <a:p>
            <a:pPr lvl="1"/>
            <a:r>
              <a:rPr lang="en-US" dirty="0" smtClean="0"/>
              <a:t>End plates for two 1-in-1 magnets in stock</a:t>
            </a:r>
          </a:p>
          <a:p>
            <a:pPr lvl="1"/>
            <a:r>
              <a:rPr lang="en-US" dirty="0" smtClean="0"/>
              <a:t>Welding trials for 1-in-1 cold mass carried out </a:t>
            </a:r>
          </a:p>
          <a:p>
            <a:pPr lvl="1"/>
            <a:r>
              <a:rPr lang="en-US" dirty="0" smtClean="0"/>
              <a:t>12-mm-thick 304 L shells for 1-in-1 models in production</a:t>
            </a:r>
          </a:p>
          <a:p>
            <a:pPr lvl="1"/>
            <a:r>
              <a:rPr lang="en-US" dirty="0" smtClean="0"/>
              <a:t>15-mm-thick 316 LN shell for 2-in-1 models ordered and welding trials planned.</a:t>
            </a:r>
          </a:p>
          <a:p>
            <a:pPr lvl="1"/>
            <a:r>
              <a:rPr lang="en-US" dirty="0" smtClean="0"/>
              <a:t>Tooling in commissioning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Construction Status..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18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315133" cy="5407614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Assemble RRP-54/61 coil with RRP</a:t>
            </a:r>
            <a:r>
              <a:rPr lang="en-US" dirty="0"/>
              <a:t>-108/127 coil #1 </a:t>
            </a:r>
            <a:r>
              <a:rPr lang="en-US" dirty="0" smtClean="0"/>
              <a:t>as a practice model to </a:t>
            </a:r>
            <a:r>
              <a:rPr lang="en-US" dirty="0"/>
              <a:t>validate the assembly process and tooling. Ideally carry out WMM and short cold </a:t>
            </a:r>
            <a:r>
              <a:rPr lang="en-US" dirty="0" smtClean="0"/>
              <a:t>test </a:t>
            </a:r>
            <a:r>
              <a:rPr lang="en-US" i="1" dirty="0" smtClean="0"/>
              <a:t>Dec-13 </a:t>
            </a:r>
            <a:r>
              <a:rPr lang="en-US" dirty="0" smtClean="0"/>
              <a:t>. </a:t>
            </a:r>
            <a:r>
              <a:rPr lang="en-US" dirty="0"/>
              <a:t>This is the present </a:t>
            </a:r>
            <a:r>
              <a:rPr lang="en-US" dirty="0">
                <a:solidFill>
                  <a:srgbClr val="008000"/>
                </a:solidFill>
              </a:rPr>
              <a:t>Plan A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 </a:t>
            </a:r>
          </a:p>
          <a:p>
            <a:pPr lvl="1"/>
            <a:r>
              <a:rPr lang="en-US" dirty="0"/>
              <a:t>Assemble and test the RRP-54/</a:t>
            </a:r>
            <a:r>
              <a:rPr lang="en-US" dirty="0" smtClean="0"/>
              <a:t>61 (or </a:t>
            </a:r>
            <a:r>
              <a:rPr lang="en-US" dirty="0"/>
              <a:t>RRP-108/</a:t>
            </a:r>
            <a:r>
              <a:rPr lang="en-US" dirty="0" smtClean="0"/>
              <a:t>127 </a:t>
            </a:r>
            <a:r>
              <a:rPr lang="en-US" dirty="0"/>
              <a:t>coil #</a:t>
            </a:r>
            <a:r>
              <a:rPr lang="en-US" dirty="0" smtClean="0"/>
              <a:t>1)  coil </a:t>
            </a:r>
            <a:r>
              <a:rPr lang="en-US" dirty="0"/>
              <a:t>as single coil assembly (</a:t>
            </a:r>
            <a:r>
              <a:rPr lang="en-US" dirty="0">
                <a:solidFill>
                  <a:srgbClr val="008000"/>
                </a:solidFill>
              </a:rPr>
              <a:t>MBHSS101</a:t>
            </a:r>
            <a:r>
              <a:rPr lang="en-US" dirty="0"/>
              <a:t>) using existing collars, yoke, welded outer shell, and end </a:t>
            </a:r>
            <a:r>
              <a:rPr lang="en-US" dirty="0" smtClean="0"/>
              <a:t>plates. </a:t>
            </a:r>
            <a:r>
              <a:rPr lang="en-US" dirty="0" smtClean="0">
                <a:solidFill>
                  <a:srgbClr val="008000"/>
                </a:solidFill>
              </a:rPr>
              <a:t>Plan B</a:t>
            </a:r>
          </a:p>
          <a:p>
            <a:r>
              <a:rPr lang="en-US" dirty="0" smtClean="0"/>
              <a:t>Two </a:t>
            </a:r>
            <a:r>
              <a:rPr lang="en-US" dirty="0"/>
              <a:t>RRP-108/127 coils </a:t>
            </a:r>
            <a:r>
              <a:rPr lang="en-US" dirty="0" smtClean="0"/>
              <a:t>to assemble and test the 1</a:t>
            </a:r>
            <a:r>
              <a:rPr lang="en-US" baseline="30000" dirty="0" smtClean="0"/>
              <a:t>st</a:t>
            </a:r>
            <a:r>
              <a:rPr lang="en-US" dirty="0" smtClean="0"/>
              <a:t> 1-in-1 model (</a:t>
            </a:r>
            <a:r>
              <a:rPr lang="en-US" dirty="0" smtClean="0">
                <a:solidFill>
                  <a:srgbClr val="008000"/>
                </a:solidFill>
              </a:rPr>
              <a:t>MBHSP101) </a:t>
            </a:r>
            <a:r>
              <a:rPr lang="en-US" i="1" dirty="0" smtClean="0">
                <a:solidFill>
                  <a:srgbClr val="0000FF"/>
                </a:solidFill>
              </a:rPr>
              <a:t>Feb-14</a:t>
            </a:r>
            <a:endParaRPr lang="en-US" i="1" dirty="0">
              <a:solidFill>
                <a:srgbClr val="0000FF"/>
              </a:solidFill>
            </a:endParaRPr>
          </a:p>
          <a:p>
            <a:r>
              <a:rPr lang="en-US" dirty="0"/>
              <a:t>Two RRP-132/169 coils  </a:t>
            </a:r>
            <a:r>
              <a:rPr lang="en-US" dirty="0" smtClean="0"/>
              <a:t>to assemble and test the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 </a:t>
            </a:r>
            <a:r>
              <a:rPr lang="en-US" dirty="0" smtClean="0"/>
              <a:t>    1</a:t>
            </a:r>
            <a:r>
              <a:rPr lang="en-US" dirty="0"/>
              <a:t>-in-1 </a:t>
            </a:r>
            <a:r>
              <a:rPr lang="en-US" dirty="0" smtClean="0"/>
              <a:t>model</a:t>
            </a:r>
            <a:r>
              <a:rPr lang="en-US" dirty="0" smtClean="0">
                <a:solidFill>
                  <a:srgbClr val="008000"/>
                </a:solidFill>
              </a:rPr>
              <a:t> (MBHSP102) </a:t>
            </a:r>
            <a:r>
              <a:rPr lang="en-US" i="1" dirty="0" smtClean="0">
                <a:solidFill>
                  <a:srgbClr val="0000FF"/>
                </a:solidFill>
              </a:rPr>
              <a:t>May-</a:t>
            </a:r>
            <a:r>
              <a:rPr lang="en-US" i="1" dirty="0">
                <a:solidFill>
                  <a:srgbClr val="0000FF"/>
                </a:solidFill>
              </a:rPr>
              <a:t>14</a:t>
            </a:r>
            <a:endParaRPr lang="en-US" dirty="0"/>
          </a:p>
          <a:p>
            <a:r>
              <a:rPr lang="en-US" dirty="0"/>
              <a:t>Collared coils from </a:t>
            </a:r>
            <a:r>
              <a:rPr lang="en-US" dirty="0" smtClean="0"/>
              <a:t>MBHSP101 </a:t>
            </a:r>
            <a:r>
              <a:rPr lang="en-US" dirty="0"/>
              <a:t>&amp; </a:t>
            </a:r>
            <a:r>
              <a:rPr lang="en-US" dirty="0" smtClean="0"/>
              <a:t>102 </a:t>
            </a:r>
            <a:r>
              <a:rPr lang="en-US" dirty="0"/>
              <a:t>to assemble and test the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2-in-1 model (</a:t>
            </a:r>
            <a:r>
              <a:rPr lang="en-US" dirty="0" smtClean="0">
                <a:solidFill>
                  <a:srgbClr val="008000"/>
                </a:solidFill>
              </a:rPr>
              <a:t>MBHDP101) </a:t>
            </a:r>
            <a:r>
              <a:rPr lang="en-US" i="1" dirty="0" smtClean="0">
                <a:solidFill>
                  <a:srgbClr val="0000FF"/>
                </a:solidFill>
              </a:rPr>
              <a:t>Aug-</a:t>
            </a:r>
            <a:r>
              <a:rPr lang="en-US" i="1" dirty="0">
                <a:solidFill>
                  <a:srgbClr val="0000FF"/>
                </a:solidFill>
              </a:rPr>
              <a:t>14</a:t>
            </a:r>
            <a:endParaRPr lang="en-US" dirty="0"/>
          </a:p>
          <a:p>
            <a:r>
              <a:rPr lang="en-US" dirty="0" smtClean="0"/>
              <a:t>Idem </a:t>
            </a:r>
            <a:r>
              <a:rPr lang="en-US" dirty="0"/>
              <a:t>for PIT-cable: 2 x 1-in-1 model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8000"/>
                </a:solidFill>
              </a:rPr>
              <a:t>MBHSP103-4</a:t>
            </a:r>
            <a:r>
              <a:rPr lang="en-US" dirty="0" smtClean="0"/>
              <a:t>) to </a:t>
            </a:r>
            <a:r>
              <a:rPr lang="en-US" dirty="0"/>
              <a:t>have tested collared coils for the </a:t>
            </a:r>
            <a:r>
              <a:rPr lang="en-US" dirty="0">
                <a:solidFill>
                  <a:srgbClr val="0000FF"/>
                </a:solidFill>
              </a:rPr>
              <a:t>2nd 2-in-1 </a:t>
            </a:r>
            <a:r>
              <a:rPr lang="en-US" dirty="0" smtClean="0">
                <a:solidFill>
                  <a:srgbClr val="0000FF"/>
                </a:solidFill>
              </a:rPr>
              <a:t>model </a:t>
            </a:r>
            <a:r>
              <a:rPr lang="en-US" dirty="0" smtClean="0">
                <a:solidFill>
                  <a:srgbClr val="008000"/>
                </a:solidFill>
              </a:rPr>
              <a:t>(MBHDP102)</a:t>
            </a:r>
            <a:r>
              <a:rPr lang="en-US" dirty="0" smtClean="0"/>
              <a:t>.  </a:t>
            </a:r>
            <a:r>
              <a:rPr lang="en-US" i="1" dirty="0" smtClean="0"/>
              <a:t>Mar-15, May-15, Jul-15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Short (2 m) Model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3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Single Coil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7" y="1221903"/>
            <a:ext cx="2462665" cy="20859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097" y="1221903"/>
            <a:ext cx="2509761" cy="21258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69" y="1221903"/>
            <a:ext cx="2954570" cy="21258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79" y="3632021"/>
            <a:ext cx="3843759" cy="27656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7" y="3632021"/>
            <a:ext cx="3733799" cy="26865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65518" y="3645393"/>
            <a:ext cx="238623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Aftrer</a:t>
            </a:r>
            <a:r>
              <a:rPr lang="en-GB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assembly at 293 K</a:t>
            </a:r>
            <a:endParaRPr lang="en-GB" sz="1400" kern="1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0858" y="3647551"/>
            <a:ext cx="245035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1,9 K, 11.02 T, 14.1 kA</a:t>
            </a:r>
            <a:endParaRPr lang="en-GB" sz="1400" kern="1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4787" y="5808319"/>
            <a:ext cx="325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Azimuthal coil stress (</a:t>
            </a:r>
            <a:r>
              <a:rPr lang="en-US" dirty="0" err="1" smtClean="0"/>
              <a:t>Mpa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13016" y="5832005"/>
            <a:ext cx="325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Azimuthal coil stress (</a:t>
            </a:r>
            <a:r>
              <a:rPr lang="en-US" dirty="0" err="1" smtClean="0"/>
              <a:t>Mpa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36018" y="838200"/>
            <a:ext cx="396484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C. Kokkinos &amp; T. Lyon CERN TE-MCS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3726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Practice Model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400"/>
            <a:ext cx="9144000" cy="450040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6548780" y="1574502"/>
            <a:ext cx="540266" cy="1704986"/>
          </a:xfrm>
          <a:prstGeom prst="rect">
            <a:avLst/>
          </a:prstGeom>
          <a:pattFill prst="pct20">
            <a:fgClr>
              <a:schemeClr val="tx2"/>
            </a:fgClr>
            <a:bgClr>
              <a:prstClr val="white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836503" y="1574502"/>
            <a:ext cx="547988" cy="1322234"/>
          </a:xfrm>
          <a:prstGeom prst="rect">
            <a:avLst/>
          </a:prstGeom>
          <a:pattFill prst="pct20">
            <a:fgClr>
              <a:schemeClr val="tx2"/>
            </a:fgClr>
            <a:bgClr>
              <a:prstClr val="white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900077" y="2162319"/>
            <a:ext cx="18219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Impregnation tank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433276" y="1874985"/>
            <a:ext cx="131361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Reaction furnace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74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19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934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1</a:t>
            </a:r>
            <a:r>
              <a:rPr lang="en-US" baseline="30000" dirty="0" smtClean="0"/>
              <a:t>st</a:t>
            </a:r>
            <a:r>
              <a:rPr lang="en-US" dirty="0" smtClean="0"/>
              <a:t> 2-in-1 Model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 bwMode="auto">
          <a:xfrm rot="16200000">
            <a:off x="5687852" y="2333216"/>
            <a:ext cx="1898739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Mar-Apr  2014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16200000">
            <a:off x="6659545" y="3358794"/>
            <a:ext cx="3888413" cy="337220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Aug-Sep   2014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16200000">
            <a:off x="5956071" y="3105072"/>
            <a:ext cx="3442449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Jun-Jul   2014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4829519" y="1583197"/>
            <a:ext cx="0" cy="4091322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ight Arrow 6"/>
          <p:cNvSpPr/>
          <p:nvPr/>
        </p:nvSpPr>
        <p:spPr bwMode="auto">
          <a:xfrm>
            <a:off x="3716642" y="3481939"/>
            <a:ext cx="2841813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1-in-1 #1 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716642" y="5401236"/>
            <a:ext cx="4718500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2-in-1 #1 Test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16" name="Right Arrow 15"/>
          <p:cNvSpPr/>
          <p:nvPr/>
        </p:nvSpPr>
        <p:spPr bwMode="auto">
          <a:xfrm>
            <a:off x="3716642" y="4984856"/>
            <a:ext cx="3833410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1-in-1 #2 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2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3400"/>
            <a:ext cx="9144000" cy="32504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2</a:t>
            </a:r>
            <a:r>
              <a:rPr lang="en-US" baseline="30000" dirty="0" smtClean="0"/>
              <a:t>nd</a:t>
            </a:r>
            <a:r>
              <a:rPr lang="en-US" dirty="0" smtClean="0"/>
              <a:t> 2-in-1 Model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 bwMode="auto">
          <a:xfrm>
            <a:off x="3690066" y="3466905"/>
            <a:ext cx="3364188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1-in-1 #3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6200000">
            <a:off x="6362688" y="2640839"/>
            <a:ext cx="1470115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Apr - 2015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3690065" y="4373715"/>
            <a:ext cx="3825193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1-in-1 #4 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16200000">
            <a:off x="6328048" y="3115227"/>
            <a:ext cx="2513984" cy="337220"/>
          </a:xfrm>
          <a:prstGeom prst="rightArrow">
            <a:avLst>
              <a:gd name="adj1" fmla="val 50000"/>
              <a:gd name="adj2" fmla="val 121842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Jun - 15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3690065" y="4772420"/>
            <a:ext cx="4877678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-in-1 #2 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16200000">
            <a:off x="7250791" y="3320850"/>
            <a:ext cx="2792349" cy="360916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Aug  -15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35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18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7929" y="838200"/>
            <a:ext cx="8491271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Start </a:t>
            </a:r>
            <a:r>
              <a:rPr lang="en-US" dirty="0"/>
              <a:t>with </a:t>
            </a:r>
            <a:r>
              <a:rPr lang="en-US" dirty="0">
                <a:solidFill>
                  <a:srgbClr val="008000"/>
                </a:solidFill>
              </a:rPr>
              <a:t>winding trials </a:t>
            </a:r>
            <a:r>
              <a:rPr lang="en-US" dirty="0">
                <a:solidFill>
                  <a:srgbClr val="0000FF"/>
                </a:solidFill>
              </a:rPr>
              <a:t>using </a:t>
            </a:r>
            <a:r>
              <a:rPr lang="en-US" dirty="0" smtClean="0">
                <a:solidFill>
                  <a:srgbClr val="0000FF"/>
                </a:solidFill>
              </a:rPr>
              <a:t>Cu-cable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simplified trials</a:t>
            </a:r>
            <a:endParaRPr lang="en-US" dirty="0"/>
          </a:p>
          <a:p>
            <a:pPr lvl="1"/>
            <a:r>
              <a:rPr lang="en-US" dirty="0" smtClean="0"/>
              <a:t>coil </a:t>
            </a:r>
            <a:r>
              <a:rPr lang="en-US" dirty="0"/>
              <a:t>with bare </a:t>
            </a:r>
            <a:r>
              <a:rPr lang="en-US" dirty="0" smtClean="0"/>
              <a:t>cable 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practice coil with insulated Cu-cable to react and pot (PC-1).</a:t>
            </a:r>
          </a:p>
          <a:p>
            <a:r>
              <a:rPr lang="en-US" dirty="0">
                <a:solidFill>
                  <a:srgbClr val="008000"/>
                </a:solidFill>
              </a:rPr>
              <a:t>First Nb</a:t>
            </a:r>
            <a:r>
              <a:rPr lang="en-US" baseline="-25000" dirty="0">
                <a:solidFill>
                  <a:srgbClr val="008000"/>
                </a:solidFill>
              </a:rPr>
              <a:t>3</a:t>
            </a:r>
            <a:r>
              <a:rPr lang="en-US" dirty="0">
                <a:solidFill>
                  <a:srgbClr val="008000"/>
                </a:solidFill>
              </a:rPr>
              <a:t>Sn practice coil </a:t>
            </a:r>
            <a:r>
              <a:rPr lang="en-US" dirty="0"/>
              <a:t>with </a:t>
            </a:r>
            <a:r>
              <a:rPr lang="en-US" dirty="0" smtClean="0"/>
              <a:t>possibly </a:t>
            </a:r>
            <a:r>
              <a:rPr lang="en-US" dirty="0"/>
              <a:t>low-performance (cheaper) cable (PC-2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First </a:t>
            </a:r>
            <a:r>
              <a:rPr lang="en-US" dirty="0" smtClean="0"/>
              <a:t>“real” </a:t>
            </a:r>
            <a:r>
              <a:rPr lang="en-US" dirty="0"/>
              <a:t>coil (PC-3) </a:t>
            </a:r>
            <a:r>
              <a:rPr lang="en-US" dirty="0" smtClean="0"/>
              <a:t>to cold </a:t>
            </a:r>
            <a:r>
              <a:rPr lang="en-US" dirty="0"/>
              <a:t>test </a:t>
            </a:r>
            <a:r>
              <a:rPr lang="en-US" dirty="0" smtClean="0"/>
              <a:t>as a single coil (</a:t>
            </a:r>
            <a:r>
              <a:rPr lang="en-US" dirty="0" smtClean="0">
                <a:solidFill>
                  <a:srgbClr val="008000"/>
                </a:solidFill>
              </a:rPr>
              <a:t>mirror?)</a:t>
            </a:r>
            <a:endParaRPr lang="en-US" dirty="0"/>
          </a:p>
          <a:p>
            <a:r>
              <a:rPr lang="en-US" dirty="0"/>
              <a:t>Four (or eventually more..) more coils for 2 collared coils to construct the </a:t>
            </a:r>
            <a:r>
              <a:rPr lang="en-US" dirty="0">
                <a:solidFill>
                  <a:srgbClr val="008000"/>
                </a:solidFill>
              </a:rPr>
              <a:t>full-scale proto </a:t>
            </a:r>
            <a:r>
              <a:rPr lang="en-US" dirty="0"/>
              <a:t>and test it </a:t>
            </a:r>
            <a:r>
              <a:rPr lang="en-US" dirty="0" smtClean="0"/>
              <a:t>around Mid</a:t>
            </a:r>
            <a:r>
              <a:rPr lang="en-US" dirty="0"/>
              <a:t>-2016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0000FF"/>
                </a:solidFill>
              </a:rPr>
              <a:t>the 5.5 m schedule is compatible with the present LMF plans including the major </a:t>
            </a:r>
            <a:r>
              <a:rPr lang="en-US" dirty="0" smtClean="0">
                <a:solidFill>
                  <a:srgbClr val="0000FF"/>
                </a:solidFill>
              </a:rPr>
              <a:t>procurements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Additional coil production lines will be required for series magnets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 is also vital to get the industry on board during the prototype construction to be ready for the series units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Prototype (5.5 m)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M. Karppinen CERN TE-MSC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5.5 m Prototype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25" y="717910"/>
            <a:ext cx="8484039" cy="5815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 bwMode="auto">
          <a:xfrm rot="16200000">
            <a:off x="5090800" y="2439001"/>
            <a:ext cx="3248718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May-June 2015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3416385" y="6278130"/>
            <a:ext cx="5149192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00"/>
                </a:solidFill>
                <a:latin typeface="Times New Roman" pitchFamily="18" charset="0"/>
              </a:rPr>
              <a:t>5.5-m-long 2-in-1 Prototype Test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10" name="Right Arrow 9"/>
          <p:cNvSpPr/>
          <p:nvPr/>
        </p:nvSpPr>
        <p:spPr bwMode="auto">
          <a:xfrm rot="16200000">
            <a:off x="5963610" y="3547047"/>
            <a:ext cx="5403324" cy="337220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00"/>
                </a:solidFill>
                <a:latin typeface="Times New Roman" pitchFamily="18" charset="0"/>
              </a:rPr>
              <a:t>July-August 2016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497714" y="1074887"/>
            <a:ext cx="0" cy="5539206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ight Arrow 6"/>
          <p:cNvSpPr/>
          <p:nvPr/>
        </p:nvSpPr>
        <p:spPr bwMode="auto">
          <a:xfrm>
            <a:off x="2756738" y="4107388"/>
            <a:ext cx="3812680" cy="398705"/>
          </a:xfrm>
          <a:prstGeom prst="rightArrow">
            <a:avLst>
              <a:gd name="adj1" fmla="val 50000"/>
              <a:gd name="adj2" fmla="val 104326"/>
            </a:avLst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</a:rPr>
              <a:t>Single coil Qualification Test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64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410200"/>
          </a:xfrm>
        </p:spPr>
        <p:txBody>
          <a:bodyPr/>
          <a:lstStyle/>
          <a:p>
            <a:r>
              <a:rPr lang="en-US" dirty="0" smtClean="0"/>
              <a:t>DS upgrade</a:t>
            </a:r>
          </a:p>
          <a:p>
            <a:r>
              <a:rPr lang="en-US" dirty="0" smtClean="0"/>
              <a:t>Design challenges</a:t>
            </a:r>
          </a:p>
          <a:p>
            <a:r>
              <a:rPr lang="en-US" dirty="0"/>
              <a:t>Magnetic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Mechanical design</a:t>
            </a:r>
          </a:p>
          <a:p>
            <a:r>
              <a:rPr lang="en-US" dirty="0" smtClean="0"/>
              <a:t>Pole loading concept and CERN coil design </a:t>
            </a:r>
            <a:endParaRPr lang="en-US" dirty="0"/>
          </a:p>
          <a:p>
            <a:r>
              <a:rPr lang="en-US" dirty="0" smtClean="0"/>
              <a:t>Model program status and plans:</a:t>
            </a:r>
          </a:p>
          <a:p>
            <a:pPr lvl="1"/>
            <a:r>
              <a:rPr lang="en-US" dirty="0" smtClean="0"/>
              <a:t>FNAL</a:t>
            </a:r>
          </a:p>
          <a:p>
            <a:pPr lvl="1"/>
            <a:r>
              <a:rPr lang="en-US" dirty="0" smtClean="0"/>
              <a:t>CERN</a:t>
            </a:r>
            <a:endParaRPr lang="en-US" dirty="0"/>
          </a:p>
          <a:p>
            <a:r>
              <a:rPr lang="en-US" dirty="0" smtClean="0"/>
              <a:t>Summary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65325" y="838200"/>
            <a:ext cx="8532795" cy="5715000"/>
          </a:xfrm>
        </p:spPr>
        <p:txBody>
          <a:bodyPr/>
          <a:lstStyle/>
          <a:p>
            <a:r>
              <a:rPr lang="en-US" dirty="0" smtClean="0"/>
              <a:t>Two 1-in-1 model magnets have been constructed and tested at FNAL reaching </a:t>
            </a:r>
            <a:r>
              <a:rPr lang="en-US" dirty="0" smtClean="0">
                <a:solidFill>
                  <a:srgbClr val="008000"/>
                </a:solidFill>
              </a:rPr>
              <a:t>10.5 T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8000"/>
                </a:solidFill>
              </a:rPr>
              <a:t>11.7 T</a:t>
            </a:r>
            <a:r>
              <a:rPr lang="en-US" dirty="0" smtClean="0"/>
              <a:t>. Reasons for conductor degradation under investigation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Two 1-m-long 2-in-1 magnets </a:t>
            </a:r>
            <a:r>
              <a:rPr lang="en-US" dirty="0" smtClean="0"/>
              <a:t>scheduled at FNAL by Mid-14 </a:t>
            </a:r>
          </a:p>
          <a:p>
            <a:r>
              <a:rPr lang="en-US" dirty="0" smtClean="0"/>
              <a:t>FNAL </a:t>
            </a:r>
            <a:r>
              <a:rPr lang="en-US" dirty="0" smtClean="0">
                <a:solidFill>
                  <a:srgbClr val="008000"/>
                </a:solidFill>
              </a:rPr>
              <a:t>coil fabrication technology </a:t>
            </a:r>
            <a:r>
              <a:rPr lang="en-US" dirty="0" smtClean="0"/>
              <a:t>has been transferred to CERN and the first Nb</a:t>
            </a:r>
            <a:r>
              <a:rPr lang="en-US" baseline="-25000" dirty="0" smtClean="0"/>
              <a:t>3</a:t>
            </a:r>
            <a:r>
              <a:rPr lang="en-US" dirty="0" smtClean="0"/>
              <a:t>Sn coil has been completed</a:t>
            </a:r>
          </a:p>
          <a:p>
            <a:r>
              <a:rPr lang="en-US" dirty="0" smtClean="0"/>
              <a:t>Commissioning of </a:t>
            </a:r>
            <a:r>
              <a:rPr lang="en-US" dirty="0" smtClean="0">
                <a:solidFill>
                  <a:srgbClr val="008000"/>
                </a:solidFill>
              </a:rPr>
              <a:t>infrastructure</a:t>
            </a:r>
            <a:r>
              <a:rPr lang="en-US" dirty="0" smtClean="0"/>
              <a:t> longer than expected</a:t>
            </a:r>
          </a:p>
          <a:p>
            <a:r>
              <a:rPr lang="en-US" dirty="0" smtClean="0"/>
              <a:t>First </a:t>
            </a:r>
            <a:r>
              <a:rPr lang="en-US" dirty="0" smtClean="0">
                <a:solidFill>
                  <a:srgbClr val="008000"/>
                </a:solidFill>
              </a:rPr>
              <a:t>CERN 2-m-long 1-in-1 magnet test </a:t>
            </a:r>
            <a:r>
              <a:rPr lang="en-US" dirty="0" smtClean="0"/>
              <a:t>expected in Mar-13</a:t>
            </a:r>
          </a:p>
          <a:p>
            <a:r>
              <a:rPr lang="en-US" dirty="0">
                <a:solidFill>
                  <a:srgbClr val="008000"/>
                </a:solidFill>
              </a:rPr>
              <a:t>Several R&amp;D topics </a:t>
            </a:r>
            <a:r>
              <a:rPr lang="en-US" dirty="0"/>
              <a:t>are being investigated as part of CERN 11 T magnet development serving also the interest of other HFM programs </a:t>
            </a:r>
            <a:endParaRPr lang="en-US" dirty="0" smtClean="0"/>
          </a:p>
          <a:p>
            <a:r>
              <a:rPr lang="en-US" dirty="0">
                <a:solidFill>
                  <a:srgbClr val="008000"/>
                </a:solidFill>
              </a:rPr>
              <a:t>T</a:t>
            </a:r>
            <a:r>
              <a:rPr lang="en-US" dirty="0" smtClean="0">
                <a:solidFill>
                  <a:srgbClr val="008000"/>
                </a:solidFill>
              </a:rPr>
              <a:t>wo short 2-in-1 magnets </a:t>
            </a:r>
            <a:r>
              <a:rPr lang="en-US" dirty="0" smtClean="0"/>
              <a:t>scheduled by the end of 2015</a:t>
            </a:r>
            <a:endParaRPr lang="en-US" dirty="0"/>
          </a:p>
          <a:p>
            <a:r>
              <a:rPr lang="en-US" dirty="0" smtClean="0"/>
              <a:t>Work on the 5.5-m-long tooling is underway and the first </a:t>
            </a:r>
            <a:r>
              <a:rPr lang="en-US" dirty="0" smtClean="0">
                <a:solidFill>
                  <a:srgbClr val="008000"/>
                </a:solidFill>
              </a:rPr>
              <a:t>5.5-m-long 11 T prototype </a:t>
            </a:r>
            <a:r>
              <a:rPr lang="en-US" dirty="0" smtClean="0"/>
              <a:t>dipole is expected by Mid-2016</a:t>
            </a:r>
            <a:endParaRPr lang="en-US" dirty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0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4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862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1873250"/>
            <a:ext cx="79184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3629025" y="2630488"/>
            <a:ext cx="1501775" cy="1427162"/>
            <a:chOff x="2937780" y="3163369"/>
            <a:chExt cx="1501691" cy="1428353"/>
          </a:xfrm>
        </p:grpSpPr>
        <p:pic>
          <p:nvPicPr>
            <p:cNvPr id="10272" name="Picture 9" descr="6Bl_NC_BYoke2ACry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3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  <p:pic>
        <p:nvPicPr>
          <p:cNvPr id="102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952500" y="76200"/>
            <a:ext cx="7162800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Bookman Old Style" charset="0"/>
              </a:rPr>
              <a:t>DS Upgrade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6975475" cy="2957812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Create space for additional collimators by replacing 8.33 T MB with 11 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dipoles compatible with LHC lattice and main systems.</a:t>
            </a:r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marL="0" indent="0" eaLnBrk="1" hangingPunct="1">
              <a:buNone/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119 Tm @ 11.85 kA</a:t>
            </a:r>
          </a:p>
          <a:p>
            <a:pPr marL="0" indent="0" eaLnBrk="1" hangingPunct="1">
              <a:buNone/>
              <a:defRPr/>
            </a:pPr>
            <a:r>
              <a:rPr lang="en-US" sz="1800" dirty="0"/>
              <a:t> </a:t>
            </a:r>
            <a:r>
              <a:rPr lang="en-US" sz="1800" dirty="0" smtClean="0"/>
              <a:t>    (in series with MB)</a:t>
            </a: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</a:t>
            </a:r>
            <a:r>
              <a:rPr lang="en-US" dirty="0"/>
              <a:t>Karppinen CERN TE-MSC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968625" y="2146300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 rot="370005">
            <a:off x="6408738" y="2474913"/>
            <a:ext cx="363537" cy="3556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9" name="Straight Connector 38"/>
          <p:cNvCxnSpPr>
            <a:endCxn id="10272" idx="3"/>
          </p:cNvCxnSpPr>
          <p:nvPr/>
        </p:nvCxnSpPr>
        <p:spPr bwMode="auto">
          <a:xfrm flipH="1">
            <a:off x="5130800" y="2789238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6302375" y="1752600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2" name="TextBox 7"/>
          <p:cNvSpPr txBox="1">
            <a:spLocks noChangeArrowheads="1"/>
          </p:cNvSpPr>
          <p:nvPr/>
        </p:nvSpPr>
        <p:spPr bwMode="auto">
          <a:xfrm>
            <a:off x="2886075" y="2574925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MB.B8R/L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3468688" y="1752600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4" name="TextBox 27"/>
          <p:cNvSpPr txBox="1">
            <a:spLocks noChangeArrowheads="1"/>
          </p:cNvSpPr>
          <p:nvPr/>
        </p:nvSpPr>
        <p:spPr bwMode="auto">
          <a:xfrm>
            <a:off x="5984875" y="2890838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MB.B11R/L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249613" y="2503488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56" name="Group 13"/>
          <p:cNvGrpSpPr>
            <a:grpSpLocks/>
          </p:cNvGrpSpPr>
          <p:nvPr/>
        </p:nvGrpSpPr>
        <p:grpSpPr bwMode="auto">
          <a:xfrm>
            <a:off x="4876800" y="4114800"/>
            <a:ext cx="4114800" cy="762000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>
              <a:off x="317540" y="6025860"/>
              <a:ext cx="1468343" cy="36581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9784" y="5990717"/>
              <a:ext cx="1468343" cy="38817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281" y="6005094"/>
              <a:ext cx="852277" cy="3865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/>
                <a:t>Collim</a:t>
              </a:r>
              <a:r>
                <a:rPr lang="en-US" sz="1200" b="1" dirty="0"/>
                <a:t>.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7" name="Group 12"/>
          <p:cNvGrpSpPr>
            <a:grpSpLocks/>
          </p:cNvGrpSpPr>
          <p:nvPr/>
        </p:nvGrpSpPr>
        <p:grpSpPr bwMode="auto">
          <a:xfrm>
            <a:off x="4876800" y="4876800"/>
            <a:ext cx="4114800" cy="762000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>
              <a:off x="325521" y="5256231"/>
              <a:ext cx="1468343" cy="378216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8129" y="5251464"/>
              <a:ext cx="1468343" cy="387751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5.5 m Nb</a:t>
              </a:r>
              <a:r>
                <a:rPr lang="en-US" baseline="-25000" dirty="0"/>
                <a:t>3</a:t>
              </a:r>
              <a:r>
                <a:rPr lang="en-US" dirty="0"/>
                <a:t>Sn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485" y="5238750"/>
              <a:ext cx="877814" cy="40364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/>
                <a:t>Collim</a:t>
              </a:r>
              <a:endParaRPr lang="en-US" sz="12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5598546"/>
            <a:ext cx="8458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Joint development program between CERN and FNAL underway since Oct-2010.</a:t>
            </a:r>
          </a:p>
        </p:txBody>
      </p:sp>
      <p:sp>
        <p:nvSpPr>
          <p:cNvPr id="10259" name="TextBox 48"/>
          <p:cNvSpPr txBox="1">
            <a:spLocks noChangeArrowheads="1"/>
          </p:cNvSpPr>
          <p:nvPr/>
        </p:nvSpPr>
        <p:spPr bwMode="auto">
          <a:xfrm>
            <a:off x="5791200" y="3657600"/>
            <a:ext cx="2428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fr-FR" b="1"/>
              <a:t>15,66 m (IC to IC plane)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876800" y="3962400"/>
            <a:ext cx="4114800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68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16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3"/>
          <p:cNvSpPr>
            <a:spLocks noGrp="1"/>
          </p:cNvSpPr>
          <p:nvPr>
            <p:ph sz="half" idx="1"/>
          </p:nvPr>
        </p:nvSpPr>
        <p:spPr>
          <a:xfrm>
            <a:off x="457200" y="4020632"/>
            <a:ext cx="441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LS2 : IR-2 </a:t>
            </a:r>
          </a:p>
          <a:p>
            <a:pPr lvl="1">
              <a:defRPr/>
            </a:pPr>
            <a:r>
              <a:rPr lang="en-US" sz="1400" dirty="0" smtClean="0">
                <a:cs typeface="+mn-cs"/>
              </a:rPr>
              <a:t>2/4 MB =&gt; 4/8 x 5.5 m CM + spares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LS3 : IR-1,5 and Point-3,7</a:t>
            </a:r>
          </a:p>
          <a:p>
            <a:pPr lvl="1">
              <a:defRPr/>
            </a:pPr>
            <a:r>
              <a:rPr lang="en-US" sz="1400" dirty="0">
                <a:cs typeface="+mn-cs"/>
              </a:rPr>
              <a:t>4</a:t>
            </a:r>
            <a:r>
              <a:rPr lang="en-US" sz="1400" dirty="0" smtClean="0">
                <a:cs typeface="+mn-cs"/>
              </a:rPr>
              <a:t> x 4 MB =&gt; 32 x 5.5 m CM + spares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6648" y="6553200"/>
            <a:ext cx="2438400" cy="304800"/>
          </a:xfrm>
        </p:spPr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4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Bookman Old Style" charset="0"/>
              </a:rPr>
              <a:t>11 T </a:t>
            </a:r>
            <a:r>
              <a:rPr lang="en-US" dirty="0" smtClean="0">
                <a:latin typeface="Bookman Old Style" charset="0"/>
              </a:rPr>
              <a:t>Nb</a:t>
            </a:r>
            <a:r>
              <a:rPr lang="en-US" baseline="-25000" dirty="0" smtClean="0">
                <a:latin typeface="Bookman Old Style" charset="0"/>
              </a:rPr>
              <a:t>3</a:t>
            </a:r>
            <a:r>
              <a:rPr lang="en-US" dirty="0" smtClean="0">
                <a:latin typeface="Bookman Old Style" charset="0"/>
              </a:rPr>
              <a:t>Sn Dipole Design </a:t>
            </a:r>
            <a:r>
              <a:rPr lang="en-US" dirty="0">
                <a:latin typeface="Bookman Old Style" charset="0"/>
              </a:rPr>
              <a:t>Challenges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071107"/>
            <a:ext cx="4038600" cy="5207279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>
                <a:cs typeface="+mn-cs"/>
              </a:rPr>
              <a:t>Iron saturation </a:t>
            </a:r>
            <a:r>
              <a:rPr lang="en-US" sz="2000" dirty="0" smtClean="0">
                <a:cs typeface="+mn-cs"/>
              </a:rPr>
              <a:t>effects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Modified MB Yoke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Cross-talk between apertures </a:t>
            </a:r>
            <a:endParaRPr lang="en-US" sz="20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Transfer function matching with MB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More turns (56 vs. 40)</a:t>
            </a:r>
          </a:p>
          <a:p>
            <a:pPr lvl="1">
              <a:defRPr/>
            </a:pPr>
            <a:r>
              <a:rPr lang="en-US" sz="1600" dirty="0" smtClean="0">
                <a:cs typeface="+mn-cs"/>
              </a:rPr>
              <a:t>Iron saturation</a:t>
            </a:r>
            <a:endParaRPr lang="en-US" sz="20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000" dirty="0" smtClean="0">
                <a:cs typeface="+mn-cs"/>
              </a:rPr>
              <a:t>Dynamic effects</a:t>
            </a:r>
          </a:p>
          <a:p>
            <a:pPr lvl="1" eaLnBrk="1" hangingPunct="1">
              <a:defRPr/>
            </a:pPr>
            <a:r>
              <a:rPr lang="en-US" sz="1600" dirty="0" smtClean="0">
                <a:cs typeface="+mn-cs"/>
              </a:rPr>
              <a:t>Strand development</a:t>
            </a:r>
          </a:p>
          <a:p>
            <a:pPr lvl="1" eaLnBrk="1" hangingPunct="1">
              <a:defRPr/>
            </a:pPr>
            <a:r>
              <a:rPr lang="en-US" sz="1600" dirty="0" smtClean="0">
                <a:cs typeface="+mn-cs"/>
              </a:rPr>
              <a:t>Cored cable</a:t>
            </a:r>
          </a:p>
          <a:p>
            <a:r>
              <a:rPr lang="en-US" sz="2000" dirty="0"/>
              <a:t>Coil fabrication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1600" dirty="0"/>
              <a:t>Cable development</a:t>
            </a:r>
          </a:p>
          <a:p>
            <a:pPr lvl="1"/>
            <a:r>
              <a:rPr lang="en-US" sz="1600" dirty="0"/>
              <a:t>Electrical </a:t>
            </a:r>
            <a:r>
              <a:rPr lang="en-US" sz="1600" dirty="0" smtClean="0"/>
              <a:t>insulation</a:t>
            </a:r>
          </a:p>
          <a:p>
            <a:pPr lvl="1"/>
            <a:r>
              <a:rPr lang="en-US" sz="1600" dirty="0" smtClean="0"/>
              <a:t>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specific tooling and fabrication process</a:t>
            </a:r>
            <a:endParaRPr lang="en-US" sz="1600" dirty="0"/>
          </a:p>
          <a:p>
            <a:pPr lvl="1"/>
            <a:r>
              <a:rPr lang="en-US" sz="1600" dirty="0"/>
              <a:t>Reproducibility &amp; </a:t>
            </a:r>
            <a:r>
              <a:rPr lang="en-US" sz="1600" dirty="0" smtClean="0"/>
              <a:t>Handling</a:t>
            </a:r>
            <a:endParaRPr lang="en-US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035161"/>
            <a:ext cx="4038600" cy="5398988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Quench protection</a:t>
            </a:r>
          </a:p>
          <a:p>
            <a:pPr lvl="1">
              <a:defRPr/>
            </a:pPr>
            <a:r>
              <a:rPr lang="en-US" sz="1600" dirty="0"/>
              <a:t>Heater </a:t>
            </a:r>
            <a:r>
              <a:rPr lang="en-US" sz="1600" dirty="0" smtClean="0"/>
              <a:t>development</a:t>
            </a:r>
          </a:p>
          <a:p>
            <a:pPr lvl="1">
              <a:defRPr/>
            </a:pPr>
            <a:r>
              <a:rPr lang="en-US" sz="1600" dirty="0" smtClean="0"/>
              <a:t>Instrumentation</a:t>
            </a:r>
            <a:endParaRPr lang="en-US" sz="2000" dirty="0" smtClean="0"/>
          </a:p>
          <a:p>
            <a:r>
              <a:rPr lang="en-US" sz="2000" dirty="0" smtClean="0"/>
              <a:t>Mechanical structure</a:t>
            </a:r>
          </a:p>
          <a:p>
            <a:pPr lvl="1"/>
            <a:r>
              <a:rPr lang="en-US" sz="1600" dirty="0" smtClean="0"/>
              <a:t>Forces almost 2 X MB</a:t>
            </a:r>
          </a:p>
          <a:p>
            <a:pPr lvl="1"/>
            <a:r>
              <a:rPr lang="en-US" sz="1600" dirty="0" smtClean="0"/>
              <a:t>First 2-in-1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magnet</a:t>
            </a:r>
          </a:p>
          <a:p>
            <a:r>
              <a:rPr lang="en-US" sz="2000" dirty="0" smtClean="0"/>
              <a:t>Thermal</a:t>
            </a:r>
          </a:p>
          <a:p>
            <a:pPr lvl="1"/>
            <a:r>
              <a:rPr lang="en-US" sz="1600" dirty="0" smtClean="0"/>
              <a:t>Resin impregnated coils</a:t>
            </a:r>
            <a:endParaRPr lang="en-US" sz="1600" dirty="0"/>
          </a:p>
          <a:p>
            <a:r>
              <a:rPr lang="en-US" sz="2000" dirty="0" smtClean="0"/>
              <a:t>Integration</a:t>
            </a:r>
          </a:p>
          <a:p>
            <a:pPr lvl="1"/>
            <a:r>
              <a:rPr lang="en-US" sz="1600" dirty="0" smtClean="0"/>
              <a:t>Optics</a:t>
            </a:r>
          </a:p>
          <a:p>
            <a:pPr lvl="1"/>
            <a:r>
              <a:rPr lang="en-US" sz="1600" dirty="0" smtClean="0"/>
              <a:t>Cold-mass</a:t>
            </a:r>
          </a:p>
          <a:p>
            <a:pPr lvl="1"/>
            <a:r>
              <a:rPr lang="en-US" sz="1600" dirty="0" smtClean="0"/>
              <a:t>Collimator</a:t>
            </a:r>
          </a:p>
          <a:p>
            <a:pPr lvl="1"/>
            <a:r>
              <a:rPr lang="en-US" sz="1600" dirty="0" smtClean="0"/>
              <a:t>Machine systems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M. Karppinen CERN TE-MSC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5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Demo_Az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4"/>
          <a:stretch>
            <a:fillRect/>
          </a:stretch>
        </p:blipFill>
        <p:spPr bwMode="auto">
          <a:xfrm>
            <a:off x="3111500" y="1719111"/>
            <a:ext cx="198913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744538"/>
            <a:ext cx="157003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908050" y="76200"/>
            <a:ext cx="738505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ookman Old Style" charset="0"/>
              </a:rPr>
              <a:t>Magnetic design: Coil Optimization</a:t>
            </a:r>
            <a:endParaRPr lang="en-US" dirty="0">
              <a:solidFill>
                <a:srgbClr val="FF0000"/>
              </a:solidFill>
              <a:latin typeface="Bookman Old Styl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Karppinen CERN TE-MSC</a:t>
            </a:r>
            <a:endParaRPr lang="en-US" dirty="0"/>
          </a:p>
        </p:txBody>
      </p:sp>
      <p:sp>
        <p:nvSpPr>
          <p:cNvPr id="15366" name="Content Placeholder 1"/>
          <p:cNvSpPr>
            <a:spLocks noGrp="1"/>
          </p:cNvSpPr>
          <p:nvPr>
            <p:ph idx="4294967295"/>
          </p:nvPr>
        </p:nvSpPr>
        <p:spPr>
          <a:xfrm>
            <a:off x="-1" y="3776663"/>
            <a:ext cx="8785199" cy="2836443"/>
          </a:xfrm>
        </p:spPr>
        <p:txBody>
          <a:bodyPr/>
          <a:lstStyle/>
          <a:p>
            <a:r>
              <a:rPr lang="en-US" dirty="0" smtClean="0">
                <a:latin typeface="Bookman Old Style" charset="0"/>
                <a:cs typeface="Arial" charset="0"/>
              </a:rPr>
              <a:t>11.25 </a:t>
            </a:r>
            <a:r>
              <a:rPr lang="en-US" dirty="0">
                <a:latin typeface="Bookman Old Style" charset="0"/>
                <a:cs typeface="Arial" charset="0"/>
              </a:rPr>
              <a:t>T at 11.85 kA with 20% margin at 1.9 </a:t>
            </a:r>
            <a:r>
              <a:rPr lang="en-US" dirty="0" smtClean="0">
                <a:latin typeface="Bookman Old Style" charset="0"/>
                <a:cs typeface="Arial" charset="0"/>
              </a:rPr>
              <a:t>K in 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60 mm bore and straight 5.5-m-long </a:t>
            </a:r>
            <a:r>
              <a:rPr lang="en-US" dirty="0" err="1" smtClean="0">
                <a:latin typeface="Bookman Old Style" charset="0"/>
                <a:cs typeface="Arial" charset="0"/>
              </a:rPr>
              <a:t>coldmass</a:t>
            </a:r>
            <a:endParaRPr lang="en-US" dirty="0">
              <a:latin typeface="Bookman Old Style" charset="0"/>
              <a:cs typeface="Arial" charset="0"/>
            </a:endParaRPr>
          </a:p>
          <a:p>
            <a:r>
              <a:rPr lang="en-US" dirty="0" smtClean="0">
                <a:latin typeface="Bookman Old Style" charset="0"/>
                <a:cs typeface="Arial" charset="0"/>
              </a:rPr>
              <a:t>Systematic field </a:t>
            </a:r>
            <a:r>
              <a:rPr lang="en-US" dirty="0">
                <a:latin typeface="Bookman Old Style" charset="0"/>
                <a:cs typeface="Arial" charset="0"/>
              </a:rPr>
              <a:t>errors below the 10</a:t>
            </a:r>
            <a:r>
              <a:rPr lang="en-US" baseline="30000" dirty="0">
                <a:latin typeface="Bookman Old Style" charset="0"/>
                <a:cs typeface="Arial" charset="0"/>
              </a:rPr>
              <a:t>-4</a:t>
            </a:r>
            <a:r>
              <a:rPr lang="en-US" dirty="0">
                <a:latin typeface="Bookman Old Style" charset="0"/>
                <a:cs typeface="Arial" charset="0"/>
              </a:rPr>
              <a:t> level </a:t>
            </a:r>
          </a:p>
          <a:p>
            <a:pPr eaLnBrk="1" hangingPunct="1"/>
            <a:r>
              <a:rPr lang="en-US" dirty="0">
                <a:latin typeface="Bookman Old Style" charset="0"/>
                <a:cs typeface="Arial" charset="0"/>
              </a:rPr>
              <a:t>6-block design, 56 turns (IL 22, OL 34)</a:t>
            </a:r>
          </a:p>
          <a:p>
            <a:r>
              <a:rPr lang="en-US" dirty="0">
                <a:latin typeface="Bookman Old Style" charset="0"/>
                <a:cs typeface="Arial" charset="0"/>
              </a:rPr>
              <a:t>14.85-mm-wide 40-strand Rutherford cable, no internal splice</a:t>
            </a:r>
          </a:p>
          <a:p>
            <a:r>
              <a:rPr lang="en-US" dirty="0" smtClean="0">
                <a:latin typeface="Bookman Old Style" charset="0"/>
                <a:cs typeface="Arial" charset="0"/>
              </a:rPr>
              <a:t>Coil </a:t>
            </a:r>
            <a:r>
              <a:rPr lang="en-US" dirty="0">
                <a:latin typeface="Bookman Old Style" charset="0"/>
                <a:cs typeface="Arial" charset="0"/>
              </a:rPr>
              <a:t>ends optimized for low field harmonics and minimum strain in the cable  </a:t>
            </a:r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387480" y="3357675"/>
            <a:ext cx="21923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 dirty="0"/>
              <a:t>B</a:t>
            </a:r>
            <a:r>
              <a:rPr lang="en-US" sz="1600" b="1" baseline="-25000" dirty="0"/>
              <a:t>0</a:t>
            </a:r>
            <a:r>
              <a:rPr lang="en-US" sz="1600" b="1" dirty="0"/>
              <a:t>(11.85 kA)  = </a:t>
            </a:r>
            <a:r>
              <a:rPr lang="en-US" sz="1600" b="1" dirty="0" smtClean="0"/>
              <a:t>11.25 </a:t>
            </a:r>
            <a:r>
              <a:rPr lang="en-US" sz="1600" b="1" dirty="0"/>
              <a:t>T</a:t>
            </a: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2916368" y="3367200"/>
            <a:ext cx="21524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 dirty="0"/>
              <a:t>B</a:t>
            </a:r>
            <a:r>
              <a:rPr lang="en-US" sz="1600" b="1" baseline="-25000" dirty="0"/>
              <a:t>0</a:t>
            </a:r>
            <a:r>
              <a:rPr lang="en-US" sz="1600" b="1" dirty="0"/>
              <a:t>(11.85 kA) = 10.86 T</a:t>
            </a:r>
          </a:p>
        </p:txBody>
      </p:sp>
      <p:pic>
        <p:nvPicPr>
          <p:cNvPr id="15369" name="Picture 7" descr="DS_2in1_Pot_Inom.tif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6"/>
          <a:stretch>
            <a:fillRect/>
          </a:stretch>
        </p:blipFill>
        <p:spPr bwMode="auto">
          <a:xfrm>
            <a:off x="125413" y="853924"/>
            <a:ext cx="2806700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4" descr="Unknow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744538"/>
            <a:ext cx="339248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23-24 Sep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6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2"/>
          <p:cNvSpPr>
            <a:spLocks noGrp="1"/>
          </p:cNvSpPr>
          <p:nvPr>
            <p:ph type="title"/>
          </p:nvPr>
        </p:nvSpPr>
        <p:spPr>
          <a:xfrm>
            <a:off x="1143000" y="167888"/>
            <a:ext cx="7464425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+mn-lt"/>
                <a:ea typeface="+mj-ea"/>
                <a:cs typeface="Arial" charset="0"/>
              </a:rPr>
              <a:t>11 T Model Dipole Magnetic Parameters</a:t>
            </a:r>
          </a:p>
        </p:txBody>
      </p:sp>
      <p:sp>
        <p:nvSpPr>
          <p:cNvPr id="12293" name="Footer Placeholder 5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100" dirty="0">
                <a:cs typeface="Times New Roman" charset="0"/>
              </a:rPr>
              <a:t>M. Karppinen CERN TE-MSC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z="1050" smtClean="0"/>
              <a:t>23-24 Sep 2013</a:t>
            </a:r>
            <a:endParaRPr lang="en-US" sz="1050" dirty="0"/>
          </a:p>
        </p:txBody>
      </p:sp>
      <p:grpSp>
        <p:nvGrpSpPr>
          <p:cNvPr id="2" name="Group 1"/>
          <p:cNvGrpSpPr/>
          <p:nvPr/>
        </p:nvGrpSpPr>
        <p:grpSpPr>
          <a:xfrm>
            <a:off x="22225" y="719138"/>
            <a:ext cx="9286875" cy="5802312"/>
            <a:chOff x="22225" y="719138"/>
            <a:chExt cx="9286875" cy="5802312"/>
          </a:xfrm>
        </p:grpSpPr>
        <p:graphicFrame>
          <p:nvGraphicFramePr>
            <p:cNvPr id="12294" name="Object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8499190"/>
                </p:ext>
              </p:extLst>
            </p:nvPr>
          </p:nvGraphicFramePr>
          <p:xfrm>
            <a:off x="22225" y="719138"/>
            <a:ext cx="9286875" cy="5802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2" name="Document" r:id="rId5" imgW="8940800" imgH="5943600" progId="Word.Document.12">
                    <p:embed/>
                  </p:oleObj>
                </mc:Choice>
                <mc:Fallback>
                  <p:oleObj name="Document" r:id="rId5" imgW="8940800" imgH="5943600" progId="Word.Document.1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25" y="719138"/>
                          <a:ext cx="9286875" cy="5802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Picture 6" descr="yokeassy.png"/>
            <p:cNvPicPr/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70"/>
            <a:stretch/>
          </p:blipFill>
          <p:spPr>
            <a:xfrm>
              <a:off x="7938451" y="1747952"/>
              <a:ext cx="729529" cy="13931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138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4782" y="838200"/>
            <a:ext cx="8680828" cy="5715000"/>
          </a:xfrm>
        </p:spPr>
        <p:txBody>
          <a:bodyPr/>
          <a:lstStyle/>
          <a:p>
            <a:r>
              <a:rPr lang="en-US" dirty="0" smtClean="0"/>
              <a:t>Separate collared coils</a:t>
            </a:r>
          </a:p>
          <a:p>
            <a:pPr lvl="1"/>
            <a:r>
              <a:rPr lang="en-US" dirty="0"/>
              <a:t>Most of the coil pre-stress obtained by collaring</a:t>
            </a:r>
          </a:p>
          <a:p>
            <a:pPr lvl="1"/>
            <a:r>
              <a:rPr lang="en-US" dirty="0" smtClean="0"/>
              <a:t>Symmetric loading</a:t>
            </a:r>
          </a:p>
          <a:p>
            <a:pPr lvl="1"/>
            <a:r>
              <a:rPr lang="en-US" dirty="0" smtClean="0"/>
              <a:t>Better control of pre-stress</a:t>
            </a:r>
          </a:p>
          <a:p>
            <a:pPr lvl="1"/>
            <a:r>
              <a:rPr lang="en-US" dirty="0" smtClean="0"/>
              <a:t>Testing </a:t>
            </a:r>
            <a:r>
              <a:rPr lang="en-US" dirty="0"/>
              <a:t>of collared coils in 1-in-1 </a:t>
            </a:r>
            <a:r>
              <a:rPr lang="en-US" dirty="0" smtClean="0"/>
              <a:t>structure</a:t>
            </a:r>
          </a:p>
          <a:p>
            <a:r>
              <a:rPr lang="en-US" dirty="0" smtClean="0"/>
              <a:t>Vertically split yoke </a:t>
            </a:r>
          </a:p>
          <a:p>
            <a:pPr lvl="1"/>
            <a:r>
              <a:rPr lang="en-US" dirty="0" smtClean="0"/>
              <a:t>Assembly process less influenced by friction (vs. horizontal split)</a:t>
            </a:r>
          </a:p>
          <a:p>
            <a:pPr lvl="1"/>
            <a:r>
              <a:rPr lang="en-US" dirty="0" smtClean="0"/>
              <a:t>Closed gap at RT and up to 12 T to provide rigid support for the collared coil</a:t>
            </a:r>
          </a:p>
          <a:p>
            <a:pPr lvl="1"/>
            <a:r>
              <a:rPr lang="en-US" dirty="0" smtClean="0"/>
              <a:t>Better controlled (collared) coil deformation</a:t>
            </a:r>
          </a:p>
          <a:p>
            <a:r>
              <a:rPr lang="en-US" dirty="0" smtClean="0"/>
              <a:t>Welded stainless steel skin</a:t>
            </a:r>
          </a:p>
          <a:p>
            <a:r>
              <a:rPr lang="en-US" dirty="0" smtClean="0"/>
              <a:t>Coil pre-stress 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ithin 0..-165 </a:t>
            </a:r>
            <a:r>
              <a:rPr lang="en-US" dirty="0" err="1" smtClean="0"/>
              <a:t>MPa</a:t>
            </a:r>
            <a:r>
              <a:rPr lang="en-US" dirty="0" smtClean="0"/>
              <a:t> at all times</a:t>
            </a:r>
          </a:p>
          <a:p>
            <a:pPr lvl="1"/>
            <a:r>
              <a:rPr lang="en-US" dirty="0" smtClean="0"/>
              <a:t>Minimal elliptic deformation</a:t>
            </a:r>
          </a:p>
          <a:p>
            <a:pPr lvl="1"/>
            <a:r>
              <a:rPr lang="en-US" dirty="0"/>
              <a:t>Minimal stress gradient in the coils</a:t>
            </a:r>
          </a:p>
          <a:p>
            <a:pPr lvl="1"/>
            <a:r>
              <a:rPr lang="en-US" dirty="0"/>
              <a:t>Easy tuning of pre-loading by shimming</a:t>
            </a:r>
          </a:p>
          <a:p>
            <a:pPr lvl="1"/>
            <a:r>
              <a:rPr lang="en-US" dirty="0" smtClean="0"/>
              <a:t>Minimize discontinuous loading and shear stress (end regions)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Choices &amp; Goals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97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otPlot.ps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6" y="1741754"/>
            <a:ext cx="7916194" cy="3887669"/>
          </a:xfrm>
          <a:prstGeom prst="rect">
            <a:avLst/>
          </a:prstGeom>
        </p:spPr>
      </p:pic>
      <p:pic>
        <p:nvPicPr>
          <p:cNvPr id="8" name="Picture 7" descr="yokeassy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70"/>
          <a:stretch/>
        </p:blipFill>
        <p:spPr>
          <a:xfrm>
            <a:off x="4754979" y="1615049"/>
            <a:ext cx="2113051" cy="41251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              </a:t>
            </a:r>
            <a:r>
              <a:rPr lang="en-US" sz="2800" dirty="0" smtClean="0"/>
              <a:t>CERN			</a:t>
            </a:r>
            <a:r>
              <a:rPr lang="en-US" sz="2800" dirty="0"/>
              <a:t>	</a:t>
            </a:r>
            <a:r>
              <a:rPr lang="en-US" sz="2800" dirty="0" smtClean="0"/>
              <a:t>   FNAL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Concepts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23-24 Sep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0" name="Picture 9" descr="DEMOcollared_coil_assembly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1" r="8765" b="12059"/>
          <a:stretch/>
        </p:blipFill>
        <p:spPr>
          <a:xfrm>
            <a:off x="4964716" y="1624061"/>
            <a:ext cx="3970712" cy="39274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8312" y="5833130"/>
            <a:ext cx="2585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Pole loading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5593" y="5833130"/>
            <a:ext cx="2949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Integrated pole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pic>
        <p:nvPicPr>
          <p:cNvPr id="15" name="Picture 14" descr="2in1_Assy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r="55063"/>
          <a:stretch/>
        </p:blipFill>
        <p:spPr>
          <a:xfrm>
            <a:off x="2493911" y="1615049"/>
            <a:ext cx="2073715" cy="4125176"/>
          </a:xfrm>
          <a:prstGeom prst="rect">
            <a:avLst/>
          </a:prstGeom>
        </p:spPr>
      </p:pic>
      <p:pic>
        <p:nvPicPr>
          <p:cNvPr id="16" name="Picture 15" descr="CollaredCoilAssy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3" r="12390"/>
          <a:stretch/>
        </p:blipFill>
        <p:spPr>
          <a:xfrm>
            <a:off x="774166" y="1615049"/>
            <a:ext cx="4083211" cy="40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9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NAL_11T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CNAL_11T.thmx</Template>
  <TotalTime>14978</TotalTime>
  <Words>2580</Words>
  <Application>Microsoft Macintosh PowerPoint</Application>
  <PresentationFormat>On-screen Show (4:3)</PresentationFormat>
  <Paragraphs>358</Paragraphs>
  <Slides>31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CNAL_11T</vt:lpstr>
      <vt:lpstr>Bitmap Image</vt:lpstr>
      <vt:lpstr>Document</vt:lpstr>
      <vt:lpstr>11 T Dipole Project Status M. Karppinen on behalf of CERN-FNAL collaboration</vt:lpstr>
      <vt:lpstr>Contributions &amp; Acknowledgements</vt:lpstr>
      <vt:lpstr>Outline</vt:lpstr>
      <vt:lpstr>DS Upgrade </vt:lpstr>
      <vt:lpstr>11 T Nb3Sn Dipole Design Challenges</vt:lpstr>
      <vt:lpstr>Magnetic design: Coil Optimization</vt:lpstr>
      <vt:lpstr>11 T Model Dipole Magnetic Parameters</vt:lpstr>
      <vt:lpstr>Mechanical Design Choices &amp; Goals</vt:lpstr>
      <vt:lpstr>Mechanical Design Concepts</vt:lpstr>
      <vt:lpstr>Pole Loading Concept</vt:lpstr>
      <vt:lpstr>Pole Loading Concept:  Lead End Winding</vt:lpstr>
      <vt:lpstr>CERN 11 T Dipole Coil </vt:lpstr>
      <vt:lpstr>Collared Coil Assembly</vt:lpstr>
      <vt:lpstr>FNAL MBHSP01 1-in-1 Demonstrator (2 m)</vt:lpstr>
      <vt:lpstr>MBHSP01 Quench Performance</vt:lpstr>
      <vt:lpstr>MBHSP01 Autopsy</vt:lpstr>
      <vt:lpstr>MBHSP02-03 - 1 m Versions of MBHSP01</vt:lpstr>
      <vt:lpstr>MBHSP02 Quench Performance</vt:lpstr>
      <vt:lpstr>MBHSP02 Quench Locations</vt:lpstr>
      <vt:lpstr>FNAL Short Model Program</vt:lpstr>
      <vt:lpstr>CERN Construction Status</vt:lpstr>
      <vt:lpstr>CERN Construction Status..</vt:lpstr>
      <vt:lpstr>CERN Short (2 m) Model Program</vt:lpstr>
      <vt:lpstr>CERN Single Coil Assembly</vt:lpstr>
      <vt:lpstr>CERN Practice Model Schedule</vt:lpstr>
      <vt:lpstr>CERN 1st 2-in-1 Model Schedule</vt:lpstr>
      <vt:lpstr>CERN 2nd 2-in-1 Model Schedule</vt:lpstr>
      <vt:lpstr>CERN Prototype (5.5 m) Schedule</vt:lpstr>
      <vt:lpstr>CERN 5.5 m Prototype Schedule</vt:lpstr>
      <vt:lpstr>Summary</vt:lpstr>
      <vt:lpstr>PowerPoint Presentation</vt:lpstr>
    </vt:vector>
  </TitlesOfParts>
  <Company>CERN TE-MSC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T Project Goals and Deliverables</dc:title>
  <dc:creator>Mikko Karppinen</dc:creator>
  <cp:lastModifiedBy>Mikko Karppinen</cp:lastModifiedBy>
  <cp:revision>243</cp:revision>
  <cp:lastPrinted>2013-05-27T06:33:10Z</cp:lastPrinted>
  <dcterms:created xsi:type="dcterms:W3CDTF">2012-09-11T07:27:20Z</dcterms:created>
  <dcterms:modified xsi:type="dcterms:W3CDTF">2013-09-19T06:26:58Z</dcterms:modified>
</cp:coreProperties>
</file>