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58" r:id="rId3"/>
    <p:sldId id="262" r:id="rId4"/>
    <p:sldId id="260" r:id="rId5"/>
    <p:sldId id="261" r:id="rId6"/>
    <p:sldId id="259" r:id="rId7"/>
    <p:sldId id="256" r:id="rId8"/>
    <p:sldId id="257" r:id="rId9"/>
    <p:sldId id="265" r:id="rId10"/>
    <p:sldId id="266" r:id="rId11"/>
    <p:sldId id="268" r:id="rId12"/>
    <p:sldId id="267" r:id="rId13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5" autoAdjust="0"/>
    <p:restoredTop sz="94660"/>
  </p:normalViewPr>
  <p:slideViewPr>
    <p:cSldViewPr>
      <p:cViewPr>
        <p:scale>
          <a:sx n="90" d="100"/>
          <a:sy n="90" d="100"/>
        </p:scale>
        <p:origin x="-528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Mid thickness corrected - H15OC0127A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7995625854747706E-2"/>
          <c:y val="2.103055185457545E-2"/>
          <c:w val="0.87764830456399634"/>
          <c:h val="0.69558179859492408"/>
        </c:manualLayout>
      </c:layout>
      <c:scatterChart>
        <c:scatterStyle val="lineMarker"/>
        <c:varyColors val="0"/>
        <c:ser>
          <c:idx val="0"/>
          <c:order val="0"/>
          <c:xVal>
            <c:numRef>
              <c:f>Statistics!$B$37:$B$274</c:f>
              <c:numCache>
                <c:formatCode>General</c:formatCode>
                <c:ptCount val="238"/>
                <c:pt idx="0">
                  <c:v>0.67</c:v>
                </c:pt>
                <c:pt idx="1">
                  <c:v>1.67</c:v>
                </c:pt>
                <c:pt idx="2">
                  <c:v>2.33</c:v>
                </c:pt>
                <c:pt idx="3">
                  <c:v>3.33</c:v>
                </c:pt>
                <c:pt idx="4">
                  <c:v>3.33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</c:numCache>
            </c:numRef>
          </c:xVal>
          <c:yVal>
            <c:numRef>
              <c:f>Statistics!$G$37:$G$274</c:f>
              <c:numCache>
                <c:formatCode>General</c:formatCode>
                <c:ptCount val="238"/>
                <c:pt idx="0">
                  <c:v>1.2513999999999998</c:v>
                </c:pt>
                <c:pt idx="1">
                  <c:v>1.2505999999999999</c:v>
                </c:pt>
                <c:pt idx="2">
                  <c:v>1.2511999999999999</c:v>
                </c:pt>
                <c:pt idx="3">
                  <c:v>1.2511999999999999</c:v>
                </c:pt>
                <c:pt idx="4">
                  <c:v>1.2507999999999999</c:v>
                </c:pt>
                <c:pt idx="5">
                  <c:v>1.2498999999999998</c:v>
                </c:pt>
                <c:pt idx="6">
                  <c:v>1.2510999999999999</c:v>
                </c:pt>
                <c:pt idx="7">
                  <c:v>1.2525999999999999</c:v>
                </c:pt>
                <c:pt idx="8">
                  <c:v>1.2531999999999999</c:v>
                </c:pt>
                <c:pt idx="9">
                  <c:v>1.2524</c:v>
                </c:pt>
                <c:pt idx="10">
                  <c:v>1.2516999999999998</c:v>
                </c:pt>
                <c:pt idx="11">
                  <c:v>1.2511999999999999</c:v>
                </c:pt>
                <c:pt idx="12">
                  <c:v>1.2522</c:v>
                </c:pt>
                <c:pt idx="13">
                  <c:v>1.2508999999999999</c:v>
                </c:pt>
                <c:pt idx="14">
                  <c:v>1.2516999999999998</c:v>
                </c:pt>
                <c:pt idx="15">
                  <c:v>1.2512999999999999</c:v>
                </c:pt>
                <c:pt idx="16">
                  <c:v>1.2513999999999998</c:v>
                </c:pt>
                <c:pt idx="17">
                  <c:v>1.2526999999999999</c:v>
                </c:pt>
                <c:pt idx="18">
                  <c:v>1.2508999999999999</c:v>
                </c:pt>
                <c:pt idx="19">
                  <c:v>1.2517999999999998</c:v>
                </c:pt>
                <c:pt idx="20">
                  <c:v>1.2504999999999999</c:v>
                </c:pt>
                <c:pt idx="21">
                  <c:v>1.2522</c:v>
                </c:pt>
                <c:pt idx="22">
                  <c:v>1.2517999999999998</c:v>
                </c:pt>
                <c:pt idx="23">
                  <c:v>1.2515999999999998</c:v>
                </c:pt>
                <c:pt idx="24">
                  <c:v>1.2515999999999998</c:v>
                </c:pt>
                <c:pt idx="25">
                  <c:v>1.2516999999999998</c:v>
                </c:pt>
                <c:pt idx="26">
                  <c:v>1.2525999999999999</c:v>
                </c:pt>
                <c:pt idx="27">
                  <c:v>1.2523</c:v>
                </c:pt>
                <c:pt idx="28">
                  <c:v>1.2512999999999999</c:v>
                </c:pt>
                <c:pt idx="29">
                  <c:v>1.2505999999999999</c:v>
                </c:pt>
                <c:pt idx="30">
                  <c:v>1.2513999999999998</c:v>
                </c:pt>
                <c:pt idx="31">
                  <c:v>1.2506999999999999</c:v>
                </c:pt>
                <c:pt idx="32">
                  <c:v>1.2506999999999999</c:v>
                </c:pt>
                <c:pt idx="33">
                  <c:v>1.2514999999999998</c:v>
                </c:pt>
                <c:pt idx="34">
                  <c:v>1.2506999999999999</c:v>
                </c:pt>
                <c:pt idx="35">
                  <c:v>1.2494999999999998</c:v>
                </c:pt>
                <c:pt idx="36">
                  <c:v>1.2484999999999999</c:v>
                </c:pt>
                <c:pt idx="37">
                  <c:v>1.2503</c:v>
                </c:pt>
                <c:pt idx="38">
                  <c:v>1.2518999999999998</c:v>
                </c:pt>
                <c:pt idx="39">
                  <c:v>1.2504</c:v>
                </c:pt>
                <c:pt idx="40">
                  <c:v>1.2501</c:v>
                </c:pt>
                <c:pt idx="41">
                  <c:v>1.2491999999999999</c:v>
                </c:pt>
                <c:pt idx="42">
                  <c:v>1.2506999999999999</c:v>
                </c:pt>
                <c:pt idx="43">
                  <c:v>1.2501</c:v>
                </c:pt>
                <c:pt idx="44">
                  <c:v>1.2504999999999999</c:v>
                </c:pt>
                <c:pt idx="45">
                  <c:v>1.2518999999999998</c:v>
                </c:pt>
                <c:pt idx="46">
                  <c:v>1.2495999999999998</c:v>
                </c:pt>
                <c:pt idx="47">
                  <c:v>1.2504</c:v>
                </c:pt>
                <c:pt idx="48">
                  <c:v>1.2490999999999999</c:v>
                </c:pt>
                <c:pt idx="49">
                  <c:v>1.2502</c:v>
                </c:pt>
                <c:pt idx="50">
                  <c:v>1.2489999999999999</c:v>
                </c:pt>
                <c:pt idx="51">
                  <c:v>1.2497999999999998</c:v>
                </c:pt>
                <c:pt idx="52">
                  <c:v>1.2497999999999998</c:v>
                </c:pt>
                <c:pt idx="53">
                  <c:v>1.2494999999999998</c:v>
                </c:pt>
                <c:pt idx="54">
                  <c:v>1.2489999999999999</c:v>
                </c:pt>
                <c:pt idx="55">
                  <c:v>1.2502</c:v>
                </c:pt>
                <c:pt idx="56">
                  <c:v>1.2507999999999999</c:v>
                </c:pt>
                <c:pt idx="57">
                  <c:v>1.2498999999999998</c:v>
                </c:pt>
                <c:pt idx="58">
                  <c:v>1.2493999999999998</c:v>
                </c:pt>
                <c:pt idx="59">
                  <c:v>1.2504</c:v>
                </c:pt>
                <c:pt idx="60">
                  <c:v>1.2492999999999999</c:v>
                </c:pt>
                <c:pt idx="61">
                  <c:v>1.2504999999999999</c:v>
                </c:pt>
                <c:pt idx="62">
                  <c:v>1.2502</c:v>
                </c:pt>
                <c:pt idx="63">
                  <c:v>1.2502</c:v>
                </c:pt>
                <c:pt idx="64">
                  <c:v>1.2486999999999999</c:v>
                </c:pt>
                <c:pt idx="65">
                  <c:v>1.2496999999999998</c:v>
                </c:pt>
                <c:pt idx="66">
                  <c:v>1.2505999999999999</c:v>
                </c:pt>
                <c:pt idx="67">
                  <c:v>1.2492999999999999</c:v>
                </c:pt>
                <c:pt idx="68">
                  <c:v>1.2491999999999999</c:v>
                </c:pt>
                <c:pt idx="69">
                  <c:v>1.2492999999999999</c:v>
                </c:pt>
                <c:pt idx="70">
                  <c:v>1.2485999999999999</c:v>
                </c:pt>
                <c:pt idx="71">
                  <c:v>1.2503</c:v>
                </c:pt>
                <c:pt idx="72">
                  <c:v>1.2489999999999999</c:v>
                </c:pt>
                <c:pt idx="73">
                  <c:v>1.2487999999999999</c:v>
                </c:pt>
                <c:pt idx="74">
                  <c:v>1.2505999999999999</c:v>
                </c:pt>
                <c:pt idx="75">
                  <c:v>1.2505999999999999</c:v>
                </c:pt>
                <c:pt idx="76">
                  <c:v>1.2489999999999999</c:v>
                </c:pt>
                <c:pt idx="77">
                  <c:v>1.2489999999999999</c:v>
                </c:pt>
                <c:pt idx="78">
                  <c:v>1.248</c:v>
                </c:pt>
                <c:pt idx="79">
                  <c:v>1.2491999999999999</c:v>
                </c:pt>
                <c:pt idx="80">
                  <c:v>1.2503</c:v>
                </c:pt>
                <c:pt idx="81">
                  <c:v>1.2498999999999998</c:v>
                </c:pt>
                <c:pt idx="82">
                  <c:v>1.2509999999999999</c:v>
                </c:pt>
                <c:pt idx="83">
                  <c:v>1.2493999999999998</c:v>
                </c:pt>
                <c:pt idx="84">
                  <c:v>1.2487999999999999</c:v>
                </c:pt>
                <c:pt idx="85">
                  <c:v>1.2494999999999998</c:v>
                </c:pt>
                <c:pt idx="86">
                  <c:v>1.2491999999999999</c:v>
                </c:pt>
                <c:pt idx="87">
                  <c:v>1.2497999999999998</c:v>
                </c:pt>
                <c:pt idx="88">
                  <c:v>1.2492999999999999</c:v>
                </c:pt>
                <c:pt idx="89">
                  <c:v>1.2507999999999999</c:v>
                </c:pt>
                <c:pt idx="90">
                  <c:v>1.2497999999999998</c:v>
                </c:pt>
                <c:pt idx="91">
                  <c:v>1.2490999999999999</c:v>
                </c:pt>
                <c:pt idx="92">
                  <c:v>1.2490999999999999</c:v>
                </c:pt>
                <c:pt idx="93">
                  <c:v>1.2490999999999999</c:v>
                </c:pt>
                <c:pt idx="94">
                  <c:v>1.2504</c:v>
                </c:pt>
                <c:pt idx="95">
                  <c:v>1.248</c:v>
                </c:pt>
                <c:pt idx="96">
                  <c:v>1.2485999999999999</c:v>
                </c:pt>
                <c:pt idx="97">
                  <c:v>1.2495999999999998</c:v>
                </c:pt>
                <c:pt idx="98">
                  <c:v>1.2506999999999999</c:v>
                </c:pt>
                <c:pt idx="99">
                  <c:v>1.2501</c:v>
                </c:pt>
                <c:pt idx="100">
                  <c:v>1.2505999999999999</c:v>
                </c:pt>
                <c:pt idx="101">
                  <c:v>1.2489999999999999</c:v>
                </c:pt>
                <c:pt idx="102">
                  <c:v>1.2504</c:v>
                </c:pt>
                <c:pt idx="103">
                  <c:v>1.2505999999999999</c:v>
                </c:pt>
                <c:pt idx="104">
                  <c:v>1.2505999999999999</c:v>
                </c:pt>
                <c:pt idx="105">
                  <c:v>1.2484</c:v>
                </c:pt>
                <c:pt idx="106">
                  <c:v>1.2509999999999999</c:v>
                </c:pt>
                <c:pt idx="107">
                  <c:v>1.2504999999999999</c:v>
                </c:pt>
                <c:pt idx="108">
                  <c:v>1.2501</c:v>
                </c:pt>
                <c:pt idx="109">
                  <c:v>1.2501</c:v>
                </c:pt>
                <c:pt idx="110">
                  <c:v>1.25</c:v>
                </c:pt>
                <c:pt idx="111">
                  <c:v>1.2496999999999998</c:v>
                </c:pt>
                <c:pt idx="112">
                  <c:v>1.2501</c:v>
                </c:pt>
                <c:pt idx="113">
                  <c:v>1.2511999999999999</c:v>
                </c:pt>
                <c:pt idx="114">
                  <c:v>1.2498999999999998</c:v>
                </c:pt>
                <c:pt idx="115">
                  <c:v>1.2506999999999999</c:v>
                </c:pt>
                <c:pt idx="116">
                  <c:v>1.2494999999999998</c:v>
                </c:pt>
                <c:pt idx="117">
                  <c:v>1.25</c:v>
                </c:pt>
                <c:pt idx="118">
                  <c:v>1.2502</c:v>
                </c:pt>
                <c:pt idx="119">
                  <c:v>1.2505999999999999</c:v>
                </c:pt>
                <c:pt idx="120">
                  <c:v>1.2501</c:v>
                </c:pt>
                <c:pt idx="121">
                  <c:v>1.2507999999999999</c:v>
                </c:pt>
                <c:pt idx="122">
                  <c:v>1.2512999999999999</c:v>
                </c:pt>
                <c:pt idx="123">
                  <c:v>1.2487999999999999</c:v>
                </c:pt>
                <c:pt idx="124">
                  <c:v>1.2496999999999998</c:v>
                </c:pt>
                <c:pt idx="125">
                  <c:v>1.2498999999999998</c:v>
                </c:pt>
                <c:pt idx="126">
                  <c:v>1.2489999999999999</c:v>
                </c:pt>
                <c:pt idx="127">
                  <c:v>1.2501</c:v>
                </c:pt>
                <c:pt idx="128">
                  <c:v>1.2497999999999998</c:v>
                </c:pt>
                <c:pt idx="129">
                  <c:v>1.2504</c:v>
                </c:pt>
                <c:pt idx="130">
                  <c:v>1.2498999999999998</c:v>
                </c:pt>
                <c:pt idx="131">
                  <c:v>1.2502</c:v>
                </c:pt>
                <c:pt idx="132">
                  <c:v>1.2507999999999999</c:v>
                </c:pt>
                <c:pt idx="133">
                  <c:v>1.2484999999999999</c:v>
                </c:pt>
                <c:pt idx="134">
                  <c:v>1.2491999999999999</c:v>
                </c:pt>
                <c:pt idx="135">
                  <c:v>1.2493999999999998</c:v>
                </c:pt>
                <c:pt idx="136">
                  <c:v>1.2512999999999999</c:v>
                </c:pt>
                <c:pt idx="137">
                  <c:v>1.2489999999999999</c:v>
                </c:pt>
                <c:pt idx="138">
                  <c:v>1.2492999999999999</c:v>
                </c:pt>
                <c:pt idx="139">
                  <c:v>1.2507999999999999</c:v>
                </c:pt>
                <c:pt idx="140">
                  <c:v>1.2496999999999998</c:v>
                </c:pt>
                <c:pt idx="141">
                  <c:v>1.2509999999999999</c:v>
                </c:pt>
                <c:pt idx="142">
                  <c:v>1.2496999999999998</c:v>
                </c:pt>
                <c:pt idx="143">
                  <c:v>1.2503</c:v>
                </c:pt>
                <c:pt idx="144">
                  <c:v>1.2484999999999999</c:v>
                </c:pt>
                <c:pt idx="145">
                  <c:v>1.2494999999999998</c:v>
                </c:pt>
                <c:pt idx="146">
                  <c:v>1.2493999999999998</c:v>
                </c:pt>
                <c:pt idx="147">
                  <c:v>1.2487999999999999</c:v>
                </c:pt>
                <c:pt idx="148">
                  <c:v>1.2496999999999998</c:v>
                </c:pt>
                <c:pt idx="149">
                  <c:v>1.2498999999999998</c:v>
                </c:pt>
                <c:pt idx="150">
                  <c:v>1.2503</c:v>
                </c:pt>
                <c:pt idx="151">
                  <c:v>1.2488999999999999</c:v>
                </c:pt>
                <c:pt idx="152">
                  <c:v>1.2494999999999998</c:v>
                </c:pt>
                <c:pt idx="153">
                  <c:v>1.2501</c:v>
                </c:pt>
                <c:pt idx="154">
                  <c:v>1.2501</c:v>
                </c:pt>
                <c:pt idx="155">
                  <c:v>1.2503</c:v>
                </c:pt>
                <c:pt idx="156">
                  <c:v>1.2494999999999998</c:v>
                </c:pt>
                <c:pt idx="157">
                  <c:v>1.2484</c:v>
                </c:pt>
                <c:pt idx="158">
                  <c:v>1.2488999999999999</c:v>
                </c:pt>
                <c:pt idx="159">
                  <c:v>1.2504</c:v>
                </c:pt>
                <c:pt idx="160">
                  <c:v>1.2490999999999999</c:v>
                </c:pt>
                <c:pt idx="161">
                  <c:v>1.2474999999999998</c:v>
                </c:pt>
                <c:pt idx="162">
                  <c:v>1.2504</c:v>
                </c:pt>
                <c:pt idx="163">
                  <c:v>1.2498999999999998</c:v>
                </c:pt>
                <c:pt idx="164">
                  <c:v>1.25</c:v>
                </c:pt>
                <c:pt idx="165">
                  <c:v>1.2493999999999998</c:v>
                </c:pt>
                <c:pt idx="166">
                  <c:v>1.2495999999999998</c:v>
                </c:pt>
                <c:pt idx="167">
                  <c:v>1.2488999999999999</c:v>
                </c:pt>
                <c:pt idx="168">
                  <c:v>1.2492999999999999</c:v>
                </c:pt>
                <c:pt idx="169">
                  <c:v>1.2492999999999999</c:v>
                </c:pt>
                <c:pt idx="170">
                  <c:v>1.2487999999999999</c:v>
                </c:pt>
                <c:pt idx="171">
                  <c:v>1.2491999999999999</c:v>
                </c:pt>
                <c:pt idx="172">
                  <c:v>1.2496999999999998</c:v>
                </c:pt>
                <c:pt idx="173">
                  <c:v>1.2497999999999998</c:v>
                </c:pt>
                <c:pt idx="174">
                  <c:v>1.2492999999999999</c:v>
                </c:pt>
                <c:pt idx="175">
                  <c:v>1.2486999999999999</c:v>
                </c:pt>
                <c:pt idx="176">
                  <c:v>1.2494999999999998</c:v>
                </c:pt>
                <c:pt idx="177">
                  <c:v>1.2490999999999999</c:v>
                </c:pt>
                <c:pt idx="178">
                  <c:v>1.2502</c:v>
                </c:pt>
                <c:pt idx="179">
                  <c:v>1.2485999999999999</c:v>
                </c:pt>
                <c:pt idx="180">
                  <c:v>1.2495999999999998</c:v>
                </c:pt>
                <c:pt idx="181">
                  <c:v>1.2495999999999998</c:v>
                </c:pt>
                <c:pt idx="182">
                  <c:v>1.2497999999999998</c:v>
                </c:pt>
                <c:pt idx="183">
                  <c:v>1.2495999999999998</c:v>
                </c:pt>
                <c:pt idx="184">
                  <c:v>1.2481</c:v>
                </c:pt>
                <c:pt idx="185">
                  <c:v>1.2476999999999998</c:v>
                </c:pt>
                <c:pt idx="186">
                  <c:v>1.2497999999999998</c:v>
                </c:pt>
                <c:pt idx="187">
                  <c:v>1.2501</c:v>
                </c:pt>
                <c:pt idx="188">
                  <c:v>1.2496999999999998</c:v>
                </c:pt>
                <c:pt idx="189">
                  <c:v>1.2478999999999998</c:v>
                </c:pt>
                <c:pt idx="190">
                  <c:v>1.2491999999999999</c:v>
                </c:pt>
                <c:pt idx="191">
                  <c:v>1.2494999999999998</c:v>
                </c:pt>
                <c:pt idx="192">
                  <c:v>1.2493999999999998</c:v>
                </c:pt>
                <c:pt idx="193">
                  <c:v>1.2497999999999998</c:v>
                </c:pt>
                <c:pt idx="194">
                  <c:v>1.2484999999999999</c:v>
                </c:pt>
                <c:pt idx="195">
                  <c:v>1.248</c:v>
                </c:pt>
                <c:pt idx="196">
                  <c:v>1.2490999999999999</c:v>
                </c:pt>
                <c:pt idx="197">
                  <c:v>1.2496999999999998</c:v>
                </c:pt>
                <c:pt idx="198">
                  <c:v>1.2477999999999998</c:v>
                </c:pt>
                <c:pt idx="199">
                  <c:v>1.2486999999999999</c:v>
                </c:pt>
                <c:pt idx="200">
                  <c:v>1.2487999999999999</c:v>
                </c:pt>
                <c:pt idx="201">
                  <c:v>1.2489999999999999</c:v>
                </c:pt>
                <c:pt idx="202">
                  <c:v>1.2485999999999999</c:v>
                </c:pt>
                <c:pt idx="203">
                  <c:v>1.2486999999999999</c:v>
                </c:pt>
                <c:pt idx="204">
                  <c:v>1.2493999999999998</c:v>
                </c:pt>
                <c:pt idx="205">
                  <c:v>1.2497999999999998</c:v>
                </c:pt>
                <c:pt idx="206">
                  <c:v>1.2498999999999998</c:v>
                </c:pt>
                <c:pt idx="207">
                  <c:v>1.2492999999999999</c:v>
                </c:pt>
                <c:pt idx="208">
                  <c:v>1.2497999999999998</c:v>
                </c:pt>
                <c:pt idx="209">
                  <c:v>1.2483</c:v>
                </c:pt>
                <c:pt idx="210">
                  <c:v>1.2483</c:v>
                </c:pt>
                <c:pt idx="211">
                  <c:v>1.2493999999999998</c:v>
                </c:pt>
                <c:pt idx="212">
                  <c:v>1.2486999999999999</c:v>
                </c:pt>
                <c:pt idx="213">
                  <c:v>1.2488999999999999</c:v>
                </c:pt>
                <c:pt idx="214">
                  <c:v>1.2489999999999999</c:v>
                </c:pt>
                <c:pt idx="215">
                  <c:v>1.2487999999999999</c:v>
                </c:pt>
                <c:pt idx="216">
                  <c:v>1.2483</c:v>
                </c:pt>
                <c:pt idx="217">
                  <c:v>1.2487999999999999</c:v>
                </c:pt>
                <c:pt idx="218">
                  <c:v>1.2487999999999999</c:v>
                </c:pt>
                <c:pt idx="219">
                  <c:v>1.2491999999999999</c:v>
                </c:pt>
                <c:pt idx="220">
                  <c:v>1.2486999999999999</c:v>
                </c:pt>
                <c:pt idx="221">
                  <c:v>1.2493999999999998</c:v>
                </c:pt>
                <c:pt idx="222">
                  <c:v>1.2484999999999999</c:v>
                </c:pt>
                <c:pt idx="223">
                  <c:v>1.2485999999999999</c:v>
                </c:pt>
                <c:pt idx="224">
                  <c:v>1.2497999999999998</c:v>
                </c:pt>
                <c:pt idx="225">
                  <c:v>1.2493999999999998</c:v>
                </c:pt>
                <c:pt idx="226">
                  <c:v>1.2484</c:v>
                </c:pt>
                <c:pt idx="227">
                  <c:v>1.2482</c:v>
                </c:pt>
                <c:pt idx="228">
                  <c:v>1.2484</c:v>
                </c:pt>
                <c:pt idx="229">
                  <c:v>1.2485999999999999</c:v>
                </c:pt>
                <c:pt idx="230">
                  <c:v>1.2491999999999999</c:v>
                </c:pt>
                <c:pt idx="231">
                  <c:v>1.2487999999999999</c:v>
                </c:pt>
                <c:pt idx="232">
                  <c:v>1.2485999999999999</c:v>
                </c:pt>
                <c:pt idx="233">
                  <c:v>1.2487999999999999</c:v>
                </c:pt>
                <c:pt idx="234">
                  <c:v>1.2494999999999998</c:v>
                </c:pt>
                <c:pt idx="235">
                  <c:v>1.2495999999999998</c:v>
                </c:pt>
                <c:pt idx="236">
                  <c:v>1.2484999999999999</c:v>
                </c:pt>
                <c:pt idx="237">
                  <c:v>1.2476999999999998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657792"/>
        <c:axId val="41425536"/>
      </c:scatterChart>
      <c:valAx>
        <c:axId val="32657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Distance (m)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41425536"/>
        <c:crosses val="autoZero"/>
        <c:crossBetween val="midCat"/>
      </c:valAx>
      <c:valAx>
        <c:axId val="41425536"/>
        <c:scaling>
          <c:orientation val="minMax"/>
          <c:max val="1.26"/>
          <c:min val="1.24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Mid thickness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32657792"/>
        <c:crosses val="autoZero"/>
        <c:crossBetween val="midCat"/>
        <c:majorUnit val="4.000000000000001E-3"/>
        <c:minorUnit val="2.0000000000000006E-4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Angle Keystone</a:t>
            </a:r>
            <a:r>
              <a:rPr lang="en-GB" baseline="0"/>
              <a:t> - H15OC0127A</a:t>
            </a:r>
            <a:endParaRPr lang="en-GB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xVal>
            <c:numRef>
              <c:f>Statistics!$B$37:$B$274</c:f>
              <c:numCache>
                <c:formatCode>General</c:formatCode>
                <c:ptCount val="238"/>
                <c:pt idx="0">
                  <c:v>0.67</c:v>
                </c:pt>
                <c:pt idx="1">
                  <c:v>1.67</c:v>
                </c:pt>
                <c:pt idx="2">
                  <c:v>2.33</c:v>
                </c:pt>
                <c:pt idx="3">
                  <c:v>3.33</c:v>
                </c:pt>
                <c:pt idx="4">
                  <c:v>3.33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</c:numCache>
            </c:numRef>
          </c:xVal>
          <c:yVal>
            <c:numRef>
              <c:f>Statistics!$D$37:$D$274</c:f>
              <c:numCache>
                <c:formatCode>General</c:formatCode>
                <c:ptCount val="238"/>
                <c:pt idx="0">
                  <c:v>0.72799999999999998</c:v>
                </c:pt>
                <c:pt idx="1">
                  <c:v>0.77200000000000002</c:v>
                </c:pt>
                <c:pt idx="2">
                  <c:v>0.74</c:v>
                </c:pt>
                <c:pt idx="3">
                  <c:v>0.72299999999999998</c:v>
                </c:pt>
                <c:pt idx="4">
                  <c:v>0.73199999999999998</c:v>
                </c:pt>
                <c:pt idx="5">
                  <c:v>0.78600000000000003</c:v>
                </c:pt>
                <c:pt idx="6">
                  <c:v>0.74199999999999999</c:v>
                </c:pt>
                <c:pt idx="7">
                  <c:v>0.72299999999999998</c:v>
                </c:pt>
                <c:pt idx="8">
                  <c:v>0.754</c:v>
                </c:pt>
                <c:pt idx="9">
                  <c:v>0.78500000000000003</c:v>
                </c:pt>
                <c:pt idx="10">
                  <c:v>0.75600000000000001</c:v>
                </c:pt>
                <c:pt idx="11">
                  <c:v>0.73899999999999999</c:v>
                </c:pt>
                <c:pt idx="12">
                  <c:v>0.73599999999999999</c:v>
                </c:pt>
                <c:pt idx="13">
                  <c:v>0.79200000000000004</c:v>
                </c:pt>
                <c:pt idx="14">
                  <c:v>0.77700000000000002</c:v>
                </c:pt>
                <c:pt idx="15">
                  <c:v>0.748</c:v>
                </c:pt>
                <c:pt idx="16">
                  <c:v>0.76800000000000002</c:v>
                </c:pt>
                <c:pt idx="17">
                  <c:v>0.79400000000000004</c:v>
                </c:pt>
                <c:pt idx="18">
                  <c:v>0.72899999999999998</c:v>
                </c:pt>
                <c:pt idx="19">
                  <c:v>0.73099999999999998</c:v>
                </c:pt>
                <c:pt idx="20">
                  <c:v>0.79600000000000004</c:v>
                </c:pt>
                <c:pt idx="21">
                  <c:v>0.76400000000000001</c:v>
                </c:pt>
                <c:pt idx="22">
                  <c:v>0.72399999999999998</c:v>
                </c:pt>
                <c:pt idx="23">
                  <c:v>0.76900000000000002</c:v>
                </c:pt>
                <c:pt idx="24">
                  <c:v>0.78600000000000003</c:v>
                </c:pt>
                <c:pt idx="25">
                  <c:v>0.80300000000000005</c:v>
                </c:pt>
                <c:pt idx="26">
                  <c:v>0.78100000000000003</c:v>
                </c:pt>
                <c:pt idx="27">
                  <c:v>0.73599999999999999</c:v>
                </c:pt>
                <c:pt idx="28">
                  <c:v>0.746</c:v>
                </c:pt>
                <c:pt idx="29">
                  <c:v>0.79100000000000004</c:v>
                </c:pt>
                <c:pt idx="30">
                  <c:v>0.79700000000000004</c:v>
                </c:pt>
                <c:pt idx="31">
                  <c:v>0.74</c:v>
                </c:pt>
                <c:pt idx="32">
                  <c:v>0.72899999999999998</c:v>
                </c:pt>
                <c:pt idx="33">
                  <c:v>0.78700000000000003</c:v>
                </c:pt>
                <c:pt idx="34">
                  <c:v>0.78900000000000003</c:v>
                </c:pt>
                <c:pt idx="35">
                  <c:v>0.73699999999999999</c:v>
                </c:pt>
                <c:pt idx="36">
                  <c:v>0.755</c:v>
                </c:pt>
                <c:pt idx="37">
                  <c:v>0.79300000000000004</c:v>
                </c:pt>
                <c:pt idx="38">
                  <c:v>0.755</c:v>
                </c:pt>
                <c:pt idx="39">
                  <c:v>0.73799999999999999</c:v>
                </c:pt>
                <c:pt idx="40">
                  <c:v>0.77</c:v>
                </c:pt>
                <c:pt idx="41">
                  <c:v>0.79200000000000004</c:v>
                </c:pt>
                <c:pt idx="42">
                  <c:v>0.749</c:v>
                </c:pt>
                <c:pt idx="43">
                  <c:v>0.74</c:v>
                </c:pt>
                <c:pt idx="44">
                  <c:v>0.77500000000000002</c:v>
                </c:pt>
                <c:pt idx="45">
                  <c:v>0.80100000000000005</c:v>
                </c:pt>
                <c:pt idx="46">
                  <c:v>0.749</c:v>
                </c:pt>
                <c:pt idx="47">
                  <c:v>0.73399999999999999</c:v>
                </c:pt>
                <c:pt idx="48">
                  <c:v>0.77400000000000002</c:v>
                </c:pt>
                <c:pt idx="49">
                  <c:v>0.8</c:v>
                </c:pt>
                <c:pt idx="50">
                  <c:v>0.75</c:v>
                </c:pt>
                <c:pt idx="51">
                  <c:v>0.73</c:v>
                </c:pt>
                <c:pt idx="52">
                  <c:v>0.78700000000000003</c:v>
                </c:pt>
                <c:pt idx="53">
                  <c:v>0.79800000000000004</c:v>
                </c:pt>
                <c:pt idx="54">
                  <c:v>0.78800000000000003</c:v>
                </c:pt>
                <c:pt idx="55">
                  <c:v>0.73799999999999999</c:v>
                </c:pt>
                <c:pt idx="56">
                  <c:v>0.745</c:v>
                </c:pt>
                <c:pt idx="57">
                  <c:v>0.79300000000000004</c:v>
                </c:pt>
                <c:pt idx="58">
                  <c:v>0.79600000000000004</c:v>
                </c:pt>
                <c:pt idx="59">
                  <c:v>0.79</c:v>
                </c:pt>
                <c:pt idx="60">
                  <c:v>0.73299999999999998</c:v>
                </c:pt>
                <c:pt idx="61">
                  <c:v>0.74099999999999999</c:v>
                </c:pt>
                <c:pt idx="62">
                  <c:v>0.79500000000000004</c:v>
                </c:pt>
                <c:pt idx="63">
                  <c:v>0.79</c:v>
                </c:pt>
                <c:pt idx="64">
                  <c:v>0.73599999999999999</c:v>
                </c:pt>
                <c:pt idx="65">
                  <c:v>0.73299999999999998</c:v>
                </c:pt>
                <c:pt idx="66">
                  <c:v>0.79200000000000004</c:v>
                </c:pt>
                <c:pt idx="67">
                  <c:v>0.78900000000000003</c:v>
                </c:pt>
                <c:pt idx="68">
                  <c:v>0.73899999999999999</c:v>
                </c:pt>
                <c:pt idx="69">
                  <c:v>0.73799999999999999</c:v>
                </c:pt>
                <c:pt idx="70">
                  <c:v>0.79700000000000004</c:v>
                </c:pt>
                <c:pt idx="71">
                  <c:v>0.79700000000000004</c:v>
                </c:pt>
                <c:pt idx="72">
                  <c:v>0.755</c:v>
                </c:pt>
                <c:pt idx="73">
                  <c:v>0.745</c:v>
                </c:pt>
                <c:pt idx="74">
                  <c:v>0.79</c:v>
                </c:pt>
                <c:pt idx="75">
                  <c:v>0.79400000000000004</c:v>
                </c:pt>
                <c:pt idx="76">
                  <c:v>0.77200000000000002</c:v>
                </c:pt>
                <c:pt idx="77">
                  <c:v>0.747</c:v>
                </c:pt>
                <c:pt idx="78">
                  <c:v>0.79300000000000004</c:v>
                </c:pt>
                <c:pt idx="79">
                  <c:v>0.80600000000000005</c:v>
                </c:pt>
                <c:pt idx="80">
                  <c:v>0.76100000000000001</c:v>
                </c:pt>
                <c:pt idx="81">
                  <c:v>0.753</c:v>
                </c:pt>
                <c:pt idx="82">
                  <c:v>0.81499999999999995</c:v>
                </c:pt>
                <c:pt idx="83">
                  <c:v>0.80300000000000005</c:v>
                </c:pt>
                <c:pt idx="84">
                  <c:v>0.75</c:v>
                </c:pt>
                <c:pt idx="85">
                  <c:v>0.77900000000000003</c:v>
                </c:pt>
                <c:pt idx="86">
                  <c:v>0.82099999999999995</c:v>
                </c:pt>
                <c:pt idx="87">
                  <c:v>0.77500000000000002</c:v>
                </c:pt>
                <c:pt idx="88">
                  <c:v>0.74399999999999999</c:v>
                </c:pt>
                <c:pt idx="89">
                  <c:v>0.80900000000000005</c:v>
                </c:pt>
                <c:pt idx="90">
                  <c:v>0.82599999999999996</c:v>
                </c:pt>
                <c:pt idx="91">
                  <c:v>0.77600000000000002</c:v>
                </c:pt>
                <c:pt idx="92">
                  <c:v>0.752</c:v>
                </c:pt>
                <c:pt idx="93">
                  <c:v>0.79200000000000004</c:v>
                </c:pt>
                <c:pt idx="94">
                  <c:v>0.81899999999999995</c:v>
                </c:pt>
                <c:pt idx="95">
                  <c:v>0.80100000000000005</c:v>
                </c:pt>
                <c:pt idx="96">
                  <c:v>0.76300000000000001</c:v>
                </c:pt>
                <c:pt idx="97">
                  <c:v>0.78400000000000003</c:v>
                </c:pt>
                <c:pt idx="98">
                  <c:v>0.79600000000000004</c:v>
                </c:pt>
                <c:pt idx="99">
                  <c:v>0.85299999999999998</c:v>
                </c:pt>
                <c:pt idx="100">
                  <c:v>0.74299999999999999</c:v>
                </c:pt>
                <c:pt idx="101">
                  <c:v>0.76400000000000001</c:v>
                </c:pt>
                <c:pt idx="102">
                  <c:v>0.84099999999999997</c:v>
                </c:pt>
                <c:pt idx="103">
                  <c:v>0.79300000000000004</c:v>
                </c:pt>
                <c:pt idx="104">
                  <c:v>0.77300000000000002</c:v>
                </c:pt>
                <c:pt idx="105">
                  <c:v>0.78700000000000003</c:v>
                </c:pt>
                <c:pt idx="106">
                  <c:v>0.77500000000000002</c:v>
                </c:pt>
                <c:pt idx="107">
                  <c:v>0.82799999999999996</c:v>
                </c:pt>
                <c:pt idx="108">
                  <c:v>0.79900000000000004</c:v>
                </c:pt>
                <c:pt idx="109">
                  <c:v>0.73899999999999999</c:v>
                </c:pt>
                <c:pt idx="110">
                  <c:v>0.79800000000000004</c:v>
                </c:pt>
                <c:pt idx="111">
                  <c:v>0.83599999999999997</c:v>
                </c:pt>
                <c:pt idx="112">
                  <c:v>0.76700000000000002</c:v>
                </c:pt>
                <c:pt idx="113">
                  <c:v>0.745</c:v>
                </c:pt>
                <c:pt idx="114">
                  <c:v>0.80900000000000005</c:v>
                </c:pt>
                <c:pt idx="115">
                  <c:v>0.82799999999999996</c:v>
                </c:pt>
                <c:pt idx="116">
                  <c:v>0.75</c:v>
                </c:pt>
                <c:pt idx="117">
                  <c:v>0.75800000000000001</c:v>
                </c:pt>
                <c:pt idx="118">
                  <c:v>0.81899999999999995</c:v>
                </c:pt>
                <c:pt idx="119">
                  <c:v>0.77900000000000003</c:v>
                </c:pt>
                <c:pt idx="120">
                  <c:v>0.74199999999999999</c:v>
                </c:pt>
                <c:pt idx="121">
                  <c:v>0.80300000000000005</c:v>
                </c:pt>
                <c:pt idx="122">
                  <c:v>0.79400000000000004</c:v>
                </c:pt>
                <c:pt idx="123">
                  <c:v>0.76200000000000001</c:v>
                </c:pt>
                <c:pt idx="124">
                  <c:v>0.80800000000000005</c:v>
                </c:pt>
                <c:pt idx="125">
                  <c:v>0.81399999999999995</c:v>
                </c:pt>
                <c:pt idx="126">
                  <c:v>0.755</c:v>
                </c:pt>
                <c:pt idx="127">
                  <c:v>0.78900000000000003</c:v>
                </c:pt>
                <c:pt idx="128">
                  <c:v>0.81399999999999995</c:v>
                </c:pt>
                <c:pt idx="129">
                  <c:v>0.78600000000000003</c:v>
                </c:pt>
                <c:pt idx="130">
                  <c:v>0.73899999999999999</c:v>
                </c:pt>
                <c:pt idx="131">
                  <c:v>0.76600000000000001</c:v>
                </c:pt>
                <c:pt idx="132">
                  <c:v>0.80800000000000005</c:v>
                </c:pt>
                <c:pt idx="133">
                  <c:v>0.78</c:v>
                </c:pt>
                <c:pt idx="134">
                  <c:v>0.73899999999999999</c:v>
                </c:pt>
                <c:pt idx="135">
                  <c:v>0.78500000000000003</c:v>
                </c:pt>
                <c:pt idx="136">
                  <c:v>0.80600000000000005</c:v>
                </c:pt>
                <c:pt idx="137">
                  <c:v>0.76800000000000002</c:v>
                </c:pt>
                <c:pt idx="138">
                  <c:v>0.752</c:v>
                </c:pt>
                <c:pt idx="139">
                  <c:v>0.80500000000000005</c:v>
                </c:pt>
                <c:pt idx="140">
                  <c:v>0.77400000000000002</c:v>
                </c:pt>
                <c:pt idx="141">
                  <c:v>0.75800000000000001</c:v>
                </c:pt>
                <c:pt idx="142">
                  <c:v>0.81100000000000005</c:v>
                </c:pt>
                <c:pt idx="143">
                  <c:v>0.81</c:v>
                </c:pt>
                <c:pt idx="144">
                  <c:v>0.76200000000000001</c:v>
                </c:pt>
                <c:pt idx="145">
                  <c:v>0.80500000000000005</c:v>
                </c:pt>
                <c:pt idx="146">
                  <c:v>0.84299999999999997</c:v>
                </c:pt>
                <c:pt idx="147">
                  <c:v>0.79500000000000004</c:v>
                </c:pt>
                <c:pt idx="148">
                  <c:v>0.77300000000000002</c:v>
                </c:pt>
                <c:pt idx="149">
                  <c:v>0.84799999999999998</c:v>
                </c:pt>
                <c:pt idx="150">
                  <c:v>0.79700000000000004</c:v>
                </c:pt>
                <c:pt idx="151">
                  <c:v>0.75800000000000001</c:v>
                </c:pt>
                <c:pt idx="152">
                  <c:v>0.82099999999999995</c:v>
                </c:pt>
                <c:pt idx="153">
                  <c:v>0.78300000000000003</c:v>
                </c:pt>
                <c:pt idx="154">
                  <c:v>0.751</c:v>
                </c:pt>
                <c:pt idx="155">
                  <c:v>0.82199999999999995</c:v>
                </c:pt>
                <c:pt idx="156">
                  <c:v>0.81</c:v>
                </c:pt>
                <c:pt idx="157">
                  <c:v>0.75800000000000001</c:v>
                </c:pt>
                <c:pt idx="158">
                  <c:v>0.79400000000000004</c:v>
                </c:pt>
                <c:pt idx="159">
                  <c:v>0.83899999999999997</c:v>
                </c:pt>
                <c:pt idx="160">
                  <c:v>0.78800000000000003</c:v>
                </c:pt>
                <c:pt idx="161">
                  <c:v>0.77700000000000002</c:v>
                </c:pt>
                <c:pt idx="162">
                  <c:v>0.81200000000000006</c:v>
                </c:pt>
                <c:pt idx="163">
                  <c:v>0.81699999999999995</c:v>
                </c:pt>
                <c:pt idx="164">
                  <c:v>0.77100000000000002</c:v>
                </c:pt>
                <c:pt idx="165">
                  <c:v>0.76900000000000002</c:v>
                </c:pt>
                <c:pt idx="166">
                  <c:v>0.81699999999999995</c:v>
                </c:pt>
                <c:pt idx="167">
                  <c:v>0.8</c:v>
                </c:pt>
                <c:pt idx="168">
                  <c:v>0.75600000000000001</c:v>
                </c:pt>
                <c:pt idx="169">
                  <c:v>0.79900000000000004</c:v>
                </c:pt>
                <c:pt idx="170">
                  <c:v>0.83099999999999996</c:v>
                </c:pt>
                <c:pt idx="171">
                  <c:v>0.76300000000000001</c:v>
                </c:pt>
                <c:pt idx="172">
                  <c:v>0.747</c:v>
                </c:pt>
                <c:pt idx="173">
                  <c:v>0.81200000000000006</c:v>
                </c:pt>
                <c:pt idx="174">
                  <c:v>0.77300000000000002</c:v>
                </c:pt>
                <c:pt idx="175">
                  <c:v>0.752</c:v>
                </c:pt>
                <c:pt idx="176">
                  <c:v>0.80100000000000005</c:v>
                </c:pt>
                <c:pt idx="177">
                  <c:v>0.79600000000000004</c:v>
                </c:pt>
                <c:pt idx="178">
                  <c:v>0.747</c:v>
                </c:pt>
                <c:pt idx="179">
                  <c:v>0.78800000000000003</c:v>
                </c:pt>
                <c:pt idx="180">
                  <c:v>0.82499999999999996</c:v>
                </c:pt>
                <c:pt idx="181">
                  <c:v>0.748</c:v>
                </c:pt>
                <c:pt idx="182">
                  <c:v>0.751</c:v>
                </c:pt>
                <c:pt idx="183">
                  <c:v>0.81200000000000006</c:v>
                </c:pt>
                <c:pt idx="184">
                  <c:v>0.77400000000000002</c:v>
                </c:pt>
                <c:pt idx="185">
                  <c:v>0.73799999999999999</c:v>
                </c:pt>
                <c:pt idx="186">
                  <c:v>0.80400000000000005</c:v>
                </c:pt>
                <c:pt idx="187">
                  <c:v>0.78600000000000003</c:v>
                </c:pt>
                <c:pt idx="188">
                  <c:v>0.751</c:v>
                </c:pt>
                <c:pt idx="189">
                  <c:v>0.79900000000000004</c:v>
                </c:pt>
                <c:pt idx="190">
                  <c:v>0.80700000000000005</c:v>
                </c:pt>
                <c:pt idx="191">
                  <c:v>0.74299999999999999</c:v>
                </c:pt>
                <c:pt idx="192">
                  <c:v>0.78200000000000003</c:v>
                </c:pt>
                <c:pt idx="193">
                  <c:v>0.81599999999999995</c:v>
                </c:pt>
                <c:pt idx="194">
                  <c:v>0.76500000000000001</c:v>
                </c:pt>
                <c:pt idx="195">
                  <c:v>0.76100000000000001</c:v>
                </c:pt>
                <c:pt idx="196">
                  <c:v>0.79600000000000004</c:v>
                </c:pt>
                <c:pt idx="197">
                  <c:v>0.80300000000000005</c:v>
                </c:pt>
                <c:pt idx="198">
                  <c:v>0.76</c:v>
                </c:pt>
                <c:pt idx="199">
                  <c:v>0.76400000000000001</c:v>
                </c:pt>
                <c:pt idx="200">
                  <c:v>0.80900000000000005</c:v>
                </c:pt>
                <c:pt idx="201">
                  <c:v>0.80300000000000005</c:v>
                </c:pt>
                <c:pt idx="202">
                  <c:v>0.75900000000000001</c:v>
                </c:pt>
                <c:pt idx="203">
                  <c:v>0.78100000000000003</c:v>
                </c:pt>
                <c:pt idx="204">
                  <c:v>0.81399999999999995</c:v>
                </c:pt>
                <c:pt idx="205">
                  <c:v>0.76900000000000002</c:v>
                </c:pt>
                <c:pt idx="206">
                  <c:v>0.74399999999999999</c:v>
                </c:pt>
                <c:pt idx="207">
                  <c:v>0.79500000000000004</c:v>
                </c:pt>
                <c:pt idx="208">
                  <c:v>0.81200000000000006</c:v>
                </c:pt>
                <c:pt idx="209">
                  <c:v>0.75800000000000001</c:v>
                </c:pt>
                <c:pt idx="210">
                  <c:v>0.75600000000000001</c:v>
                </c:pt>
                <c:pt idx="211">
                  <c:v>0.81699999999999995</c:v>
                </c:pt>
                <c:pt idx="212">
                  <c:v>0.77100000000000002</c:v>
                </c:pt>
                <c:pt idx="213">
                  <c:v>0.75600000000000001</c:v>
                </c:pt>
                <c:pt idx="214">
                  <c:v>0.8</c:v>
                </c:pt>
                <c:pt idx="215">
                  <c:v>0.78500000000000003</c:v>
                </c:pt>
                <c:pt idx="216">
                  <c:v>0.76900000000000002</c:v>
                </c:pt>
                <c:pt idx="217">
                  <c:v>0.81299999999999994</c:v>
                </c:pt>
                <c:pt idx="218">
                  <c:v>0.82199999999999995</c:v>
                </c:pt>
                <c:pt idx="219">
                  <c:v>0.76300000000000001</c:v>
                </c:pt>
                <c:pt idx="220">
                  <c:v>0.77400000000000002</c:v>
                </c:pt>
                <c:pt idx="221">
                  <c:v>0.84799999999999998</c:v>
                </c:pt>
                <c:pt idx="222">
                  <c:v>0.77900000000000003</c:v>
                </c:pt>
                <c:pt idx="223">
                  <c:v>0.75800000000000001</c:v>
                </c:pt>
                <c:pt idx="224">
                  <c:v>0.82799999999999996</c:v>
                </c:pt>
                <c:pt idx="225">
                  <c:v>0.78400000000000003</c:v>
                </c:pt>
                <c:pt idx="226">
                  <c:v>0.75900000000000001</c:v>
                </c:pt>
                <c:pt idx="227">
                  <c:v>0.8</c:v>
                </c:pt>
                <c:pt idx="228">
                  <c:v>0.80400000000000005</c:v>
                </c:pt>
                <c:pt idx="229">
                  <c:v>0.751</c:v>
                </c:pt>
                <c:pt idx="230">
                  <c:v>0.77100000000000002</c:v>
                </c:pt>
                <c:pt idx="231">
                  <c:v>0.82399999999999995</c:v>
                </c:pt>
                <c:pt idx="232">
                  <c:v>0.76600000000000001</c:v>
                </c:pt>
                <c:pt idx="233">
                  <c:v>0.748</c:v>
                </c:pt>
                <c:pt idx="234">
                  <c:v>0.81299999999999994</c:v>
                </c:pt>
                <c:pt idx="235">
                  <c:v>0.80700000000000005</c:v>
                </c:pt>
                <c:pt idx="236">
                  <c:v>0.77300000000000002</c:v>
                </c:pt>
                <c:pt idx="237">
                  <c:v>0.79300000000000004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05760"/>
        <c:axId val="41612032"/>
      </c:scatterChart>
      <c:valAx>
        <c:axId val="41605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Distance (m)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in"/>
        <c:tickLblPos val="nextTo"/>
        <c:crossAx val="41612032"/>
        <c:crosses val="autoZero"/>
        <c:crossBetween val="midCat"/>
        <c:majorUnit val="50"/>
      </c:valAx>
      <c:valAx>
        <c:axId val="41612032"/>
        <c:scaling>
          <c:orientation val="minMax"/>
          <c:max val="1"/>
          <c:min val="0.60000000000000009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Angle(°)</a:t>
                </a:r>
              </a:p>
            </c:rich>
          </c:tx>
          <c:layout/>
          <c:overlay val="0"/>
        </c:title>
        <c:numFmt formatCode="General" sourceLinked="1"/>
        <c:majorTickMark val="in"/>
        <c:minorTickMark val="out"/>
        <c:tickLblPos val="nextTo"/>
        <c:crossAx val="41605760"/>
        <c:crosses val="autoZero"/>
        <c:crossBetween val="midCat"/>
        <c:majorUnit val="5.000000000000001E-2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9"/>
          </c:marker>
          <c:xVal>
            <c:numRef>
              <c:f>Sheet1!$A$1:$A$12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Sheet1!$B$1:$B$12</c:f>
              <c:numCache>
                <c:formatCode>General</c:formatCode>
                <c:ptCount val="12"/>
                <c:pt idx="0">
                  <c:v>1.2</c:v>
                </c:pt>
                <c:pt idx="1">
                  <c:v>1.3</c:v>
                </c:pt>
                <c:pt idx="2">
                  <c:v>-0.4</c:v>
                </c:pt>
                <c:pt idx="3">
                  <c:v>0.6</c:v>
                </c:pt>
                <c:pt idx="4">
                  <c:v>0.6</c:v>
                </c:pt>
                <c:pt idx="5">
                  <c:v>4.9000000000000004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xVal>
            <c:numRef>
              <c:f>Sheet1!$A$1:$A$12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xVal>
          <c:yVal>
            <c:numRef>
              <c:f>Sheet1!$C$1:$C$12</c:f>
              <c:numCache>
                <c:formatCode>General</c:formatCode>
                <c:ptCount val="12"/>
                <c:pt idx="7">
                  <c:v>0.5</c:v>
                </c:pt>
                <c:pt idx="8">
                  <c:v>0.2</c:v>
                </c:pt>
                <c:pt idx="9">
                  <c:v>1.9</c:v>
                </c:pt>
                <c:pt idx="10">
                  <c:v>-0.6</c:v>
                </c:pt>
                <c:pt idx="11">
                  <c:v>3.1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749120"/>
        <c:axId val="41750912"/>
      </c:scatterChart>
      <c:valAx>
        <c:axId val="41749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750912"/>
        <c:crosses val="autoZero"/>
        <c:crossBetween val="midCat"/>
        <c:majorUnit val="1"/>
      </c:valAx>
      <c:valAx>
        <c:axId val="41750912"/>
        <c:scaling>
          <c:orientation val="minMax"/>
          <c:min val="-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749120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44B92-08CD-49BF-B462-F19CE2EBC0A6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558A4-6ABC-4A9C-BEA1-FCB7388DA0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821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would like to recall the main parameters of the 11 T dipole cable</a:t>
            </a:r>
            <a:r>
              <a:rPr lang="en-GB" baseline="0" dirty="0" smtClean="0"/>
              <a:t> and to underline that the total compaction of the cable is quite high for a Nb3Sn cable.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558A4-6ABC-4A9C-BEA1-FCB7388DA0E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428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would like to outline that the value of the mid-thickness is corrected at a pressure of 50 </a:t>
            </a:r>
            <a:r>
              <a:rPr lang="en-GB" dirty="0" err="1" smtClean="0"/>
              <a:t>MPa</a:t>
            </a:r>
            <a:r>
              <a:rPr lang="en-GB" dirty="0" smtClean="0"/>
              <a:t>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558A4-6ABC-4A9C-BEA1-FCB7388DA0E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5669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18 strands with Ta doped and 22 strands with Ti doped.</a:t>
            </a:r>
          </a:p>
          <a:p>
            <a:r>
              <a:rPr lang="en-GB" dirty="0" smtClean="0"/>
              <a:t>Ti doped strands have much higher</a:t>
            </a:r>
            <a:r>
              <a:rPr lang="en-GB" baseline="0" dirty="0" smtClean="0"/>
              <a:t> critical current than Ta doped strand for 50 h at 640 C.  (10% higher)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558A4-6ABC-4A9C-BEA1-FCB7388DA0E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0170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34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918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27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438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59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54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5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308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984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5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676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B0C49-17E4-4142-9F54-8B2E914393CA}" type="datetimeFigureOut">
              <a:rPr lang="fr-FR" smtClean="0"/>
              <a:t>23/09/2013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611A4-333D-49C9-831F-BCC29AE5366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593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18630" y="2996953"/>
            <a:ext cx="7924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u="sng" dirty="0"/>
              <a:t>Outline</a:t>
            </a:r>
            <a:r>
              <a:rPr lang="en-US" sz="2200" b="0" dirty="0"/>
              <a:t>:</a:t>
            </a:r>
          </a:p>
          <a:p>
            <a:pPr>
              <a:spcBef>
                <a:spcPct val="50000"/>
              </a:spcBef>
            </a:pPr>
            <a:r>
              <a:rPr lang="en-US" sz="2000" b="0" dirty="0" smtClean="0"/>
              <a:t>Main </a:t>
            </a:r>
            <a:r>
              <a:rPr lang="en-US" sz="2000" b="0" dirty="0"/>
              <a:t>parameters of the </a:t>
            </a:r>
            <a:r>
              <a:rPr lang="en-US" sz="2000" b="0" dirty="0" smtClean="0"/>
              <a:t>11 T dipole cable for the short model.</a:t>
            </a:r>
            <a:endParaRPr lang="en-US" sz="2000" b="0" dirty="0"/>
          </a:p>
          <a:p>
            <a:pPr>
              <a:spcBef>
                <a:spcPct val="50000"/>
              </a:spcBef>
            </a:pPr>
            <a:r>
              <a:rPr lang="en-US" sz="2000" b="0" dirty="0" smtClean="0"/>
              <a:t>Dimensions of the produced cables.</a:t>
            </a:r>
          </a:p>
          <a:p>
            <a:pPr>
              <a:spcBef>
                <a:spcPct val="50000"/>
              </a:spcBef>
            </a:pPr>
            <a:r>
              <a:rPr lang="en-US" sz="2000" b="0" dirty="0" smtClean="0"/>
              <a:t>Performances of the cables determined by </a:t>
            </a:r>
            <a:r>
              <a:rPr lang="en-US" sz="2000" b="0" dirty="0" err="1" smtClean="0"/>
              <a:t>Ic</a:t>
            </a:r>
            <a:r>
              <a:rPr lang="en-US" sz="2000" b="0" dirty="0" smtClean="0"/>
              <a:t> and RRR measurements on extracted strands.</a:t>
            </a:r>
          </a:p>
          <a:p>
            <a:pPr>
              <a:spcBef>
                <a:spcPct val="50000"/>
              </a:spcBef>
            </a:pPr>
            <a:r>
              <a:rPr lang="en-US" sz="2000" dirty="0" smtClean="0"/>
              <a:t>Stability measurements on extracted strands.</a:t>
            </a:r>
          </a:p>
          <a:p>
            <a:pPr>
              <a:spcBef>
                <a:spcPct val="50000"/>
              </a:spcBef>
            </a:pPr>
            <a:r>
              <a:rPr lang="en-US" sz="2000" b="0" dirty="0" smtClean="0"/>
              <a:t>Conclusion</a:t>
            </a:r>
            <a:endParaRPr lang="en-US" sz="2000" b="0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51520" y="476672"/>
            <a:ext cx="849191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 b="1" dirty="0" smtClean="0"/>
              <a:t>Fabrication and performance of the cables </a:t>
            </a:r>
          </a:p>
          <a:p>
            <a:pPr algn="ctr">
              <a:spcBef>
                <a:spcPct val="50000"/>
              </a:spcBef>
            </a:pPr>
            <a:r>
              <a:rPr lang="en-US" sz="2800" b="1" dirty="0" smtClean="0"/>
              <a:t>for the first short CERN’s model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787272" y="1963983"/>
            <a:ext cx="3024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0" dirty="0"/>
              <a:t>Luc Oberli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604250" y="6453188"/>
            <a:ext cx="431800" cy="287337"/>
          </a:xfrm>
        </p:spPr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351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7488832" cy="551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827584" y="175573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Stability Current Is measured by </a:t>
            </a:r>
            <a:r>
              <a:rPr lang="en-GB" sz="2400" b="1" dirty="0" smtClean="0"/>
              <a:t>V-H tests </a:t>
            </a:r>
            <a:r>
              <a:rPr lang="en-GB" sz="2400" dirty="0" smtClean="0"/>
              <a:t>on the cable 62B</a:t>
            </a:r>
            <a:endParaRPr lang="en-GB" dirty="0"/>
          </a:p>
          <a:p>
            <a:pPr algn="ctr"/>
            <a:r>
              <a:rPr lang="en-GB" dirty="0"/>
              <a:t>T = </a:t>
            </a:r>
            <a:r>
              <a:rPr lang="en-GB" dirty="0" smtClean="0"/>
              <a:t>4.3 K   RRR = 133, 158, 168  </a:t>
            </a:r>
            <a:r>
              <a:rPr lang="en-US" sz="1400" dirty="0"/>
              <a:t>for the HT  48h/210C, 48h/400C, </a:t>
            </a:r>
            <a:r>
              <a:rPr lang="en-US" sz="1400" dirty="0" smtClean="0"/>
              <a:t>50h/640C</a:t>
            </a:r>
            <a:endParaRPr lang="en-US" sz="1400" dirty="0"/>
          </a:p>
          <a:p>
            <a:pPr algn="ctr"/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115616" y="4554994"/>
            <a:ext cx="1925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Is = </a:t>
            </a:r>
            <a:r>
              <a:rPr lang="en-GB" dirty="0" smtClean="0"/>
              <a:t>900 </a:t>
            </a:r>
            <a:r>
              <a:rPr lang="en-GB" dirty="0"/>
              <a:t>A</a:t>
            </a:r>
          </a:p>
          <a:p>
            <a:endParaRPr lang="en-GB" dirty="0"/>
          </a:p>
          <a:p>
            <a:r>
              <a:rPr lang="en-GB" sz="1200" dirty="0"/>
              <a:t>a value more than </a:t>
            </a:r>
            <a:r>
              <a:rPr lang="en-GB" sz="1200" dirty="0" smtClean="0"/>
              <a:t>3 </a:t>
            </a:r>
            <a:r>
              <a:rPr lang="en-GB" sz="1200" dirty="0"/>
              <a:t>times higher than the value of the current defined by the intersection of the magnet load line with the critical current curve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827584" y="5517232"/>
            <a:ext cx="5832648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04664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Degradation of the critical current of the cables </a:t>
            </a:r>
            <a:r>
              <a:rPr lang="en-GB" sz="2400" b="1" dirty="0" smtClean="0"/>
              <a:t>produced with PIT strands </a:t>
            </a:r>
            <a:endParaRPr lang="fr-FR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77281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Run 85 B</a:t>
            </a:r>
            <a:r>
              <a:rPr lang="en-GB" dirty="0" smtClean="0"/>
              <a:t>:   14.6 mm wide cable , keystone angle 0.71</a:t>
            </a:r>
            <a:r>
              <a:rPr lang="en-GB" baseline="30000" dirty="0" smtClean="0"/>
              <a:t>o</a:t>
            </a:r>
            <a:r>
              <a:rPr lang="en-GB" dirty="0" smtClean="0"/>
              <a:t>, mid-thickness 1.25 mm</a:t>
            </a:r>
          </a:p>
          <a:p>
            <a:endParaRPr lang="en-GB" dirty="0" smtClean="0"/>
          </a:p>
          <a:p>
            <a:pPr algn="ctr"/>
            <a:r>
              <a:rPr lang="en-GB" sz="2400" dirty="0" smtClean="0"/>
              <a:t>average degradation  8.5 %</a:t>
            </a:r>
          </a:p>
          <a:p>
            <a:pPr algn="ctr"/>
            <a:r>
              <a:rPr lang="en-GB" dirty="0" smtClean="0"/>
              <a:t>Thin edge ratio (t/2d) = 82.8%</a:t>
            </a:r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611560" y="3573016"/>
            <a:ext cx="777686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Run </a:t>
            </a:r>
            <a:r>
              <a:rPr lang="en-GB" b="1" dirty="0" smtClean="0"/>
              <a:t>95 </a:t>
            </a:r>
            <a:r>
              <a:rPr lang="en-GB" b="1" dirty="0"/>
              <a:t>B</a:t>
            </a:r>
            <a:r>
              <a:rPr lang="en-GB" dirty="0"/>
              <a:t>:   </a:t>
            </a:r>
            <a:r>
              <a:rPr lang="en-GB" dirty="0" smtClean="0"/>
              <a:t>14.7 </a:t>
            </a:r>
            <a:r>
              <a:rPr lang="en-GB" dirty="0"/>
              <a:t>mm wide cable , keystone angle </a:t>
            </a:r>
            <a:r>
              <a:rPr lang="en-GB" dirty="0" smtClean="0"/>
              <a:t>0.61</a:t>
            </a:r>
            <a:r>
              <a:rPr lang="en-GB" baseline="30000" dirty="0" smtClean="0"/>
              <a:t>o</a:t>
            </a:r>
            <a:r>
              <a:rPr lang="en-GB" dirty="0"/>
              <a:t>, mid-thickness 1.25 mm</a:t>
            </a:r>
          </a:p>
          <a:p>
            <a:endParaRPr lang="en-GB" dirty="0"/>
          </a:p>
          <a:p>
            <a:pPr algn="ctr"/>
            <a:r>
              <a:rPr lang="en-GB" sz="2400" dirty="0"/>
              <a:t>average degradation  </a:t>
            </a:r>
            <a:r>
              <a:rPr lang="en-GB" sz="2400" dirty="0" smtClean="0"/>
              <a:t>4.6 </a:t>
            </a:r>
            <a:r>
              <a:rPr lang="en-GB" sz="2400" dirty="0"/>
              <a:t>%</a:t>
            </a:r>
          </a:p>
          <a:p>
            <a:pPr algn="ctr"/>
            <a:r>
              <a:rPr lang="en-GB" dirty="0"/>
              <a:t>Thin edge ratio (t/2d) = </a:t>
            </a:r>
            <a:r>
              <a:rPr lang="en-GB" dirty="0" smtClean="0"/>
              <a:t>83.7 %</a:t>
            </a:r>
          </a:p>
          <a:p>
            <a:pPr algn="ctr"/>
            <a:endParaRPr lang="en-GB" dirty="0"/>
          </a:p>
          <a:p>
            <a:r>
              <a:rPr lang="en-GB" dirty="0" smtClean="0"/>
              <a:t>	  14.7 mm wide cable, </a:t>
            </a:r>
            <a:r>
              <a:rPr lang="en-GB" dirty="0"/>
              <a:t>keystone angle 0.61</a:t>
            </a:r>
            <a:r>
              <a:rPr lang="en-GB" baseline="30000" dirty="0"/>
              <a:t>o</a:t>
            </a:r>
            <a:r>
              <a:rPr lang="en-GB" dirty="0"/>
              <a:t>, mid-thickness </a:t>
            </a:r>
            <a:r>
              <a:rPr lang="en-GB" dirty="0" smtClean="0"/>
              <a:t>1.26 3 mm</a:t>
            </a:r>
          </a:p>
          <a:p>
            <a:endParaRPr lang="en-GB" dirty="0" smtClean="0"/>
          </a:p>
          <a:p>
            <a:pPr algn="ctr"/>
            <a:r>
              <a:rPr lang="en-GB" sz="2400" dirty="0"/>
              <a:t>average degradation  </a:t>
            </a:r>
            <a:r>
              <a:rPr lang="en-GB" sz="2400" dirty="0" smtClean="0"/>
              <a:t>1.5 </a:t>
            </a:r>
            <a:r>
              <a:rPr lang="en-GB" sz="2400" dirty="0"/>
              <a:t>%</a:t>
            </a:r>
          </a:p>
          <a:p>
            <a:pPr algn="ctr"/>
            <a:r>
              <a:rPr lang="en-GB" dirty="0"/>
              <a:t>Thin edge ratio (t/2d) = </a:t>
            </a:r>
            <a:r>
              <a:rPr lang="en-GB" dirty="0" smtClean="0"/>
              <a:t>85.1 %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848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764704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Conclusion</a:t>
            </a:r>
            <a:endParaRPr lang="fr-FR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2276872"/>
            <a:ext cx="698477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Small values of </a:t>
            </a:r>
            <a:r>
              <a:rPr lang="en-GB" sz="2000" dirty="0" err="1" smtClean="0"/>
              <a:t>Ic</a:t>
            </a:r>
            <a:r>
              <a:rPr lang="en-GB" sz="2000" dirty="0" smtClean="0"/>
              <a:t> degradation were obtained on the cables fabricated with RRP strands</a:t>
            </a:r>
            <a:r>
              <a:rPr lang="en-GB" sz="2000" dirty="0"/>
              <a:t>:</a:t>
            </a:r>
            <a:r>
              <a:rPr lang="en-GB" sz="2000" dirty="0" smtClean="0"/>
              <a:t> around </a:t>
            </a:r>
            <a:r>
              <a:rPr lang="en-GB" sz="2000" b="1" dirty="0" smtClean="0"/>
              <a:t>1.2 % </a:t>
            </a:r>
            <a:r>
              <a:rPr lang="en-GB" sz="2000" dirty="0" smtClean="0"/>
              <a:t>even though the cables have a thin edge with a high compaction </a:t>
            </a:r>
            <a:r>
              <a:rPr lang="en-GB" sz="2000" dirty="0" smtClean="0"/>
              <a:t>(t/2d = 82.5</a:t>
            </a:r>
            <a:r>
              <a:rPr lang="en-GB" sz="2000" dirty="0" smtClean="0"/>
              <a:t>%)</a:t>
            </a:r>
          </a:p>
          <a:p>
            <a:r>
              <a:rPr lang="en-GB" sz="2000" dirty="0" smtClean="0"/>
              <a:t>			but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the filaments are quite distorted  by shear stress.</a:t>
            </a:r>
            <a:endParaRPr lang="en-GB" sz="2000" dirty="0"/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Stability current is nevertheless  </a:t>
            </a:r>
            <a:r>
              <a:rPr lang="en-GB" sz="2000" b="1" dirty="0" smtClean="0"/>
              <a:t>&gt; 900 A  </a:t>
            </a:r>
            <a:r>
              <a:rPr lang="en-GB" sz="2000" dirty="0" smtClean="0"/>
              <a:t>at 4.3 K by reducing the temperature of the last plateau to 640 C, and should have a similar value at 2.0 K as measured for the same cable but with a temperature of 665 C for the last plateau.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46369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547664" y="375047"/>
            <a:ext cx="56166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/>
              <a:t>Main parameters of the 11 T dipole cable</a:t>
            </a:r>
            <a:endParaRPr lang="en-US" sz="24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199049"/>
              </p:ext>
            </p:extLst>
          </p:nvPr>
        </p:nvGraphicFramePr>
        <p:xfrm>
          <a:off x="1691680" y="1351620"/>
          <a:ext cx="5256584" cy="487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656184"/>
                <a:gridCol w="1656184"/>
              </a:tblGrid>
              <a:tr h="14401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Initial dimensions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Nominal dimensions</a:t>
                      </a:r>
                      <a:endParaRPr lang="en-US" sz="160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14.7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14.7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 of strands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Mid-thickness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1.269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1.250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Thin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1.168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1.149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Thick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1.370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1.351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0.79</a:t>
                      </a:r>
                      <a:r>
                        <a:rPr lang="en-US" sz="1600" baseline="30000" dirty="0" smtClean="0"/>
                        <a:t>o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0.79</a:t>
                      </a:r>
                      <a:r>
                        <a:rPr lang="en-US" sz="1600" baseline="30000" dirty="0" smtClean="0"/>
                        <a:t>o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t/2d   thin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83.4 %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82.5 %</a:t>
                      </a:r>
                      <a:endParaRPr lang="en-US" sz="16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t/2d   thick</a:t>
                      </a:r>
                      <a:r>
                        <a:rPr lang="en-US" sz="1600" b="1" baseline="0" dirty="0" smtClean="0"/>
                        <a:t> edge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97.8 %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96.5 %</a:t>
                      </a:r>
                      <a:endParaRPr lang="en-US" sz="16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Compaction factor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86 %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87.3 %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Transposition pitch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mm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 bwMode="auto">
          <a:xfrm>
            <a:off x="5652120" y="4293096"/>
            <a:ext cx="792088" cy="65225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652120" y="5229200"/>
            <a:ext cx="792088" cy="65225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70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935450"/>
              </p:ext>
            </p:extLst>
          </p:nvPr>
        </p:nvGraphicFramePr>
        <p:xfrm>
          <a:off x="899592" y="1196752"/>
          <a:ext cx="7056783" cy="2232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3899"/>
                <a:gridCol w="765969"/>
                <a:gridCol w="676885"/>
                <a:gridCol w="1014930"/>
                <a:gridCol w="1240027"/>
                <a:gridCol w="676090"/>
                <a:gridCol w="1558983"/>
              </a:tblGrid>
              <a:tr h="5580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effectLst/>
                        </a:rPr>
                        <a:t>Cable</a:t>
                      </a:r>
                      <a:r>
                        <a:rPr lang="fr-FR" sz="1100" dirty="0">
                          <a:effectLst/>
                        </a:rPr>
                        <a:t> ID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Run ID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Length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Width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 smtClean="0">
                          <a:effectLst/>
                        </a:rPr>
                        <a:t>Mid-thickness</a:t>
                      </a:r>
                      <a:r>
                        <a:rPr lang="fr-FR" sz="1100" dirty="0" smtClean="0">
                          <a:effectLst/>
                        </a:rPr>
                        <a:t> at 50 </a:t>
                      </a:r>
                      <a:r>
                        <a:rPr lang="fr-FR" sz="1100" dirty="0" err="1" smtClean="0">
                          <a:effectLst/>
                        </a:rPr>
                        <a:t>MPa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Sigma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Keystone angle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H15OC0127A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86A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237 m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14.715 mm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1.2498 mm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0.001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0.78</a:t>
                      </a:r>
                      <a:r>
                        <a:rPr lang="fr-FR" sz="1100" baseline="30000">
                          <a:effectLst/>
                        </a:rPr>
                        <a:t>o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H15OC0127B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86A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235 m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14.717 mm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1.2491 mm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0.0006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0.78</a:t>
                      </a:r>
                      <a:r>
                        <a:rPr lang="fr-FR" sz="1100" baseline="30000">
                          <a:effectLst/>
                        </a:rPr>
                        <a:t>o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80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H15OC0137A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96A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218 m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14.706 mm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1.2499 mm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0.003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0.78</a:t>
                      </a:r>
                      <a:r>
                        <a:rPr lang="fr-FR" sz="1100" baseline="30000" dirty="0">
                          <a:effectLst/>
                        </a:rPr>
                        <a:t>o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404664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Dimensions of the 3 unit lengths fabricated for the first short CERN’s model</a:t>
            </a:r>
            <a:endParaRPr lang="fr-FR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149080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/>
              <a:t>The dimensions of the 3 unit lengths are very close.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dirty="0" smtClean="0"/>
              <a:t>The value of the mid-thickness is corrected at 50 </a:t>
            </a:r>
            <a:r>
              <a:rPr lang="en-GB" dirty="0" err="1" smtClean="0"/>
              <a:t>MPa</a:t>
            </a:r>
            <a:r>
              <a:rPr lang="en-GB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9772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8638799" cy="504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47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625045"/>
              </p:ext>
            </p:extLst>
          </p:nvPr>
        </p:nvGraphicFramePr>
        <p:xfrm>
          <a:off x="323528" y="404664"/>
          <a:ext cx="8136904" cy="3685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373930"/>
              </p:ext>
            </p:extLst>
          </p:nvPr>
        </p:nvGraphicFramePr>
        <p:xfrm>
          <a:off x="467544" y="3645024"/>
          <a:ext cx="7992888" cy="3109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66303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4365104"/>
            <a:ext cx="89644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Average </a:t>
            </a:r>
            <a:r>
              <a:rPr lang="en-US" sz="2000" dirty="0" err="1"/>
              <a:t>Ic</a:t>
            </a:r>
            <a:r>
              <a:rPr lang="en-US" sz="2000" dirty="0"/>
              <a:t> degradation is </a:t>
            </a:r>
            <a:r>
              <a:rPr lang="en-US" sz="2000" dirty="0" smtClean="0"/>
              <a:t>1.3 % </a:t>
            </a:r>
            <a:r>
              <a:rPr lang="en-US" sz="2000" dirty="0"/>
              <a:t>f</a:t>
            </a:r>
            <a:r>
              <a:rPr lang="en-US" sz="2000" dirty="0" smtClean="0"/>
              <a:t>or the cable 86A</a:t>
            </a:r>
          </a:p>
          <a:p>
            <a:r>
              <a:rPr lang="en-US" sz="2000" dirty="0" smtClean="0"/>
              <a:t>Average </a:t>
            </a:r>
            <a:r>
              <a:rPr lang="en-US" sz="2000" dirty="0" err="1" smtClean="0"/>
              <a:t>Ic</a:t>
            </a:r>
            <a:r>
              <a:rPr lang="en-US" sz="2000" dirty="0" smtClean="0"/>
              <a:t> of the extracted strands at 12 T :  </a:t>
            </a:r>
            <a:r>
              <a:rPr lang="en-US" sz="2000" b="1" dirty="0" smtClean="0"/>
              <a:t>384</a:t>
            </a:r>
            <a:r>
              <a:rPr lang="en-US" sz="2000" dirty="0" smtClean="0"/>
              <a:t> A at 4.3 K   =&gt; </a:t>
            </a:r>
            <a:r>
              <a:rPr lang="en-US" sz="2000" dirty="0" err="1" smtClean="0"/>
              <a:t>Ic</a:t>
            </a:r>
            <a:r>
              <a:rPr lang="en-US" sz="2000" baseline="30000" dirty="0" err="1" smtClean="0"/>
              <a:t>cable</a:t>
            </a:r>
            <a:r>
              <a:rPr lang="en-US" sz="2000" dirty="0" smtClean="0"/>
              <a:t> (12T) = 15460 A </a:t>
            </a:r>
          </a:p>
          <a:p>
            <a:endParaRPr lang="en-US" sz="2000" dirty="0"/>
          </a:p>
          <a:p>
            <a:r>
              <a:rPr lang="en-US" sz="2000" dirty="0"/>
              <a:t>Average </a:t>
            </a:r>
            <a:r>
              <a:rPr lang="en-US" sz="2000" dirty="0" err="1"/>
              <a:t>Ic</a:t>
            </a:r>
            <a:r>
              <a:rPr lang="en-US" sz="2000" dirty="0"/>
              <a:t> degradation is </a:t>
            </a:r>
            <a:r>
              <a:rPr lang="en-US" sz="2000" dirty="0" smtClean="0"/>
              <a:t>1.0 </a:t>
            </a:r>
            <a:r>
              <a:rPr lang="en-US" sz="2000" dirty="0"/>
              <a:t>% for the cable </a:t>
            </a:r>
            <a:r>
              <a:rPr lang="en-US" sz="2000" dirty="0" smtClean="0"/>
              <a:t>96A</a:t>
            </a:r>
            <a:endParaRPr lang="en-US" sz="2000" dirty="0"/>
          </a:p>
          <a:p>
            <a:r>
              <a:rPr lang="en-US" sz="2000" dirty="0"/>
              <a:t>Average </a:t>
            </a:r>
            <a:r>
              <a:rPr lang="en-US" sz="2000" dirty="0" err="1"/>
              <a:t>Ic</a:t>
            </a:r>
            <a:r>
              <a:rPr lang="en-US" sz="2000" dirty="0"/>
              <a:t> of the extracted strands at 12 T :  </a:t>
            </a:r>
            <a:r>
              <a:rPr lang="en-US" sz="2000" b="1" dirty="0" smtClean="0"/>
              <a:t>425</a:t>
            </a:r>
            <a:r>
              <a:rPr lang="en-US" sz="2000" dirty="0" smtClean="0"/>
              <a:t> A at 4.3 </a:t>
            </a:r>
            <a:r>
              <a:rPr lang="en-US" sz="2000" dirty="0"/>
              <a:t>K </a:t>
            </a:r>
            <a:r>
              <a:rPr lang="en-US" sz="2000" dirty="0" smtClean="0"/>
              <a:t> =&gt; </a:t>
            </a:r>
            <a:r>
              <a:rPr lang="en-US" sz="2000" dirty="0" err="1"/>
              <a:t>Ic</a:t>
            </a:r>
            <a:r>
              <a:rPr lang="en-US" sz="2000" baseline="30000" dirty="0" err="1"/>
              <a:t>cable</a:t>
            </a:r>
            <a:r>
              <a:rPr lang="en-US" sz="2000" dirty="0"/>
              <a:t> (12T) = </a:t>
            </a:r>
            <a:r>
              <a:rPr lang="en-US" sz="2000" dirty="0" smtClean="0"/>
              <a:t>17000 </a:t>
            </a:r>
            <a:r>
              <a:rPr lang="en-US" sz="2000" dirty="0"/>
              <a:t>A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b="1" u="sng" dirty="0" smtClean="0">
                <a:solidFill>
                  <a:schemeClr val="accent1"/>
                </a:solidFill>
              </a:rPr>
              <a:t>Both cables have a similar degradation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88640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Degradation of the critical current of the cables produced for the first short CERN’s model.</a:t>
            </a:r>
            <a:endParaRPr lang="fr-FR" sz="24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0168155"/>
              </p:ext>
            </p:extLst>
          </p:nvPr>
        </p:nvGraphicFramePr>
        <p:xfrm>
          <a:off x="827584" y="980728"/>
          <a:ext cx="720080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/>
          <p:cNvCxnSpPr/>
          <p:nvPr/>
        </p:nvCxnSpPr>
        <p:spPr>
          <a:xfrm flipV="1">
            <a:off x="4716016" y="1344178"/>
            <a:ext cx="0" cy="19442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259632" y="1475492"/>
            <a:ext cx="2011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Cable from run 86A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860032" y="1475492"/>
            <a:ext cx="2011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Cable from run </a:t>
            </a:r>
            <a:r>
              <a:rPr lang="en-GB" dirty="0" smtClean="0"/>
              <a:t>96A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6358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Degradation of the RRR for the cables fabricated with RRP 108/127 strands</a:t>
            </a:r>
            <a:endParaRPr lang="fr-FR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608857"/>
            <a:ext cx="8682037" cy="370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342900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Cable from run 86A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306691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Cable from run 96A</a:t>
            </a:r>
            <a:endParaRPr lang="fr-FR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211960" y="3066911"/>
            <a:ext cx="0" cy="26663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5536" y="1556792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significant drop of the RRR values has been seen for the cable 96 A, even though both cables have the same dimensions and could be considered as real twins.</a:t>
            </a:r>
          </a:p>
          <a:p>
            <a:r>
              <a:rPr lang="en-GB" dirty="0" smtClean="0"/>
              <a:t>Same heat treatment for both cables :   48h/210C + 48h/400C + 50h/640C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2525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Workspaces\d\div_lhc\MMS_SECA\CABLAGE\Câblage Nb3Sn\40 brins\40 x 0.7 mm\14_7 mm\Run 86A\run 86A metallographie\vue complete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12" y="1052736"/>
            <a:ext cx="8272958" cy="103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Workspaces\d\div_lhc\MMS_SECA\CABLAGE\Câblage Nb3Sn\40 brins\40 x 0.7 mm\14_7 mm\Run 86A\run 86A metallographie\gc vue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76872"/>
            <a:ext cx="3272382" cy="242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Workspaces\d\div_lhc\MMS_SECA\CABLAGE\Câblage Nb3Sn\40 brins\40 x 0.7 mm\14_7 mm\Run 86A\run 86A metallographie\pc vue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5" y="2291159"/>
            <a:ext cx="3233889" cy="240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88640"/>
            <a:ext cx="878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Cross-section of the cable 86 A fabricated with RRP 108/127 strands</a:t>
            </a:r>
            <a:endParaRPr lang="fr-FR" sz="2400" b="1" dirty="0"/>
          </a:p>
        </p:txBody>
      </p:sp>
      <p:sp>
        <p:nvSpPr>
          <p:cNvPr id="6" name="Oval 5"/>
          <p:cNvSpPr/>
          <p:nvPr/>
        </p:nvSpPr>
        <p:spPr>
          <a:xfrm>
            <a:off x="611560" y="2492896"/>
            <a:ext cx="432048" cy="36004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251520" y="3154685"/>
            <a:ext cx="360040" cy="57606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45" y="4724243"/>
            <a:ext cx="2160240" cy="199954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251520" y="5157192"/>
            <a:ext cx="360040" cy="8640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2922290" y="5262352"/>
            <a:ext cx="4962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total compaction is quite high (87.3 %), specially at the thin edge of the cable where the filaments are severely distorted by shear stress.</a:t>
            </a:r>
          </a:p>
          <a:p>
            <a:r>
              <a:rPr lang="en-GB" dirty="0" smtClean="0"/>
              <a:t>(t/2d = 82.5 %)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9029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\\cern.ch\dfs\Workspaces\d\div_lhc\MMS_SECA\CABLAGE\Câblage Nb3Sn\40 brins\40 x 0.7 mm\14_7 mm\Run 62B\vue 1 x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60" y="4075626"/>
            <a:ext cx="2880320" cy="216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\\cern.ch\dfs\Workspaces\d\div_lhc\MMS_SECA\CABLAGE\Câblage Nb3Sn\40 brins\40 x 0.7 mm\14_7 mm\Run 62B\vue 2 x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662" y="4516122"/>
            <a:ext cx="2876085" cy="215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" y="836712"/>
            <a:ext cx="88677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8560" y="116632"/>
            <a:ext cx="820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Fabrication of </a:t>
            </a:r>
            <a:r>
              <a:rPr lang="en-US" sz="1800" b="1" dirty="0"/>
              <a:t>the </a:t>
            </a:r>
            <a:r>
              <a:rPr lang="en-US" sz="1800" b="1" dirty="0" smtClean="0"/>
              <a:t>1st long cable (Run 62B) for the demonstrator built at </a:t>
            </a:r>
            <a:r>
              <a:rPr lang="en-US" sz="1800" b="1" dirty="0" err="1" smtClean="0"/>
              <a:t>Fermilab</a:t>
            </a:r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4032448" y="2132856"/>
            <a:ext cx="493204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Average </a:t>
            </a:r>
            <a:r>
              <a:rPr lang="en-US" sz="2000" dirty="0" err="1"/>
              <a:t>Ic</a:t>
            </a:r>
            <a:r>
              <a:rPr lang="en-US" sz="2000" dirty="0"/>
              <a:t> degradation is </a:t>
            </a:r>
            <a:r>
              <a:rPr lang="en-US" sz="2000" b="1" dirty="0" smtClean="0"/>
              <a:t>1.5 %</a:t>
            </a:r>
          </a:p>
          <a:p>
            <a:pPr algn="ctr"/>
            <a:endParaRPr lang="en-US" sz="1100" dirty="0" smtClean="0"/>
          </a:p>
          <a:p>
            <a:pPr algn="ctr"/>
            <a:r>
              <a:rPr lang="en-US" sz="1800" b="0" dirty="0"/>
              <a:t>(result obtained on </a:t>
            </a:r>
            <a:r>
              <a:rPr lang="en-US" sz="1800" b="0" dirty="0" smtClean="0"/>
              <a:t>5 </a:t>
            </a:r>
            <a:r>
              <a:rPr lang="en-US" sz="1800" b="0" dirty="0"/>
              <a:t>extracted strands</a:t>
            </a:r>
            <a:r>
              <a:rPr lang="en-US" sz="1800" b="0" dirty="0" smtClean="0"/>
              <a:t>) </a:t>
            </a:r>
          </a:p>
          <a:p>
            <a:pPr algn="ctr"/>
            <a:r>
              <a:rPr lang="en-US" sz="1800" b="0" dirty="0"/>
              <a:t>f</a:t>
            </a:r>
            <a:r>
              <a:rPr lang="en-US" sz="1800" b="0" dirty="0" smtClean="0"/>
              <a:t>or the HT  48h/210C, 48h/400C, 50h/665C</a:t>
            </a:r>
            <a:endParaRPr lang="en-US" sz="1800" b="0" dirty="0"/>
          </a:p>
          <a:p>
            <a:pPr algn="ctr"/>
            <a:endParaRPr lang="en-US" sz="1100" dirty="0"/>
          </a:p>
          <a:p>
            <a:pPr algn="ctr"/>
            <a:r>
              <a:rPr lang="en-US" b="0" dirty="0" smtClean="0"/>
              <a:t>3.9 </a:t>
            </a:r>
            <a:r>
              <a:rPr lang="en-US" b="0" dirty="0"/>
              <a:t>%, </a:t>
            </a:r>
            <a:r>
              <a:rPr lang="en-US" b="0" dirty="0" smtClean="0"/>
              <a:t>2.1 </a:t>
            </a:r>
            <a:r>
              <a:rPr lang="en-US" b="0" dirty="0"/>
              <a:t>%, </a:t>
            </a:r>
            <a:r>
              <a:rPr lang="en-US" b="0" dirty="0" smtClean="0"/>
              <a:t>- 0.5 %, 0.4 %, 1.5 %</a:t>
            </a:r>
          </a:p>
          <a:p>
            <a:pPr algn="ctr"/>
            <a:endParaRPr lang="en-US" sz="1000" dirty="0"/>
          </a:p>
          <a:p>
            <a:r>
              <a:rPr lang="en-US" b="0" dirty="0" smtClean="0"/>
              <a:t>        RRR : 27, 34, 34, 38, 47, 49 with 50h/665C</a:t>
            </a:r>
          </a:p>
          <a:p>
            <a:r>
              <a:rPr lang="en-US" b="0" dirty="0" smtClean="0"/>
              <a:t>        RRR : 133, 168, 158   with 50h/640 C</a:t>
            </a:r>
            <a:endParaRPr lang="en-US" b="0" dirty="0"/>
          </a:p>
        </p:txBody>
      </p:sp>
      <p:sp>
        <p:nvSpPr>
          <p:cNvPr id="7" name="Oval 6"/>
          <p:cNvSpPr/>
          <p:nvPr/>
        </p:nvSpPr>
        <p:spPr bwMode="auto">
          <a:xfrm>
            <a:off x="1471713" y="4581128"/>
            <a:ext cx="363983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420888"/>
            <a:ext cx="36724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 smtClean="0"/>
              <a:t>Cable fabricated without a core</a:t>
            </a:r>
          </a:p>
          <a:p>
            <a:endParaRPr lang="en-GB" dirty="0"/>
          </a:p>
          <a:p>
            <a:r>
              <a:rPr lang="en-GB" dirty="0" smtClean="0"/>
              <a:t>Cable mid-thickness 1.254 mm</a:t>
            </a:r>
          </a:p>
          <a:p>
            <a:r>
              <a:rPr lang="en-GB" dirty="0" smtClean="0"/>
              <a:t>Keystone angle 0.75</a:t>
            </a:r>
            <a:r>
              <a:rPr lang="en-GB" baseline="30000" dirty="0" smtClean="0"/>
              <a:t>o</a:t>
            </a:r>
          </a:p>
          <a:p>
            <a:endParaRPr lang="fr-FR" dirty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10"/>
          </p:nvPr>
        </p:nvSpPr>
        <p:spPr>
          <a:xfrm>
            <a:off x="8604250" y="6453188"/>
            <a:ext cx="431800" cy="287337"/>
          </a:xfrm>
        </p:spPr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85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779</Words>
  <Application>Microsoft Office PowerPoint</Application>
  <PresentationFormat>On-screen Show (4:3)</PresentationFormat>
  <Paragraphs>145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Degradation of the RRR for the cables fabricated with RRP 108/127 strands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Degradation of the RRR for the cables fabricated with RRP 108/127 strands</dc:title>
  <dc:creator>OBERLI</dc:creator>
  <cp:lastModifiedBy>OBERLI</cp:lastModifiedBy>
  <cp:revision>59</cp:revision>
  <cp:lastPrinted>2013-09-10T07:43:24Z</cp:lastPrinted>
  <dcterms:created xsi:type="dcterms:W3CDTF">2013-09-10T07:32:51Z</dcterms:created>
  <dcterms:modified xsi:type="dcterms:W3CDTF">2013-09-23T07:17:36Z</dcterms:modified>
</cp:coreProperties>
</file>