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74" r:id="rId4"/>
    <p:sldId id="275" r:id="rId5"/>
    <p:sldId id="258" r:id="rId6"/>
    <p:sldId id="260" r:id="rId7"/>
    <p:sldId id="259" r:id="rId8"/>
    <p:sldId id="261" r:id="rId9"/>
    <p:sldId id="262" r:id="rId10"/>
    <p:sldId id="263" r:id="rId11"/>
    <p:sldId id="278" r:id="rId12"/>
    <p:sldId id="264" r:id="rId13"/>
    <p:sldId id="277" r:id="rId14"/>
    <p:sldId id="265" r:id="rId15"/>
    <p:sldId id="273" r:id="rId16"/>
    <p:sldId id="266" r:id="rId17"/>
    <p:sldId id="269" r:id="rId18"/>
    <p:sldId id="267" r:id="rId19"/>
    <p:sldId id="270" r:id="rId20"/>
    <p:sldId id="271" r:id="rId21"/>
    <p:sldId id="276" r:id="rId22"/>
    <p:sldId id="27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5" d="100"/>
          <a:sy n="85" d="100"/>
        </p:scale>
        <p:origin x="-96" y="-6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60908F-108E-3446-94B7-0CE6E17563B9}" type="datetimeFigureOut">
              <a:rPr lang="en-US" smtClean="0"/>
              <a:t>9/19/13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F39C03-FBFE-1C4C-92C5-3AB2DFB4410A}" type="slidenum">
              <a:rPr lang="en-US" smtClean="0"/>
              <a:t>‹#›</a:t>
            </a:fld>
            <a:endParaRPr lang="en-US"/>
          </a:p>
        </p:txBody>
      </p:sp>
    </p:spTree>
    <p:extLst>
      <p:ext uri="{BB962C8B-B14F-4D97-AF65-F5344CB8AC3E}">
        <p14:creationId xmlns:p14="http://schemas.microsoft.com/office/powerpoint/2010/main" val="284068344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coil has no internal splice (one unique length of cable for both layers)</a:t>
            </a:r>
          </a:p>
          <a:p>
            <a:r>
              <a:rPr lang="en-US" sz="1200" dirty="0" smtClean="0"/>
              <a:t>The first layer (IL: inner layer) is wound on a </a:t>
            </a:r>
            <a:r>
              <a:rPr lang="en-US" sz="1200" dirty="0" err="1" smtClean="0"/>
              <a:t>Kapton</a:t>
            </a:r>
            <a:r>
              <a:rPr lang="en-US" sz="1200" dirty="0" smtClean="0"/>
              <a:t> foil fixed on the mandrel</a:t>
            </a:r>
          </a:p>
          <a:p>
            <a:r>
              <a:rPr lang="en-US" sz="1200" dirty="0" smtClean="0"/>
              <a:t>The cable length for the outer layer is “in reserve” over the winding machine.</a:t>
            </a:r>
          </a:p>
          <a:p>
            <a:r>
              <a:rPr lang="en-US" sz="1200" dirty="0" smtClean="0"/>
              <a:t>The winding tools and techniques are similar to   those in use at FNAL, at the difference that the mandrel is equipped with winding poles</a:t>
            </a:r>
          </a:p>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5</a:t>
            </a:fld>
            <a:endParaRPr lang="en-US"/>
          </a:p>
        </p:txBody>
      </p:sp>
    </p:spTree>
    <p:extLst>
      <p:ext uri="{BB962C8B-B14F-4D97-AF65-F5344CB8AC3E}">
        <p14:creationId xmlns:p14="http://schemas.microsoft.com/office/powerpoint/2010/main" val="3462611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16</a:t>
            </a:fld>
            <a:endParaRPr lang="en-US"/>
          </a:p>
        </p:txBody>
      </p:sp>
    </p:spTree>
    <p:extLst>
      <p:ext uri="{BB962C8B-B14F-4D97-AF65-F5344CB8AC3E}">
        <p14:creationId xmlns:p14="http://schemas.microsoft.com/office/powerpoint/2010/main" val="8928451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Price high but comparable to high end stainless steel and other nickel </a:t>
            </a:r>
            <a:r>
              <a:rPr lang="en-US" sz="1200" dirty="0" err="1" smtClean="0"/>
              <a:t>superalloys</a:t>
            </a:r>
            <a:endParaRPr lang="en-US" sz="1200" dirty="0" smtClean="0"/>
          </a:p>
          <a:p>
            <a:r>
              <a:rPr lang="en-US" dirty="0" smtClean="0"/>
              <a:t>From previous</a:t>
            </a:r>
            <a:r>
              <a:rPr lang="en-US" baseline="0" dirty="0" smtClean="0"/>
              <a:t> review (at the pre-series stage) : </a:t>
            </a:r>
            <a:r>
              <a:rPr lang="en-US" sz="2000" dirty="0" smtClean="0"/>
              <a:t>Objective: replace 316L SS machined wedges by cold drawn profiles made of ODS copper alloy (Oxide Dispersion Strengthened)</a:t>
            </a:r>
          </a:p>
          <a:p>
            <a:pPr lvl="1"/>
            <a:r>
              <a:rPr lang="en-US" sz="1400" dirty="0" smtClean="0"/>
              <a:t>Copper based alloy, closer to coil material </a:t>
            </a:r>
            <a:r>
              <a:rPr lang="en-US" sz="1400" dirty="0" err="1" smtClean="0"/>
              <a:t>behaviour</a:t>
            </a:r>
            <a:r>
              <a:rPr lang="en-US" sz="1400" dirty="0" smtClean="0"/>
              <a:t>. Thermo contraction at 4.2K: 3.07mm/m</a:t>
            </a:r>
          </a:p>
          <a:p>
            <a:pPr lvl="1"/>
            <a:r>
              <a:rPr lang="en-US" sz="1400" dirty="0" smtClean="0"/>
              <a:t>Better temperature resistance than any other bronze (incl. </a:t>
            </a:r>
            <a:r>
              <a:rPr lang="en-US" sz="1400" dirty="0" err="1" smtClean="0"/>
              <a:t>CuBe</a:t>
            </a:r>
            <a:r>
              <a:rPr lang="en-US" sz="1400" dirty="0" smtClean="0"/>
              <a:t> and </a:t>
            </a:r>
            <a:r>
              <a:rPr lang="en-US" sz="1400" dirty="0" err="1" smtClean="0"/>
              <a:t>CuZr</a:t>
            </a:r>
            <a:r>
              <a:rPr lang="en-US" sz="1400" dirty="0" smtClean="0"/>
              <a:t>)</a:t>
            </a:r>
          </a:p>
          <a:p>
            <a:pPr lvl="1"/>
            <a:r>
              <a:rPr lang="en-US" sz="1400" dirty="0" smtClean="0"/>
              <a:t>Cold drawn smooth profiles with rounded corners</a:t>
            </a:r>
          </a:p>
          <a:p>
            <a:pPr lvl="1"/>
            <a:r>
              <a:rPr lang="en-US" sz="1400" dirty="0" smtClean="0"/>
              <a:t>Possibly better heat conduction and enthalpy ? (elec. conductivity: 91 % IACS)</a:t>
            </a:r>
          </a:p>
          <a:p>
            <a:pPr lvl="1"/>
            <a:r>
              <a:rPr lang="en-US" sz="1400" dirty="0" smtClean="0"/>
              <a:t>In development at </a:t>
            </a:r>
            <a:r>
              <a:rPr lang="en-US" sz="1400" dirty="0" err="1" smtClean="0"/>
              <a:t>Luvata</a:t>
            </a:r>
            <a:r>
              <a:rPr lang="en-US" sz="1400" dirty="0" smtClean="0"/>
              <a:t> (FI) and ECKA (D)since 2011.</a:t>
            </a:r>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17</a:t>
            </a:fld>
            <a:endParaRPr lang="en-US"/>
          </a:p>
        </p:txBody>
      </p:sp>
    </p:spTree>
    <p:extLst>
      <p:ext uri="{BB962C8B-B14F-4D97-AF65-F5344CB8AC3E}">
        <p14:creationId xmlns:p14="http://schemas.microsoft.com/office/powerpoint/2010/main" val="1124534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 more to see in Jacky’s presentation.</a:t>
            </a:r>
          </a:p>
          <a:p>
            <a:r>
              <a:rPr lang="en-US" dirty="0" smtClean="0"/>
              <a:t>Principle works effectively. Still some risk of shorts</a:t>
            </a:r>
            <a:r>
              <a:rPr lang="en-US" baseline="0" dirty="0" smtClean="0"/>
              <a:t> during winding.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rgbClr val="FF0000"/>
                </a:solidFill>
              </a:rPr>
              <a:t>! Flex hinge proved to work well, but such design may only be compatible with SLS, not with machining </a:t>
            </a:r>
            <a:r>
              <a:rPr lang="en-US" sz="1200" dirty="0" smtClean="0">
                <a:solidFill>
                  <a:srgbClr val="FF0000"/>
                </a:solidFill>
                <a:sym typeface="Wingdings"/>
              </a:rPr>
              <a:t>need to ensure that SLS is fully compatible with accelerator quality series magnets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18</a:t>
            </a:fld>
            <a:endParaRPr lang="en-US"/>
          </a:p>
        </p:txBody>
      </p:sp>
    </p:spTree>
    <p:extLst>
      <p:ext uri="{BB962C8B-B14F-4D97-AF65-F5344CB8AC3E}">
        <p14:creationId xmlns:p14="http://schemas.microsoft.com/office/powerpoint/2010/main" val="2881437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saddle is the last spacer at the extremity of the coil.</a:t>
            </a:r>
          </a:p>
          <a:p>
            <a:r>
              <a:rPr lang="en-US" dirty="0" smtClean="0"/>
              <a:t>The lead end saddle is connected to a removable stainless</a:t>
            </a:r>
            <a:r>
              <a:rPr lang="en-US" baseline="0" dirty="0" smtClean="0"/>
              <a:t> steel part called splice block. This part covers and protect the splice region, transition where the Nb3Sn coil terminal is soldered to the </a:t>
            </a:r>
            <a:r>
              <a:rPr lang="en-US" baseline="0" dirty="0" err="1" smtClean="0"/>
              <a:t>Nb</a:t>
            </a:r>
            <a:r>
              <a:rPr lang="en-US" baseline="0" dirty="0" smtClean="0"/>
              <a:t>-Ti cable (bus)</a:t>
            </a:r>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19</a:t>
            </a:fld>
            <a:endParaRPr lang="en-US"/>
          </a:p>
        </p:txBody>
      </p:sp>
    </p:spTree>
    <p:extLst>
      <p:ext uri="{BB962C8B-B14F-4D97-AF65-F5344CB8AC3E}">
        <p14:creationId xmlns:p14="http://schemas.microsoft.com/office/powerpoint/2010/main" val="4180199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Currently: Ceramic Matrix CTD-1202 is used as a binder to agglomerate the coil turns in order to wind the 2d layer, to handle the coil before reaction.</a:t>
            </a:r>
          </a:p>
          <a:p>
            <a:r>
              <a:rPr lang="en-US" sz="1200" dirty="0" smtClean="0"/>
              <a:t>The CTD-1202 is curable </a:t>
            </a:r>
            <a:r>
              <a:rPr lang="en-US" sz="1200" dirty="0" err="1" smtClean="0"/>
              <a:t>organo</a:t>
            </a:r>
            <a:r>
              <a:rPr lang="en-US" sz="1200" dirty="0" smtClean="0"/>
              <a:t>-mineral compound. Ceramic industry facing similar problems: burnout residues from green cure binder after ceramic</a:t>
            </a:r>
            <a:r>
              <a:rPr lang="en-US" sz="1200" baseline="0" dirty="0" smtClean="0"/>
              <a:t> sintering in inert atmosphere</a:t>
            </a:r>
            <a:endParaRPr lang="en-US" sz="1200" dirty="0" smtClean="0"/>
          </a:p>
          <a:p>
            <a:r>
              <a:rPr lang="en-US" sz="1200" dirty="0" smtClean="0"/>
              <a:t>PVA was tested: </a:t>
            </a:r>
            <a:r>
              <a:rPr lang="en-US" sz="1200" dirty="0" err="1" smtClean="0"/>
              <a:t>fibre</a:t>
            </a:r>
            <a:r>
              <a:rPr lang="en-US" sz="1200" dirty="0" smtClean="0"/>
              <a:t> remains strong (not measured).</a:t>
            </a:r>
            <a:r>
              <a:rPr lang="en-US" sz="1200" baseline="0" dirty="0" smtClean="0"/>
              <a:t> Pyrolysis leaves burnout residues. Too short </a:t>
            </a:r>
            <a:r>
              <a:rPr lang="en-US" sz="1200" baseline="0" dirty="0" err="1" smtClean="0"/>
              <a:t>potlife</a:t>
            </a:r>
            <a:r>
              <a:rPr lang="en-US" sz="1200" baseline="0" dirty="0" smtClean="0"/>
              <a:t> (cures at room temperature by evaporation:  water </a:t>
            </a:r>
            <a:r>
              <a:rPr lang="en-US" sz="1200" baseline="0" dirty="0" err="1" smtClean="0"/>
              <a:t>solvant</a:t>
            </a:r>
            <a:r>
              <a:rPr lang="en-US" sz="1200" baseline="0" dirty="0" smtClean="0"/>
              <a:t>)</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20</a:t>
            </a:fld>
            <a:endParaRPr lang="en-US"/>
          </a:p>
        </p:txBody>
      </p:sp>
    </p:spTree>
    <p:extLst>
      <p:ext uri="{BB962C8B-B14F-4D97-AF65-F5344CB8AC3E}">
        <p14:creationId xmlns:p14="http://schemas.microsoft.com/office/powerpoint/2010/main" val="2116513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6</a:t>
            </a:fld>
            <a:endParaRPr lang="en-US"/>
          </a:p>
        </p:txBody>
      </p:sp>
    </p:spTree>
    <p:extLst>
      <p:ext uri="{BB962C8B-B14F-4D97-AF65-F5344CB8AC3E}">
        <p14:creationId xmlns:p14="http://schemas.microsoft.com/office/powerpoint/2010/main" val="3462611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7</a:t>
            </a:fld>
            <a:endParaRPr lang="en-US"/>
          </a:p>
        </p:txBody>
      </p:sp>
    </p:spTree>
    <p:extLst>
      <p:ext uri="{BB962C8B-B14F-4D97-AF65-F5344CB8AC3E}">
        <p14:creationId xmlns:p14="http://schemas.microsoft.com/office/powerpoint/2010/main" val="3462611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possible replace</a:t>
            </a:r>
            <a:r>
              <a:rPr lang="en-US" baseline="0" dirty="0" smtClean="0"/>
              <a:t> with the same picture showing the keys as well</a:t>
            </a:r>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8</a:t>
            </a:fld>
            <a:endParaRPr lang="en-US"/>
          </a:p>
        </p:txBody>
      </p:sp>
    </p:spTree>
    <p:extLst>
      <p:ext uri="{BB962C8B-B14F-4D97-AF65-F5344CB8AC3E}">
        <p14:creationId xmlns:p14="http://schemas.microsoft.com/office/powerpoint/2010/main" val="3462611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9</a:t>
            </a:fld>
            <a:endParaRPr lang="en-US"/>
          </a:p>
        </p:txBody>
      </p:sp>
    </p:spTree>
    <p:extLst>
      <p:ext uri="{BB962C8B-B14F-4D97-AF65-F5344CB8AC3E}">
        <p14:creationId xmlns:p14="http://schemas.microsoft.com/office/powerpoint/2010/main" val="3462611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F39C03-FBFE-1C4C-92C5-3AB2DFB4410A}" type="slidenum">
              <a:rPr lang="en-US" smtClean="0"/>
              <a:t>11</a:t>
            </a:fld>
            <a:endParaRPr lang="en-US"/>
          </a:p>
        </p:txBody>
      </p:sp>
    </p:spTree>
    <p:extLst>
      <p:ext uri="{BB962C8B-B14F-4D97-AF65-F5344CB8AC3E}">
        <p14:creationId xmlns:p14="http://schemas.microsoft.com/office/powerpoint/2010/main" val="34402822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12</a:t>
            </a:fld>
            <a:endParaRPr lang="en-US"/>
          </a:p>
        </p:txBody>
      </p:sp>
    </p:spTree>
    <p:extLst>
      <p:ext uri="{BB962C8B-B14F-4D97-AF65-F5344CB8AC3E}">
        <p14:creationId xmlns:p14="http://schemas.microsoft.com/office/powerpoint/2010/main" val="3462611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CERN tool is a duplicate from FNAL tool, taking into consideration</a:t>
            </a:r>
            <a:r>
              <a:rPr lang="en-US" baseline="0" dirty="0" smtClean="0"/>
              <a:t> issues faced at FNAL when coil is slightly oversized. The cavity in the CERN tooling has been enlarged and several combinations of metal and mica sheets (0.125, 0.25, 0.3 mm and 0.5 mm) allow to change the outer diameter of the cavity. The extremely good quality of manufacture of this tool allows to use efficiently these possibilities. </a:t>
            </a:r>
          </a:p>
          <a:p>
            <a:r>
              <a:rPr lang="en-US" baseline="0" dirty="0" smtClean="0"/>
              <a:t>On the contrary, the impregnation tool was manufactured slightly out of tolerance  with a slightly too narrow cavity, the possibility to enlarge the cavity was used to correct for this error.</a:t>
            </a:r>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13</a:t>
            </a:fld>
            <a:endParaRPr lang="en-US"/>
          </a:p>
        </p:txBody>
      </p:sp>
    </p:spTree>
    <p:extLst>
      <p:ext uri="{BB962C8B-B14F-4D97-AF65-F5344CB8AC3E}">
        <p14:creationId xmlns:p14="http://schemas.microsoft.com/office/powerpoint/2010/main" val="1318081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0.2 mm oversize only</a:t>
            </a:r>
            <a:r>
              <a:rPr lang="en-US" baseline="0" dirty="0" smtClean="0"/>
              <a:t> to be used for coil rescue</a:t>
            </a:r>
          </a:p>
          <a:p>
            <a:endParaRPr lang="en-US" dirty="0"/>
          </a:p>
        </p:txBody>
      </p:sp>
      <p:sp>
        <p:nvSpPr>
          <p:cNvPr id="4" name="Slide Number Placeholder 3"/>
          <p:cNvSpPr>
            <a:spLocks noGrp="1"/>
          </p:cNvSpPr>
          <p:nvPr>
            <p:ph type="sldNum" sz="quarter" idx="10"/>
          </p:nvPr>
        </p:nvSpPr>
        <p:spPr/>
        <p:txBody>
          <a:bodyPr/>
          <a:lstStyle/>
          <a:p>
            <a:fld id="{26F39C03-FBFE-1C4C-92C5-3AB2DFB4410A}" type="slidenum">
              <a:rPr lang="en-US" smtClean="0"/>
              <a:t>14</a:t>
            </a:fld>
            <a:endParaRPr lang="en-US"/>
          </a:p>
        </p:txBody>
      </p:sp>
    </p:spTree>
    <p:extLst>
      <p:ext uri="{BB962C8B-B14F-4D97-AF65-F5344CB8AC3E}">
        <p14:creationId xmlns:p14="http://schemas.microsoft.com/office/powerpoint/2010/main" val="888356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x-none"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x-none"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x-none"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x-none"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x-none"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x-none"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x-none"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x-none"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x-none"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jpe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7" Type="http://schemas.openxmlformats.org/officeDocument/2006/relationships/hyperlink" Target="https://edms.cern.ch/document/1216580/1" TargetMode="External"/><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COIL MANUFACTURING</a:t>
            </a:r>
            <a:br>
              <a:rPr lang="en-US" dirty="0" smtClean="0"/>
            </a:br>
            <a:r>
              <a:rPr lang="en-US" sz="2400" dirty="0" smtClean="0"/>
              <a:t>Part I: PROCESS </a:t>
            </a:r>
            <a:r>
              <a:rPr lang="en-US" sz="2400" dirty="0" smtClean="0"/>
              <a:t>&amp; </a:t>
            </a:r>
            <a:r>
              <a:rPr lang="en-US" sz="2400" dirty="0" smtClean="0"/>
              <a:t>COMPONENTS</a:t>
            </a:r>
            <a:endParaRPr lang="en-US" dirty="0"/>
          </a:p>
        </p:txBody>
      </p:sp>
      <p:sp>
        <p:nvSpPr>
          <p:cNvPr id="3" name="Text Placeholder 2"/>
          <p:cNvSpPr>
            <a:spLocks noGrp="1"/>
          </p:cNvSpPr>
          <p:nvPr>
            <p:ph type="body" idx="1"/>
          </p:nvPr>
        </p:nvSpPr>
        <p:spPr/>
        <p:txBody>
          <a:bodyPr>
            <a:normAutofit/>
          </a:bodyPr>
          <a:lstStyle/>
          <a:p>
            <a:r>
              <a:rPr lang="en-US" sz="1800" dirty="0" smtClean="0"/>
              <a:t>COIL &amp; ASSEMBLY READINESS REVIEW, 23</a:t>
            </a:r>
            <a:r>
              <a:rPr lang="en-US" sz="1800" smtClean="0"/>
              <a:t>- 24 </a:t>
            </a:r>
            <a:r>
              <a:rPr lang="en-US" sz="1800" dirty="0" smtClean="0"/>
              <a:t>SEPT 2013</a:t>
            </a:r>
            <a:endParaRPr lang="en-US" sz="1800" dirty="0"/>
          </a:p>
        </p:txBody>
      </p:sp>
      <p:sp>
        <p:nvSpPr>
          <p:cNvPr id="4" name="TextBox 3"/>
          <p:cNvSpPr txBox="1"/>
          <p:nvPr/>
        </p:nvSpPr>
        <p:spPr>
          <a:xfrm>
            <a:off x="7061200" y="5797175"/>
            <a:ext cx="2082800" cy="369332"/>
          </a:xfrm>
          <a:prstGeom prst="rect">
            <a:avLst/>
          </a:prstGeom>
          <a:noFill/>
        </p:spPr>
        <p:txBody>
          <a:bodyPr wrap="square" rtlCol="0">
            <a:spAutoFit/>
          </a:bodyPr>
          <a:lstStyle/>
          <a:p>
            <a:r>
              <a:rPr lang="en-US" dirty="0" smtClean="0"/>
              <a:t>D. Smekens</a:t>
            </a:r>
            <a:endParaRPr lang="en-US" dirty="0"/>
          </a:p>
        </p:txBody>
      </p:sp>
    </p:spTree>
    <p:extLst>
      <p:ext uri="{BB962C8B-B14F-4D97-AF65-F5344CB8AC3E}">
        <p14:creationId xmlns:p14="http://schemas.microsoft.com/office/powerpoint/2010/main" val="363738368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TextBox 2"/>
          <p:cNvSpPr txBox="1"/>
          <p:nvPr/>
        </p:nvSpPr>
        <p:spPr>
          <a:xfrm>
            <a:off x="5010411" y="5814826"/>
            <a:ext cx="4014530" cy="923330"/>
          </a:xfrm>
          <a:prstGeom prst="rect">
            <a:avLst/>
          </a:prstGeom>
          <a:solidFill>
            <a:schemeClr val="bg1"/>
          </a:solidFill>
        </p:spPr>
        <p:txBody>
          <a:bodyPr wrap="square" rtlCol="0">
            <a:spAutoFit/>
          </a:bodyPr>
          <a:lstStyle/>
          <a:p>
            <a:r>
              <a:rPr lang="en-US" dirty="0" smtClean="0"/>
              <a:t>Finished coil, fully cured. Straps in place to avoid distortion over time (coil internal tensions)</a:t>
            </a:r>
            <a:endParaRPr lang="en-US" dirty="0"/>
          </a:p>
        </p:txBody>
      </p:sp>
    </p:spTree>
    <p:extLst>
      <p:ext uri="{BB962C8B-B14F-4D97-AF65-F5344CB8AC3E}">
        <p14:creationId xmlns:p14="http://schemas.microsoft.com/office/powerpoint/2010/main" val="406705862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32841" y="783161"/>
            <a:ext cx="3575314" cy="1418166"/>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3144157724"/>
              </p:ext>
            </p:extLst>
          </p:nvPr>
        </p:nvGraphicFramePr>
        <p:xfrm>
          <a:off x="137584" y="2645833"/>
          <a:ext cx="4296833" cy="3114040"/>
        </p:xfrm>
        <a:graphic>
          <a:graphicData uri="http://schemas.openxmlformats.org/drawingml/2006/table">
            <a:tbl>
              <a:tblPr firstRow="1" bandRow="1">
                <a:tableStyleId>{5C22544A-7EE6-4342-B048-85BDC9FD1C3A}</a:tableStyleId>
              </a:tblPr>
              <a:tblGrid>
                <a:gridCol w="1293248"/>
                <a:gridCol w="1303275"/>
                <a:gridCol w="1044143"/>
                <a:gridCol w="656167"/>
              </a:tblGrid>
              <a:tr h="370840">
                <a:tc>
                  <a:txBody>
                    <a:bodyPr/>
                    <a:lstStyle/>
                    <a:p>
                      <a:pPr algn="ct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dirty="0" smtClean="0">
                          <a:solidFill>
                            <a:schemeClr val="accent6">
                              <a:lumMod val="50000"/>
                            </a:schemeClr>
                          </a:solidFill>
                        </a:rPr>
                        <a:t>Unreacted</a:t>
                      </a:r>
                      <a:endParaRPr lang="en-US" sz="1600"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dirty="0" smtClean="0">
                          <a:solidFill>
                            <a:schemeClr val="accent6">
                              <a:lumMod val="50000"/>
                            </a:schemeClr>
                          </a:solidFill>
                        </a:rPr>
                        <a:t>Reacted</a:t>
                      </a:r>
                      <a:endParaRPr lang="en-US" sz="1600"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dirty="0" smtClean="0">
                          <a:solidFill>
                            <a:schemeClr val="accent6">
                              <a:lumMod val="50000"/>
                            </a:schemeClr>
                          </a:solidFill>
                        </a:rPr>
                        <a:t>Width</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solidFill>
                            <a:schemeClr val="accent6">
                              <a:lumMod val="50000"/>
                            </a:schemeClr>
                          </a:solidFill>
                        </a:rPr>
                        <a:t>14.715</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1" dirty="0" smtClean="0">
                          <a:solidFill>
                            <a:schemeClr val="tx1"/>
                          </a:solidFill>
                        </a:rPr>
                        <a:t>14.847 *</a:t>
                      </a:r>
                      <a:endParaRPr lang="en-US" b="1" dirty="0">
                        <a:solidFill>
                          <a:schemeClr val="tx1"/>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a:r>
                        <a:rPr lang="en-US" sz="1400" b="0" dirty="0" smtClean="0">
                          <a:solidFill>
                            <a:schemeClr val="tx1"/>
                          </a:solidFill>
                        </a:rPr>
                        <a:t> + 1%</a:t>
                      </a:r>
                      <a:endParaRPr lang="en-US" sz="1400" b="0" dirty="0">
                        <a:solidFill>
                          <a:schemeClr val="tx1"/>
                        </a:solidFill>
                      </a:endParaRPr>
                    </a:p>
                  </a:txBody>
                  <a:tcPr marL="0" marR="0" marT="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accent6">
                              <a:lumMod val="50000"/>
                            </a:schemeClr>
                          </a:solidFill>
                        </a:rPr>
                        <a:t>Mid-</a:t>
                      </a:r>
                      <a:r>
                        <a:rPr lang="en-US" dirty="0" err="1" smtClean="0">
                          <a:solidFill>
                            <a:schemeClr val="accent6">
                              <a:lumMod val="50000"/>
                            </a:schemeClr>
                          </a:solidFill>
                        </a:rPr>
                        <a:t>thickn</a:t>
                      </a:r>
                      <a:r>
                        <a:rPr lang="en-US" dirty="0" smtClean="0">
                          <a:solidFill>
                            <a:schemeClr val="accent6">
                              <a:lumMod val="50000"/>
                            </a:schemeClr>
                          </a:solidFill>
                        </a:rPr>
                        <a:t>.</a:t>
                      </a: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solidFill>
                            <a:schemeClr val="accent6">
                              <a:lumMod val="50000"/>
                            </a:schemeClr>
                          </a:solidFill>
                        </a:rPr>
                        <a:t>1.25</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1" dirty="0" smtClean="0">
                          <a:solidFill>
                            <a:schemeClr val="tx1"/>
                          </a:solidFill>
                        </a:rPr>
                        <a:t>1.306 *</a:t>
                      </a:r>
                      <a:endParaRPr lang="en-US" b="1" dirty="0">
                        <a:solidFill>
                          <a:schemeClr val="tx1"/>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a:r>
                        <a:rPr lang="en-US" sz="1400" b="0" dirty="0" smtClean="0">
                          <a:solidFill>
                            <a:schemeClr val="tx1"/>
                          </a:solidFill>
                        </a:rPr>
                        <a:t> + 4.5%</a:t>
                      </a:r>
                      <a:endParaRPr lang="en-US" sz="1400" b="0" dirty="0">
                        <a:solidFill>
                          <a:schemeClr val="tx1"/>
                        </a:solidFill>
                      </a:endParaRPr>
                    </a:p>
                  </a:txBody>
                  <a:tcPr marL="0" marR="0" marT="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dirty="0" smtClean="0">
                          <a:solidFill>
                            <a:schemeClr val="accent6">
                              <a:lumMod val="50000"/>
                            </a:schemeClr>
                          </a:solidFill>
                        </a:rPr>
                        <a:t>Keystone [°]</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solidFill>
                            <a:schemeClr val="accent6">
                              <a:lumMod val="50000"/>
                            </a:schemeClr>
                          </a:solidFill>
                        </a:rPr>
                        <a:t>0.78</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1" dirty="0" smtClean="0">
                          <a:solidFill>
                            <a:schemeClr val="tx1"/>
                          </a:solidFill>
                        </a:rPr>
                        <a:t>0.81 *</a:t>
                      </a:r>
                      <a:endParaRPr lang="en-US" b="1" dirty="0">
                        <a:solidFill>
                          <a:schemeClr val="tx1"/>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endParaRPr lang="en-US" b="1" dirty="0">
                        <a:solidFill>
                          <a:schemeClr val="tx1"/>
                        </a:solidFill>
                      </a:endParaRPr>
                    </a:p>
                  </a:txBody>
                  <a:tcPr marL="0" marR="0" marT="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dirty="0" smtClean="0">
                          <a:solidFill>
                            <a:schemeClr val="accent6">
                              <a:lumMod val="50000"/>
                            </a:schemeClr>
                          </a:solidFill>
                        </a:rPr>
                        <a:t>@ rest</a:t>
                      </a:r>
                      <a:endParaRPr lang="en-US" sz="1600"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dirty="0" smtClean="0">
                          <a:solidFill>
                            <a:schemeClr val="accent6">
                              <a:lumMod val="50000"/>
                            </a:schemeClr>
                          </a:solidFill>
                        </a:rPr>
                        <a:t>@ 30 </a:t>
                      </a:r>
                      <a:r>
                        <a:rPr lang="en-US" sz="1600" dirty="0" err="1" smtClean="0">
                          <a:solidFill>
                            <a:schemeClr val="accent6">
                              <a:lumMod val="50000"/>
                            </a:schemeClr>
                          </a:solidFill>
                        </a:rPr>
                        <a:t>MPa</a:t>
                      </a:r>
                      <a:endParaRPr lang="en-US" sz="1600"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pPr algn="ctr"/>
                      <a:r>
                        <a:rPr lang="en-US" dirty="0" err="1" smtClean="0">
                          <a:solidFill>
                            <a:schemeClr val="accent6">
                              <a:lumMod val="50000"/>
                            </a:schemeClr>
                          </a:solidFill>
                        </a:rPr>
                        <a:t>Insul</a:t>
                      </a:r>
                      <a:r>
                        <a:rPr lang="en-US" dirty="0" smtClean="0">
                          <a:solidFill>
                            <a:schemeClr val="accent6">
                              <a:lumMod val="50000"/>
                            </a:schemeClr>
                          </a:solidFill>
                        </a:rPr>
                        <a:t>.</a:t>
                      </a:r>
                      <a:r>
                        <a:rPr lang="en-US" baseline="0" dirty="0" smtClean="0">
                          <a:solidFill>
                            <a:schemeClr val="accent6">
                              <a:lumMod val="50000"/>
                            </a:schemeClr>
                          </a:solidFill>
                        </a:rPr>
                        <a:t> </a:t>
                      </a:r>
                      <a:r>
                        <a:rPr lang="en-US" baseline="0" dirty="0" err="1" smtClean="0">
                          <a:solidFill>
                            <a:schemeClr val="accent6">
                              <a:lumMod val="50000"/>
                            </a:schemeClr>
                          </a:solidFill>
                        </a:rPr>
                        <a:t>thickn</a:t>
                      </a:r>
                      <a:r>
                        <a:rPr lang="en-US" baseline="0" dirty="0" smtClean="0">
                          <a:solidFill>
                            <a:schemeClr val="accent6">
                              <a:lumMod val="50000"/>
                            </a:schemeClr>
                          </a:solidFill>
                        </a:rPr>
                        <a:t>.</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dirty="0" smtClean="0">
                          <a:solidFill>
                            <a:schemeClr val="accent6">
                              <a:lumMod val="50000"/>
                            </a:schemeClr>
                          </a:solidFill>
                        </a:rPr>
                        <a:t>~ 0.155 mm</a:t>
                      </a: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baseline="0" dirty="0" smtClean="0">
                          <a:solidFill>
                            <a:schemeClr val="accent6">
                              <a:lumMod val="50000"/>
                            </a:schemeClr>
                          </a:solidFill>
                        </a:rPr>
                        <a:t> 0.115 </a:t>
                      </a:r>
                    </a:p>
                    <a:p>
                      <a:pPr algn="ctr"/>
                      <a:r>
                        <a:rPr lang="en-US" sz="1600" baseline="0" dirty="0" smtClean="0">
                          <a:solidFill>
                            <a:schemeClr val="accent6">
                              <a:lumMod val="50000"/>
                            </a:schemeClr>
                          </a:solidFill>
                        </a:rPr>
                        <a:t>(10 stack)</a:t>
                      </a:r>
                      <a:endParaRPr lang="en-US" sz="1600"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endParaRPr lang="en-US" dirty="0">
                        <a:solidFill>
                          <a:schemeClr val="accent6">
                            <a:lumMod val="50000"/>
                          </a:schemeClr>
                        </a:solidFill>
                      </a:endParaRPr>
                    </a:p>
                  </a:txBody>
                  <a:tcPr marL="0" marR="0" marT="0" marB="0">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70840">
                <a:tc gridSpan="3">
                  <a:txBody>
                    <a:bodyPr/>
                    <a:lstStyle/>
                    <a:p>
                      <a:pPr algn="ctr"/>
                      <a:r>
                        <a:rPr lang="en-US" b="1" dirty="0" smtClean="0">
                          <a:solidFill>
                            <a:schemeClr val="tx1"/>
                          </a:solidFill>
                        </a:rPr>
                        <a:t>* Values based on LARP</a:t>
                      </a:r>
                      <a:r>
                        <a:rPr lang="en-US" b="1" baseline="0" dirty="0" smtClean="0">
                          <a:solidFill>
                            <a:schemeClr val="tx1"/>
                          </a:solidFill>
                        </a:rPr>
                        <a:t> exp.</a:t>
                      </a: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dirty="0">
                        <a:solidFill>
                          <a:schemeClr val="accent6">
                            <a:lumMod val="50000"/>
                          </a:schemeClr>
                        </a:solidFill>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itle 1"/>
          <p:cNvSpPr txBox="1">
            <a:spLocks/>
          </p:cNvSpPr>
          <p:nvPr/>
        </p:nvSpPr>
        <p:spPr>
          <a:xfrm>
            <a:off x="137583" y="273226"/>
            <a:ext cx="3968749" cy="42444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smtClean="0"/>
              <a:t>Curing Tool - Shimming</a:t>
            </a:r>
            <a:endParaRPr lang="en-US" sz="2400" dirty="0"/>
          </a:p>
        </p:txBody>
      </p:sp>
      <p:sp>
        <p:nvSpPr>
          <p:cNvPr id="6" name="Content Placeholder 3"/>
          <p:cNvSpPr txBox="1">
            <a:spLocks/>
          </p:cNvSpPr>
          <p:nvPr/>
        </p:nvSpPr>
        <p:spPr>
          <a:xfrm>
            <a:off x="4030398" y="174625"/>
            <a:ext cx="5113602" cy="2714625"/>
          </a:xfrm>
          <a:prstGeom prst="rect">
            <a:avLst/>
          </a:prstGeom>
        </p:spPr>
        <p:txBody>
          <a:bodyPr>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t>CERN Curing tool: the cavity is designed for the dimension of “reacted coil”</a:t>
            </a:r>
          </a:p>
          <a:p>
            <a:r>
              <a:rPr lang="en-US" sz="1800" dirty="0" smtClean="0"/>
              <a:t>Coil 54-61: tool could not be closed even in excess of 35MPa in the coil</a:t>
            </a:r>
          </a:p>
          <a:p>
            <a:r>
              <a:rPr lang="en-US" sz="1800" dirty="0" smtClean="0"/>
              <a:t>With 108/127 #1, #2, #2 Tool closes at ~700 </a:t>
            </a:r>
            <a:r>
              <a:rPr lang="en-US" sz="1800" dirty="0" err="1" smtClean="0"/>
              <a:t>kN</a:t>
            </a:r>
            <a:r>
              <a:rPr lang="en-US" sz="1800" dirty="0" smtClean="0"/>
              <a:t> per layer ;  ~10…15 </a:t>
            </a:r>
            <a:r>
              <a:rPr lang="en-US" sz="1800" dirty="0" err="1" smtClean="0"/>
              <a:t>MPa</a:t>
            </a:r>
            <a:r>
              <a:rPr lang="en-US" sz="1800" dirty="0" smtClean="0"/>
              <a:t> max</a:t>
            </a:r>
          </a:p>
          <a:p>
            <a:r>
              <a:rPr lang="en-US" sz="1800" dirty="0" smtClean="0"/>
              <a:t>FNAL compress the coil 3% (azimuthal) more than the “reacted coil” geometry</a:t>
            </a:r>
          </a:p>
          <a:p>
            <a:endParaRPr lang="en-US" sz="1800" dirty="0" smtClean="0"/>
          </a:p>
          <a:p>
            <a:endParaRPr lang="en-US" sz="1800" dirty="0" smtClean="0"/>
          </a:p>
        </p:txBody>
      </p:sp>
      <p:pic>
        <p:nvPicPr>
          <p:cNvPr id="7" name="Picture 6"/>
          <p:cNvPicPr>
            <a:picLocks noChangeAspect="1"/>
          </p:cNvPicPr>
          <p:nvPr/>
        </p:nvPicPr>
        <p:blipFill>
          <a:blip r:embed="rId4"/>
          <a:stretch>
            <a:fillRect/>
          </a:stretch>
        </p:blipFill>
        <p:spPr>
          <a:xfrm>
            <a:off x="5103290" y="2730497"/>
            <a:ext cx="3113030" cy="3382426"/>
          </a:xfrm>
          <a:prstGeom prst="rect">
            <a:avLst/>
          </a:prstGeom>
        </p:spPr>
      </p:pic>
    </p:spTree>
    <p:extLst>
      <p:ext uri="{BB962C8B-B14F-4D97-AF65-F5344CB8AC3E}">
        <p14:creationId xmlns:p14="http://schemas.microsoft.com/office/powerpoint/2010/main" val="8463091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65022" y="555625"/>
            <a:ext cx="2880000" cy="2190281"/>
          </a:xfrm>
          <a:prstGeom prst="rect">
            <a:avLst/>
          </a:prstGeom>
        </p:spPr>
      </p:pic>
      <p:sp>
        <p:nvSpPr>
          <p:cNvPr id="2" name="Title 1"/>
          <p:cNvSpPr>
            <a:spLocks noGrp="1"/>
          </p:cNvSpPr>
          <p:nvPr>
            <p:ph type="title"/>
          </p:nvPr>
        </p:nvSpPr>
        <p:spPr>
          <a:xfrm>
            <a:off x="6506742" y="247738"/>
            <a:ext cx="2637258" cy="424446"/>
          </a:xfrm>
        </p:spPr>
        <p:txBody>
          <a:bodyPr>
            <a:noAutofit/>
          </a:bodyPr>
          <a:lstStyle/>
          <a:p>
            <a:r>
              <a:rPr lang="en-US" sz="2400" dirty="0" err="1" smtClean="0"/>
              <a:t>Reaction&amp;Impreg</a:t>
            </a:r>
            <a:endParaRPr lang="en-US" sz="2400" dirty="0"/>
          </a:p>
        </p:txBody>
      </p:sp>
      <p:sp>
        <p:nvSpPr>
          <p:cNvPr id="4" name="Content Placeholder 3"/>
          <p:cNvSpPr>
            <a:spLocks noGrp="1"/>
          </p:cNvSpPr>
          <p:nvPr>
            <p:ph type="body" sz="half" idx="2"/>
          </p:nvPr>
        </p:nvSpPr>
        <p:spPr>
          <a:xfrm>
            <a:off x="6506744" y="555625"/>
            <a:ext cx="2637256" cy="4682176"/>
          </a:xfrm>
        </p:spPr>
        <p:txBody>
          <a:bodyPr>
            <a:normAutofit/>
          </a:bodyPr>
          <a:lstStyle/>
          <a:p>
            <a:r>
              <a:rPr lang="en-US" sz="1800" dirty="0" smtClean="0"/>
              <a:t>The coil is encased in a reaction fixture:</a:t>
            </a:r>
          </a:p>
          <a:p>
            <a:pPr marL="342900" indent="-342900">
              <a:buClrTx/>
              <a:buAutoNum type="arabicPeriod"/>
            </a:pPr>
            <a:r>
              <a:rPr lang="en-US" sz="1800" dirty="0" smtClean="0"/>
              <a:t>Coil on baseplate + reaction mandrels</a:t>
            </a:r>
          </a:p>
          <a:p>
            <a:pPr marL="342900" indent="-342900">
              <a:buClrTx/>
              <a:buAutoNum type="arabicPeriod"/>
            </a:pPr>
            <a:r>
              <a:rPr lang="en-US" sz="1800" dirty="0" smtClean="0"/>
              <a:t>Sealing foil in place + few blocks</a:t>
            </a:r>
          </a:p>
          <a:p>
            <a:pPr marL="342900" indent="-342900">
              <a:buClrTx/>
              <a:buAutoNum type="arabicPeriod"/>
            </a:pPr>
            <a:r>
              <a:rPr lang="en-US" sz="1800" dirty="0" smtClean="0"/>
              <a:t>All blocks installed</a:t>
            </a:r>
          </a:p>
          <a:p>
            <a:r>
              <a:rPr lang="en-US" sz="1800" dirty="0" smtClean="0"/>
              <a:t>“All” as at FNAL</a:t>
            </a:r>
          </a:p>
          <a:p>
            <a:endParaRPr lang="en-US" sz="1800" dirty="0" smtClean="0"/>
          </a:p>
        </p:txBody>
      </p:sp>
      <p:pic>
        <p:nvPicPr>
          <p:cNvPr id="6" name="Picture Placeholder 5"/>
          <p:cNvPicPr>
            <a:picLocks noGrp="1" noChangeAspect="1"/>
          </p:cNvPicPr>
          <p:nvPr>
            <p:ph type="pic" idx="1"/>
          </p:nvPr>
        </p:nvPicPr>
        <p:blipFill>
          <a:blip r:embed="rId4" cstate="print">
            <a:extLst>
              <a:ext uri="{28A0092B-C50C-407E-A947-70E740481C1C}">
                <a14:useLocalDpi xmlns:a14="http://schemas.microsoft.com/office/drawing/2010/main"/>
              </a:ext>
            </a:extLst>
          </a:blip>
          <a:srcRect/>
          <a:stretch>
            <a:fillRect/>
          </a:stretch>
        </p:blipFill>
        <p:spPr>
          <a:xfrm>
            <a:off x="60007" y="122147"/>
            <a:ext cx="2880000" cy="2880000"/>
          </a:xfrm>
        </p:spPr>
      </p:pic>
      <p:pic>
        <p:nvPicPr>
          <p:cNvPr id="10" name="Picture Placeholder 6"/>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35012" y="3057280"/>
            <a:ext cx="2880000" cy="2880000"/>
          </a:xfrm>
          <a:prstGeom prst="ellipse">
            <a:avLst/>
          </a:prstGeom>
          <a:solidFill>
            <a:srgbClr val="FFFFFF"/>
          </a:solidFill>
          <a:ln w="19050" cap="flat" cmpd="sng" algn="ctr">
            <a:noFill/>
            <a:prstDash val="solid"/>
          </a:ln>
          <a:effectLst/>
        </p:spPr>
      </p:pic>
      <p:pic>
        <p:nvPicPr>
          <p:cNvPr id="11" name="Picture Placeholder 8"/>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3198835" y="3282379"/>
            <a:ext cx="2880000" cy="2880000"/>
          </a:xfrm>
          <a:prstGeom prst="ellipse">
            <a:avLst/>
          </a:prstGeom>
          <a:solidFill>
            <a:srgbClr val="FFFFFF"/>
          </a:solidFill>
          <a:ln w="19050" cap="flat" cmpd="sng" algn="ctr">
            <a:noFill/>
            <a:prstDash val="solid"/>
          </a:ln>
          <a:effectLst/>
        </p:spPr>
      </p:pic>
      <p:sp>
        <p:nvSpPr>
          <p:cNvPr id="14" name="TextBox 13"/>
          <p:cNvSpPr txBox="1"/>
          <p:nvPr/>
        </p:nvSpPr>
        <p:spPr>
          <a:xfrm>
            <a:off x="220006" y="2750201"/>
            <a:ext cx="350010" cy="370026"/>
          </a:xfrm>
          <a:prstGeom prst="rect">
            <a:avLst/>
          </a:prstGeom>
          <a:noFill/>
        </p:spPr>
        <p:txBody>
          <a:bodyPr wrap="square" rtlCol="0">
            <a:spAutoFit/>
          </a:bodyPr>
          <a:lstStyle/>
          <a:p>
            <a:r>
              <a:rPr lang="en-US" dirty="0" smtClean="0"/>
              <a:t>1</a:t>
            </a:r>
            <a:endParaRPr lang="en-US" dirty="0"/>
          </a:p>
        </p:txBody>
      </p:sp>
      <p:sp>
        <p:nvSpPr>
          <p:cNvPr id="15" name="TextBox 14"/>
          <p:cNvSpPr txBox="1"/>
          <p:nvPr/>
        </p:nvSpPr>
        <p:spPr>
          <a:xfrm>
            <a:off x="60007" y="5322815"/>
            <a:ext cx="350010" cy="370026"/>
          </a:xfrm>
          <a:prstGeom prst="rect">
            <a:avLst/>
          </a:prstGeom>
          <a:noFill/>
        </p:spPr>
        <p:txBody>
          <a:bodyPr wrap="square" rtlCol="0">
            <a:spAutoFit/>
          </a:bodyPr>
          <a:lstStyle/>
          <a:p>
            <a:r>
              <a:rPr lang="en-US" dirty="0"/>
              <a:t>2</a:t>
            </a:r>
          </a:p>
        </p:txBody>
      </p:sp>
      <p:sp>
        <p:nvSpPr>
          <p:cNvPr id="16" name="TextBox 15"/>
          <p:cNvSpPr txBox="1"/>
          <p:nvPr/>
        </p:nvSpPr>
        <p:spPr>
          <a:xfrm>
            <a:off x="3115012" y="5667253"/>
            <a:ext cx="350010" cy="370026"/>
          </a:xfrm>
          <a:prstGeom prst="rect">
            <a:avLst/>
          </a:prstGeom>
          <a:noFill/>
        </p:spPr>
        <p:txBody>
          <a:bodyPr wrap="square" rtlCol="0">
            <a:spAutoFit/>
          </a:bodyPr>
          <a:lstStyle/>
          <a:p>
            <a:r>
              <a:rPr lang="en-US" dirty="0" smtClean="0"/>
              <a:t>3</a:t>
            </a:r>
            <a:endParaRPr lang="en-US" dirty="0"/>
          </a:p>
        </p:txBody>
      </p:sp>
      <p:pic>
        <p:nvPicPr>
          <p:cNvPr id="17" name="Picture 1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193112" y="3563426"/>
            <a:ext cx="2880000" cy="2373854"/>
          </a:xfrm>
          <a:prstGeom prst="rect">
            <a:avLst/>
          </a:prstGeom>
        </p:spPr>
      </p:pic>
    </p:spTree>
    <p:extLst>
      <p:ext uri="{BB962C8B-B14F-4D97-AF65-F5344CB8AC3E}">
        <p14:creationId xmlns:p14="http://schemas.microsoft.com/office/powerpoint/2010/main" val="21658010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1236148"/>
            <a:ext cx="3083756" cy="3653367"/>
          </a:xfrm>
          <a:prstGeom prst="rect">
            <a:avLst/>
          </a:prstGeom>
        </p:spPr>
      </p:pic>
      <p:pic>
        <p:nvPicPr>
          <p:cNvPr id="4" name="Picture 3"/>
          <p:cNvPicPr>
            <a:picLocks noChangeAspect="1"/>
          </p:cNvPicPr>
          <p:nvPr/>
        </p:nvPicPr>
        <p:blipFill>
          <a:blip r:embed="rId4"/>
          <a:stretch>
            <a:fillRect/>
          </a:stretch>
        </p:blipFill>
        <p:spPr>
          <a:xfrm>
            <a:off x="3174780" y="31781"/>
            <a:ext cx="5669667" cy="4339167"/>
          </a:xfrm>
          <a:prstGeom prst="rect">
            <a:avLst/>
          </a:prstGeom>
        </p:spPr>
      </p:pic>
      <p:grpSp>
        <p:nvGrpSpPr>
          <p:cNvPr id="22" name="Group 21"/>
          <p:cNvGrpSpPr/>
          <p:nvPr/>
        </p:nvGrpSpPr>
        <p:grpSpPr>
          <a:xfrm>
            <a:off x="3302009" y="3196183"/>
            <a:ext cx="3227915" cy="2369785"/>
            <a:chOff x="3545418" y="3714750"/>
            <a:chExt cx="3227915" cy="2369785"/>
          </a:xfrm>
        </p:grpSpPr>
        <p:cxnSp>
          <p:nvCxnSpPr>
            <p:cNvPr id="7" name="Straight Connector 6"/>
            <p:cNvCxnSpPr/>
            <p:nvPr/>
          </p:nvCxnSpPr>
          <p:spPr>
            <a:xfrm rot="5400000">
              <a:off x="5559477" y="5561116"/>
              <a:ext cx="18288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180065" y="5103916"/>
              <a:ext cx="18288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789665" y="5103916"/>
              <a:ext cx="182880"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889711" y="4784670"/>
              <a:ext cx="620683" cy="276999"/>
            </a:xfrm>
            <a:prstGeom prst="rect">
              <a:avLst/>
            </a:prstGeom>
            <a:solidFill>
              <a:schemeClr val="bg1"/>
            </a:solidFill>
            <a:ln>
              <a:solidFill>
                <a:schemeClr val="tx1"/>
              </a:solidFill>
            </a:ln>
          </p:spPr>
          <p:txBody>
            <a:bodyPr wrap="square" rtlCol="0">
              <a:spAutoFit/>
            </a:bodyPr>
            <a:lstStyle/>
            <a:p>
              <a:r>
                <a:rPr lang="en-US" sz="1200" dirty="0" smtClean="0"/>
                <a:t>R30.0</a:t>
              </a:r>
              <a:endParaRPr lang="en-US" sz="1200" dirty="0"/>
            </a:p>
          </p:txBody>
        </p:sp>
        <p:sp>
          <p:nvSpPr>
            <p:cNvPr id="11" name="TextBox 10"/>
            <p:cNvSpPr txBox="1"/>
            <p:nvPr/>
          </p:nvSpPr>
          <p:spPr>
            <a:xfrm>
              <a:off x="5575511" y="4784670"/>
              <a:ext cx="685800" cy="276999"/>
            </a:xfrm>
            <a:prstGeom prst="rect">
              <a:avLst/>
            </a:prstGeom>
            <a:solidFill>
              <a:schemeClr val="bg1"/>
            </a:solidFill>
            <a:ln>
              <a:solidFill>
                <a:schemeClr val="tx1"/>
              </a:solidFill>
            </a:ln>
          </p:spPr>
          <p:txBody>
            <a:bodyPr wrap="square" rtlCol="0">
              <a:spAutoFit/>
            </a:bodyPr>
            <a:lstStyle/>
            <a:p>
              <a:r>
                <a:rPr lang="en-US" sz="1200" dirty="0" smtClean="0"/>
                <a:t>R29.75</a:t>
              </a:r>
              <a:endParaRPr lang="en-US" sz="1200" dirty="0"/>
            </a:p>
          </p:txBody>
        </p:sp>
        <p:sp>
          <p:nvSpPr>
            <p:cNvPr id="12" name="TextBox 11"/>
            <p:cNvSpPr txBox="1"/>
            <p:nvPr/>
          </p:nvSpPr>
          <p:spPr>
            <a:xfrm>
              <a:off x="5042111" y="5193471"/>
              <a:ext cx="1219200" cy="276999"/>
            </a:xfrm>
            <a:prstGeom prst="rect">
              <a:avLst/>
            </a:prstGeom>
            <a:solidFill>
              <a:schemeClr val="bg1"/>
            </a:solidFill>
            <a:ln>
              <a:solidFill>
                <a:schemeClr val="tx1"/>
              </a:solidFill>
            </a:ln>
          </p:spPr>
          <p:txBody>
            <a:bodyPr wrap="square" rtlCol="0">
              <a:spAutoFit/>
            </a:bodyPr>
            <a:lstStyle/>
            <a:p>
              <a:r>
                <a:rPr lang="en-US" sz="1200" dirty="0" smtClean="0"/>
                <a:t>Gap = 0.25mm</a:t>
              </a:r>
              <a:endParaRPr lang="en-US" sz="1200" dirty="0"/>
            </a:p>
          </p:txBody>
        </p:sp>
        <p:sp>
          <p:nvSpPr>
            <p:cNvPr id="13" name="TextBox 12"/>
            <p:cNvSpPr txBox="1"/>
            <p:nvPr/>
          </p:nvSpPr>
          <p:spPr>
            <a:xfrm>
              <a:off x="5071533" y="5622870"/>
              <a:ext cx="1701800" cy="461665"/>
            </a:xfrm>
            <a:prstGeom prst="rect">
              <a:avLst/>
            </a:prstGeom>
            <a:solidFill>
              <a:schemeClr val="bg1"/>
            </a:solidFill>
            <a:ln>
              <a:solidFill>
                <a:schemeClr val="tx1"/>
              </a:solidFill>
            </a:ln>
          </p:spPr>
          <p:txBody>
            <a:bodyPr wrap="square" rtlCol="0">
              <a:spAutoFit/>
            </a:bodyPr>
            <a:lstStyle/>
            <a:p>
              <a:pPr>
                <a:buFontTx/>
                <a:buChar char="-"/>
              </a:pPr>
              <a:r>
                <a:rPr lang="en-US" sz="1200" u="sng" dirty="0" smtClean="0"/>
                <a:t>2x 0.125 </a:t>
              </a:r>
              <a:r>
                <a:rPr lang="en-US" sz="1200" dirty="0" smtClean="0"/>
                <a:t>mica</a:t>
              </a:r>
            </a:p>
            <a:p>
              <a:r>
                <a:rPr lang="en-US" sz="1200" dirty="0" smtClean="0"/>
                <a:t>          0</a:t>
              </a:r>
              <a:endParaRPr lang="en-US" sz="1200" dirty="0"/>
            </a:p>
          </p:txBody>
        </p:sp>
        <p:cxnSp>
          <p:nvCxnSpPr>
            <p:cNvPr id="14" name="Straight Connector 13"/>
            <p:cNvCxnSpPr>
              <a:endCxn id="10" idx="0"/>
            </p:cNvCxnSpPr>
            <p:nvPr/>
          </p:nvCxnSpPr>
          <p:spPr>
            <a:xfrm flipH="1">
              <a:off x="5200053" y="3788833"/>
              <a:ext cx="390520" cy="995837"/>
            </a:xfrm>
            <a:prstGeom prst="line">
              <a:avLst/>
            </a:prstGeom>
            <a:ln w="12700">
              <a:solidFill>
                <a:schemeClr val="tx1"/>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endCxn id="11" idx="0"/>
            </p:cNvCxnSpPr>
            <p:nvPr/>
          </p:nvCxnSpPr>
          <p:spPr>
            <a:xfrm>
              <a:off x="5651711" y="3714750"/>
              <a:ext cx="266700" cy="1069920"/>
            </a:xfrm>
            <a:prstGeom prst="line">
              <a:avLst/>
            </a:prstGeom>
            <a:ln w="12700">
              <a:solidFill>
                <a:schemeClr val="tx1"/>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20" idx="0"/>
            </p:cNvCxnSpPr>
            <p:nvPr/>
          </p:nvCxnSpPr>
          <p:spPr>
            <a:xfrm flipH="1">
              <a:off x="4175126" y="3851346"/>
              <a:ext cx="1024928" cy="1149996"/>
            </a:xfrm>
            <a:prstGeom prst="line">
              <a:avLst/>
            </a:prstGeom>
            <a:ln w="12700">
              <a:solidFill>
                <a:schemeClr val="tx1"/>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545418" y="5001342"/>
              <a:ext cx="1259416" cy="461665"/>
            </a:xfrm>
            <a:prstGeom prst="rect">
              <a:avLst/>
            </a:prstGeom>
            <a:solidFill>
              <a:schemeClr val="bg1"/>
            </a:solidFill>
            <a:ln>
              <a:solidFill>
                <a:schemeClr val="tx1"/>
              </a:solidFill>
            </a:ln>
          </p:spPr>
          <p:txBody>
            <a:bodyPr wrap="square" rtlCol="0">
              <a:spAutoFit/>
            </a:bodyPr>
            <a:lstStyle/>
            <a:p>
              <a:r>
                <a:rPr lang="en-US" sz="1200" dirty="0" smtClean="0"/>
                <a:t>0.125 mm mica at mid-plane</a:t>
              </a:r>
              <a:endParaRPr lang="en-US" sz="1200" dirty="0"/>
            </a:p>
          </p:txBody>
        </p:sp>
      </p:grpSp>
      <p:cxnSp>
        <p:nvCxnSpPr>
          <p:cNvPr id="23" name="Straight Connector 22"/>
          <p:cNvCxnSpPr/>
          <p:nvPr/>
        </p:nvCxnSpPr>
        <p:spPr>
          <a:xfrm flipH="1">
            <a:off x="6826250" y="3270266"/>
            <a:ext cx="494712" cy="1100682"/>
          </a:xfrm>
          <a:prstGeom prst="line">
            <a:avLst/>
          </a:prstGeom>
          <a:ln w="12700">
            <a:solidFill>
              <a:schemeClr val="tx1"/>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373882" y="3291913"/>
            <a:ext cx="637705" cy="1067968"/>
          </a:xfrm>
          <a:prstGeom prst="line">
            <a:avLst/>
          </a:prstGeom>
          <a:ln w="12700">
            <a:solidFill>
              <a:schemeClr val="tx1"/>
            </a:solidFill>
            <a:headEnd type="triangle" w="med" len="lg"/>
            <a:tailEnd type="none" w="lg"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551099" y="4344275"/>
            <a:ext cx="899568" cy="276999"/>
          </a:xfrm>
          <a:prstGeom prst="rect">
            <a:avLst/>
          </a:prstGeom>
          <a:solidFill>
            <a:schemeClr val="bg1"/>
          </a:solidFill>
          <a:ln>
            <a:solidFill>
              <a:schemeClr val="tx1"/>
            </a:solidFill>
          </a:ln>
        </p:spPr>
        <p:txBody>
          <a:bodyPr wrap="square" rtlCol="0">
            <a:spAutoFit/>
          </a:bodyPr>
          <a:lstStyle/>
          <a:p>
            <a:pPr algn="ctr"/>
            <a:r>
              <a:rPr lang="en-US" sz="1200" dirty="0" smtClean="0"/>
              <a:t>Coil R60.6</a:t>
            </a:r>
            <a:endParaRPr lang="en-US" sz="1200" dirty="0"/>
          </a:p>
        </p:txBody>
      </p:sp>
      <p:sp>
        <p:nvSpPr>
          <p:cNvPr id="28" name="TextBox 27"/>
          <p:cNvSpPr txBox="1"/>
          <p:nvPr/>
        </p:nvSpPr>
        <p:spPr>
          <a:xfrm>
            <a:off x="7561801" y="4344275"/>
            <a:ext cx="1190615" cy="276999"/>
          </a:xfrm>
          <a:prstGeom prst="rect">
            <a:avLst/>
          </a:prstGeom>
          <a:solidFill>
            <a:schemeClr val="bg1"/>
          </a:solidFill>
          <a:ln>
            <a:solidFill>
              <a:schemeClr val="tx1"/>
            </a:solidFill>
          </a:ln>
        </p:spPr>
        <p:txBody>
          <a:bodyPr wrap="square" rtlCol="0">
            <a:spAutoFit/>
          </a:bodyPr>
          <a:lstStyle/>
          <a:p>
            <a:pPr algn="ctr"/>
            <a:r>
              <a:rPr lang="en-US" sz="1200" dirty="0" smtClean="0"/>
              <a:t>Block R61.25</a:t>
            </a:r>
            <a:endParaRPr lang="en-US" sz="1200" dirty="0"/>
          </a:p>
        </p:txBody>
      </p:sp>
      <p:graphicFrame>
        <p:nvGraphicFramePr>
          <p:cNvPr id="29" name="Table 28"/>
          <p:cNvGraphicFramePr>
            <a:graphicFrameLocks noGrp="1"/>
          </p:cNvGraphicFramePr>
          <p:nvPr>
            <p:extLst>
              <p:ext uri="{D42A27DB-BD31-4B8C-83A1-F6EECF244321}">
                <p14:modId xmlns:p14="http://schemas.microsoft.com/office/powerpoint/2010/main" val="1921022779"/>
              </p:ext>
            </p:extLst>
          </p:nvPr>
        </p:nvGraphicFramePr>
        <p:xfrm>
          <a:off x="6551098" y="4951902"/>
          <a:ext cx="2275402" cy="1133090"/>
        </p:xfrm>
        <a:graphic>
          <a:graphicData uri="http://schemas.openxmlformats.org/drawingml/2006/table">
            <a:tbl>
              <a:tblPr firstRow="1" bandRow="1">
                <a:tableStyleId>{5C22544A-7EE6-4342-B048-85BDC9FD1C3A}</a:tableStyleId>
              </a:tblPr>
              <a:tblGrid>
                <a:gridCol w="539735"/>
                <a:gridCol w="666750"/>
                <a:gridCol w="529167"/>
                <a:gridCol w="539750"/>
              </a:tblGrid>
              <a:tr h="242805">
                <a:tc>
                  <a:txBody>
                    <a:bodyPr/>
                    <a:lstStyle/>
                    <a:p>
                      <a:pPr algn="ctr"/>
                      <a:r>
                        <a:rPr lang="en-US" sz="1200" b="0" dirty="0" smtClean="0">
                          <a:solidFill>
                            <a:srgbClr val="0055A0"/>
                          </a:solidFill>
                        </a:rPr>
                        <a:t>Gap</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3">
                  <a:txBody>
                    <a:bodyPr/>
                    <a:lstStyle/>
                    <a:p>
                      <a:pPr algn="ctr"/>
                      <a:r>
                        <a:rPr lang="en-US" sz="1200" b="0" dirty="0" smtClean="0">
                          <a:solidFill>
                            <a:srgbClr val="0055A0"/>
                          </a:solidFill>
                        </a:rPr>
                        <a:t>0.65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sz="1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sz="1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42805">
                <a:tc>
                  <a:txBody>
                    <a:bodyPr/>
                    <a:lstStyle/>
                    <a:p>
                      <a:pPr algn="ctr"/>
                      <a:r>
                        <a:rPr lang="en-US" sz="1200" b="0" dirty="0" smtClean="0">
                          <a:solidFill>
                            <a:srgbClr val="0055A0"/>
                          </a:solidFill>
                        </a:rPr>
                        <a:t>shell</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a:t>
                      </a:r>
                      <a:r>
                        <a:rPr lang="en-US" sz="1200" b="0" baseline="0" dirty="0" smtClean="0">
                          <a:solidFill>
                            <a:srgbClr val="0055A0"/>
                          </a:solidFill>
                        </a:rPr>
                        <a:t> 0.5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- 0.3</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- 0.3</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42805">
                <a:tc>
                  <a:txBody>
                    <a:bodyPr/>
                    <a:lstStyle/>
                    <a:p>
                      <a:pPr algn="ctr"/>
                      <a:r>
                        <a:rPr lang="en-US" sz="1200" b="0" dirty="0" smtClean="0">
                          <a:solidFill>
                            <a:srgbClr val="0055A0"/>
                          </a:solidFill>
                        </a:rPr>
                        <a:t>mica</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-0.125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- 0.25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- 0.125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404675">
                <a:tc>
                  <a:txBody>
                    <a:bodyPr/>
                    <a:lstStyle/>
                    <a:p>
                      <a:pPr algn="ctr"/>
                      <a:r>
                        <a:rPr lang="en-US" sz="1200" b="0" dirty="0" err="1" smtClean="0">
                          <a:solidFill>
                            <a:srgbClr val="0055A0"/>
                          </a:solidFill>
                        </a:rPr>
                        <a:t>Assy</a:t>
                      </a:r>
                      <a:r>
                        <a:rPr lang="en-US" sz="1200" b="0" baseline="0" dirty="0" smtClean="0">
                          <a:solidFill>
                            <a:srgbClr val="0055A0"/>
                          </a:solidFill>
                        </a:rPr>
                        <a:t> gap</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1" dirty="0" smtClean="0">
                          <a:solidFill>
                            <a:srgbClr val="0055A0"/>
                          </a:solidFill>
                        </a:rPr>
                        <a:t>0.025</a:t>
                      </a:r>
                      <a:endParaRPr lang="en-US" sz="1200" b="1"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1" dirty="0" smtClean="0">
                          <a:solidFill>
                            <a:srgbClr val="0055A0"/>
                          </a:solidFill>
                        </a:rPr>
                        <a:t>0.1</a:t>
                      </a:r>
                      <a:endParaRPr lang="en-US" sz="1200" b="1"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1" dirty="0" smtClean="0">
                          <a:solidFill>
                            <a:srgbClr val="0055A0"/>
                          </a:solidFill>
                        </a:rPr>
                        <a:t>0.225</a:t>
                      </a:r>
                      <a:endParaRPr lang="en-US" sz="1200" b="1"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cxnSp>
        <p:nvCxnSpPr>
          <p:cNvPr id="30" name="Straight Connector 29"/>
          <p:cNvCxnSpPr>
            <a:stCxn id="27" idx="2"/>
            <a:endCxn id="29" idx="0"/>
          </p:cNvCxnSpPr>
          <p:nvPr/>
        </p:nvCxnSpPr>
        <p:spPr>
          <a:xfrm>
            <a:off x="7000883" y="4621274"/>
            <a:ext cx="687916" cy="3306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8" idx="2"/>
            <a:endCxn id="29" idx="0"/>
          </p:cNvCxnSpPr>
          <p:nvPr/>
        </p:nvCxnSpPr>
        <p:spPr>
          <a:xfrm flipH="1">
            <a:off x="7688799" y="4621274"/>
            <a:ext cx="468310" cy="3306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itle 1"/>
          <p:cNvSpPr txBox="1">
            <a:spLocks/>
          </p:cNvSpPr>
          <p:nvPr/>
        </p:nvSpPr>
        <p:spPr>
          <a:xfrm>
            <a:off x="42336" y="273226"/>
            <a:ext cx="3968749" cy="42444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smtClean="0"/>
              <a:t>Reaction Tool – Cavity Size</a:t>
            </a:r>
            <a:endParaRPr lang="en-US" sz="2400" dirty="0"/>
          </a:p>
        </p:txBody>
      </p:sp>
      <p:sp>
        <p:nvSpPr>
          <p:cNvPr id="2" name="TextBox 1"/>
          <p:cNvSpPr txBox="1"/>
          <p:nvPr/>
        </p:nvSpPr>
        <p:spPr>
          <a:xfrm>
            <a:off x="215248" y="4944440"/>
            <a:ext cx="2507638" cy="646331"/>
          </a:xfrm>
          <a:prstGeom prst="rect">
            <a:avLst/>
          </a:prstGeom>
          <a:noFill/>
        </p:spPr>
        <p:txBody>
          <a:bodyPr wrap="square" rtlCol="0">
            <a:spAutoFit/>
          </a:bodyPr>
          <a:lstStyle/>
          <a:p>
            <a:r>
              <a:rPr lang="en-US" dirty="0" smtClean="0"/>
              <a:t>Schematic view of FNAL reaction tool</a:t>
            </a:r>
            <a:endParaRPr lang="en-US" dirty="0"/>
          </a:p>
        </p:txBody>
      </p:sp>
      <p:sp>
        <p:nvSpPr>
          <p:cNvPr id="26" name="TextBox 25"/>
          <p:cNvSpPr txBox="1"/>
          <p:nvPr/>
        </p:nvSpPr>
        <p:spPr>
          <a:xfrm>
            <a:off x="4561425" y="912982"/>
            <a:ext cx="3000376" cy="369332"/>
          </a:xfrm>
          <a:prstGeom prst="rect">
            <a:avLst/>
          </a:prstGeom>
          <a:noFill/>
        </p:spPr>
        <p:txBody>
          <a:bodyPr wrap="square" rtlCol="0">
            <a:spAutoFit/>
          </a:bodyPr>
          <a:lstStyle/>
          <a:p>
            <a:pPr algn="ctr"/>
            <a:r>
              <a:rPr lang="en-US" dirty="0" smtClean="0"/>
              <a:t>X-section CERN tool</a:t>
            </a:r>
            <a:endParaRPr lang="en-US" dirty="0"/>
          </a:p>
        </p:txBody>
      </p:sp>
    </p:spTree>
    <p:extLst>
      <p:ext uri="{BB962C8B-B14F-4D97-AF65-F5344CB8AC3E}">
        <p14:creationId xmlns:p14="http://schemas.microsoft.com/office/powerpoint/2010/main" val="332798054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2336" y="273226"/>
            <a:ext cx="5048247" cy="424446"/>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smtClean="0"/>
              <a:t>Impregnation Tool – Cavity Size</a:t>
            </a:r>
            <a:endParaRPr lang="en-US" sz="2400" dirty="0"/>
          </a:p>
        </p:txBody>
      </p:sp>
      <p:pic>
        <p:nvPicPr>
          <p:cNvPr id="4" name="Picture 3"/>
          <p:cNvPicPr>
            <a:picLocks noChangeAspect="1"/>
          </p:cNvPicPr>
          <p:nvPr/>
        </p:nvPicPr>
        <p:blipFill>
          <a:blip r:embed="rId3"/>
          <a:stretch>
            <a:fillRect/>
          </a:stretch>
        </p:blipFill>
        <p:spPr>
          <a:xfrm>
            <a:off x="508000" y="878416"/>
            <a:ext cx="5685617" cy="4804833"/>
          </a:xfrm>
          <a:prstGeom prst="rect">
            <a:avLst/>
          </a:prstGeom>
        </p:spPr>
      </p:pic>
      <p:sp>
        <p:nvSpPr>
          <p:cNvPr id="5" name="TextBox 4"/>
          <p:cNvSpPr txBox="1"/>
          <p:nvPr/>
        </p:nvSpPr>
        <p:spPr>
          <a:xfrm>
            <a:off x="6477015" y="760074"/>
            <a:ext cx="899568" cy="276999"/>
          </a:xfrm>
          <a:prstGeom prst="rect">
            <a:avLst/>
          </a:prstGeom>
          <a:solidFill>
            <a:schemeClr val="bg1"/>
          </a:solidFill>
          <a:ln>
            <a:solidFill>
              <a:schemeClr val="tx1"/>
            </a:solidFill>
          </a:ln>
        </p:spPr>
        <p:txBody>
          <a:bodyPr wrap="square" rtlCol="0">
            <a:spAutoFit/>
          </a:bodyPr>
          <a:lstStyle/>
          <a:p>
            <a:pPr algn="ctr"/>
            <a:r>
              <a:rPr lang="en-US" sz="1200" dirty="0" smtClean="0"/>
              <a:t>Coil R60.8</a:t>
            </a:r>
            <a:endParaRPr lang="en-US" sz="1200" dirty="0"/>
          </a:p>
        </p:txBody>
      </p:sp>
      <p:sp>
        <p:nvSpPr>
          <p:cNvPr id="6" name="TextBox 5"/>
          <p:cNvSpPr txBox="1"/>
          <p:nvPr/>
        </p:nvSpPr>
        <p:spPr>
          <a:xfrm>
            <a:off x="7487717" y="760074"/>
            <a:ext cx="1190615" cy="276999"/>
          </a:xfrm>
          <a:prstGeom prst="rect">
            <a:avLst/>
          </a:prstGeom>
          <a:solidFill>
            <a:schemeClr val="bg1"/>
          </a:solidFill>
          <a:ln>
            <a:solidFill>
              <a:schemeClr val="tx1"/>
            </a:solidFill>
          </a:ln>
        </p:spPr>
        <p:txBody>
          <a:bodyPr wrap="square" rtlCol="0">
            <a:spAutoFit/>
          </a:bodyPr>
          <a:lstStyle/>
          <a:p>
            <a:pPr algn="ctr"/>
            <a:r>
              <a:rPr lang="en-US" sz="1200" dirty="0" smtClean="0"/>
              <a:t>Block R61.425</a:t>
            </a:r>
            <a:endParaRPr lang="en-US" sz="1200" dirty="0"/>
          </a:p>
        </p:txBody>
      </p:sp>
      <p:graphicFrame>
        <p:nvGraphicFramePr>
          <p:cNvPr id="7" name="Table 6"/>
          <p:cNvGraphicFramePr>
            <a:graphicFrameLocks noGrp="1"/>
          </p:cNvGraphicFramePr>
          <p:nvPr>
            <p:extLst>
              <p:ext uri="{D42A27DB-BD31-4B8C-83A1-F6EECF244321}">
                <p14:modId xmlns:p14="http://schemas.microsoft.com/office/powerpoint/2010/main" val="66461036"/>
              </p:ext>
            </p:extLst>
          </p:nvPr>
        </p:nvGraphicFramePr>
        <p:xfrm>
          <a:off x="6477014" y="1367701"/>
          <a:ext cx="1696846" cy="1133090"/>
        </p:xfrm>
        <a:graphic>
          <a:graphicData uri="http://schemas.openxmlformats.org/drawingml/2006/table">
            <a:tbl>
              <a:tblPr firstRow="1" bandRow="1">
                <a:tableStyleId>{5C22544A-7EE6-4342-B048-85BDC9FD1C3A}</a:tableStyleId>
              </a:tblPr>
              <a:tblGrid>
                <a:gridCol w="539735"/>
                <a:gridCol w="666750"/>
                <a:gridCol w="490361"/>
              </a:tblGrid>
              <a:tr h="242805">
                <a:tc>
                  <a:txBody>
                    <a:bodyPr/>
                    <a:lstStyle/>
                    <a:p>
                      <a:pPr algn="ctr"/>
                      <a:r>
                        <a:rPr lang="en-US" sz="1200" b="0" dirty="0" smtClean="0">
                          <a:solidFill>
                            <a:srgbClr val="0055A0"/>
                          </a:solidFill>
                        </a:rPr>
                        <a:t>Gap</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gridSpan="2">
                  <a:txBody>
                    <a:bodyPr/>
                    <a:lstStyle/>
                    <a:p>
                      <a:pPr algn="ctr"/>
                      <a:r>
                        <a:rPr lang="en-US" sz="1200" b="0" dirty="0" smtClean="0">
                          <a:solidFill>
                            <a:srgbClr val="0055A0"/>
                          </a:solidFill>
                        </a:rPr>
                        <a:t>0.625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hMerge="1">
                  <a:txBody>
                    <a:bodyPr/>
                    <a:lstStyle/>
                    <a:p>
                      <a:pPr algn="ctr"/>
                      <a:endParaRPr lang="en-US" sz="12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42805">
                <a:tc>
                  <a:txBody>
                    <a:bodyPr/>
                    <a:lstStyle/>
                    <a:p>
                      <a:pPr algn="ctr"/>
                      <a:r>
                        <a:rPr lang="en-US" sz="1200" b="0" dirty="0" smtClean="0">
                          <a:solidFill>
                            <a:srgbClr val="0055A0"/>
                          </a:solidFill>
                        </a:rPr>
                        <a:t>shell</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a:t>
                      </a:r>
                      <a:r>
                        <a:rPr lang="en-US" sz="1200" b="0" baseline="0" dirty="0" smtClean="0">
                          <a:solidFill>
                            <a:srgbClr val="0055A0"/>
                          </a:solidFill>
                        </a:rPr>
                        <a:t> 0.5</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- 0.3</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242805">
                <a:tc>
                  <a:txBody>
                    <a:bodyPr/>
                    <a:lstStyle/>
                    <a:p>
                      <a:pPr algn="ctr"/>
                      <a:r>
                        <a:rPr lang="en-US" sz="1200" b="0" dirty="0" smtClean="0">
                          <a:solidFill>
                            <a:srgbClr val="0055A0"/>
                          </a:solidFill>
                        </a:rPr>
                        <a:t>film</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-0.11</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0" dirty="0" smtClean="0">
                          <a:solidFill>
                            <a:srgbClr val="0055A0"/>
                          </a:solidFill>
                        </a:rPr>
                        <a:t>- 0.11</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404675">
                <a:tc>
                  <a:txBody>
                    <a:bodyPr/>
                    <a:lstStyle/>
                    <a:p>
                      <a:pPr algn="ctr"/>
                      <a:r>
                        <a:rPr lang="en-US" sz="1200" b="0" dirty="0" err="1" smtClean="0">
                          <a:solidFill>
                            <a:srgbClr val="0055A0"/>
                          </a:solidFill>
                        </a:rPr>
                        <a:t>Assy</a:t>
                      </a:r>
                      <a:r>
                        <a:rPr lang="en-US" sz="1200" b="0" baseline="0" dirty="0" smtClean="0">
                          <a:solidFill>
                            <a:srgbClr val="0055A0"/>
                          </a:solidFill>
                        </a:rPr>
                        <a:t> gap</a:t>
                      </a:r>
                      <a:endParaRPr lang="en-US" sz="1200" b="0"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1" dirty="0" smtClean="0">
                          <a:solidFill>
                            <a:srgbClr val="0055A0"/>
                          </a:solidFill>
                        </a:rPr>
                        <a:t>0.015</a:t>
                      </a:r>
                      <a:endParaRPr lang="en-US" sz="1200" b="1" dirty="0">
                        <a:solidFill>
                          <a:srgbClr val="0055A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200" b="1" dirty="0" smtClean="0">
                          <a:solidFill>
                            <a:srgbClr val="FF0000"/>
                          </a:solidFill>
                        </a:rPr>
                        <a:t>0.215</a:t>
                      </a:r>
                      <a:endParaRPr lang="en-US" sz="1200" b="1" dirty="0">
                        <a:solidFill>
                          <a:srgbClr val="FF0000"/>
                        </a:solidFill>
                      </a:endParaRPr>
                    </a:p>
                  </a:txBody>
                  <a:tcPr marL="0" marR="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cxnSp>
        <p:nvCxnSpPr>
          <p:cNvPr id="8" name="Straight Connector 7"/>
          <p:cNvCxnSpPr>
            <a:stCxn id="5" idx="2"/>
            <a:endCxn id="7" idx="0"/>
          </p:cNvCxnSpPr>
          <p:nvPr/>
        </p:nvCxnSpPr>
        <p:spPr>
          <a:xfrm>
            <a:off x="6926799" y="1037073"/>
            <a:ext cx="398638" cy="3306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6" idx="2"/>
            <a:endCxn id="7" idx="0"/>
          </p:cNvCxnSpPr>
          <p:nvPr/>
        </p:nvCxnSpPr>
        <p:spPr>
          <a:xfrm flipH="1">
            <a:off x="7325437" y="1037073"/>
            <a:ext cx="757588" cy="3306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619124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44170" y="5301039"/>
            <a:ext cx="7299830" cy="923330"/>
          </a:xfrm>
          <a:prstGeom prst="rect">
            <a:avLst/>
          </a:prstGeom>
          <a:noFill/>
        </p:spPr>
        <p:txBody>
          <a:bodyPr wrap="square" lIns="91440" tIns="45720" rIns="91440" bIns="4572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a:t>
            </a:r>
            <a:r>
              <a:rPr lang="x-none"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ow, components…</a:t>
            </a:r>
            <a:endParaRPr lang="x-none"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4" name="Picture 3"/>
          <p:cNvPicPr>
            <a:picLocks noChangeAspect="1"/>
          </p:cNvPicPr>
          <p:nvPr/>
        </p:nvPicPr>
        <p:blipFill>
          <a:blip r:embed="rId2"/>
          <a:stretch>
            <a:fillRect/>
          </a:stretch>
        </p:blipFill>
        <p:spPr>
          <a:xfrm>
            <a:off x="0" y="928932"/>
            <a:ext cx="9144000" cy="3419554"/>
          </a:xfrm>
          <a:prstGeom prst="rect">
            <a:avLst/>
          </a:prstGeom>
        </p:spPr>
      </p:pic>
      <p:sp>
        <p:nvSpPr>
          <p:cNvPr id="5" name="Title 1"/>
          <p:cNvSpPr txBox="1">
            <a:spLocks/>
          </p:cNvSpPr>
          <p:nvPr/>
        </p:nvSpPr>
        <p:spPr>
          <a:xfrm>
            <a:off x="42336" y="504486"/>
            <a:ext cx="9016997" cy="424446"/>
          </a:xfrm>
          <a:prstGeom prst="rect">
            <a:avLst/>
          </a:prstGeom>
        </p:spPr>
        <p:txBody>
          <a:bodyP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dirty="0" smtClean="0"/>
              <a:t>After Impregnation, coil metrology </a:t>
            </a:r>
            <a:r>
              <a:rPr lang="en-US" sz="2400" dirty="0" smtClean="0">
                <a:sym typeface="Wingdings"/>
              </a:rPr>
              <a:t> next talk</a:t>
            </a:r>
            <a:endParaRPr lang="en-US" sz="2400" dirty="0"/>
          </a:p>
        </p:txBody>
      </p:sp>
      <p:sp>
        <p:nvSpPr>
          <p:cNvPr id="6" name="TextBox 5"/>
          <p:cNvSpPr txBox="1"/>
          <p:nvPr/>
        </p:nvSpPr>
        <p:spPr>
          <a:xfrm>
            <a:off x="6699250" y="4485760"/>
            <a:ext cx="23600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smtClean="0"/>
              <a:t>Copper Dummy Coil #102 </a:t>
            </a:r>
            <a:endParaRPr lang="en-US" sz="1400" dirty="0"/>
          </a:p>
        </p:txBody>
      </p:sp>
    </p:spTree>
    <p:extLst>
      <p:ext uri="{BB962C8B-B14F-4D97-AF65-F5344CB8AC3E}">
        <p14:creationId xmlns:p14="http://schemas.microsoft.com/office/powerpoint/2010/main" val="186370682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Components: insulated cable</a:t>
            </a:r>
            <a:endParaRPr lang="en-US" sz="3200" dirty="0"/>
          </a:p>
        </p:txBody>
      </p:sp>
      <p:sp>
        <p:nvSpPr>
          <p:cNvPr id="10" name="Content Placeholder 9"/>
          <p:cNvSpPr>
            <a:spLocks noGrp="1"/>
          </p:cNvSpPr>
          <p:nvPr>
            <p:ph idx="1"/>
          </p:nvPr>
        </p:nvSpPr>
        <p:spPr>
          <a:xfrm>
            <a:off x="4500123" y="3321567"/>
            <a:ext cx="4480123" cy="2458845"/>
          </a:xfrm>
        </p:spPr>
        <p:txBody>
          <a:bodyPr>
            <a:normAutofit/>
          </a:bodyPr>
          <a:lstStyle/>
          <a:p>
            <a:r>
              <a:rPr lang="en-US" sz="1800" dirty="0" smtClean="0"/>
              <a:t>Direct braiding, with mica insert</a:t>
            </a:r>
          </a:p>
          <a:p>
            <a:r>
              <a:rPr lang="en-US" sz="1800" dirty="0" smtClean="0">
                <a:solidFill>
                  <a:srgbClr val="FF0000"/>
                </a:solidFill>
              </a:rPr>
              <a:t>Oversized insulation thickness due to wrong braiding parameters went unnoticed on 3 batches of cable </a:t>
            </a:r>
            <a:r>
              <a:rPr lang="en-US" sz="1800" dirty="0" smtClean="0"/>
              <a:t>(WST #1, WST #2 and RRP54/61)</a:t>
            </a:r>
          </a:p>
          <a:p>
            <a:r>
              <a:rPr lang="en-US" sz="1800" dirty="0" smtClean="0">
                <a:solidFill>
                  <a:srgbClr val="FF0000"/>
                </a:solidFill>
              </a:rPr>
              <a:t>Coil 103 (WST) had to be rejected</a:t>
            </a:r>
          </a:p>
          <a:p>
            <a:r>
              <a:rPr lang="en-US" sz="1800" dirty="0" smtClean="0">
                <a:solidFill>
                  <a:srgbClr val="FF0000"/>
                </a:solidFill>
              </a:rPr>
              <a:t>Coil 104 (54/61) could be completed but coil oversized</a:t>
            </a:r>
            <a:endParaRPr lang="en-US" sz="1800" dirty="0">
              <a:solidFill>
                <a:srgbClr val="FF0000"/>
              </a:solidFill>
            </a:endParaRPr>
          </a:p>
        </p:txBody>
      </p:sp>
      <p:pic>
        <p:nvPicPr>
          <p:cNvPr id="8" name="Picture 7"/>
          <p:cNvPicPr>
            <a:picLocks noChangeAspect="1"/>
          </p:cNvPicPr>
          <p:nvPr/>
        </p:nvPicPr>
        <p:blipFill>
          <a:blip r:embed="rId3"/>
          <a:stretch>
            <a:fillRect/>
          </a:stretch>
        </p:blipFill>
        <p:spPr>
          <a:xfrm>
            <a:off x="0" y="923910"/>
            <a:ext cx="9144000" cy="2497667"/>
          </a:xfrm>
          <a:prstGeom prst="rect">
            <a:avLst/>
          </a:prstGeom>
        </p:spPr>
      </p:pic>
      <p:pic>
        <p:nvPicPr>
          <p:cNvPr id="9" name="Image 2" descr="\\Srv5_div\SHORTMOD\Develop\USERS\Jacky\11T\Tissage_CGP\P1040417.JPG"/>
          <p:cNvPicPr/>
          <p:nvPr/>
        </p:nvPicPr>
        <p:blipFill>
          <a:blip r:embed="rId4" cstate="print">
            <a:extLst>
              <a:ext uri="{28A0092B-C50C-407E-A947-70E740481C1C}">
                <a14:useLocalDpi xmlns:a14="http://schemas.microsoft.com/office/drawing/2010/main"/>
              </a:ext>
            </a:extLst>
          </a:blip>
          <a:srcRect/>
          <a:stretch>
            <a:fillRect/>
          </a:stretch>
        </p:blipFill>
        <p:spPr bwMode="auto">
          <a:xfrm>
            <a:off x="357000" y="3172933"/>
            <a:ext cx="4033157" cy="2767537"/>
          </a:xfrm>
          <a:prstGeom prst="rect">
            <a:avLst/>
          </a:prstGeom>
          <a:noFill/>
          <a:ln w="9525">
            <a:noFill/>
            <a:miter lim="800000"/>
            <a:headEnd/>
            <a:tailEnd/>
          </a:ln>
        </p:spPr>
      </p:pic>
    </p:spTree>
    <p:extLst>
      <p:ext uri="{BB962C8B-B14F-4D97-AF65-F5344CB8AC3E}">
        <p14:creationId xmlns:p14="http://schemas.microsoft.com/office/powerpoint/2010/main" val="330638205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Components: Wedges</a:t>
            </a:r>
            <a:endParaRPr lang="en-US" sz="3200" dirty="0"/>
          </a:p>
        </p:txBody>
      </p:sp>
      <p:sp>
        <p:nvSpPr>
          <p:cNvPr id="3" name="Content Placeholder 2"/>
          <p:cNvSpPr>
            <a:spLocks noGrp="1"/>
          </p:cNvSpPr>
          <p:nvPr>
            <p:ph idx="1"/>
          </p:nvPr>
        </p:nvSpPr>
        <p:spPr>
          <a:xfrm>
            <a:off x="27200" y="931863"/>
            <a:ext cx="4572938" cy="484143"/>
          </a:xfrm>
        </p:spPr>
        <p:txBody>
          <a:bodyPr>
            <a:normAutofit/>
          </a:bodyPr>
          <a:lstStyle/>
          <a:p>
            <a:r>
              <a:rPr lang="en-US" sz="1800" dirty="0" smtClean="0"/>
              <a:t>Material: ODS Copper (UNS C15715)</a:t>
            </a:r>
          </a:p>
        </p:txBody>
      </p:sp>
      <p:sp>
        <p:nvSpPr>
          <p:cNvPr id="12" name="Content Placeholder 9"/>
          <p:cNvSpPr txBox="1">
            <a:spLocks/>
          </p:cNvSpPr>
          <p:nvPr/>
        </p:nvSpPr>
        <p:spPr>
          <a:xfrm>
            <a:off x="4640123" y="853075"/>
            <a:ext cx="4480123" cy="2448533"/>
          </a:xfrm>
          <a:prstGeom prst="rect">
            <a:avLst/>
          </a:prstGeom>
        </p:spPr>
        <p:txBody>
          <a:bodyPr vert="horz">
            <a:normAutofit fontScale="925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t>Successful R&amp;D with LUVATA and CEP</a:t>
            </a:r>
          </a:p>
          <a:p>
            <a:r>
              <a:rPr lang="en-US" sz="1800" dirty="0" smtClean="0"/>
              <a:t>New alloy / new process (</a:t>
            </a:r>
            <a:r>
              <a:rPr lang="en-US" sz="1800" dirty="0" err="1" smtClean="0"/>
              <a:t>Discup</a:t>
            </a:r>
            <a:r>
              <a:rPr lang="en-US" sz="1800" dirty="0" smtClean="0"/>
              <a:t>) characterized by EN/MME with results complying to data in literature</a:t>
            </a:r>
          </a:p>
          <a:p>
            <a:r>
              <a:rPr lang="en-US" sz="1800" dirty="0" smtClean="0"/>
              <a:t>Geometry within 0.05 mm</a:t>
            </a:r>
            <a:endParaRPr lang="en-US" sz="1800" dirty="0" smtClean="0">
              <a:solidFill>
                <a:srgbClr val="FF0000"/>
              </a:solidFill>
            </a:endParaRPr>
          </a:p>
          <a:p>
            <a:r>
              <a:rPr lang="en-US" sz="1800" dirty="0" smtClean="0">
                <a:solidFill>
                  <a:srgbClr val="FF0000"/>
                </a:solidFill>
              </a:rPr>
              <a:t>Still important internal stress leading to strong twist/bend of the profile but X-section is respected.</a:t>
            </a:r>
          </a:p>
        </p:txBody>
      </p:sp>
      <p:pic>
        <p:nvPicPr>
          <p:cNvPr id="4" name="Picture 3"/>
          <p:cNvPicPr>
            <a:picLocks noChangeAspect="1"/>
          </p:cNvPicPr>
          <p:nvPr/>
        </p:nvPicPr>
        <p:blipFill>
          <a:blip r:embed="rId3"/>
          <a:stretch>
            <a:fillRect/>
          </a:stretch>
        </p:blipFill>
        <p:spPr>
          <a:xfrm>
            <a:off x="29636" y="1802007"/>
            <a:ext cx="2433623" cy="1626597"/>
          </a:xfrm>
          <a:prstGeom prst="rect">
            <a:avLst/>
          </a:prstGeom>
        </p:spPr>
      </p:pic>
      <p:pic>
        <p:nvPicPr>
          <p:cNvPr id="6" name="Picture 5"/>
          <p:cNvPicPr>
            <a:picLocks noChangeAspect="1"/>
          </p:cNvPicPr>
          <p:nvPr/>
        </p:nvPicPr>
        <p:blipFill>
          <a:blip r:embed="rId4"/>
          <a:stretch>
            <a:fillRect/>
          </a:stretch>
        </p:blipFill>
        <p:spPr>
          <a:xfrm>
            <a:off x="2463258" y="1416006"/>
            <a:ext cx="2433623" cy="2012598"/>
          </a:xfrm>
          <a:prstGeom prst="rect">
            <a:avLst/>
          </a:prstGeom>
        </p:spPr>
      </p:pic>
      <p:pic>
        <p:nvPicPr>
          <p:cNvPr id="7" name="Picture 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9636" y="3696424"/>
            <a:ext cx="2587554" cy="1626597"/>
          </a:xfrm>
          <a:prstGeom prst="rect">
            <a:avLst/>
          </a:prstGeom>
        </p:spPr>
      </p:pic>
      <p:pic>
        <p:nvPicPr>
          <p:cNvPr id="8" name="Picture 7"/>
          <p:cNvPicPr>
            <a:picLocks noChangeAspect="1"/>
          </p:cNvPicPr>
          <p:nvPr/>
        </p:nvPicPr>
        <p:blipFill>
          <a:blip r:embed="rId6"/>
          <a:stretch>
            <a:fillRect/>
          </a:stretch>
        </p:blipFill>
        <p:spPr>
          <a:xfrm>
            <a:off x="2617190" y="3567139"/>
            <a:ext cx="3187697" cy="2051263"/>
          </a:xfrm>
          <a:prstGeom prst="rect">
            <a:avLst/>
          </a:prstGeom>
        </p:spPr>
      </p:pic>
      <p:sp>
        <p:nvSpPr>
          <p:cNvPr id="10" name="Content Placeholder 9"/>
          <p:cNvSpPr txBox="1">
            <a:spLocks/>
          </p:cNvSpPr>
          <p:nvPr/>
        </p:nvSpPr>
        <p:spPr>
          <a:xfrm>
            <a:off x="5291661" y="3926417"/>
            <a:ext cx="4008492" cy="2201334"/>
          </a:xfrm>
          <a:prstGeom prst="rect">
            <a:avLst/>
          </a:prstGeom>
        </p:spPr>
        <p:txBody>
          <a:bodyPr vert="horz">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a:solidFill>
                  <a:srgbClr val="FF0000"/>
                </a:solidFill>
              </a:rPr>
              <a:t>Issue with the geometry of wedge 4 </a:t>
            </a:r>
            <a:r>
              <a:rPr lang="en-US" sz="1800" dirty="0" smtClean="0">
                <a:solidFill>
                  <a:srgbClr val="FF0000"/>
                </a:solidFill>
              </a:rPr>
              <a:t>(defective </a:t>
            </a:r>
            <a:r>
              <a:rPr lang="en-US" sz="1800" dirty="0">
                <a:solidFill>
                  <a:srgbClr val="FF0000"/>
                </a:solidFill>
              </a:rPr>
              <a:t>tool, </a:t>
            </a:r>
            <a:r>
              <a:rPr lang="en-US" sz="1800" dirty="0" smtClean="0">
                <a:solidFill>
                  <a:srgbClr val="FF0000"/>
                </a:solidFill>
              </a:rPr>
              <a:t>confirmed)</a:t>
            </a:r>
            <a:endParaRPr lang="en-US" sz="1800" dirty="0">
              <a:solidFill>
                <a:srgbClr val="FF0000"/>
              </a:solidFill>
            </a:endParaRPr>
          </a:p>
          <a:p>
            <a:r>
              <a:rPr lang="en-US" sz="1800" dirty="0">
                <a:solidFill>
                  <a:srgbClr val="FF0000"/>
                </a:solidFill>
              </a:rPr>
              <a:t>Metallic wedges are difficult to insulate (extremities)</a:t>
            </a:r>
          </a:p>
          <a:p>
            <a:r>
              <a:rPr lang="en-US" sz="1800" dirty="0">
                <a:solidFill>
                  <a:srgbClr val="0055A0"/>
                </a:solidFill>
                <a:sym typeface="Wingdings"/>
              </a:rPr>
              <a:t>R&amp;D required on inorganic coatings to insulate </a:t>
            </a:r>
            <a:r>
              <a:rPr lang="en-US" sz="1800" dirty="0" smtClean="0">
                <a:solidFill>
                  <a:srgbClr val="0055A0"/>
                </a:solidFill>
                <a:sym typeface="Wingdings"/>
              </a:rPr>
              <a:t>the </a:t>
            </a:r>
            <a:r>
              <a:rPr lang="en-US" sz="1800" dirty="0">
                <a:solidFill>
                  <a:srgbClr val="0055A0"/>
                </a:solidFill>
                <a:sym typeface="Wingdings"/>
              </a:rPr>
              <a:t>wedges</a:t>
            </a:r>
            <a:r>
              <a:rPr lang="en-US" sz="1800" dirty="0" smtClean="0">
                <a:solidFill>
                  <a:srgbClr val="0055A0"/>
                </a:solidFill>
                <a:sym typeface="Wingdings"/>
              </a:rPr>
              <a:t>.</a:t>
            </a:r>
            <a:endParaRPr lang="en-US" sz="1800" dirty="0">
              <a:solidFill>
                <a:srgbClr val="0055A0"/>
              </a:solidFill>
            </a:endParaRPr>
          </a:p>
        </p:txBody>
      </p:sp>
      <p:sp>
        <p:nvSpPr>
          <p:cNvPr id="9" name="TextBox 8"/>
          <p:cNvSpPr txBox="1"/>
          <p:nvPr/>
        </p:nvSpPr>
        <p:spPr>
          <a:xfrm>
            <a:off x="0" y="5618402"/>
            <a:ext cx="5653614" cy="461665"/>
          </a:xfrm>
          <a:prstGeom prst="rect">
            <a:avLst/>
          </a:prstGeom>
          <a:noFill/>
        </p:spPr>
        <p:txBody>
          <a:bodyPr wrap="square" rtlCol="0">
            <a:spAutoFit/>
          </a:bodyPr>
          <a:lstStyle/>
          <a:p>
            <a:r>
              <a:rPr lang="en-US" sz="1200" dirty="0"/>
              <a:t>"Characterization of DISCUP C3/30 </a:t>
            </a:r>
            <a:r>
              <a:rPr lang="en-US" sz="1200" dirty="0" smtClean="0"/>
              <a:t>ODS</a:t>
            </a:r>
            <a:r>
              <a:rPr lang="en-US" sz="1200" dirty="0" smtClean="0">
                <a:hlinkClick r:id="rId7"/>
              </a:rPr>
              <a:t>”</a:t>
            </a:r>
            <a:endParaRPr lang="en-US" sz="1200" dirty="0"/>
          </a:p>
          <a:p>
            <a:r>
              <a:rPr lang="en-US" sz="1200" u="sng" dirty="0" smtClean="0">
                <a:hlinkClick r:id="rId7"/>
              </a:rPr>
              <a:t>https</a:t>
            </a:r>
            <a:r>
              <a:rPr lang="en-US" sz="1200" u="sng" dirty="0">
                <a:hlinkClick r:id="rId7"/>
              </a:rPr>
              <a:t>://edms.cern.ch/document/1216580/1</a:t>
            </a:r>
            <a:endParaRPr lang="en-US" sz="1200" dirty="0"/>
          </a:p>
        </p:txBody>
      </p:sp>
    </p:spTree>
    <p:extLst>
      <p:ext uri="{BB962C8B-B14F-4D97-AF65-F5344CB8AC3E}">
        <p14:creationId xmlns:p14="http://schemas.microsoft.com/office/powerpoint/2010/main" val="91418676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Components: Metallic Spacers (SLS)</a:t>
            </a:r>
            <a:endParaRPr lang="en-US" sz="3200" dirty="0"/>
          </a:p>
        </p:txBody>
      </p:sp>
      <p:sp>
        <p:nvSpPr>
          <p:cNvPr id="3" name="Content Placeholder 2"/>
          <p:cNvSpPr>
            <a:spLocks noGrp="1"/>
          </p:cNvSpPr>
          <p:nvPr>
            <p:ph idx="1"/>
          </p:nvPr>
        </p:nvSpPr>
        <p:spPr>
          <a:xfrm>
            <a:off x="27200" y="1325607"/>
            <a:ext cx="4572938" cy="784548"/>
          </a:xfrm>
        </p:spPr>
        <p:txBody>
          <a:bodyPr>
            <a:normAutofit/>
          </a:bodyPr>
          <a:lstStyle/>
          <a:p>
            <a:r>
              <a:rPr lang="en-US" sz="1800" dirty="0" smtClean="0"/>
              <a:t>Produced by Selective Laser Sintering</a:t>
            </a:r>
          </a:p>
          <a:p>
            <a:r>
              <a:rPr lang="en-US" sz="1800" dirty="0" smtClean="0"/>
              <a:t>Flex-hinge design (detached legs)</a:t>
            </a:r>
          </a:p>
          <a:p>
            <a:endParaRPr lang="en-US" sz="1800" dirty="0"/>
          </a:p>
        </p:txBody>
      </p:sp>
      <p:sp>
        <p:nvSpPr>
          <p:cNvPr id="12" name="Content Placeholder 9"/>
          <p:cNvSpPr txBox="1">
            <a:spLocks/>
          </p:cNvSpPr>
          <p:nvPr/>
        </p:nvSpPr>
        <p:spPr>
          <a:xfrm>
            <a:off x="4640123" y="980071"/>
            <a:ext cx="4480123" cy="5160377"/>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t>Direct CAD-&gt;CAM-&gt;production</a:t>
            </a:r>
          </a:p>
          <a:p>
            <a:r>
              <a:rPr lang="en-US" sz="1800" dirty="0" smtClean="0"/>
              <a:t>Cost-effective, minimum delays</a:t>
            </a:r>
          </a:p>
          <a:p>
            <a:r>
              <a:rPr lang="en-US" sz="1800" dirty="0" smtClean="0">
                <a:solidFill>
                  <a:srgbClr val="FF0000"/>
                </a:solidFill>
              </a:rPr>
              <a:t>Still very rigid, risk of shorts during winding </a:t>
            </a:r>
            <a:br>
              <a:rPr lang="en-US" sz="1800" dirty="0" smtClean="0">
                <a:solidFill>
                  <a:srgbClr val="FF0000"/>
                </a:solidFill>
              </a:rPr>
            </a:br>
            <a:r>
              <a:rPr lang="en-US" sz="1800" dirty="0" smtClean="0">
                <a:solidFill>
                  <a:srgbClr val="FF0000"/>
                </a:solidFill>
              </a:rPr>
              <a:t>	</a:t>
            </a:r>
            <a:r>
              <a:rPr lang="en-US" sz="1800" dirty="0" smtClean="0">
                <a:solidFill>
                  <a:srgbClr val="FF0000"/>
                </a:solidFill>
                <a:sym typeface="Wingdings"/>
              </a:rPr>
              <a:t>shorts need repairs </a:t>
            </a:r>
            <a:br>
              <a:rPr lang="en-US" sz="1800" dirty="0" smtClean="0">
                <a:solidFill>
                  <a:srgbClr val="FF0000"/>
                </a:solidFill>
                <a:sym typeface="Wingdings"/>
              </a:rPr>
            </a:br>
            <a:r>
              <a:rPr lang="en-US" sz="1800" dirty="0" smtClean="0">
                <a:solidFill>
                  <a:srgbClr val="FF0000"/>
                </a:solidFill>
                <a:sym typeface="Wingdings"/>
              </a:rPr>
              <a:t>	repairs need unwinding</a:t>
            </a:r>
            <a:br>
              <a:rPr lang="en-US" sz="1800" dirty="0" smtClean="0">
                <a:solidFill>
                  <a:srgbClr val="FF0000"/>
                </a:solidFill>
                <a:sym typeface="Wingdings"/>
              </a:rPr>
            </a:br>
            <a:r>
              <a:rPr lang="en-US" sz="1800" dirty="0" smtClean="0">
                <a:solidFill>
                  <a:srgbClr val="FF0000"/>
                </a:solidFill>
                <a:sym typeface="Wingdings"/>
              </a:rPr>
              <a:t>	unwinding is incompatible with 	unstable cables</a:t>
            </a:r>
            <a:endParaRPr lang="en-US" sz="1800" dirty="0" smtClean="0"/>
          </a:p>
          <a:p>
            <a:r>
              <a:rPr lang="en-US" sz="1800" dirty="0">
                <a:solidFill>
                  <a:srgbClr val="0055A0"/>
                </a:solidFill>
                <a:sym typeface="Wingdings"/>
              </a:rPr>
              <a:t>R&amp;D required on inorganic coatings to insulate these metallic spacers.</a:t>
            </a:r>
            <a:endParaRPr lang="en-US" sz="1800" dirty="0">
              <a:solidFill>
                <a:srgbClr val="0055A0"/>
              </a:solidFill>
            </a:endParaRPr>
          </a:p>
          <a:p>
            <a:r>
              <a:rPr lang="en-US" sz="1800" dirty="0" smtClean="0"/>
              <a:t>Sintered material not yet characterized (residual stress, porosities, magnetic susceptibility ?)</a:t>
            </a:r>
          </a:p>
          <a:p>
            <a:endParaRPr lang="en-US" sz="1800" dirty="0">
              <a:solidFill>
                <a:srgbClr val="FF0000"/>
              </a:solidFill>
            </a:endParaRPr>
          </a:p>
        </p:txBody>
      </p:sp>
      <p:pic>
        <p:nvPicPr>
          <p:cNvPr id="4" name="Picture 3"/>
          <p:cNvPicPr>
            <a:picLocks noChangeAspect="1"/>
          </p:cNvPicPr>
          <p:nvPr/>
        </p:nvPicPr>
        <p:blipFill>
          <a:blip r:embed="rId3"/>
          <a:stretch>
            <a:fillRect/>
          </a:stretch>
        </p:blipFill>
        <p:spPr>
          <a:xfrm>
            <a:off x="615643" y="2110155"/>
            <a:ext cx="3645802" cy="1741883"/>
          </a:xfrm>
          <a:prstGeom prst="rect">
            <a:avLst/>
          </a:prstGeom>
        </p:spPr>
      </p:pic>
      <p:pic>
        <p:nvPicPr>
          <p:cNvPr id="6" name="Picture 5"/>
          <p:cNvPicPr>
            <a:picLocks noChangeAspect="1"/>
          </p:cNvPicPr>
          <p:nvPr/>
        </p:nvPicPr>
        <p:blipFill>
          <a:blip r:embed="rId4"/>
          <a:stretch>
            <a:fillRect/>
          </a:stretch>
        </p:blipFill>
        <p:spPr>
          <a:xfrm>
            <a:off x="619160" y="3852038"/>
            <a:ext cx="3642285" cy="2237940"/>
          </a:xfrm>
          <a:prstGeom prst="rect">
            <a:avLst/>
          </a:prstGeom>
        </p:spPr>
      </p:pic>
    </p:spTree>
    <p:extLst>
      <p:ext uri="{BB962C8B-B14F-4D97-AF65-F5344CB8AC3E}">
        <p14:creationId xmlns:p14="http://schemas.microsoft.com/office/powerpoint/2010/main" val="11581043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Components: Saddle-Splice Block region</a:t>
            </a:r>
            <a:endParaRPr lang="en-US" sz="3200" dirty="0"/>
          </a:p>
        </p:txBody>
      </p:sp>
      <p:pic>
        <p:nvPicPr>
          <p:cNvPr id="3" name="Picture 2"/>
          <p:cNvPicPr>
            <a:picLocks noChangeAspect="1"/>
          </p:cNvPicPr>
          <p:nvPr/>
        </p:nvPicPr>
        <p:blipFill>
          <a:blip r:embed="rId3"/>
          <a:stretch>
            <a:fillRect/>
          </a:stretch>
        </p:blipFill>
        <p:spPr>
          <a:xfrm>
            <a:off x="850348" y="975161"/>
            <a:ext cx="6957391" cy="1491275"/>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54000" y="2665210"/>
            <a:ext cx="4450522" cy="2856529"/>
          </a:xfrm>
          <a:prstGeom prst="rect">
            <a:avLst/>
          </a:prstGeom>
        </p:spPr>
      </p:pic>
      <p:sp>
        <p:nvSpPr>
          <p:cNvPr id="6" name="TextBox 5"/>
          <p:cNvSpPr txBox="1"/>
          <p:nvPr/>
        </p:nvSpPr>
        <p:spPr>
          <a:xfrm>
            <a:off x="-563217" y="3533913"/>
            <a:ext cx="184666" cy="369332"/>
          </a:xfrm>
          <a:prstGeom prst="rect">
            <a:avLst/>
          </a:prstGeom>
          <a:noFill/>
        </p:spPr>
        <p:txBody>
          <a:bodyPr wrap="none" rtlCol="0">
            <a:spAutoFit/>
          </a:bodyPr>
          <a:lstStyle/>
          <a:p>
            <a:endParaRPr lang="en-US" dirty="0"/>
          </a:p>
        </p:txBody>
      </p:sp>
      <p:sp>
        <p:nvSpPr>
          <p:cNvPr id="7" name="Content Placeholder 9"/>
          <p:cNvSpPr txBox="1">
            <a:spLocks/>
          </p:cNvSpPr>
          <p:nvPr/>
        </p:nvSpPr>
        <p:spPr>
          <a:xfrm>
            <a:off x="4730489" y="2466436"/>
            <a:ext cx="4336207" cy="3519403"/>
          </a:xfrm>
          <a:prstGeom prst="rect">
            <a:avLst/>
          </a:prstGeom>
        </p:spPr>
        <p:txBody>
          <a:bodyPr vert="horz">
            <a:normAutofit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00" dirty="0" smtClean="0"/>
              <a:t>All metal saddle</a:t>
            </a:r>
          </a:p>
          <a:p>
            <a:r>
              <a:rPr lang="en-US" sz="1800" dirty="0" smtClean="0"/>
              <a:t>All metal splice block</a:t>
            </a:r>
          </a:p>
          <a:p>
            <a:r>
              <a:rPr lang="en-US" sz="1800" dirty="0" smtClean="0"/>
              <a:t>very rigid to collar, all stress located in the splice region</a:t>
            </a:r>
          </a:p>
          <a:p>
            <a:r>
              <a:rPr lang="en-US" sz="1800" dirty="0" smtClean="0"/>
              <a:t>Risk of shear stress on the reacted cable due to weal interface between saddle and splice block</a:t>
            </a:r>
          </a:p>
          <a:p>
            <a:r>
              <a:rPr lang="en-US" sz="1800" dirty="0" smtClean="0"/>
              <a:t>Risk a solder migrating to the saddle </a:t>
            </a:r>
            <a:r>
              <a:rPr lang="en-US" sz="1800" dirty="0" smtClean="0">
                <a:sym typeface="Wingdings"/>
              </a:rPr>
              <a:t>and creating short</a:t>
            </a:r>
          </a:p>
          <a:p>
            <a:r>
              <a:rPr lang="en-US" sz="1800" dirty="0" smtClean="0">
                <a:sym typeface="Wingdings"/>
              </a:rPr>
              <a:t>plan: G11 Saddle-splice-block, instrumentation post </a:t>
            </a:r>
            <a:r>
              <a:rPr lang="en-US" sz="1800" dirty="0">
                <a:sym typeface="Wingdings"/>
              </a:rPr>
              <a:t>impregnation </a:t>
            </a:r>
            <a:r>
              <a:rPr lang="en-US" sz="1800" dirty="0" err="1" smtClean="0">
                <a:sym typeface="Wingdings"/>
              </a:rPr>
              <a:t>oustide</a:t>
            </a:r>
            <a:r>
              <a:rPr lang="en-US" sz="1800" dirty="0" smtClean="0">
                <a:sym typeface="Wingdings"/>
              </a:rPr>
              <a:t> the splice</a:t>
            </a:r>
            <a:endParaRPr lang="en-US" sz="1800" dirty="0"/>
          </a:p>
        </p:txBody>
      </p:sp>
    </p:spTree>
    <p:extLst>
      <p:ext uri="{BB962C8B-B14F-4D97-AF65-F5344CB8AC3E}">
        <p14:creationId xmlns:p14="http://schemas.microsoft.com/office/powerpoint/2010/main" val="5085510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t>OUTLINE</a:t>
            </a:r>
            <a:endParaRPr lang="en-US" sz="3200" b="1" dirty="0"/>
          </a:p>
        </p:txBody>
      </p:sp>
      <p:sp>
        <p:nvSpPr>
          <p:cNvPr id="6" name="Content Placeholder 2"/>
          <p:cNvSpPr>
            <a:spLocks noGrp="1"/>
          </p:cNvSpPr>
          <p:nvPr>
            <p:ph idx="1"/>
          </p:nvPr>
        </p:nvSpPr>
        <p:spPr>
          <a:xfrm>
            <a:off x="457200" y="1173935"/>
            <a:ext cx="8226854" cy="4667421"/>
          </a:xfrm>
        </p:spPr>
        <p:txBody>
          <a:bodyPr>
            <a:noAutofit/>
          </a:bodyPr>
          <a:lstStyle/>
          <a:p>
            <a:r>
              <a:rPr lang="en-US" sz="2000" dirty="0" smtClean="0"/>
              <a:t>Coil Design</a:t>
            </a:r>
            <a:r>
              <a:rPr lang="en-US" sz="2000" dirty="0"/>
              <a:t> </a:t>
            </a:r>
            <a:r>
              <a:rPr lang="en-US" sz="2000" dirty="0" smtClean="0"/>
              <a:t>and </a:t>
            </a:r>
            <a:r>
              <a:rPr lang="en-US" sz="2000" dirty="0"/>
              <a:t>m</a:t>
            </a:r>
            <a:r>
              <a:rPr lang="en-US" sz="2000" dirty="0" smtClean="0"/>
              <a:t>anufacturing </a:t>
            </a:r>
            <a:r>
              <a:rPr lang="en-US" sz="2000" dirty="0"/>
              <a:t>p</a:t>
            </a:r>
            <a:r>
              <a:rPr lang="en-US" sz="2000" dirty="0" smtClean="0"/>
              <a:t>rocess with removable poles</a:t>
            </a:r>
          </a:p>
          <a:p>
            <a:r>
              <a:rPr lang="en-US" sz="2000" dirty="0"/>
              <a:t>T</a:t>
            </a:r>
            <a:r>
              <a:rPr lang="en-US" sz="2000" dirty="0" smtClean="0"/>
              <a:t>echnology transferred from LARP program</a:t>
            </a:r>
            <a:endParaRPr lang="en-US" sz="2000" dirty="0"/>
          </a:p>
          <a:p>
            <a:r>
              <a:rPr lang="en-US" sz="2000" dirty="0" smtClean="0"/>
              <a:t>Coil Curing, reaction and impregnation</a:t>
            </a:r>
          </a:p>
          <a:p>
            <a:r>
              <a:rPr lang="en-US" sz="2000" dirty="0" smtClean="0"/>
              <a:t>Coil Components</a:t>
            </a:r>
          </a:p>
          <a:p>
            <a:pPr lvl="1"/>
            <a:r>
              <a:rPr lang="en-US" sz="2000" dirty="0" smtClean="0"/>
              <a:t>Insulated cable</a:t>
            </a:r>
          </a:p>
          <a:p>
            <a:pPr lvl="1"/>
            <a:r>
              <a:rPr lang="en-US" sz="2000" dirty="0" smtClean="0"/>
              <a:t>Wedges &amp; Spacers</a:t>
            </a:r>
          </a:p>
          <a:p>
            <a:pPr lvl="1"/>
            <a:r>
              <a:rPr lang="en-US" sz="2000" dirty="0" smtClean="0"/>
              <a:t>Saddles-Splice Blocks</a:t>
            </a:r>
          </a:p>
          <a:p>
            <a:pPr lvl="1"/>
            <a:r>
              <a:rPr lang="en-US" sz="2000" dirty="0" smtClean="0"/>
              <a:t>Ceramic Binder</a:t>
            </a:r>
          </a:p>
          <a:p>
            <a:r>
              <a:rPr lang="en-US" sz="2000" dirty="0" smtClean="0"/>
              <a:t>Internal Splice</a:t>
            </a:r>
          </a:p>
          <a:p>
            <a:r>
              <a:rPr lang="en-US" sz="2000" dirty="0" smtClean="0"/>
              <a:t>Conclusion</a:t>
            </a:r>
            <a:endParaRPr lang="en-US" sz="2000" dirty="0"/>
          </a:p>
        </p:txBody>
      </p:sp>
    </p:spTree>
    <p:extLst>
      <p:ext uri="{BB962C8B-B14F-4D97-AF65-F5344CB8AC3E}">
        <p14:creationId xmlns:p14="http://schemas.microsoft.com/office/powerpoint/2010/main" val="6372215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Components: Binding Agent (Ceramic Binder)</a:t>
            </a:r>
            <a:endParaRPr lang="en-US" sz="3200" dirty="0"/>
          </a:p>
        </p:txBody>
      </p:sp>
      <p:sp>
        <p:nvSpPr>
          <p:cNvPr id="3" name="Content Placeholder 2"/>
          <p:cNvSpPr>
            <a:spLocks noGrp="1"/>
          </p:cNvSpPr>
          <p:nvPr>
            <p:ph idx="1"/>
          </p:nvPr>
        </p:nvSpPr>
        <p:spPr>
          <a:xfrm>
            <a:off x="457200" y="1053567"/>
            <a:ext cx="8226854" cy="1983393"/>
          </a:xfrm>
        </p:spPr>
        <p:txBody>
          <a:bodyPr>
            <a:normAutofit/>
          </a:bodyPr>
          <a:lstStyle/>
          <a:p>
            <a:r>
              <a:rPr lang="en-US" sz="1800" dirty="0" smtClean="0"/>
              <a:t>Ceramic </a:t>
            </a:r>
            <a:r>
              <a:rPr lang="en-US" sz="1800" dirty="0"/>
              <a:t>Matrix CTD-1202 is </a:t>
            </a:r>
            <a:r>
              <a:rPr lang="en-US" sz="1800" dirty="0" smtClean="0"/>
              <a:t>used as a binder to agglomerate the coil turns. During reaction the ceramic fuses the </a:t>
            </a:r>
            <a:r>
              <a:rPr lang="en-US" sz="1800" dirty="0" err="1" smtClean="0"/>
              <a:t>fibre</a:t>
            </a:r>
            <a:r>
              <a:rPr lang="en-US" sz="1800" dirty="0" smtClean="0"/>
              <a:t> glass filaments together. </a:t>
            </a:r>
            <a:r>
              <a:rPr lang="en-US" sz="1800" dirty="0" err="1" smtClean="0"/>
              <a:t>Fibres</a:t>
            </a:r>
            <a:r>
              <a:rPr lang="en-US" sz="1800" dirty="0" smtClean="0"/>
              <a:t> lose all mechanical properties.</a:t>
            </a:r>
          </a:p>
          <a:p>
            <a:r>
              <a:rPr lang="en-US" sz="1800" dirty="0" smtClean="0"/>
              <a:t>Is there alternatives to CTD-1202 ?</a:t>
            </a:r>
          </a:p>
          <a:p>
            <a:r>
              <a:rPr lang="en-US" sz="1800" dirty="0" smtClean="0"/>
              <a:t>PVA was evaluated at CERN. Short </a:t>
            </a:r>
            <a:r>
              <a:rPr lang="en-US" sz="1800" dirty="0" err="1" smtClean="0"/>
              <a:t>potlife</a:t>
            </a:r>
            <a:r>
              <a:rPr lang="en-US" sz="1800" dirty="0" smtClean="0"/>
              <a:t>, 4% burnout residues.</a:t>
            </a:r>
          </a:p>
          <a:p>
            <a:r>
              <a:rPr lang="en-US" sz="1800" dirty="0" smtClean="0"/>
              <a:t>Acrylics (DOW </a:t>
            </a:r>
            <a:r>
              <a:rPr lang="en-US" sz="1800" dirty="0" err="1" smtClean="0"/>
              <a:t>Duramax</a:t>
            </a:r>
            <a:r>
              <a:rPr lang="en-US" sz="1800" dirty="0" smtClean="0"/>
              <a:t> B-1022) to be evaluated (0.6% burnout residues)</a:t>
            </a:r>
          </a:p>
          <a:p>
            <a:endParaRPr lang="en-US" sz="1800" dirty="0" smtClean="0"/>
          </a:p>
          <a:p>
            <a:endParaRPr lang="en-US" sz="1800" dirty="0"/>
          </a:p>
        </p:txBody>
      </p:sp>
      <p:pic>
        <p:nvPicPr>
          <p:cNvPr id="12" name="Picture 11"/>
          <p:cNvPicPr>
            <a:picLocks noChangeAspect="1"/>
          </p:cNvPicPr>
          <p:nvPr/>
        </p:nvPicPr>
        <p:blipFill>
          <a:blip r:embed="rId3"/>
          <a:stretch>
            <a:fillRect/>
          </a:stretch>
        </p:blipFill>
        <p:spPr>
          <a:xfrm>
            <a:off x="457200" y="2926530"/>
            <a:ext cx="3120687" cy="2977023"/>
          </a:xfrm>
          <a:prstGeom prst="rect">
            <a:avLst/>
          </a:prstGeom>
        </p:spPr>
      </p:pic>
      <p:cxnSp>
        <p:nvCxnSpPr>
          <p:cNvPr id="13" name="Straight Connector 12"/>
          <p:cNvCxnSpPr/>
          <p:nvPr/>
        </p:nvCxnSpPr>
        <p:spPr>
          <a:xfrm>
            <a:off x="1207083" y="4708691"/>
            <a:ext cx="216346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99070" y="5827679"/>
            <a:ext cx="4854011" cy="276999"/>
          </a:xfrm>
          <a:prstGeom prst="rect">
            <a:avLst/>
          </a:prstGeom>
          <a:noFill/>
        </p:spPr>
        <p:txBody>
          <a:bodyPr wrap="square" rtlCol="0">
            <a:spAutoFit/>
          </a:bodyPr>
          <a:lstStyle/>
          <a:p>
            <a:pPr algn="ctr"/>
            <a:r>
              <a:rPr lang="en-US" sz="1200" dirty="0" smtClean="0">
                <a:solidFill>
                  <a:srgbClr val="FF0000"/>
                </a:solidFill>
              </a:rPr>
              <a:t>Minimum peeling </a:t>
            </a:r>
            <a:r>
              <a:rPr lang="en-US" sz="1200" dirty="0">
                <a:solidFill>
                  <a:srgbClr val="FF0000"/>
                </a:solidFill>
              </a:rPr>
              <a:t>s</a:t>
            </a:r>
            <a:r>
              <a:rPr lang="en-US" sz="1200" dirty="0" smtClean="0">
                <a:solidFill>
                  <a:srgbClr val="FF0000"/>
                </a:solidFill>
              </a:rPr>
              <a:t>trength for LHC </a:t>
            </a:r>
            <a:r>
              <a:rPr lang="en-US" sz="1200" dirty="0" err="1" smtClean="0">
                <a:solidFill>
                  <a:srgbClr val="FF0000"/>
                </a:solidFill>
              </a:rPr>
              <a:t>Pixeo</a:t>
            </a:r>
            <a:r>
              <a:rPr lang="en-US" sz="1200" dirty="0" smtClean="0">
                <a:solidFill>
                  <a:srgbClr val="FF0000"/>
                </a:solidFill>
              </a:rPr>
              <a:t> tape: 0.5N/mm2</a:t>
            </a:r>
            <a:endParaRPr lang="en-US" sz="1200" dirty="0">
              <a:solidFill>
                <a:srgbClr val="FF0000"/>
              </a:solidFill>
            </a:endParaRPr>
          </a:p>
        </p:txBody>
      </p:sp>
      <p:pic>
        <p:nvPicPr>
          <p:cNvPr id="16" name="Picture 15"/>
          <p:cNvPicPr>
            <a:picLocks noChangeAspect="1"/>
          </p:cNvPicPr>
          <p:nvPr/>
        </p:nvPicPr>
        <p:blipFill>
          <a:blip r:embed="rId4"/>
          <a:stretch>
            <a:fillRect/>
          </a:stretch>
        </p:blipFill>
        <p:spPr>
          <a:xfrm>
            <a:off x="4509799" y="3036961"/>
            <a:ext cx="2908440" cy="2792102"/>
          </a:xfrm>
          <a:prstGeom prst="rect">
            <a:avLst/>
          </a:prstGeom>
        </p:spPr>
      </p:pic>
      <p:sp>
        <p:nvSpPr>
          <p:cNvPr id="17" name="TextBox 16"/>
          <p:cNvSpPr txBox="1"/>
          <p:nvPr/>
        </p:nvSpPr>
        <p:spPr>
          <a:xfrm>
            <a:off x="5008930" y="5783507"/>
            <a:ext cx="2321655" cy="307777"/>
          </a:xfrm>
          <a:prstGeom prst="rect">
            <a:avLst/>
          </a:prstGeom>
          <a:noFill/>
        </p:spPr>
        <p:txBody>
          <a:bodyPr wrap="square" rtlCol="0">
            <a:spAutoFit/>
          </a:bodyPr>
          <a:lstStyle/>
          <a:p>
            <a:pPr algn="ctr"/>
            <a:r>
              <a:rPr lang="en-US" sz="1400" dirty="0" smtClean="0"/>
              <a:t>TGA of binder in nitrogen</a:t>
            </a:r>
            <a:endParaRPr lang="en-US" sz="1400" dirty="0"/>
          </a:p>
        </p:txBody>
      </p:sp>
      <p:sp>
        <p:nvSpPr>
          <p:cNvPr id="18" name="TextBox 17"/>
          <p:cNvSpPr txBox="1"/>
          <p:nvPr/>
        </p:nvSpPr>
        <p:spPr>
          <a:xfrm>
            <a:off x="3577887" y="6211669"/>
            <a:ext cx="5367589" cy="646331"/>
          </a:xfrm>
          <a:prstGeom prst="rect">
            <a:avLst/>
          </a:prstGeom>
          <a:noFill/>
        </p:spPr>
        <p:txBody>
          <a:bodyPr wrap="square" rtlCol="0">
            <a:spAutoFit/>
          </a:bodyPr>
          <a:lstStyle/>
          <a:p>
            <a:r>
              <a:rPr lang="en-US" sz="1200" dirty="0" smtClean="0">
                <a:solidFill>
                  <a:schemeClr val="bg1"/>
                </a:solidFill>
              </a:rPr>
              <a:t>Source:</a:t>
            </a:r>
          </a:p>
          <a:p>
            <a:r>
              <a:rPr lang="en-US" sz="1200" dirty="0" smtClean="0">
                <a:solidFill>
                  <a:schemeClr val="bg1"/>
                </a:solidFill>
              </a:rPr>
              <a:t>Materials </a:t>
            </a:r>
            <a:r>
              <a:rPr lang="en-US" sz="1200" dirty="0">
                <a:solidFill>
                  <a:schemeClr val="bg1"/>
                </a:solidFill>
              </a:rPr>
              <a:t>and Equipment - </a:t>
            </a:r>
            <a:r>
              <a:rPr lang="en-US" sz="1200" dirty="0" err="1">
                <a:solidFill>
                  <a:schemeClr val="bg1"/>
                </a:solidFill>
              </a:rPr>
              <a:t>Whitewares</a:t>
            </a:r>
            <a:r>
              <a:rPr lang="en-US" sz="1200" dirty="0">
                <a:solidFill>
                  <a:schemeClr val="bg1"/>
                </a:solidFill>
              </a:rPr>
              <a:t>: </a:t>
            </a:r>
            <a:endParaRPr lang="en-US" sz="1200" dirty="0" smtClean="0">
              <a:solidFill>
                <a:schemeClr val="bg1"/>
              </a:solidFill>
            </a:endParaRPr>
          </a:p>
          <a:p>
            <a:r>
              <a:rPr lang="en-US" sz="1200" dirty="0" smtClean="0">
                <a:solidFill>
                  <a:schemeClr val="bg1"/>
                </a:solidFill>
              </a:rPr>
              <a:t>Ceramic </a:t>
            </a:r>
            <a:r>
              <a:rPr lang="en-US" sz="1200" dirty="0">
                <a:solidFill>
                  <a:schemeClr val="bg1"/>
                </a:solidFill>
              </a:rPr>
              <a:t>Engineering and Science Proceedings, Volume 18, Issue </a:t>
            </a:r>
            <a:r>
              <a:rPr lang="en-US" sz="1200" dirty="0" smtClean="0">
                <a:solidFill>
                  <a:schemeClr val="bg1"/>
                </a:solidFill>
              </a:rPr>
              <a:t>2 -p. 425</a:t>
            </a:r>
            <a:endParaRPr lang="en-US" sz="1200" dirty="0">
              <a:solidFill>
                <a:schemeClr val="bg1"/>
              </a:solidFill>
            </a:endParaRPr>
          </a:p>
        </p:txBody>
      </p:sp>
    </p:spTree>
    <p:extLst>
      <p:ext uri="{BB962C8B-B14F-4D97-AF65-F5344CB8AC3E}">
        <p14:creationId xmlns:p14="http://schemas.microsoft.com/office/powerpoint/2010/main" val="389076971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04673"/>
            <a:ext cx="8940244" cy="923330"/>
          </a:xfrm>
          <a:prstGeom prst="rect">
            <a:avLst/>
          </a:prstGeom>
          <a:noFill/>
        </p:spPr>
        <p:txBody>
          <a:bodyPr wrap="square" lIns="91440" tIns="45720" rIns="91440" bIns="45720">
            <a:spAutoFit/>
          </a:bodyPr>
          <a:lstStyle/>
          <a:p>
            <a:pPr algn="ctr"/>
            <a:r>
              <a:rPr lang="x-none"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Internal Splice</a:t>
            </a:r>
            <a:endParaRPr lang="x-none"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txBox="1">
            <a:spLocks/>
          </p:cNvSpPr>
          <p:nvPr/>
        </p:nvSpPr>
        <p:spPr>
          <a:xfrm>
            <a:off x="457200" y="1325606"/>
            <a:ext cx="8226854" cy="466742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smtClean="0"/>
              <a:t>Each layer wound, cured, reacted and impregnated then assembled together with an internal splice</a:t>
            </a:r>
          </a:p>
          <a:p>
            <a:r>
              <a:rPr lang="en-US" sz="2400" dirty="0" smtClean="0"/>
              <a:t>Possibility to place quench heaters between layers</a:t>
            </a:r>
          </a:p>
          <a:p>
            <a:r>
              <a:rPr lang="en-US" sz="2400" dirty="0" smtClean="0"/>
              <a:t>Shorter Cable Unit Length to produce (per layer)</a:t>
            </a:r>
          </a:p>
          <a:p>
            <a:r>
              <a:rPr lang="en-US" sz="2400" dirty="0" smtClean="0"/>
              <a:t>No reserve spool over winding machine during IL winding</a:t>
            </a:r>
          </a:p>
          <a:p>
            <a:r>
              <a:rPr lang="en-US" sz="2400" dirty="0" smtClean="0"/>
              <a:t>Possible to manufacture coil with separate layers with the existing tooling (minor modifications) and well adapted to 5.5m coil production</a:t>
            </a:r>
          </a:p>
          <a:p>
            <a:r>
              <a:rPr lang="en-US" sz="2400" dirty="0" smtClean="0"/>
              <a:t>Most of the development required is the splice itself:</a:t>
            </a:r>
          </a:p>
          <a:p>
            <a:pPr lvl="1"/>
            <a:r>
              <a:rPr lang="en-US" sz="1800" dirty="0"/>
              <a:t>Splice could be similar to MSUT type</a:t>
            </a:r>
          </a:p>
          <a:p>
            <a:pPr lvl="1"/>
            <a:r>
              <a:rPr lang="en-US" sz="1800" dirty="0"/>
              <a:t>Splice could be based on HTS </a:t>
            </a:r>
            <a:r>
              <a:rPr lang="en-US" sz="1800" dirty="0" smtClean="0"/>
              <a:t>tape</a:t>
            </a:r>
          </a:p>
          <a:p>
            <a:pPr lvl="1"/>
            <a:r>
              <a:rPr lang="en-US" sz="1800" dirty="0" smtClean="0"/>
              <a:t>…</a:t>
            </a:r>
            <a:endParaRPr lang="en-US" sz="1800" dirty="0"/>
          </a:p>
          <a:p>
            <a:endParaRPr lang="en-US" sz="2400" dirty="0" smtClean="0"/>
          </a:p>
          <a:p>
            <a:endParaRPr lang="en-US" sz="2400" dirty="0" smtClean="0"/>
          </a:p>
          <a:p>
            <a:endParaRPr lang="en-US" sz="2400" dirty="0" smtClean="0"/>
          </a:p>
          <a:p>
            <a:pPr lvl="1"/>
            <a:endParaRPr lang="en-US" sz="1800" dirty="0"/>
          </a:p>
        </p:txBody>
      </p:sp>
    </p:spTree>
    <p:extLst>
      <p:ext uri="{BB962C8B-B14F-4D97-AF65-F5344CB8AC3E}">
        <p14:creationId xmlns:p14="http://schemas.microsoft.com/office/powerpoint/2010/main" val="239022176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sz="2000" dirty="0" smtClean="0"/>
              <a:t>Good progress on coil winding, curing and reaction. Impregnation went relatively well too.</a:t>
            </a:r>
          </a:p>
          <a:p>
            <a:pPr lvl="1"/>
            <a:r>
              <a:rPr lang="en-US" sz="1600" dirty="0" smtClean="0"/>
              <a:t>Protocols and techniques well documented (drawings, photos) over 7 coils wound and cured; 2 of </a:t>
            </a:r>
            <a:r>
              <a:rPr lang="en-US" sz="1600" dirty="0" smtClean="0"/>
              <a:t>which were reacted and impregnated</a:t>
            </a:r>
            <a:endParaRPr lang="en-US" sz="1600" dirty="0" smtClean="0"/>
          </a:p>
          <a:p>
            <a:r>
              <a:rPr lang="en-US" sz="2000" dirty="0" smtClean="0"/>
              <a:t>Team well trained</a:t>
            </a:r>
          </a:p>
          <a:p>
            <a:r>
              <a:rPr lang="en-US" sz="2000" dirty="0" smtClean="0"/>
              <a:t>In terms of “Accelerator quality”, developments frozen:</a:t>
            </a:r>
          </a:p>
          <a:p>
            <a:pPr lvl="1"/>
            <a:r>
              <a:rPr lang="en-US" sz="1800" dirty="0" smtClean="0"/>
              <a:t>Insulation (cable, wedges, </a:t>
            </a:r>
            <a:r>
              <a:rPr lang="en-US" sz="1800" dirty="0"/>
              <a:t>spacers), Work on inorganic </a:t>
            </a:r>
            <a:r>
              <a:rPr lang="en-US" sz="1800" dirty="0" smtClean="0"/>
              <a:t>coatings</a:t>
            </a:r>
          </a:p>
          <a:p>
            <a:pPr lvl="1"/>
            <a:r>
              <a:rPr lang="en-US" sz="1800" dirty="0" smtClean="0"/>
              <a:t>Binder (alternatives)</a:t>
            </a:r>
          </a:p>
          <a:p>
            <a:r>
              <a:rPr lang="en-US" sz="2000" dirty="0" smtClean="0"/>
              <a:t>Nota: possibility </a:t>
            </a:r>
            <a:r>
              <a:rPr lang="en-US" sz="2000" dirty="0"/>
              <a:t>to </a:t>
            </a:r>
            <a:r>
              <a:rPr lang="en-US" sz="2000" dirty="0" smtClean="0"/>
              <a:t>use </a:t>
            </a:r>
            <a:r>
              <a:rPr lang="en-US" sz="2000" dirty="0"/>
              <a:t>the existing tools and technology to produce separate layers and to test internal splice in case IL-QH are </a:t>
            </a:r>
            <a:r>
              <a:rPr lang="en-US" sz="2000" dirty="0" smtClean="0"/>
              <a:t>required</a:t>
            </a:r>
          </a:p>
        </p:txBody>
      </p:sp>
    </p:spTree>
    <p:extLst>
      <p:ext uri="{BB962C8B-B14F-4D97-AF65-F5344CB8AC3E}">
        <p14:creationId xmlns:p14="http://schemas.microsoft.com/office/powerpoint/2010/main" val="130611186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583" y="699082"/>
            <a:ext cx="9144000" cy="2263698"/>
          </a:xfrm>
          <a:prstGeom prst="rect">
            <a:avLst/>
          </a:prstGeom>
        </p:spPr>
      </p:pic>
      <p:sp>
        <p:nvSpPr>
          <p:cNvPr id="2" name="Title 1"/>
          <p:cNvSpPr>
            <a:spLocks noGrp="1"/>
          </p:cNvSpPr>
          <p:nvPr>
            <p:ph type="title"/>
          </p:nvPr>
        </p:nvSpPr>
        <p:spPr>
          <a:xfrm>
            <a:off x="457200" y="233493"/>
            <a:ext cx="8226854" cy="592008"/>
          </a:xfrm>
        </p:spPr>
        <p:txBody>
          <a:bodyPr>
            <a:normAutofit/>
          </a:bodyPr>
          <a:lstStyle/>
          <a:p>
            <a:r>
              <a:rPr lang="en-US" sz="3200" dirty="0" smtClean="0"/>
              <a:t>Coil design</a:t>
            </a:r>
            <a:endParaRPr lang="en-US" sz="3200"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1170" y="3322602"/>
            <a:ext cx="4063997" cy="240174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87077" y="2793452"/>
            <a:ext cx="4288966" cy="1125502"/>
          </a:xfrm>
          <a:prstGeom prst="rect">
            <a:avLst/>
          </a:prstGeom>
        </p:spPr>
      </p:pic>
      <p:sp>
        <p:nvSpPr>
          <p:cNvPr id="7" name="Content Placeholder 3"/>
          <p:cNvSpPr txBox="1">
            <a:spLocks/>
          </p:cNvSpPr>
          <p:nvPr/>
        </p:nvSpPr>
        <p:spPr>
          <a:xfrm>
            <a:off x="4085167" y="3918954"/>
            <a:ext cx="4953000" cy="2177045"/>
          </a:xfrm>
          <a:prstGeom prst="rect">
            <a:avLst/>
          </a:prstGeom>
        </p:spPr>
        <p:txBody>
          <a:bodyPr>
            <a:normAutofit fontScale="92500" lnSpcReduction="1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800" dirty="0" smtClean="0"/>
              <a:t>CERN coil design &amp; optimization(ROXIE)</a:t>
            </a:r>
          </a:p>
          <a:p>
            <a:pPr marL="36576" indent="0">
              <a:buNone/>
            </a:pPr>
            <a:r>
              <a:rPr lang="en-US" sz="1800" dirty="0" smtClean="0"/>
              <a:t>Developed based on LARP experience (layer jump, splice region, inter-layer, …)</a:t>
            </a:r>
          </a:p>
          <a:p>
            <a:pPr marL="36576" indent="0">
              <a:buNone/>
            </a:pPr>
            <a:r>
              <a:rPr lang="en-US" sz="1800" dirty="0" smtClean="0"/>
              <a:t>Several iterations of spacers (ROXIE ; min </a:t>
            </a:r>
            <a:r>
              <a:rPr lang="en-US" sz="1800" dirty="0" err="1" smtClean="0"/>
              <a:t>hardway</a:t>
            </a:r>
            <a:r>
              <a:rPr lang="en-US" sz="1800" dirty="0" smtClean="0"/>
              <a:t>, upright, reduced torsion -&gt;v8 versions)</a:t>
            </a:r>
          </a:p>
          <a:p>
            <a:pPr marL="36576" indent="0">
              <a:buNone/>
            </a:pPr>
            <a:r>
              <a:rPr lang="en-US" sz="1800" dirty="0" smtClean="0"/>
              <a:t>Adapted to LARP experience in terms of Nb3Sn cable expansion, insulation thickness, …</a:t>
            </a:r>
          </a:p>
          <a:p>
            <a:pPr marL="36576" indent="0">
              <a:buNone/>
            </a:pPr>
            <a:r>
              <a:rPr lang="en-US" sz="1800" dirty="0" smtClean="0"/>
              <a:t>Adapted to LARP tooling concept</a:t>
            </a:r>
          </a:p>
          <a:p>
            <a:pPr marL="36576" indent="0">
              <a:buNone/>
            </a:pPr>
            <a:endParaRPr lang="en-US" sz="1800" dirty="0" smtClean="0"/>
          </a:p>
        </p:txBody>
      </p:sp>
    </p:spTree>
    <p:extLst>
      <p:ext uri="{BB962C8B-B14F-4D97-AF65-F5344CB8AC3E}">
        <p14:creationId xmlns:p14="http://schemas.microsoft.com/office/powerpoint/2010/main" val="628315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Coil Process: brief summary</a:t>
            </a:r>
            <a:endParaRPr lang="en-US" dirty="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079501"/>
            <a:ext cx="9144000" cy="1968500"/>
          </a:xfrm>
          <a:prstGeom prst="rect">
            <a:avLst/>
          </a:prstGeom>
        </p:spPr>
      </p:pic>
      <p:sp>
        <p:nvSpPr>
          <p:cNvPr id="4" name="TextBox 3"/>
          <p:cNvSpPr txBox="1"/>
          <p:nvPr/>
        </p:nvSpPr>
        <p:spPr>
          <a:xfrm>
            <a:off x="359834" y="3048001"/>
            <a:ext cx="8593666" cy="646331"/>
          </a:xfrm>
          <a:prstGeom prst="rect">
            <a:avLst/>
          </a:prstGeom>
          <a:noFill/>
        </p:spPr>
        <p:txBody>
          <a:bodyPr wrap="square" rtlCol="0">
            <a:spAutoFit/>
          </a:bodyPr>
          <a:lstStyle/>
          <a:p>
            <a:r>
              <a:rPr lang="en-US" dirty="0" smtClean="0"/>
              <a:t>        Wind IL  </a:t>
            </a:r>
            <a:r>
              <a:rPr lang="en-US" dirty="0" smtClean="0">
                <a:sym typeface="Wingdings"/>
              </a:rPr>
              <a:t>   Cure  -&gt; Place interlayer, </a:t>
            </a:r>
            <a:r>
              <a:rPr lang="en-US" dirty="0">
                <a:sym typeface="Wingdings"/>
              </a:rPr>
              <a:t>OL </a:t>
            </a:r>
            <a:r>
              <a:rPr lang="en-US" dirty="0" smtClean="0">
                <a:sym typeface="Wingdings"/>
              </a:rPr>
              <a:t>poles	 Wind OL, cure &amp; transfer</a:t>
            </a:r>
          </a:p>
          <a:p>
            <a:r>
              <a:rPr lang="en-US" dirty="0">
                <a:sym typeface="Wingdings"/>
              </a:rPr>
              <a:t>	</a:t>
            </a:r>
            <a:r>
              <a:rPr lang="en-US" dirty="0" smtClean="0">
                <a:sym typeface="Wingdings"/>
              </a:rPr>
              <a:t>		&amp; filler wedges</a:t>
            </a:r>
            <a:endParaRPr lang="en-US" dirty="0"/>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b="-8683"/>
          <a:stretch/>
        </p:blipFill>
        <p:spPr>
          <a:xfrm>
            <a:off x="0" y="3725342"/>
            <a:ext cx="9144000" cy="1672167"/>
          </a:xfrm>
          <a:prstGeom prst="rect">
            <a:avLst/>
          </a:prstGeom>
        </p:spPr>
      </p:pic>
      <p:sp>
        <p:nvSpPr>
          <p:cNvPr id="7" name="TextBox 6"/>
          <p:cNvSpPr txBox="1"/>
          <p:nvPr/>
        </p:nvSpPr>
        <p:spPr>
          <a:xfrm>
            <a:off x="359834" y="5238751"/>
            <a:ext cx="8593666" cy="923330"/>
          </a:xfrm>
          <a:prstGeom prst="rect">
            <a:avLst/>
          </a:prstGeom>
          <a:noFill/>
        </p:spPr>
        <p:txBody>
          <a:bodyPr wrap="square" rtlCol="0">
            <a:spAutoFit/>
          </a:bodyPr>
          <a:lstStyle/>
          <a:p>
            <a:r>
              <a:rPr lang="en-US" dirty="0" smtClean="0"/>
              <a:t>Install in reaction fixture  </a:t>
            </a:r>
            <a:r>
              <a:rPr lang="en-US" dirty="0" smtClean="0">
                <a:sym typeface="Wingdings"/>
              </a:rPr>
              <a:t>   Open, Splice, place	 Impregnate &amp; </a:t>
            </a:r>
            <a:r>
              <a:rPr lang="en-US" dirty="0" err="1" smtClean="0">
                <a:sym typeface="Wingdings"/>
              </a:rPr>
              <a:t>demould</a:t>
            </a:r>
            <a:endParaRPr lang="en-US" dirty="0" smtClean="0">
              <a:sym typeface="Wingdings"/>
            </a:endParaRPr>
          </a:p>
          <a:p>
            <a:r>
              <a:rPr lang="en-US" dirty="0">
                <a:sym typeface="Wingdings"/>
              </a:rPr>
              <a:t>&amp; </a:t>
            </a:r>
            <a:r>
              <a:rPr lang="en-US" dirty="0" smtClean="0">
                <a:sym typeface="Wingdings"/>
              </a:rPr>
              <a:t>react			   reinforcement &amp; plates, 					                 	   build </a:t>
            </a:r>
            <a:r>
              <a:rPr lang="en-US" dirty="0" err="1" smtClean="0">
                <a:sym typeface="Wingdings"/>
              </a:rPr>
              <a:t>mould</a:t>
            </a:r>
            <a:r>
              <a:rPr lang="en-US" dirty="0" smtClean="0">
                <a:sym typeface="Wingdings"/>
              </a:rPr>
              <a:t> around coil</a:t>
            </a:r>
            <a:endParaRPr lang="en-US" dirty="0"/>
          </a:p>
        </p:txBody>
      </p:sp>
    </p:spTree>
    <p:extLst>
      <p:ext uri="{BB962C8B-B14F-4D97-AF65-F5344CB8AC3E}">
        <p14:creationId xmlns:p14="http://schemas.microsoft.com/office/powerpoint/2010/main" val="30546844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2" y="1145653"/>
            <a:ext cx="3053868" cy="424446"/>
          </a:xfrm>
        </p:spPr>
        <p:txBody>
          <a:bodyPr>
            <a:noAutofit/>
          </a:bodyPr>
          <a:lstStyle/>
          <a:p>
            <a:r>
              <a:rPr lang="en-US" sz="2400" dirty="0" smtClean="0"/>
              <a:t>Winding Inner Layer</a:t>
            </a:r>
            <a:endParaRPr lang="en-US" sz="2400" dirty="0"/>
          </a:p>
        </p:txBody>
      </p:sp>
      <p:sp>
        <p:nvSpPr>
          <p:cNvPr id="4" name="Content Placeholder 3"/>
          <p:cNvSpPr>
            <a:spLocks noGrp="1"/>
          </p:cNvSpPr>
          <p:nvPr>
            <p:ph type="body" sz="half" idx="2"/>
          </p:nvPr>
        </p:nvSpPr>
        <p:spPr>
          <a:xfrm>
            <a:off x="5556734" y="1570099"/>
            <a:ext cx="3053866" cy="4092148"/>
          </a:xfrm>
        </p:spPr>
        <p:txBody>
          <a:bodyPr>
            <a:normAutofit/>
          </a:bodyPr>
          <a:lstStyle/>
          <a:p>
            <a:r>
              <a:rPr lang="en-US" sz="1800" dirty="0" smtClean="0"/>
              <a:t>The coil has no internal splice (one unique length of cable for both layers)</a:t>
            </a:r>
          </a:p>
          <a:p>
            <a:endParaRPr lang="en-US" sz="1800" dirty="0" smtClean="0"/>
          </a:p>
          <a:p>
            <a:r>
              <a:rPr lang="en-US" sz="1800" dirty="0"/>
              <a:t>The winding tools and techniques are similar to   those in use at FNAL, at the difference that the mandrel is equipped with winding </a:t>
            </a:r>
            <a:r>
              <a:rPr lang="en-US" sz="1800" dirty="0" smtClean="0"/>
              <a:t>poles</a:t>
            </a:r>
          </a:p>
          <a:p>
            <a:endParaRPr lang="en-US" sz="1800" dirty="0"/>
          </a:p>
          <a:p>
            <a:r>
              <a:rPr lang="en-US" sz="1800" dirty="0" smtClean="0"/>
              <a:t>IL winding tension: ~ 350 N</a:t>
            </a:r>
            <a:endParaRPr lang="en-US" sz="1800" dirty="0"/>
          </a:p>
          <a:p>
            <a:r>
              <a:rPr lang="en-US" sz="1800" dirty="0" smtClean="0"/>
              <a:t>OL winding tension: ~ 250 N</a:t>
            </a:r>
            <a:endParaRPr lang="en-US" sz="1800" dirty="0"/>
          </a:p>
        </p:txBody>
      </p:sp>
      <p:pic>
        <p:nvPicPr>
          <p:cNvPr id="6" name="Picture Placeholder 5"/>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8833019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2" y="672184"/>
            <a:ext cx="3053868" cy="424446"/>
          </a:xfrm>
        </p:spPr>
        <p:txBody>
          <a:bodyPr>
            <a:noAutofit/>
          </a:bodyPr>
          <a:lstStyle/>
          <a:p>
            <a:r>
              <a:rPr lang="en-US" sz="2400" dirty="0" smtClean="0"/>
              <a:t>Curing Inner Layer</a:t>
            </a:r>
            <a:endParaRPr lang="en-US" sz="2400" dirty="0"/>
          </a:p>
        </p:txBody>
      </p:sp>
      <p:sp>
        <p:nvSpPr>
          <p:cNvPr id="4" name="Content Placeholder 3"/>
          <p:cNvSpPr>
            <a:spLocks noGrp="1"/>
          </p:cNvSpPr>
          <p:nvPr>
            <p:ph type="body" sz="half" idx="2"/>
          </p:nvPr>
        </p:nvSpPr>
        <p:spPr>
          <a:xfrm>
            <a:off x="5556734" y="980071"/>
            <a:ext cx="3053866" cy="4682176"/>
          </a:xfrm>
        </p:spPr>
        <p:txBody>
          <a:bodyPr>
            <a:normAutofit fontScale="92500"/>
          </a:bodyPr>
          <a:lstStyle/>
          <a:p>
            <a:r>
              <a:rPr lang="en-US" sz="1800" dirty="0" smtClean="0"/>
              <a:t>After inner layer winding is completed, a ceramic binding agent is applied on the cable</a:t>
            </a:r>
          </a:p>
          <a:p>
            <a:r>
              <a:rPr lang="en-US" sz="1800" dirty="0" smtClean="0"/>
              <a:t>The straight section of the coil is set loose (only the heads are kept clamped). Curing </a:t>
            </a:r>
            <a:r>
              <a:rPr lang="en-US" sz="1800" dirty="0"/>
              <a:t>s</a:t>
            </a:r>
            <a:r>
              <a:rPr lang="en-US" sz="1800" dirty="0" smtClean="0"/>
              <a:t>hells are placed on the coil, lateral pushers and shims are placed beneath the coil.</a:t>
            </a:r>
          </a:p>
          <a:p>
            <a:r>
              <a:rPr lang="en-US" sz="1800" dirty="0" smtClean="0"/>
              <a:t>Once the straight section is clamped by the shells and the pushers, shells are placed on the heads</a:t>
            </a:r>
          </a:p>
          <a:p>
            <a:r>
              <a:rPr lang="en-US" sz="1800" dirty="0" smtClean="0"/>
              <a:t>The same curing technique is used at FNAL</a:t>
            </a:r>
            <a:r>
              <a:rPr lang="en-US" sz="1800" dirty="0"/>
              <a:t>, </a:t>
            </a:r>
            <a:r>
              <a:rPr lang="en-US" sz="1800" dirty="0" smtClean="0"/>
              <a:t>only the compression is set lower at CERN – thinner shims -</a:t>
            </a:r>
            <a:endParaRPr lang="en-US" sz="1800" dirty="0"/>
          </a:p>
          <a:p>
            <a:endParaRPr lang="en-US" sz="1800" dirty="0"/>
          </a:p>
        </p:txBody>
      </p:sp>
      <p:pic>
        <p:nvPicPr>
          <p:cNvPr id="8" name="Picture Placeholder 7"/>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21599714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2" y="672184"/>
            <a:ext cx="3053868" cy="424446"/>
          </a:xfrm>
        </p:spPr>
        <p:txBody>
          <a:bodyPr>
            <a:noAutofit/>
          </a:bodyPr>
          <a:lstStyle/>
          <a:p>
            <a:r>
              <a:rPr lang="en-US" sz="2400" dirty="0" smtClean="0"/>
              <a:t>Inner Layer Cured</a:t>
            </a:r>
            <a:endParaRPr lang="en-US" sz="2400" dirty="0"/>
          </a:p>
        </p:txBody>
      </p:sp>
      <p:sp>
        <p:nvSpPr>
          <p:cNvPr id="4" name="Content Placeholder 3"/>
          <p:cNvSpPr>
            <a:spLocks noGrp="1"/>
          </p:cNvSpPr>
          <p:nvPr>
            <p:ph type="body" sz="half" idx="2"/>
          </p:nvPr>
        </p:nvSpPr>
        <p:spPr>
          <a:xfrm>
            <a:off x="5556734" y="980071"/>
            <a:ext cx="3053866" cy="4682176"/>
          </a:xfrm>
        </p:spPr>
        <p:txBody>
          <a:bodyPr>
            <a:normAutofit/>
          </a:bodyPr>
          <a:lstStyle/>
          <a:p>
            <a:r>
              <a:rPr lang="en-US" sz="1800" dirty="0" smtClean="0"/>
              <a:t>After curing  the winding poles are removed and the first turn and the layer jump are inspected. </a:t>
            </a:r>
          </a:p>
          <a:p>
            <a:r>
              <a:rPr lang="en-US" sz="1800" dirty="0" smtClean="0"/>
              <a:t>The coil blocks are filled with crushed </a:t>
            </a:r>
            <a:r>
              <a:rPr lang="en-US" sz="1800" dirty="0" err="1" smtClean="0"/>
              <a:t>fibres</a:t>
            </a:r>
            <a:r>
              <a:rPr lang="en-US" sz="1800" dirty="0" smtClean="0"/>
              <a:t> and ceramic binder</a:t>
            </a:r>
          </a:p>
          <a:p>
            <a:r>
              <a:rPr lang="en-US" sz="1800" dirty="0" smtClean="0"/>
              <a:t>The use of:</a:t>
            </a:r>
          </a:p>
          <a:p>
            <a:pPr marL="285750" indent="-285750">
              <a:buFont typeface="Arial"/>
              <a:buChar char="•"/>
            </a:pPr>
            <a:r>
              <a:rPr lang="en-US" sz="1800" dirty="0" smtClean="0"/>
              <a:t>removable poles</a:t>
            </a:r>
          </a:p>
          <a:p>
            <a:pPr marL="285750" indent="-285750">
              <a:buFont typeface="Arial"/>
              <a:buChar char="•"/>
            </a:pPr>
            <a:r>
              <a:rPr lang="en-US" sz="1800" dirty="0" smtClean="0"/>
              <a:t>specific spacer “keys” (first turn spacer)</a:t>
            </a:r>
          </a:p>
          <a:p>
            <a:r>
              <a:rPr lang="en-US" sz="1800" dirty="0" smtClean="0"/>
              <a:t>is the most noticeable divergence from FNAL coil process</a:t>
            </a:r>
          </a:p>
          <a:p>
            <a:endParaRPr lang="en-US" sz="1800" dirty="0" smtClean="0"/>
          </a:p>
          <a:p>
            <a:endParaRPr lang="en-US" sz="1800" dirty="0" smtClean="0"/>
          </a:p>
        </p:txBody>
      </p:sp>
      <p:pic>
        <p:nvPicPr>
          <p:cNvPr id="9" name="Picture Placeholder 8"/>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1997171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2" y="672184"/>
            <a:ext cx="3053868" cy="424446"/>
          </a:xfrm>
        </p:spPr>
        <p:txBody>
          <a:bodyPr>
            <a:noAutofit/>
          </a:bodyPr>
          <a:lstStyle/>
          <a:p>
            <a:r>
              <a:rPr lang="en-US" sz="2400" dirty="0" smtClean="0"/>
              <a:t>Inter-Layer</a:t>
            </a:r>
            <a:endParaRPr lang="en-US" sz="2400" dirty="0"/>
          </a:p>
        </p:txBody>
      </p:sp>
      <p:sp>
        <p:nvSpPr>
          <p:cNvPr id="4" name="Content Placeholder 3"/>
          <p:cNvSpPr>
            <a:spLocks noGrp="1"/>
          </p:cNvSpPr>
          <p:nvPr>
            <p:ph type="body" sz="half" idx="2"/>
          </p:nvPr>
        </p:nvSpPr>
        <p:spPr>
          <a:xfrm>
            <a:off x="5556734" y="980071"/>
            <a:ext cx="3053866" cy="4682176"/>
          </a:xfrm>
        </p:spPr>
        <p:txBody>
          <a:bodyPr>
            <a:normAutofit/>
          </a:bodyPr>
          <a:lstStyle/>
          <a:p>
            <a:r>
              <a:rPr lang="en-US" sz="1800" dirty="0" smtClean="0"/>
              <a:t>Before the coil outer layer starts to be wound , an inter-layer is placed on the inner layer.</a:t>
            </a:r>
          </a:p>
          <a:p>
            <a:r>
              <a:rPr lang="en-US" sz="1800" dirty="0" smtClean="0"/>
              <a:t>The inter-layer is is composed of 2 layers if </a:t>
            </a:r>
            <a:r>
              <a:rPr lang="en-US" sz="1800" dirty="0" err="1" smtClean="0"/>
              <a:t>fibreglass</a:t>
            </a:r>
            <a:r>
              <a:rPr lang="en-US" sz="1800" dirty="0" smtClean="0"/>
              <a:t>, impregnated and cured pre-formed with the ceramic binder agent</a:t>
            </a:r>
          </a:p>
          <a:p>
            <a:endParaRPr lang="en-US" sz="1800" dirty="0" smtClean="0"/>
          </a:p>
        </p:txBody>
      </p:sp>
      <p:pic>
        <p:nvPicPr>
          <p:cNvPr id="6" name="Picture Placeholder 5"/>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7472064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6732" y="672184"/>
            <a:ext cx="3053868" cy="424446"/>
          </a:xfrm>
        </p:spPr>
        <p:txBody>
          <a:bodyPr>
            <a:noAutofit/>
          </a:bodyPr>
          <a:lstStyle/>
          <a:p>
            <a:r>
              <a:rPr lang="en-US" sz="2400" dirty="0" smtClean="0"/>
              <a:t>OL winding-curing</a:t>
            </a:r>
            <a:endParaRPr lang="en-US" sz="2400" dirty="0"/>
          </a:p>
        </p:txBody>
      </p:sp>
      <p:sp>
        <p:nvSpPr>
          <p:cNvPr id="4" name="Content Placeholder 3"/>
          <p:cNvSpPr>
            <a:spLocks noGrp="1"/>
          </p:cNvSpPr>
          <p:nvPr>
            <p:ph type="body" sz="half" idx="2"/>
          </p:nvPr>
        </p:nvSpPr>
        <p:spPr>
          <a:xfrm>
            <a:off x="5556734" y="980071"/>
            <a:ext cx="3053866" cy="4682176"/>
          </a:xfrm>
        </p:spPr>
        <p:txBody>
          <a:bodyPr>
            <a:normAutofit/>
          </a:bodyPr>
          <a:lstStyle/>
          <a:p>
            <a:r>
              <a:rPr lang="en-US" sz="1800" dirty="0" smtClean="0"/>
              <a:t>Processing the outer layer is similar to the IL operations.</a:t>
            </a:r>
          </a:p>
          <a:p>
            <a:r>
              <a:rPr lang="en-US" sz="1800" dirty="0" smtClean="0"/>
              <a:t>The picture shows the coil finished, out of curing press, first central shell removed.</a:t>
            </a:r>
          </a:p>
          <a:p>
            <a:endParaRPr lang="en-US" sz="1800" dirty="0" smtClean="0"/>
          </a:p>
        </p:txBody>
      </p:sp>
      <p:pic>
        <p:nvPicPr>
          <p:cNvPr id="7" name="Picture Placeholder 6"/>
          <p:cNvPicPr>
            <a:picLocks noGrp="1" noChangeAspect="1"/>
          </p:cNvPicPr>
          <p:nvPr>
            <p:ph type="pic" idx="1"/>
          </p:nvPr>
        </p:nvPicPr>
        <p:blipFill>
          <a:blip r:embed="rId3" cstate="print">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418178997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CERN.potx</Template>
  <TotalTime>785</TotalTime>
  <Words>1865</Words>
  <Application>Microsoft Macintosh PowerPoint</Application>
  <PresentationFormat>On-screen Show (4:3)</PresentationFormat>
  <Paragraphs>225</Paragraphs>
  <Slides>22</Slides>
  <Notes>14</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CERN</vt:lpstr>
      <vt:lpstr>COIL MANUFACTURING Part I: PROCESS &amp; COMPONENTS</vt:lpstr>
      <vt:lpstr>OUTLINE</vt:lpstr>
      <vt:lpstr>Coil design</vt:lpstr>
      <vt:lpstr>Coil Process: brief summary</vt:lpstr>
      <vt:lpstr>Winding Inner Layer</vt:lpstr>
      <vt:lpstr>Curing Inner Layer</vt:lpstr>
      <vt:lpstr>Inner Layer Cured</vt:lpstr>
      <vt:lpstr>Inter-Layer</vt:lpstr>
      <vt:lpstr>OL winding-curing</vt:lpstr>
      <vt:lpstr>PowerPoint Presentation</vt:lpstr>
      <vt:lpstr>PowerPoint Presentation</vt:lpstr>
      <vt:lpstr>Reaction&amp;Impreg</vt:lpstr>
      <vt:lpstr>PowerPoint Presentation</vt:lpstr>
      <vt:lpstr>PowerPoint Presentation</vt:lpstr>
      <vt:lpstr>PowerPoint Presentation</vt:lpstr>
      <vt:lpstr>Components: insulated cable</vt:lpstr>
      <vt:lpstr>Components: Wedges</vt:lpstr>
      <vt:lpstr>Components: Metallic Spacers (SLS)</vt:lpstr>
      <vt:lpstr>Components: Saddle-Splice Block region</vt:lpstr>
      <vt:lpstr>Components: Binding Agent (Ceramic Binder)</vt:lpstr>
      <vt:lpstr>PowerPoint Presentation</vt:lpstr>
      <vt:lpstr>Conclusion</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Coil Manufacturing - Process &amp; Components</dc:title>
  <dc:subject>11T DIPOLE PROJECT - Coil &amp; Assy Readiness Review</dc:subject>
  <dc:creator>David Smekens, M.Sc. Ind. Eng.</dc:creator>
  <cp:keywords/>
  <dc:description/>
  <cp:lastModifiedBy>David Smekens</cp:lastModifiedBy>
  <cp:revision>87</cp:revision>
  <dcterms:created xsi:type="dcterms:W3CDTF">2012-10-28T16:25:57Z</dcterms:created>
  <dcterms:modified xsi:type="dcterms:W3CDTF">2013-09-19T07:48:39Z</dcterms:modified>
  <cp:category/>
</cp:coreProperties>
</file>