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258" r:id="rId3"/>
    <p:sldId id="260" r:id="rId4"/>
    <p:sldId id="259" r:id="rId5"/>
    <p:sldId id="262" r:id="rId6"/>
    <p:sldId id="261" r:id="rId7"/>
    <p:sldId id="264" r:id="rId8"/>
    <p:sldId id="265" r:id="rId9"/>
    <p:sldId id="266" r:id="rId10"/>
    <p:sldId id="281" r:id="rId11"/>
    <p:sldId id="282" r:id="rId12"/>
    <p:sldId id="280" r:id="rId13"/>
    <p:sldId id="267" r:id="rId14"/>
    <p:sldId id="283" r:id="rId15"/>
    <p:sldId id="269" r:id="rId16"/>
    <p:sldId id="268" r:id="rId17"/>
    <p:sldId id="270" r:id="rId18"/>
    <p:sldId id="284" r:id="rId19"/>
    <p:sldId id="285" r:id="rId20"/>
    <p:sldId id="271" r:id="rId21"/>
    <p:sldId id="27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3" d="100"/>
          <a:sy n="103" d="100"/>
        </p:scale>
        <p:origin x="-112" y="-3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6D4E7B-D70A-7C40-A45C-D3F2FB1E5F95}" type="datetimeFigureOut">
              <a:rPr lang="en-US" smtClean="0"/>
              <a:t>9/19/13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4E71EB-6942-2A49-BF6D-C67F5316A579}" type="slidenum">
              <a:rPr lang="en-US" smtClean="0"/>
              <a:t>‹#›</a:t>
            </a:fld>
            <a:endParaRPr lang="en-US"/>
          </a:p>
        </p:txBody>
      </p:sp>
    </p:spTree>
    <p:extLst>
      <p:ext uri="{BB962C8B-B14F-4D97-AF65-F5344CB8AC3E}">
        <p14:creationId xmlns:p14="http://schemas.microsoft.com/office/powerpoint/2010/main" val="29147894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mandrel is the first tool “</a:t>
            </a:r>
            <a:r>
              <a:rPr lang="en-US" dirty="0" err="1" smtClean="0"/>
              <a:t>imported”from</a:t>
            </a:r>
            <a:r>
              <a:rPr lang="en-US" dirty="0" smtClean="0"/>
              <a:t> FNAL</a:t>
            </a:r>
          </a:p>
          <a:p>
            <a:r>
              <a:rPr lang="en-US" dirty="0" smtClean="0"/>
              <a:t>CERN concept</a:t>
            </a:r>
            <a:r>
              <a:rPr lang="en-US" baseline="0" dirty="0" smtClean="0"/>
              <a:t> was to add winding poles on which are </a:t>
            </a:r>
            <a:r>
              <a:rPr lang="en-US" baseline="0" dirty="0" err="1" smtClean="0"/>
              <a:t>atteched</a:t>
            </a:r>
            <a:r>
              <a:rPr lang="en-US" baseline="0" dirty="0" smtClean="0"/>
              <a:t> the coil “Keys”. To wind the coil inner layer (IL); IL winding poles are used. After curing these poles are replaced by OL winding poles, twice higher.</a:t>
            </a:r>
          </a:p>
          <a:p>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3</a:t>
            </a:fld>
            <a:endParaRPr lang="en-US"/>
          </a:p>
        </p:txBody>
      </p:sp>
    </p:spTree>
    <p:extLst>
      <p:ext uri="{BB962C8B-B14F-4D97-AF65-F5344CB8AC3E}">
        <p14:creationId xmlns:p14="http://schemas.microsoft.com/office/powerpoint/2010/main" val="3629972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476CF9F-275C-4C0E-877B-67AFE3CB6674}" type="slidenum">
              <a:rPr lang="fr-FR" smtClean="0"/>
              <a:pPr/>
              <a:t>12</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Non air tight: </a:t>
            </a:r>
            <a:r>
              <a:rPr lang="en-US" sz="1800" dirty="0" smtClean="0"/>
              <a:t>Door sealed by compression on a </a:t>
            </a:r>
            <a:r>
              <a:rPr lang="en-US" sz="1800" dirty="0" err="1" smtClean="0"/>
              <a:t>fibre</a:t>
            </a:r>
            <a:r>
              <a:rPr lang="en-US" sz="1800" dirty="0" smtClean="0"/>
              <a:t> gasket, and argon circulation fan inside the retort (shaft goes throughout the retort)</a:t>
            </a:r>
          </a:p>
          <a:p>
            <a:pPr lvl="1"/>
            <a:r>
              <a:rPr lang="en-US" sz="1800" dirty="0" smtClean="0"/>
              <a:t>Large</a:t>
            </a:r>
            <a:r>
              <a:rPr lang="en-US" sz="1800" baseline="0" dirty="0" smtClean="0"/>
              <a:t> inertia, see next slide</a:t>
            </a:r>
          </a:p>
          <a:p>
            <a:pPr lvl="1"/>
            <a:r>
              <a:rPr lang="en-US" sz="1800" baseline="0" dirty="0" smtClean="0"/>
              <a:t>Oxygen content see slide +2</a:t>
            </a:r>
          </a:p>
          <a:p>
            <a:pPr lvl="1"/>
            <a:r>
              <a:rPr lang="en-US" sz="1800" baseline="0" dirty="0" smtClean="0"/>
              <a:t>Pollution: oily compound(from fume condensation?) has damaged the O2 sensor twice over &lt;10 heating cycles; it is uncertain if the whole pollution was during the commissioning and oil got trap; or if each coil generates pollution</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13</a:t>
            </a:fld>
            <a:endParaRPr lang="en-US"/>
          </a:p>
        </p:txBody>
      </p:sp>
    </p:spTree>
    <p:extLst>
      <p:ext uri="{BB962C8B-B14F-4D97-AF65-F5344CB8AC3E}">
        <p14:creationId xmlns:p14="http://schemas.microsoft.com/office/powerpoint/2010/main" val="682495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Non air tight: </a:t>
            </a:r>
            <a:r>
              <a:rPr lang="en-US" sz="1800" dirty="0" smtClean="0"/>
              <a:t>Door sealed by compression on a </a:t>
            </a:r>
            <a:r>
              <a:rPr lang="en-US" sz="1800" dirty="0" err="1" smtClean="0"/>
              <a:t>fibre</a:t>
            </a:r>
            <a:r>
              <a:rPr lang="en-US" sz="1800" dirty="0" smtClean="0"/>
              <a:t> gasket, and argon circulation fan inside the retort (shaft goes throughout the retort)</a:t>
            </a:r>
          </a:p>
          <a:p>
            <a:pPr lvl="1"/>
            <a:r>
              <a:rPr lang="en-US" sz="1800" dirty="0" smtClean="0"/>
              <a:t>Large</a:t>
            </a:r>
            <a:r>
              <a:rPr lang="en-US" sz="1800" baseline="0" dirty="0" smtClean="0"/>
              <a:t> inertia, see next slide</a:t>
            </a:r>
          </a:p>
          <a:p>
            <a:pPr lvl="1"/>
            <a:r>
              <a:rPr lang="en-US" sz="1800" baseline="0" dirty="0" smtClean="0"/>
              <a:t>Oxygen content see slide +2</a:t>
            </a:r>
          </a:p>
          <a:p>
            <a:pPr lvl="1"/>
            <a:r>
              <a:rPr lang="en-US" sz="1800" baseline="0" dirty="0" smtClean="0"/>
              <a:t>Pollution: oily compound(from fume condensation?) has damaged the O2 sensor twice over &lt;10 heating cycles; it is uncertain if the whole pollution was during the commissioning and oil got trap; or if each coil generates pollution</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14</a:t>
            </a:fld>
            <a:endParaRPr lang="en-US"/>
          </a:p>
        </p:txBody>
      </p:sp>
    </p:spTree>
    <p:extLst>
      <p:ext uri="{BB962C8B-B14F-4D97-AF65-F5344CB8AC3E}">
        <p14:creationId xmlns:p14="http://schemas.microsoft.com/office/powerpoint/2010/main" val="682495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Excellent !</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16</a:t>
            </a:fld>
            <a:endParaRPr lang="en-US"/>
          </a:p>
        </p:txBody>
      </p:sp>
    </p:spTree>
    <p:extLst>
      <p:ext uri="{BB962C8B-B14F-4D97-AF65-F5344CB8AC3E}">
        <p14:creationId xmlns:p14="http://schemas.microsoft.com/office/powerpoint/2010/main" val="10749626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to say ? Is</a:t>
            </a:r>
            <a:r>
              <a:rPr lang="en-US" baseline="0" dirty="0" smtClean="0"/>
              <a:t> this real values ? Dodgy analyzer !</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17</a:t>
            </a:fld>
            <a:endParaRPr lang="en-US"/>
          </a:p>
        </p:txBody>
      </p:sp>
    </p:spTree>
    <p:extLst>
      <p:ext uri="{BB962C8B-B14F-4D97-AF65-F5344CB8AC3E}">
        <p14:creationId xmlns:p14="http://schemas.microsoft.com/office/powerpoint/2010/main" val="1664706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Reaction</a:t>
            </a:r>
            <a:r>
              <a:rPr lang="en-US" baseline="0" dirty="0" smtClean="0"/>
              <a:t> tool works fine. Would merit a slightly larger design to allow for a larger impregnation tool (larger impregnation tool can house more easily the required rubber seals, current impregnation tool a bit too narrow at present)</a:t>
            </a:r>
          </a:p>
          <a:p>
            <a:r>
              <a:rPr lang="en-US" baseline="0" dirty="0" smtClean="0"/>
              <a:t>Can be made up to 6 meters. Caution: to avoid </a:t>
            </a:r>
            <a:r>
              <a:rPr lang="en-US" baseline="0" dirty="0" err="1" smtClean="0"/>
              <a:t>distorsions</a:t>
            </a:r>
            <a:r>
              <a:rPr lang="en-US" baseline="0" dirty="0" smtClean="0"/>
              <a:t>, the parts of this tool have been heat treated in vacuum at &gt; 1000 Celsius. This might not be possible for long tool (baseplate)</a:t>
            </a:r>
          </a:p>
          <a:p>
            <a:r>
              <a:rPr lang="en-US" dirty="0" smtClean="0"/>
              <a:t>CERN uses silver plates screws and bolts</a:t>
            </a:r>
            <a:r>
              <a:rPr lang="en-US" baseline="0" dirty="0" smtClean="0"/>
              <a:t> (FNAL uses boron nitride paste). </a:t>
            </a:r>
          </a:p>
          <a:p>
            <a:r>
              <a:rPr lang="en-US" baseline="0" dirty="0" smtClean="0"/>
              <a:t>Important: a second tool has been manufactured and is being delivered</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18</a:t>
            </a:fld>
            <a:endParaRPr lang="en-US"/>
          </a:p>
        </p:txBody>
      </p:sp>
    </p:spTree>
    <p:extLst>
      <p:ext uri="{BB962C8B-B14F-4D97-AF65-F5344CB8AC3E}">
        <p14:creationId xmlns:p14="http://schemas.microsoft.com/office/powerpoint/2010/main" val="109839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Reaction</a:t>
            </a:r>
            <a:r>
              <a:rPr lang="en-US" baseline="0" dirty="0" smtClean="0"/>
              <a:t> tool works fine. Would merit a slightly larger design to allow for a larger impregnation tool (larger impregnation tool can house more easily the required rubber seals, current impregnation tool a bit too narrow at present)</a:t>
            </a:r>
          </a:p>
          <a:p>
            <a:r>
              <a:rPr lang="en-US" baseline="0" dirty="0" smtClean="0"/>
              <a:t>Can be made up to 6 meters. Caution: to avoid </a:t>
            </a:r>
            <a:r>
              <a:rPr lang="en-US" baseline="0" dirty="0" err="1" smtClean="0"/>
              <a:t>distorsions</a:t>
            </a:r>
            <a:r>
              <a:rPr lang="en-US" baseline="0" dirty="0" smtClean="0"/>
              <a:t>, the parts of this tool have been heat treated in vacuum at &gt; 1000 Celsius. This might not be possible for long tool (baseplate)</a:t>
            </a:r>
          </a:p>
          <a:p>
            <a:r>
              <a:rPr lang="en-US" dirty="0" smtClean="0"/>
              <a:t>CERN uses silver plates screws and bolts</a:t>
            </a:r>
            <a:r>
              <a:rPr lang="en-US" baseline="0" dirty="0" smtClean="0"/>
              <a:t> (FNAL uses boron nitride paste). </a:t>
            </a:r>
          </a:p>
          <a:p>
            <a:r>
              <a:rPr lang="en-US" baseline="0" dirty="0" smtClean="0"/>
              <a:t>Important: a second tool has been manufactured and is being delivered</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19</a:t>
            </a:fld>
            <a:endParaRPr lang="en-US"/>
          </a:p>
        </p:txBody>
      </p:sp>
    </p:spTree>
    <p:extLst>
      <p:ext uri="{BB962C8B-B14F-4D97-AF65-F5344CB8AC3E}">
        <p14:creationId xmlns:p14="http://schemas.microsoft.com/office/powerpoint/2010/main" val="10983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Dual heating system (Infra-red lamps inside the vacuum tank + electrical feed-through to power heater cartridges)</a:t>
            </a:r>
          </a:p>
          <a:p>
            <a:r>
              <a:rPr lang="en-US" dirty="0" smtClean="0"/>
              <a:t>Issues:</a:t>
            </a:r>
            <a:r>
              <a:rPr lang="en-US" baseline="0" dirty="0" smtClean="0"/>
              <a:t> reachable vacuum ~10E-2 &lt;-&gt; bad vacuum for electrical insulation, many breakdowns due to flashovers in the </a:t>
            </a:r>
            <a:r>
              <a:rPr lang="en-US" baseline="0" dirty="0" err="1" smtClean="0"/>
              <a:t>feedthrough</a:t>
            </a:r>
            <a:r>
              <a:rPr lang="en-US" baseline="0" dirty="0" smtClean="0"/>
              <a:t> at 400VAC</a:t>
            </a:r>
          </a:p>
          <a:p>
            <a:r>
              <a:rPr lang="en-US" baseline="0" dirty="0" smtClean="0"/>
              <a:t>Infra-red tend to cure the resin in the hoses and might block the impregnation process</a:t>
            </a:r>
          </a:p>
          <a:p>
            <a:r>
              <a:rPr lang="en-US" baseline="0" dirty="0" smtClean="0"/>
              <a:t>Several failure of the vacuuming system. Defective or not optimally designed instrumentation</a:t>
            </a:r>
          </a:p>
          <a:p>
            <a:r>
              <a:rPr lang="en-US" baseline="0" dirty="0" smtClean="0"/>
              <a:t>Complex system “all-inclusive”: vacuum-heating-mixing-impregnation-cleaning system</a:t>
            </a:r>
          </a:p>
          <a:p>
            <a:r>
              <a:rPr lang="en-US" baseline="0" dirty="0" smtClean="0"/>
              <a:t>Not possible to purge the circuit from air completely. Sequence not copied on FNAL protocol</a:t>
            </a:r>
          </a:p>
          <a:p>
            <a:r>
              <a:rPr lang="en-US" dirty="0" smtClean="0"/>
              <a:t>System </a:t>
            </a:r>
            <a:r>
              <a:rPr lang="en-US" dirty="0" err="1" smtClean="0"/>
              <a:t>deisgned</a:t>
            </a:r>
            <a:r>
              <a:rPr lang="en-US" dirty="0" smtClean="0"/>
              <a:t> for large quantities of resin (level</a:t>
            </a:r>
            <a:r>
              <a:rPr lang="en-US" baseline="0" dirty="0" smtClean="0"/>
              <a:t> </a:t>
            </a:r>
            <a:r>
              <a:rPr lang="en-US" dirty="0" smtClean="0"/>
              <a:t>sensors</a:t>
            </a:r>
            <a:r>
              <a:rPr lang="en-US" baseline="0" dirty="0" smtClean="0"/>
              <a:t> are blind when less than 2 kilos of resin are left in the mixing tank &lt;-&gt; alarm will lock all valve and stop impregnation</a:t>
            </a:r>
          </a:p>
          <a:p>
            <a:r>
              <a:rPr lang="en-US" baseline="0" dirty="0" smtClean="0"/>
              <a:t>Windows badly placed, cannot “see” the </a:t>
            </a:r>
            <a:r>
              <a:rPr lang="en-US" baseline="0" dirty="0" err="1" smtClean="0"/>
              <a:t>qty</a:t>
            </a:r>
            <a:r>
              <a:rPr lang="en-US" baseline="0" dirty="0" smtClean="0"/>
              <a:t> of resin left.</a:t>
            </a:r>
          </a:p>
          <a:p>
            <a:r>
              <a:rPr lang="en-US" baseline="0" dirty="0" smtClean="0"/>
              <a:t>Injection valve is ON/OFF difficult to tune for slow injection (11T at FNAL ~400 ml per hour –TBC-) &lt;-&gt; need to keep the mixing tank under vacuum and slightly let pressure increase in the mixing tank to moderate the injection speed</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20</a:t>
            </a:fld>
            <a:endParaRPr lang="en-US"/>
          </a:p>
        </p:txBody>
      </p:sp>
    </p:spTree>
    <p:extLst>
      <p:ext uri="{BB962C8B-B14F-4D97-AF65-F5344CB8AC3E}">
        <p14:creationId xmlns:p14="http://schemas.microsoft.com/office/powerpoint/2010/main" val="682495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can see on</a:t>
            </a:r>
            <a:r>
              <a:rPr lang="en-US" baseline="0" dirty="0" smtClean="0"/>
              <a:t> this view the complete assembly with winding accessories. Only a few clamps and pushers are represented in this view. In reality, each coil spacers is clamped by pusher screws and the coil is kept in place by pushers and plastic former (see photograph hereafter). The large forces required to press on the spacers tend to bend the supports. To palliate this problem, a stiffener bar has been installed on top of the mandrel. It is very satisfactory, but incompatible with a 5.5 m long winding mandrel. In case all forces have to be taken by the clamping supports, stronger alloys for the mandrel should be used. Larger screws and deeper groove in the mandrel to avoid deformation of the mandrel</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4</a:t>
            </a:fld>
            <a:endParaRPr lang="en-US"/>
          </a:p>
        </p:txBody>
      </p:sp>
    </p:spTree>
    <p:extLst>
      <p:ext uri="{BB962C8B-B14F-4D97-AF65-F5344CB8AC3E}">
        <p14:creationId xmlns:p14="http://schemas.microsoft.com/office/powerpoint/2010/main" val="1800113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a </a:t>
            </a:r>
            <a:r>
              <a:rPr lang="en-US" dirty="0" err="1" smtClean="0"/>
              <a:t>Kapton</a:t>
            </a:r>
            <a:r>
              <a:rPr lang="en-US" baseline="0" dirty="0" smtClean="0"/>
              <a:t> foil is used, residues of ceramic binder may penetrate inside the mandrel and glue the accessories. We had the inside parts completely stuck after the first 2 coils due to </a:t>
            </a:r>
            <a:r>
              <a:rPr lang="en-US" baseline="0" dirty="0" err="1" smtClean="0"/>
              <a:t>excesisve</a:t>
            </a:r>
            <a:r>
              <a:rPr lang="en-US" baseline="0" dirty="0" smtClean="0"/>
              <a:t> use of ceramic binder and absence of release agents on threads</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5</a:t>
            </a:fld>
            <a:endParaRPr lang="en-US"/>
          </a:p>
        </p:txBody>
      </p:sp>
    </p:spTree>
    <p:extLst>
      <p:ext uri="{BB962C8B-B14F-4D97-AF65-F5344CB8AC3E}">
        <p14:creationId xmlns:p14="http://schemas.microsoft.com/office/powerpoint/2010/main" val="1594667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Curing shell design is mostly dictated by the existing curing press.</a:t>
            </a:r>
          </a:p>
          <a:p>
            <a:r>
              <a:rPr lang="en-US" dirty="0" smtClean="0"/>
              <a:t>More</a:t>
            </a:r>
            <a:r>
              <a:rPr lang="en-US" baseline="0" dirty="0" smtClean="0"/>
              <a:t> importantly, the division of shells and of pushers along the coil sections is critical, in order to clamp the middle part strongly enough to allow to </a:t>
            </a:r>
            <a:r>
              <a:rPr lang="en-US" baseline="0" dirty="0" err="1" smtClean="0"/>
              <a:t>declamp</a:t>
            </a:r>
            <a:r>
              <a:rPr lang="en-US" baseline="0" dirty="0" smtClean="0"/>
              <a:t> the heads without the coil turns collapsing.</a:t>
            </a:r>
          </a:p>
          <a:p>
            <a:r>
              <a:rPr lang="en-US" baseline="0" dirty="0" smtClean="0"/>
              <a:t>We noticed a possible issue during the installation of IL shells in the straight part: once the turns are loose, the wedge 3 (segmented and of sharp triangular shape) may flip (turn) and may not come back at closing, interfering between shell and mandrel) (see Jacky’s talk). The pushers are now in 4 separate pieces on each side of the coil to maintain the coil clamped at all time and avoid loosening the turns too much</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6</a:t>
            </a:fld>
            <a:endParaRPr lang="en-US"/>
          </a:p>
        </p:txBody>
      </p:sp>
    </p:spTree>
    <p:extLst>
      <p:ext uri="{BB962C8B-B14F-4D97-AF65-F5344CB8AC3E}">
        <p14:creationId xmlns:p14="http://schemas.microsoft.com/office/powerpoint/2010/main" val="3718764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impact of the shimming is yet to be evaluated. FNAL is using oversized shims to compact more the coil; CERN is currently using nominal shimming. How much should the coil be compacted during the curing stage.</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7</a:t>
            </a:fld>
            <a:endParaRPr lang="en-US"/>
          </a:p>
        </p:txBody>
      </p:sp>
    </p:spTree>
    <p:extLst>
      <p:ext uri="{BB962C8B-B14F-4D97-AF65-F5344CB8AC3E}">
        <p14:creationId xmlns:p14="http://schemas.microsoft.com/office/powerpoint/2010/main" val="44868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Conventional (and recuperated /</a:t>
            </a:r>
            <a:r>
              <a:rPr lang="en-US" baseline="0" dirty="0" smtClean="0"/>
              <a:t> adapted from recuperated LHC magnet production). Only the braiding requires an industry equipped for this task.</a:t>
            </a:r>
          </a:p>
          <a:p>
            <a:r>
              <a:rPr lang="en-US" baseline="0" dirty="0" smtClean="0"/>
              <a:t>The winding machine shall be adapted with sensitive low force tensioning system</a:t>
            </a:r>
          </a:p>
        </p:txBody>
      </p:sp>
      <p:sp>
        <p:nvSpPr>
          <p:cNvPr id="4" name="Slide Number Placeholder 3"/>
          <p:cNvSpPr>
            <a:spLocks noGrp="1"/>
          </p:cNvSpPr>
          <p:nvPr>
            <p:ph type="sldNum" sz="quarter" idx="10"/>
          </p:nvPr>
        </p:nvSpPr>
        <p:spPr/>
        <p:txBody>
          <a:bodyPr/>
          <a:lstStyle/>
          <a:p>
            <a:fld id="{F24E71EB-6942-2A49-BF6D-C67F5316A579}" type="slidenum">
              <a:rPr lang="en-US" smtClean="0"/>
              <a:t>8</a:t>
            </a:fld>
            <a:endParaRPr lang="en-US"/>
          </a:p>
        </p:txBody>
      </p:sp>
    </p:spTree>
    <p:extLst>
      <p:ext uri="{BB962C8B-B14F-4D97-AF65-F5344CB8AC3E}">
        <p14:creationId xmlns:p14="http://schemas.microsoft.com/office/powerpoint/2010/main" val="4127890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Reaction</a:t>
            </a:r>
            <a:r>
              <a:rPr lang="en-US" baseline="0" dirty="0" smtClean="0"/>
              <a:t> tool works fine. Would merit a slightly larger design to allow for a larger impregnation tool (larger impregnation tool can house more easily the required rubber seals, current impregnation tool a bit too narrow at present)</a:t>
            </a:r>
          </a:p>
          <a:p>
            <a:r>
              <a:rPr lang="en-US" baseline="0" dirty="0" smtClean="0"/>
              <a:t>Can be made up to 6 meters. Caution: to avoid </a:t>
            </a:r>
            <a:r>
              <a:rPr lang="en-US" baseline="0" dirty="0" err="1" smtClean="0"/>
              <a:t>distorsions</a:t>
            </a:r>
            <a:r>
              <a:rPr lang="en-US" baseline="0" dirty="0" smtClean="0"/>
              <a:t>, the parts of this tool have been heat treated in vacuum at &gt; 1000 Celsius. This might not be possible for long tool (baseplate)</a:t>
            </a:r>
          </a:p>
          <a:p>
            <a:r>
              <a:rPr lang="en-US" dirty="0" smtClean="0"/>
              <a:t>CERN uses silver plates screws and bolts</a:t>
            </a:r>
            <a:r>
              <a:rPr lang="en-US" baseline="0" dirty="0" smtClean="0"/>
              <a:t> (FNAL uses boron nitride paste). </a:t>
            </a:r>
          </a:p>
          <a:p>
            <a:r>
              <a:rPr lang="en-US" baseline="0" dirty="0" smtClean="0"/>
              <a:t>Important: a second tool has been manufactured and is being delivered</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9</a:t>
            </a:fld>
            <a:endParaRPr lang="en-US"/>
          </a:p>
        </p:txBody>
      </p:sp>
    </p:spTree>
    <p:extLst>
      <p:ext uri="{BB962C8B-B14F-4D97-AF65-F5344CB8AC3E}">
        <p14:creationId xmlns:p14="http://schemas.microsoft.com/office/powerpoint/2010/main" val="10983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476CF9F-275C-4C0E-877B-67AFE3CB6674}" type="slidenum">
              <a:rPr lang="fr-FR" smtClean="0"/>
              <a:pPr/>
              <a:t>10</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a:t>
            </a:r>
            <a:r>
              <a:rPr lang="en-US" baseline="0" dirty="0" smtClean="0"/>
              <a:t> competent supplier</a:t>
            </a:r>
          </a:p>
          <a:p>
            <a:r>
              <a:rPr lang="en-US" baseline="0" dirty="0" smtClean="0"/>
              <a:t>Can manufacture up to  ~ 4.5 m long base plate in one operation (not moving the part); guarantees 6 meters can be done with minimum loss of accuracy</a:t>
            </a:r>
          </a:p>
          <a:p>
            <a:r>
              <a:rPr lang="en-US" baseline="0" dirty="0" smtClean="0"/>
              <a:t>Heat treatment proved to be very successful: full solution at &gt; 1000 Celsius under vacuum. This might not be available for 6 m long parts but up to 450 Celsius no problem</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11</a:t>
            </a:fld>
            <a:endParaRPr lang="en-US"/>
          </a:p>
        </p:txBody>
      </p:sp>
    </p:spTree>
    <p:extLst>
      <p:ext uri="{BB962C8B-B14F-4D97-AF65-F5344CB8AC3E}">
        <p14:creationId xmlns:p14="http://schemas.microsoft.com/office/powerpoint/2010/main" val="10983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x-none"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x-none"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x-none"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x-none"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x-none"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x-none"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x-none"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x-none"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x-none"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gif"/><Relationship Id="rId5" Type="http://schemas.openxmlformats.org/officeDocument/2006/relationships/image" Target="../media/image20.jpe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19.gif"/><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gif"/><Relationship Id="rId5" Type="http://schemas.openxmlformats.org/officeDocument/2006/relationships/image" Target="../media/image22.pn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COIL MANUFACTURING</a:t>
            </a:r>
            <a:br>
              <a:rPr lang="en-US" dirty="0" smtClean="0"/>
            </a:br>
            <a:r>
              <a:rPr lang="en-US" dirty="0" smtClean="0"/>
              <a:t/>
            </a:r>
            <a:br>
              <a:rPr lang="en-US" dirty="0" smtClean="0"/>
            </a:br>
            <a:r>
              <a:rPr lang="en-US" sz="2400" dirty="0" smtClean="0"/>
              <a:t>Part II: Tooling &amp; Infrastructure</a:t>
            </a:r>
            <a:endParaRPr lang="en-US" dirty="0"/>
          </a:p>
        </p:txBody>
      </p:sp>
      <p:sp>
        <p:nvSpPr>
          <p:cNvPr id="3" name="Text Placeholder 2"/>
          <p:cNvSpPr>
            <a:spLocks noGrp="1"/>
          </p:cNvSpPr>
          <p:nvPr>
            <p:ph type="body" idx="1"/>
          </p:nvPr>
        </p:nvSpPr>
        <p:spPr/>
        <p:txBody>
          <a:bodyPr>
            <a:normAutofit/>
          </a:bodyPr>
          <a:lstStyle/>
          <a:p>
            <a:r>
              <a:rPr lang="en-US" sz="1800" dirty="0" smtClean="0"/>
              <a:t>COIL &amp; ASSEMBLY READINESS REVIEW, 23- 24 SEPT 2013</a:t>
            </a:r>
            <a:endParaRPr lang="en-US" sz="1800" dirty="0"/>
          </a:p>
        </p:txBody>
      </p:sp>
      <p:sp>
        <p:nvSpPr>
          <p:cNvPr id="4" name="TextBox 3"/>
          <p:cNvSpPr txBox="1"/>
          <p:nvPr/>
        </p:nvSpPr>
        <p:spPr>
          <a:xfrm>
            <a:off x="7061200" y="5797175"/>
            <a:ext cx="2082800" cy="369332"/>
          </a:xfrm>
          <a:prstGeom prst="rect">
            <a:avLst/>
          </a:prstGeom>
          <a:noFill/>
        </p:spPr>
        <p:txBody>
          <a:bodyPr wrap="square" rtlCol="0">
            <a:spAutoFit/>
          </a:bodyPr>
          <a:lstStyle/>
          <a:p>
            <a:r>
              <a:rPr lang="en-US" dirty="0" smtClean="0"/>
              <a:t>D. Smekens</a:t>
            </a:r>
            <a:endParaRPr lang="en-US" dirty="0"/>
          </a:p>
        </p:txBody>
      </p:sp>
    </p:spTree>
    <p:extLst>
      <p:ext uri="{BB962C8B-B14F-4D97-AF65-F5344CB8AC3E}">
        <p14:creationId xmlns:p14="http://schemas.microsoft.com/office/powerpoint/2010/main" val="29349436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4"/>
          <p:cNvGrpSpPr/>
          <p:nvPr/>
        </p:nvGrpSpPr>
        <p:grpSpPr>
          <a:xfrm>
            <a:off x="228600" y="121394"/>
            <a:ext cx="8686800" cy="520736"/>
            <a:chOff x="228600" y="304800"/>
            <a:chExt cx="8686800" cy="520736"/>
          </a:xfrm>
        </p:grpSpPr>
        <p:sp>
          <p:nvSpPr>
            <p:cNvPr id="14" name="Rectangle 13"/>
            <p:cNvSpPr/>
            <p:nvPr/>
          </p:nvSpPr>
          <p:spPr>
            <a:xfrm>
              <a:off x="228600" y="561975"/>
              <a:ext cx="8686800" cy="762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CERN 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1000" y="304800"/>
              <a:ext cx="504749" cy="520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 name="Title 1"/>
          <p:cNvSpPr>
            <a:spLocks noGrp="1"/>
          </p:cNvSpPr>
          <p:nvPr>
            <p:ph type="title"/>
          </p:nvPr>
        </p:nvSpPr>
        <p:spPr>
          <a:xfrm>
            <a:off x="1094184" y="140444"/>
            <a:ext cx="6934200" cy="838200"/>
          </a:xfrm>
        </p:spPr>
        <p:txBody>
          <a:bodyPr anchor="t">
            <a:normAutofit/>
          </a:bodyPr>
          <a:lstStyle/>
          <a:p>
            <a:r>
              <a:rPr lang="fr-FR" sz="3200" dirty="0" err="1" smtClean="0"/>
              <a:t>Reaction</a:t>
            </a:r>
            <a:r>
              <a:rPr lang="fr-FR" sz="3200" dirty="0" smtClean="0"/>
              <a:t> </a:t>
            </a:r>
            <a:r>
              <a:rPr lang="fr-FR" sz="3200" dirty="0" err="1" smtClean="0"/>
              <a:t>tool</a:t>
            </a:r>
            <a:r>
              <a:rPr lang="fr-FR" sz="3200" dirty="0" smtClean="0"/>
              <a:t>: </a:t>
            </a:r>
            <a:r>
              <a:rPr lang="fr-FR" sz="3200" dirty="0" err="1" smtClean="0"/>
              <a:t>Metrology</a:t>
            </a:r>
            <a:r>
              <a:rPr lang="fr-FR" sz="3200" dirty="0" smtClean="0"/>
              <a:t> report</a:t>
            </a:r>
            <a:endParaRPr lang="fr-FR" sz="3200" dirty="0"/>
          </a:p>
        </p:txBody>
      </p:sp>
      <p:sp>
        <p:nvSpPr>
          <p:cNvPr id="6" name="Date Placeholder 5"/>
          <p:cNvSpPr>
            <a:spLocks noGrp="1"/>
          </p:cNvSpPr>
          <p:nvPr>
            <p:ph type="dt" sz="half" idx="4294967295"/>
          </p:nvPr>
        </p:nvSpPr>
        <p:spPr>
          <a:xfrm>
            <a:off x="457200" y="6356350"/>
            <a:ext cx="990600" cy="365125"/>
          </a:xfrm>
          <a:prstGeom prst="rect">
            <a:avLst/>
          </a:prstGeom>
        </p:spPr>
        <p:txBody>
          <a:bodyPr/>
          <a:lstStyle/>
          <a:p>
            <a:r>
              <a:rPr lang="fr-FR" smtClean="0"/>
              <a:t>21/05/2012</a:t>
            </a:r>
            <a:endParaRPr lang="fr-FR" dirty="0"/>
          </a:p>
        </p:txBody>
      </p:sp>
      <p:sp>
        <p:nvSpPr>
          <p:cNvPr id="16" name="TextBox 15"/>
          <p:cNvSpPr txBox="1"/>
          <p:nvPr/>
        </p:nvSpPr>
        <p:spPr>
          <a:xfrm>
            <a:off x="899592" y="5421994"/>
            <a:ext cx="8892988" cy="923330"/>
          </a:xfrm>
          <a:prstGeom prst="rect">
            <a:avLst/>
          </a:prstGeom>
          <a:noFill/>
        </p:spPr>
        <p:txBody>
          <a:bodyPr wrap="square" rtlCol="0">
            <a:spAutoFit/>
          </a:bodyPr>
          <a:lstStyle/>
          <a:p>
            <a:pPr>
              <a:buFont typeface="Arial" pitchFamily="34" charset="0"/>
              <a:buChar char="•"/>
            </a:pPr>
            <a:r>
              <a:rPr lang="fr-FR" dirty="0" smtClean="0"/>
              <a:t>L’ axe principal Z est la normale au plan A</a:t>
            </a:r>
          </a:p>
          <a:p>
            <a:pPr>
              <a:buFont typeface="Arial" pitchFamily="34" charset="0"/>
              <a:buChar char="•"/>
            </a:pPr>
            <a:r>
              <a:rPr lang="fr-FR" dirty="0" smtClean="0"/>
              <a:t>L’axe secondaire Y est la droite médiane B </a:t>
            </a:r>
          </a:p>
          <a:p>
            <a:pPr>
              <a:buFont typeface="Arial" pitchFamily="34" charset="0"/>
              <a:buChar char="•"/>
            </a:pPr>
            <a:endParaRPr lang="en-GB" dirty="0" smtClean="0"/>
          </a:p>
        </p:txBody>
      </p:sp>
      <p:pic>
        <p:nvPicPr>
          <p:cNvPr id="15" name="Picture 14" descr="MME-MM.gi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167928" y="137931"/>
            <a:ext cx="665877" cy="522000"/>
          </a:xfrm>
          <a:prstGeom prst="rect">
            <a:avLst/>
          </a:prstGeom>
        </p:spPr>
      </p:pic>
      <p:cxnSp>
        <p:nvCxnSpPr>
          <p:cNvPr id="21" name="Straight Arrow Connector 20"/>
          <p:cNvCxnSpPr/>
          <p:nvPr/>
        </p:nvCxnSpPr>
        <p:spPr>
          <a:xfrm>
            <a:off x="4680012" y="2564904"/>
            <a:ext cx="864096" cy="0"/>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228184" y="1592796"/>
            <a:ext cx="432048" cy="1512168"/>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3995936" y="944724"/>
            <a:ext cx="0" cy="86409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959932" y="1628800"/>
            <a:ext cx="900100" cy="18002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427984" y="1268760"/>
            <a:ext cx="432048" cy="369332"/>
          </a:xfrm>
          <a:prstGeom prst="rect">
            <a:avLst/>
          </a:prstGeom>
          <a:noFill/>
        </p:spPr>
        <p:txBody>
          <a:bodyPr wrap="square" rtlCol="0">
            <a:spAutoFit/>
          </a:bodyPr>
          <a:lstStyle/>
          <a:p>
            <a:r>
              <a:rPr lang="fr-FR" dirty="0" smtClean="0">
                <a:solidFill>
                  <a:srgbClr val="FF0000"/>
                </a:solidFill>
              </a:rPr>
              <a:t>X+</a:t>
            </a:r>
            <a:endParaRPr lang="fr-FR" dirty="0">
              <a:solidFill>
                <a:srgbClr val="FF0000"/>
              </a:solidFill>
            </a:endParaRPr>
          </a:p>
        </p:txBody>
      </p:sp>
      <p:sp>
        <p:nvSpPr>
          <p:cNvPr id="41" name="TextBox 40"/>
          <p:cNvSpPr txBox="1"/>
          <p:nvPr/>
        </p:nvSpPr>
        <p:spPr>
          <a:xfrm>
            <a:off x="2879812" y="872716"/>
            <a:ext cx="432048" cy="369332"/>
          </a:xfrm>
          <a:prstGeom prst="rect">
            <a:avLst/>
          </a:prstGeom>
          <a:noFill/>
        </p:spPr>
        <p:txBody>
          <a:bodyPr wrap="square" rtlCol="0">
            <a:spAutoFit/>
          </a:bodyPr>
          <a:lstStyle/>
          <a:p>
            <a:r>
              <a:rPr lang="fr-FR" dirty="0" smtClean="0">
                <a:solidFill>
                  <a:srgbClr val="FF0000"/>
                </a:solidFill>
              </a:rPr>
              <a:t>Y+</a:t>
            </a:r>
            <a:endParaRPr lang="fr-FR" dirty="0">
              <a:solidFill>
                <a:srgbClr val="FF0000"/>
              </a:solidFill>
            </a:endParaRPr>
          </a:p>
        </p:txBody>
      </p:sp>
      <p:sp>
        <p:nvSpPr>
          <p:cNvPr id="46" name="TextBox 45"/>
          <p:cNvSpPr txBox="1"/>
          <p:nvPr/>
        </p:nvSpPr>
        <p:spPr>
          <a:xfrm>
            <a:off x="3635896" y="836712"/>
            <a:ext cx="432048" cy="369332"/>
          </a:xfrm>
          <a:prstGeom prst="rect">
            <a:avLst/>
          </a:prstGeom>
          <a:noFill/>
        </p:spPr>
        <p:txBody>
          <a:bodyPr wrap="square" rtlCol="0">
            <a:spAutoFit/>
          </a:bodyPr>
          <a:lstStyle/>
          <a:p>
            <a:r>
              <a:rPr lang="fr-FR" dirty="0" smtClean="0">
                <a:solidFill>
                  <a:srgbClr val="FF0000"/>
                </a:solidFill>
              </a:rPr>
              <a:t>Z+</a:t>
            </a:r>
            <a:endParaRPr lang="fr-FR" dirty="0">
              <a:solidFill>
                <a:srgbClr val="FF0000"/>
              </a:solidFill>
            </a:endParaRPr>
          </a:p>
        </p:txBody>
      </p:sp>
      <p:cxnSp>
        <p:nvCxnSpPr>
          <p:cNvPr id="47" name="Straight Arrow Connector 46"/>
          <p:cNvCxnSpPr/>
          <p:nvPr/>
        </p:nvCxnSpPr>
        <p:spPr>
          <a:xfrm flipH="1" flipV="1">
            <a:off x="2591780" y="1124744"/>
            <a:ext cx="1404156" cy="68407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508104" y="1232756"/>
            <a:ext cx="1152128" cy="646331"/>
          </a:xfrm>
          <a:prstGeom prst="rect">
            <a:avLst/>
          </a:prstGeom>
          <a:noFill/>
          <a:ln>
            <a:solidFill>
              <a:srgbClr val="FFFF00"/>
            </a:solidFill>
          </a:ln>
        </p:spPr>
        <p:txBody>
          <a:bodyPr wrap="square" rtlCol="0">
            <a:spAutoFit/>
          </a:bodyPr>
          <a:lstStyle/>
          <a:p>
            <a:r>
              <a:rPr lang="fr-FR" dirty="0" smtClean="0">
                <a:solidFill>
                  <a:srgbClr val="FFFF00"/>
                </a:solidFill>
              </a:rPr>
              <a:t>Repère coté B</a:t>
            </a:r>
            <a:endParaRPr lang="fr-FR" dirty="0">
              <a:solidFill>
                <a:srgbClr val="FFFF00"/>
              </a:solidFill>
            </a:endParaRPr>
          </a:p>
        </p:txBody>
      </p:sp>
      <p:pic>
        <p:nvPicPr>
          <p:cNvPr id="22" name="Content Placeholder 35" descr="P1040655.JPG"/>
          <p:cNvPicPr>
            <a:picLocks noChangeAspect="1"/>
          </p:cNvPicPr>
          <p:nvPr/>
        </p:nvPicPr>
        <p:blipFill>
          <a:blip r:embed="rId5" cstate="print"/>
          <a:stretch>
            <a:fillRect/>
          </a:stretch>
        </p:blipFill>
        <p:spPr>
          <a:xfrm>
            <a:off x="1115616" y="872716"/>
            <a:ext cx="6034617" cy="4525963"/>
          </a:xfrm>
          <a:prstGeom prst="rect">
            <a:avLst/>
          </a:prstGeom>
          <a:ln>
            <a:noFill/>
          </a:ln>
          <a:effectLst>
            <a:outerShdw blurRad="292100" dist="139700" dir="2700000" algn="tl" rotWithShape="0">
              <a:srgbClr val="333333">
                <a:alpha val="65000"/>
              </a:srgbClr>
            </a:outerShdw>
          </a:effectLst>
        </p:spPr>
      </p:pic>
      <p:cxnSp>
        <p:nvCxnSpPr>
          <p:cNvPr id="23" name="Straight Arrow Connector 22"/>
          <p:cNvCxnSpPr/>
          <p:nvPr/>
        </p:nvCxnSpPr>
        <p:spPr>
          <a:xfrm>
            <a:off x="3167844" y="2888940"/>
            <a:ext cx="1584176" cy="216024"/>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084168" y="3104964"/>
            <a:ext cx="108012" cy="1178840"/>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4572000" y="1988840"/>
            <a:ext cx="0" cy="86409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4556098" y="2660765"/>
            <a:ext cx="900100" cy="18002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148064" y="2276872"/>
            <a:ext cx="432048" cy="369332"/>
          </a:xfrm>
          <a:prstGeom prst="rect">
            <a:avLst/>
          </a:prstGeom>
          <a:noFill/>
        </p:spPr>
        <p:txBody>
          <a:bodyPr wrap="square" rtlCol="0">
            <a:spAutoFit/>
          </a:bodyPr>
          <a:lstStyle/>
          <a:p>
            <a:r>
              <a:rPr lang="fr-FR" dirty="0" smtClean="0">
                <a:solidFill>
                  <a:srgbClr val="FF0000"/>
                </a:solidFill>
              </a:rPr>
              <a:t>X+</a:t>
            </a:r>
            <a:endParaRPr lang="fr-FR" dirty="0">
              <a:solidFill>
                <a:srgbClr val="FF0000"/>
              </a:solidFill>
            </a:endParaRPr>
          </a:p>
        </p:txBody>
      </p:sp>
      <p:sp>
        <p:nvSpPr>
          <p:cNvPr id="33" name="TextBox 32"/>
          <p:cNvSpPr txBox="1"/>
          <p:nvPr/>
        </p:nvSpPr>
        <p:spPr>
          <a:xfrm>
            <a:off x="2843808" y="1196752"/>
            <a:ext cx="432048" cy="369332"/>
          </a:xfrm>
          <a:prstGeom prst="rect">
            <a:avLst/>
          </a:prstGeom>
          <a:noFill/>
        </p:spPr>
        <p:txBody>
          <a:bodyPr wrap="square" rtlCol="0">
            <a:spAutoFit/>
          </a:bodyPr>
          <a:lstStyle/>
          <a:p>
            <a:r>
              <a:rPr lang="fr-FR" dirty="0" smtClean="0">
                <a:solidFill>
                  <a:srgbClr val="FF0000"/>
                </a:solidFill>
              </a:rPr>
              <a:t>Y+</a:t>
            </a:r>
            <a:endParaRPr lang="fr-FR" dirty="0">
              <a:solidFill>
                <a:srgbClr val="FF0000"/>
              </a:solidFill>
            </a:endParaRPr>
          </a:p>
        </p:txBody>
      </p:sp>
      <p:sp>
        <p:nvSpPr>
          <p:cNvPr id="34" name="TextBox 33"/>
          <p:cNvSpPr txBox="1"/>
          <p:nvPr/>
        </p:nvSpPr>
        <p:spPr>
          <a:xfrm>
            <a:off x="4391980" y="1592796"/>
            <a:ext cx="432048" cy="369332"/>
          </a:xfrm>
          <a:prstGeom prst="rect">
            <a:avLst/>
          </a:prstGeom>
          <a:noFill/>
        </p:spPr>
        <p:txBody>
          <a:bodyPr wrap="square" rtlCol="0">
            <a:spAutoFit/>
          </a:bodyPr>
          <a:lstStyle/>
          <a:p>
            <a:r>
              <a:rPr lang="fr-FR" dirty="0" smtClean="0">
                <a:solidFill>
                  <a:srgbClr val="FF0000"/>
                </a:solidFill>
              </a:rPr>
              <a:t>Z+</a:t>
            </a:r>
            <a:endParaRPr lang="fr-FR" dirty="0">
              <a:solidFill>
                <a:srgbClr val="FF0000"/>
              </a:solidFill>
            </a:endParaRPr>
          </a:p>
        </p:txBody>
      </p:sp>
      <p:cxnSp>
        <p:nvCxnSpPr>
          <p:cNvPr id="36" name="Straight Arrow Connector 35"/>
          <p:cNvCxnSpPr/>
          <p:nvPr/>
        </p:nvCxnSpPr>
        <p:spPr>
          <a:xfrm flipH="1" flipV="1">
            <a:off x="2591780" y="1268760"/>
            <a:ext cx="1980220" cy="158417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447764" y="2672916"/>
            <a:ext cx="1152128" cy="369332"/>
          </a:xfrm>
          <a:prstGeom prst="rect">
            <a:avLst/>
          </a:prstGeom>
          <a:noFill/>
          <a:ln>
            <a:noFill/>
          </a:ln>
        </p:spPr>
        <p:txBody>
          <a:bodyPr wrap="square" rtlCol="0">
            <a:spAutoFit/>
          </a:bodyPr>
          <a:lstStyle/>
          <a:p>
            <a:r>
              <a:rPr lang="fr-FR" dirty="0" smtClean="0">
                <a:solidFill>
                  <a:srgbClr val="FFFF00"/>
                </a:solidFill>
              </a:rPr>
              <a:t>Plan A</a:t>
            </a:r>
            <a:endParaRPr lang="fr-FR" dirty="0">
              <a:solidFill>
                <a:srgbClr val="FFFF00"/>
              </a:solidFill>
            </a:endParaRPr>
          </a:p>
        </p:txBody>
      </p:sp>
      <p:sp>
        <p:nvSpPr>
          <p:cNvPr id="39" name="TextBox 38"/>
          <p:cNvSpPr txBox="1"/>
          <p:nvPr/>
        </p:nvSpPr>
        <p:spPr>
          <a:xfrm>
            <a:off x="5400092" y="2744924"/>
            <a:ext cx="1728192" cy="369332"/>
          </a:xfrm>
          <a:prstGeom prst="rect">
            <a:avLst/>
          </a:prstGeom>
          <a:noFill/>
          <a:ln>
            <a:noFill/>
          </a:ln>
        </p:spPr>
        <p:txBody>
          <a:bodyPr wrap="square" rtlCol="0">
            <a:spAutoFit/>
          </a:bodyPr>
          <a:lstStyle/>
          <a:p>
            <a:r>
              <a:rPr lang="fr-FR" dirty="0" smtClean="0">
                <a:solidFill>
                  <a:srgbClr val="FFFF00"/>
                </a:solidFill>
              </a:rPr>
              <a:t>Repère coté B</a:t>
            </a:r>
            <a:endParaRPr lang="fr-FR" dirty="0">
              <a:solidFill>
                <a:srgbClr val="FFFF00"/>
              </a:solidFill>
            </a:endParaRPr>
          </a:p>
        </p:txBody>
      </p:sp>
      <p:cxnSp>
        <p:nvCxnSpPr>
          <p:cNvPr id="42" name="Straight Connector 41"/>
          <p:cNvCxnSpPr/>
          <p:nvPr/>
        </p:nvCxnSpPr>
        <p:spPr>
          <a:xfrm>
            <a:off x="4608004" y="2888940"/>
            <a:ext cx="1800200" cy="1476164"/>
          </a:xfrm>
          <a:prstGeom prst="line">
            <a:avLst/>
          </a:prstGeom>
          <a:ln w="19050">
            <a:solidFill>
              <a:srgbClr val="00B050"/>
            </a:solidFill>
            <a:prstDash val="lgDashDot"/>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6372200" y="4329100"/>
            <a:ext cx="1332148" cy="36004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5832140" y="4689140"/>
            <a:ext cx="1872208" cy="0"/>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flipV="1">
            <a:off x="6768244" y="4005064"/>
            <a:ext cx="936104" cy="684076"/>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379863" y="4649385"/>
            <a:ext cx="2087724" cy="369332"/>
          </a:xfrm>
          <a:prstGeom prst="rect">
            <a:avLst/>
          </a:prstGeom>
          <a:noFill/>
          <a:ln>
            <a:solidFill>
              <a:schemeClr val="bg1"/>
            </a:solidFill>
          </a:ln>
        </p:spPr>
        <p:txBody>
          <a:bodyPr wrap="square" rtlCol="0">
            <a:spAutoFit/>
          </a:bodyPr>
          <a:lstStyle/>
          <a:p>
            <a:r>
              <a:rPr lang="fr-FR" dirty="0" smtClean="0">
                <a:solidFill>
                  <a:srgbClr val="00B050"/>
                </a:solidFill>
              </a:rPr>
              <a:t>Droite médiane B</a:t>
            </a:r>
            <a:endParaRPr lang="fr-FR" dirty="0">
              <a:solidFill>
                <a:srgbClr val="00B050"/>
              </a:solidFill>
            </a:endParaRPr>
          </a:p>
        </p:txBody>
      </p:sp>
      <p:sp>
        <p:nvSpPr>
          <p:cNvPr id="50" name="Slide Number Placeholder 49"/>
          <p:cNvSpPr>
            <a:spLocks noGrp="1"/>
          </p:cNvSpPr>
          <p:nvPr>
            <p:ph type="sldNum" sz="quarter" idx="4294967295"/>
          </p:nvPr>
        </p:nvSpPr>
        <p:spPr>
          <a:xfrm>
            <a:off x="6553200" y="6356350"/>
            <a:ext cx="2133600" cy="365125"/>
          </a:xfrm>
          <a:prstGeom prst="rect">
            <a:avLst/>
          </a:prstGeom>
        </p:spPr>
        <p:txBody>
          <a:bodyPr/>
          <a:lstStyle/>
          <a:p>
            <a:fld id="{AA5A0449-ED45-4F7C-AFE0-5199E7914802}" type="slidenum">
              <a:rPr lang="fr-FR" smtClean="0"/>
              <a:pPr/>
              <a:t>10</a:t>
            </a:fld>
            <a:r>
              <a:rPr lang="fr-FR" smtClean="0"/>
              <a:t>/8</a:t>
            </a:r>
            <a:endParaRPr lang="fr-FR" dirty="0"/>
          </a:p>
        </p:txBody>
      </p:sp>
      <p:sp>
        <p:nvSpPr>
          <p:cNvPr id="51" name="Footer Placeholder 50"/>
          <p:cNvSpPr>
            <a:spLocks noGrp="1"/>
          </p:cNvSpPr>
          <p:nvPr>
            <p:ph type="ftr" sz="quarter" idx="4294967295"/>
          </p:nvPr>
        </p:nvSpPr>
        <p:spPr>
          <a:xfrm>
            <a:off x="3124200" y="6356350"/>
            <a:ext cx="2895600" cy="365125"/>
          </a:xfrm>
          <a:prstGeom prst="rect">
            <a:avLst/>
          </a:prstGeom>
        </p:spPr>
        <p:txBody>
          <a:bodyPr/>
          <a:lstStyle/>
          <a:p>
            <a:r>
              <a:rPr lang="en-US" smtClean="0"/>
              <a:t>Controller :D. PUGNAT /DIPOLE 11TESLA OUTIL REACTION PLAQUE DE BASE/EDMS N° 1218505</a:t>
            </a:r>
            <a:endParaRPr lang="fr-FR"/>
          </a:p>
        </p:txBody>
      </p:sp>
    </p:spTree>
    <p:extLst>
      <p:ext uri="{BB962C8B-B14F-4D97-AF65-F5344CB8AC3E}">
        <p14:creationId xmlns:p14="http://schemas.microsoft.com/office/powerpoint/2010/main" val="256344537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Reaction tool : metrology report</a:t>
            </a:r>
            <a:endParaRPr lang="en-US" sz="3200" dirty="0"/>
          </a:p>
        </p:txBody>
      </p:sp>
      <p:pic>
        <p:nvPicPr>
          <p:cNvPr id="7" name="Picture 6"/>
          <p:cNvPicPr>
            <a:picLocks noChangeAspect="1"/>
          </p:cNvPicPr>
          <p:nvPr/>
        </p:nvPicPr>
        <p:blipFill>
          <a:blip r:embed="rId3"/>
          <a:stretch>
            <a:fillRect/>
          </a:stretch>
        </p:blipFill>
        <p:spPr>
          <a:xfrm>
            <a:off x="0" y="977900"/>
            <a:ext cx="9144000" cy="4882718"/>
          </a:xfrm>
          <a:prstGeom prst="rect">
            <a:avLst/>
          </a:prstGeom>
        </p:spPr>
      </p:pic>
      <p:pic>
        <p:nvPicPr>
          <p:cNvPr id="8" name="Picture 7" descr="MME-MM.gi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167928" y="137931"/>
            <a:ext cx="665877" cy="522000"/>
          </a:xfrm>
          <a:prstGeom prst="rect">
            <a:avLst/>
          </a:prstGeom>
        </p:spPr>
      </p:pic>
    </p:spTree>
    <p:extLst>
      <p:ext uri="{BB962C8B-B14F-4D97-AF65-F5344CB8AC3E}">
        <p14:creationId xmlns:p14="http://schemas.microsoft.com/office/powerpoint/2010/main" val="12268583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4"/>
          <p:cNvGrpSpPr/>
          <p:nvPr/>
        </p:nvGrpSpPr>
        <p:grpSpPr>
          <a:xfrm>
            <a:off x="228600" y="121394"/>
            <a:ext cx="8686800" cy="520736"/>
            <a:chOff x="228600" y="304800"/>
            <a:chExt cx="8686800" cy="520736"/>
          </a:xfrm>
        </p:grpSpPr>
        <p:sp>
          <p:nvSpPr>
            <p:cNvPr id="14" name="Rectangle 13"/>
            <p:cNvSpPr/>
            <p:nvPr/>
          </p:nvSpPr>
          <p:spPr>
            <a:xfrm>
              <a:off x="228600" y="561975"/>
              <a:ext cx="8686800" cy="762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CERN 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1000" y="304800"/>
              <a:ext cx="504749" cy="520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sp>
        <p:nvSpPr>
          <p:cNvPr id="2" name="Title 1"/>
          <p:cNvSpPr>
            <a:spLocks noGrp="1"/>
          </p:cNvSpPr>
          <p:nvPr>
            <p:ph type="title"/>
          </p:nvPr>
        </p:nvSpPr>
        <p:spPr>
          <a:xfrm>
            <a:off x="1275493" y="140444"/>
            <a:ext cx="6934200" cy="838200"/>
          </a:xfrm>
        </p:spPr>
        <p:txBody>
          <a:bodyPr anchor="t">
            <a:normAutofit fontScale="90000"/>
          </a:bodyPr>
          <a:lstStyle/>
          <a:p>
            <a:r>
              <a:rPr lang="en-US" sz="2800" b="1" dirty="0" smtClean="0"/>
              <a:t>Base plate</a:t>
            </a:r>
            <a:br>
              <a:rPr lang="en-US" sz="2800" b="1" dirty="0" smtClean="0"/>
            </a:br>
            <a:endParaRPr lang="fr-FR" sz="2800" b="1" dirty="0"/>
          </a:p>
        </p:txBody>
      </p:sp>
      <p:sp>
        <p:nvSpPr>
          <p:cNvPr id="6" name="Date Placeholder 5"/>
          <p:cNvSpPr>
            <a:spLocks noGrp="1"/>
          </p:cNvSpPr>
          <p:nvPr>
            <p:ph type="dt" sz="half" idx="4294967295"/>
          </p:nvPr>
        </p:nvSpPr>
        <p:spPr>
          <a:xfrm>
            <a:off x="457200" y="6356350"/>
            <a:ext cx="990600" cy="365125"/>
          </a:xfrm>
          <a:prstGeom prst="rect">
            <a:avLst/>
          </a:prstGeom>
        </p:spPr>
        <p:txBody>
          <a:bodyPr/>
          <a:lstStyle/>
          <a:p>
            <a:r>
              <a:rPr lang="fr-FR" smtClean="0"/>
              <a:t>21/05/2012</a:t>
            </a:r>
            <a:endParaRPr lang="fr-FR" dirty="0"/>
          </a:p>
        </p:txBody>
      </p:sp>
      <p:pic>
        <p:nvPicPr>
          <p:cNvPr id="15" name="Picture 14" descr="MME-MM.gi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167928" y="137931"/>
            <a:ext cx="665877" cy="522000"/>
          </a:xfrm>
          <a:prstGeom prst="rect">
            <a:avLst/>
          </a:prstGeom>
        </p:spPr>
      </p:pic>
      <p:pic>
        <p:nvPicPr>
          <p:cNvPr id="22" name="Picture 3"/>
          <p:cNvPicPr>
            <a:picLocks noGrp="1" noChangeAspect="1" noChangeArrowheads="1"/>
          </p:cNvPicPr>
          <p:nvPr>
            <p:ph idx="1"/>
          </p:nvPr>
        </p:nvPicPr>
        <p:blipFill>
          <a:blip r:embed="rId5" cstate="print">
            <a:extLst>
              <a:ext uri="{28A0092B-C50C-407E-A947-70E740481C1C}">
                <a14:useLocalDpi xmlns:a14="http://schemas.microsoft.com/office/drawing/2010/main"/>
              </a:ext>
            </a:extLst>
          </a:blip>
          <a:srcRect/>
          <a:stretch>
            <a:fillRect/>
          </a:stretch>
        </p:blipFill>
        <p:spPr bwMode="auto">
          <a:xfrm>
            <a:off x="287524" y="1016732"/>
            <a:ext cx="8584480" cy="4932548"/>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1475656" y="476672"/>
            <a:ext cx="6732748" cy="369332"/>
          </a:xfrm>
          <a:prstGeom prst="rect">
            <a:avLst/>
          </a:prstGeom>
          <a:noFill/>
        </p:spPr>
        <p:txBody>
          <a:bodyPr wrap="square" rtlCol="0">
            <a:spAutoFit/>
          </a:bodyPr>
          <a:lstStyle/>
          <a:p>
            <a:r>
              <a:rPr lang="fr-FR" dirty="0" smtClean="0"/>
              <a:t>Distance locale entre le plan A et le centre Ø122.5 de chaque bloc  </a:t>
            </a:r>
            <a:endParaRPr lang="fr-FR" dirty="0"/>
          </a:p>
        </p:txBody>
      </p:sp>
      <p:sp>
        <p:nvSpPr>
          <p:cNvPr id="12" name="Slide Number Placeholder 11"/>
          <p:cNvSpPr>
            <a:spLocks noGrp="1"/>
          </p:cNvSpPr>
          <p:nvPr>
            <p:ph type="sldNum" sz="quarter" idx="4294967295"/>
          </p:nvPr>
        </p:nvSpPr>
        <p:spPr>
          <a:xfrm>
            <a:off x="6553200" y="6356350"/>
            <a:ext cx="2133600" cy="365125"/>
          </a:xfrm>
          <a:prstGeom prst="rect">
            <a:avLst/>
          </a:prstGeom>
        </p:spPr>
        <p:txBody>
          <a:bodyPr/>
          <a:lstStyle/>
          <a:p>
            <a:fld id="{AA5A0449-ED45-4F7C-AFE0-5199E7914802}" type="slidenum">
              <a:rPr lang="fr-FR" smtClean="0"/>
              <a:pPr/>
              <a:t>12</a:t>
            </a:fld>
            <a:r>
              <a:rPr lang="fr-FR" smtClean="0"/>
              <a:t>/7</a:t>
            </a:r>
            <a:endParaRPr lang="fr-FR" dirty="0"/>
          </a:p>
        </p:txBody>
      </p:sp>
      <p:sp>
        <p:nvSpPr>
          <p:cNvPr id="17" name="Footer Placeholder 16"/>
          <p:cNvSpPr>
            <a:spLocks noGrp="1"/>
          </p:cNvSpPr>
          <p:nvPr>
            <p:ph type="ftr" sz="quarter" idx="4294967295"/>
          </p:nvPr>
        </p:nvSpPr>
        <p:spPr>
          <a:xfrm>
            <a:off x="3124200" y="6356350"/>
            <a:ext cx="2895600" cy="365125"/>
          </a:xfrm>
          <a:prstGeom prst="rect">
            <a:avLst/>
          </a:prstGeom>
        </p:spPr>
        <p:txBody>
          <a:bodyPr/>
          <a:lstStyle/>
          <a:p>
            <a:r>
              <a:rPr lang="en-US" smtClean="0"/>
              <a:t>Controller :D. PUGNAT /DIPOLE 11 TESLA OUTIL/EDMS N° 1218504</a:t>
            </a:r>
            <a:endParaRPr lang="fr-FR"/>
          </a:p>
        </p:txBody>
      </p:sp>
    </p:spTree>
    <p:extLst>
      <p:ext uri="{BB962C8B-B14F-4D97-AF65-F5344CB8AC3E}">
        <p14:creationId xmlns:p14="http://schemas.microsoft.com/office/powerpoint/2010/main" val="3515127167"/>
      </p:ext>
    </p:extLst>
  </p:cSld>
  <p:clrMapOvr>
    <a:masterClrMapping/>
  </p:clrMapOvr>
  <p:transition xmlns:p14="http://schemas.microsoft.com/office/powerpoint/2010/main" advTm="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Reaction furnace(s)</a:t>
            </a:r>
            <a:endParaRPr lang="en-US" sz="320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733292" y="1072656"/>
            <a:ext cx="5410708" cy="4759130"/>
          </a:xfrm>
          <a:prstGeom prst="rect">
            <a:avLst/>
          </a:prstGeom>
        </p:spPr>
      </p:pic>
      <p:sp>
        <p:nvSpPr>
          <p:cNvPr id="3" name="Content Placeholder 2"/>
          <p:cNvSpPr>
            <a:spLocks noGrp="1"/>
          </p:cNvSpPr>
          <p:nvPr>
            <p:ph idx="1"/>
          </p:nvPr>
        </p:nvSpPr>
        <p:spPr>
          <a:xfrm>
            <a:off x="21009" y="1325606"/>
            <a:ext cx="3712284" cy="4667421"/>
          </a:xfrm>
        </p:spPr>
        <p:txBody>
          <a:bodyPr>
            <a:normAutofit/>
          </a:bodyPr>
          <a:lstStyle/>
          <a:p>
            <a:r>
              <a:rPr lang="en-US" sz="1800" dirty="0" smtClean="0"/>
              <a:t>Designed by GERO </a:t>
            </a:r>
          </a:p>
          <a:p>
            <a:r>
              <a:rPr lang="en-US" sz="1800" dirty="0" smtClean="0"/>
              <a:t>Non air-tight retort </a:t>
            </a:r>
          </a:p>
          <a:p>
            <a:r>
              <a:rPr lang="en-US" sz="1800" dirty="0" smtClean="0"/>
              <a:t>Non </a:t>
            </a:r>
            <a:r>
              <a:rPr lang="en-US" sz="1800" dirty="0" err="1" smtClean="0"/>
              <a:t>pumpable</a:t>
            </a:r>
            <a:r>
              <a:rPr lang="en-US" sz="1800" dirty="0" smtClean="0"/>
              <a:t> retort</a:t>
            </a:r>
          </a:p>
          <a:p>
            <a:r>
              <a:rPr lang="en-US" sz="1800" dirty="0" smtClean="0"/>
              <a:t>Large inertia (lags on ramps at low temperature)</a:t>
            </a:r>
          </a:p>
          <a:p>
            <a:r>
              <a:rPr lang="en-US" sz="1800" dirty="0" smtClean="0"/>
              <a:t>Higher oxygen content than an all welded retort</a:t>
            </a:r>
          </a:p>
          <a:p>
            <a:r>
              <a:rPr lang="en-US" sz="1800" dirty="0" smtClean="0"/>
              <a:t>Pollution from reaction</a:t>
            </a:r>
          </a:p>
          <a:p>
            <a:r>
              <a:rPr lang="en-US" sz="1800" dirty="0" smtClean="0"/>
              <a:t>Recurrent problems with O2 Analyzer, cooling of fans, tightness of the retort</a:t>
            </a:r>
          </a:p>
          <a:p>
            <a:endParaRPr lang="en-US" sz="2200" dirty="0" smtClean="0"/>
          </a:p>
          <a:p>
            <a:endParaRPr lang="en-US" sz="2400" dirty="0"/>
          </a:p>
        </p:txBody>
      </p:sp>
    </p:spTree>
    <p:extLst>
      <p:ext uri="{BB962C8B-B14F-4D97-AF65-F5344CB8AC3E}">
        <p14:creationId xmlns:p14="http://schemas.microsoft.com/office/powerpoint/2010/main" val="412655457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Other furnaces</a:t>
            </a:r>
            <a:endParaRPr lang="en-US" sz="3200" dirty="0"/>
          </a:p>
        </p:txBody>
      </p:sp>
      <p:sp>
        <p:nvSpPr>
          <p:cNvPr id="3" name="Content Placeholder 2"/>
          <p:cNvSpPr>
            <a:spLocks noGrp="1"/>
          </p:cNvSpPr>
          <p:nvPr>
            <p:ph idx="1"/>
          </p:nvPr>
        </p:nvSpPr>
        <p:spPr>
          <a:xfrm>
            <a:off x="21009" y="1325606"/>
            <a:ext cx="2894399" cy="4667421"/>
          </a:xfrm>
        </p:spPr>
        <p:txBody>
          <a:bodyPr>
            <a:normAutofit/>
          </a:bodyPr>
          <a:lstStyle/>
          <a:p>
            <a:r>
              <a:rPr lang="en-US" sz="1800" dirty="0" smtClean="0"/>
              <a:t>Not yet fully commissioned</a:t>
            </a:r>
          </a:p>
          <a:p>
            <a:r>
              <a:rPr lang="en-US" sz="1800" dirty="0" smtClean="0"/>
              <a:t>Requires operators</a:t>
            </a:r>
          </a:p>
          <a:p>
            <a:r>
              <a:rPr lang="en-US" sz="1800" dirty="0" smtClean="0"/>
              <a:t>Requires Data Analysis</a:t>
            </a:r>
          </a:p>
          <a:p>
            <a:endParaRPr lang="en-US" sz="1800" dirty="0" smtClean="0"/>
          </a:p>
          <a:p>
            <a:endParaRPr lang="en-US" sz="1800" dirty="0" smtClean="0"/>
          </a:p>
          <a:p>
            <a:endParaRPr lang="en-US" sz="2200" dirty="0" smtClean="0"/>
          </a:p>
          <a:p>
            <a:endParaRPr lang="en-US" sz="2400" dirty="0"/>
          </a:p>
        </p:txBody>
      </p:sp>
      <p:pic>
        <p:nvPicPr>
          <p:cNvPr id="5" name="Picture 4"/>
          <p:cNvPicPr>
            <a:picLocks noChangeAspect="1"/>
          </p:cNvPicPr>
          <p:nvPr/>
        </p:nvPicPr>
        <p:blipFill>
          <a:blip r:embed="rId3"/>
          <a:stretch>
            <a:fillRect/>
          </a:stretch>
        </p:blipFill>
        <p:spPr>
          <a:xfrm>
            <a:off x="2915408" y="1523999"/>
            <a:ext cx="6228592" cy="4034805"/>
          </a:xfrm>
          <a:prstGeom prst="rect">
            <a:avLst/>
          </a:prstGeom>
        </p:spPr>
      </p:pic>
    </p:spTree>
    <p:extLst>
      <p:ext uri="{BB962C8B-B14F-4D97-AF65-F5344CB8AC3E}">
        <p14:creationId xmlns:p14="http://schemas.microsoft.com/office/powerpoint/2010/main" val="321602262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320"/>
            <a:ext cx="8446253" cy="1143000"/>
          </a:xfrm>
        </p:spPr>
        <p:txBody>
          <a:bodyPr>
            <a:normAutofit/>
          </a:bodyPr>
          <a:lstStyle/>
          <a:p>
            <a:r>
              <a:rPr lang="en-US" sz="3200" dirty="0" smtClean="0"/>
              <a:t>Temperature profiles for coil #104 (54/61)</a:t>
            </a:r>
            <a:endParaRPr lang="en-US" sz="3200" dirty="0"/>
          </a:p>
        </p:txBody>
      </p:sp>
      <p:pic>
        <p:nvPicPr>
          <p:cNvPr id="3" name="Picture 2"/>
          <p:cNvPicPr>
            <a:picLocks noChangeAspect="1"/>
          </p:cNvPicPr>
          <p:nvPr/>
        </p:nvPicPr>
        <p:blipFill>
          <a:blip r:embed="rId2"/>
          <a:stretch>
            <a:fillRect/>
          </a:stretch>
        </p:blipFill>
        <p:spPr>
          <a:xfrm>
            <a:off x="0" y="1398582"/>
            <a:ext cx="6260641" cy="4741068"/>
          </a:xfrm>
          <a:prstGeom prst="rect">
            <a:avLst/>
          </a:prstGeom>
        </p:spPr>
      </p:pic>
      <p:sp>
        <p:nvSpPr>
          <p:cNvPr id="4" name="TextBox 3"/>
          <p:cNvSpPr txBox="1"/>
          <p:nvPr/>
        </p:nvSpPr>
        <p:spPr>
          <a:xfrm>
            <a:off x="6145179" y="1577805"/>
            <a:ext cx="2758274" cy="923330"/>
          </a:xfrm>
          <a:prstGeom prst="rect">
            <a:avLst/>
          </a:prstGeom>
          <a:noFill/>
        </p:spPr>
        <p:txBody>
          <a:bodyPr wrap="square" rtlCol="0">
            <a:spAutoFit/>
          </a:bodyPr>
          <a:lstStyle/>
          <a:p>
            <a:r>
              <a:rPr lang="en-US" dirty="0" smtClean="0"/>
              <a:t>16 hours delay to 210C</a:t>
            </a:r>
          </a:p>
          <a:p>
            <a:r>
              <a:rPr lang="en-US" dirty="0" smtClean="0"/>
              <a:t>8.5 hours delay to 400C</a:t>
            </a:r>
          </a:p>
          <a:p>
            <a:r>
              <a:rPr lang="en-US" dirty="0" smtClean="0"/>
              <a:t>2.6 hours delay to 640C</a:t>
            </a:r>
            <a:endParaRPr lang="en-US" dirty="0"/>
          </a:p>
        </p:txBody>
      </p:sp>
    </p:spTree>
    <p:extLst>
      <p:ext uri="{BB962C8B-B14F-4D97-AF65-F5344CB8AC3E}">
        <p14:creationId xmlns:p14="http://schemas.microsoft.com/office/powerpoint/2010/main" val="7012369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320"/>
            <a:ext cx="8567271" cy="1143000"/>
          </a:xfrm>
        </p:spPr>
        <p:txBody>
          <a:bodyPr>
            <a:normAutofit/>
          </a:bodyPr>
          <a:lstStyle/>
          <a:p>
            <a:r>
              <a:rPr lang="en-US" sz="3200" dirty="0" smtClean="0"/>
              <a:t>Temperature homogeneity for coil #104 (54/61)</a:t>
            </a:r>
            <a:endParaRPr lang="en-US" sz="3200" dirty="0"/>
          </a:p>
        </p:txBody>
      </p:sp>
      <p:pic>
        <p:nvPicPr>
          <p:cNvPr id="5" name="Picture 4"/>
          <p:cNvPicPr>
            <a:picLocks noChangeAspect="1"/>
          </p:cNvPicPr>
          <p:nvPr/>
        </p:nvPicPr>
        <p:blipFill>
          <a:blip r:embed="rId3"/>
          <a:stretch>
            <a:fillRect/>
          </a:stretch>
        </p:blipFill>
        <p:spPr>
          <a:xfrm>
            <a:off x="72330" y="1417320"/>
            <a:ext cx="4258235" cy="3239129"/>
          </a:xfrm>
          <a:prstGeom prst="rect">
            <a:avLst/>
          </a:prstGeom>
        </p:spPr>
      </p:pic>
      <p:pic>
        <p:nvPicPr>
          <p:cNvPr id="6" name="Picture 5"/>
          <p:cNvPicPr>
            <a:picLocks noChangeAspect="1"/>
          </p:cNvPicPr>
          <p:nvPr/>
        </p:nvPicPr>
        <p:blipFill>
          <a:blip r:embed="rId4"/>
          <a:stretch>
            <a:fillRect/>
          </a:stretch>
        </p:blipFill>
        <p:spPr>
          <a:xfrm>
            <a:off x="4549793" y="1417320"/>
            <a:ext cx="4331582" cy="3456570"/>
          </a:xfrm>
          <a:prstGeom prst="rect">
            <a:avLst/>
          </a:prstGeom>
        </p:spPr>
      </p:pic>
      <p:sp>
        <p:nvSpPr>
          <p:cNvPr id="7" name="TextBox 6"/>
          <p:cNvSpPr txBox="1"/>
          <p:nvPr/>
        </p:nvSpPr>
        <p:spPr>
          <a:xfrm>
            <a:off x="5426744" y="4900181"/>
            <a:ext cx="2681299" cy="369332"/>
          </a:xfrm>
          <a:prstGeom prst="rect">
            <a:avLst/>
          </a:prstGeom>
          <a:noFill/>
        </p:spPr>
        <p:txBody>
          <a:bodyPr wrap="square" rtlCol="0">
            <a:spAutoFit/>
          </a:bodyPr>
          <a:lstStyle/>
          <a:p>
            <a:pPr algn="ctr"/>
            <a:r>
              <a:rPr lang="en-US" dirty="0" smtClean="0"/>
              <a:t>Tool Center</a:t>
            </a:r>
            <a:endParaRPr lang="en-US" dirty="0"/>
          </a:p>
        </p:txBody>
      </p:sp>
      <p:sp>
        <p:nvSpPr>
          <p:cNvPr id="8" name="TextBox 7"/>
          <p:cNvSpPr txBox="1"/>
          <p:nvPr/>
        </p:nvSpPr>
        <p:spPr>
          <a:xfrm>
            <a:off x="756921" y="4900181"/>
            <a:ext cx="2681299" cy="369332"/>
          </a:xfrm>
          <a:prstGeom prst="rect">
            <a:avLst/>
          </a:prstGeom>
          <a:noFill/>
        </p:spPr>
        <p:txBody>
          <a:bodyPr wrap="square" rtlCol="0">
            <a:spAutoFit/>
          </a:bodyPr>
          <a:lstStyle/>
          <a:p>
            <a:pPr algn="ctr"/>
            <a:r>
              <a:rPr lang="en-US" dirty="0" smtClean="0"/>
              <a:t>Tool extremity</a:t>
            </a:r>
            <a:endParaRPr lang="en-US" dirty="0"/>
          </a:p>
        </p:txBody>
      </p:sp>
    </p:spTree>
    <p:extLst>
      <p:ext uri="{BB962C8B-B14F-4D97-AF65-F5344CB8AC3E}">
        <p14:creationId xmlns:p14="http://schemas.microsoft.com/office/powerpoint/2010/main" val="312516129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Oxygen monitoring for 54/61</a:t>
            </a:r>
            <a:endParaRPr lang="en-US" sz="3200" dirty="0"/>
          </a:p>
        </p:txBody>
      </p:sp>
      <p:pic>
        <p:nvPicPr>
          <p:cNvPr id="5" name="Picture 4"/>
          <p:cNvPicPr>
            <a:picLocks noChangeAspect="1"/>
          </p:cNvPicPr>
          <p:nvPr/>
        </p:nvPicPr>
        <p:blipFill>
          <a:blip r:embed="rId3"/>
          <a:stretch>
            <a:fillRect/>
          </a:stretch>
        </p:blipFill>
        <p:spPr>
          <a:xfrm>
            <a:off x="140604" y="1231456"/>
            <a:ext cx="5768418" cy="4382257"/>
          </a:xfrm>
          <a:prstGeom prst="rect">
            <a:avLst/>
          </a:prstGeom>
        </p:spPr>
      </p:pic>
      <p:sp>
        <p:nvSpPr>
          <p:cNvPr id="6" name="TextBox 5"/>
          <p:cNvSpPr txBox="1"/>
          <p:nvPr/>
        </p:nvSpPr>
        <p:spPr>
          <a:xfrm>
            <a:off x="5909022" y="1231456"/>
            <a:ext cx="3058577" cy="2308324"/>
          </a:xfrm>
          <a:prstGeom prst="rect">
            <a:avLst/>
          </a:prstGeom>
          <a:noFill/>
        </p:spPr>
        <p:txBody>
          <a:bodyPr wrap="square" rtlCol="0">
            <a:spAutoFit/>
          </a:bodyPr>
          <a:lstStyle/>
          <a:p>
            <a:r>
              <a:rPr lang="en-US" dirty="0" smtClean="0"/>
              <a:t>1 analyzer monitoring both the retort atmosphere and the tooling atmosphere, toggling every 5 minutes.</a:t>
            </a:r>
          </a:p>
          <a:p>
            <a:r>
              <a:rPr lang="en-US" dirty="0" smtClean="0"/>
              <a:t>Settings: </a:t>
            </a:r>
          </a:p>
          <a:p>
            <a:r>
              <a:rPr lang="en-US" dirty="0" smtClean="0"/>
              <a:t>retort @ 1000 NL/h</a:t>
            </a:r>
          </a:p>
          <a:p>
            <a:r>
              <a:rPr lang="en-US" dirty="0" smtClean="0"/>
              <a:t>Tool @ ?</a:t>
            </a:r>
          </a:p>
          <a:p>
            <a:endParaRPr lang="en-US" dirty="0" smtClean="0"/>
          </a:p>
        </p:txBody>
      </p:sp>
    </p:spTree>
    <p:extLst>
      <p:ext uri="{BB962C8B-B14F-4D97-AF65-F5344CB8AC3E}">
        <p14:creationId xmlns:p14="http://schemas.microsoft.com/office/powerpoint/2010/main" val="24989363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Impregnation: FNAL design + </a:t>
            </a:r>
            <a:r>
              <a:rPr lang="en-US" sz="3200" dirty="0" err="1" smtClean="0"/>
              <a:t>impreg</a:t>
            </a:r>
            <a:r>
              <a:rPr lang="en-US" sz="3200" dirty="0" smtClean="0"/>
              <a:t>. poles</a:t>
            </a:r>
            <a:endParaRPr lang="en-US" sz="3200" dirty="0"/>
          </a:p>
        </p:txBody>
      </p:sp>
      <p:sp>
        <p:nvSpPr>
          <p:cNvPr id="6" name="Content Placeholder 5"/>
          <p:cNvSpPr>
            <a:spLocks noGrp="1"/>
          </p:cNvSpPr>
          <p:nvPr>
            <p:ph idx="1"/>
          </p:nvPr>
        </p:nvSpPr>
        <p:spPr>
          <a:xfrm>
            <a:off x="457200" y="1173935"/>
            <a:ext cx="5813255" cy="1187300"/>
          </a:xfrm>
        </p:spPr>
        <p:txBody>
          <a:bodyPr>
            <a:normAutofit/>
          </a:bodyPr>
          <a:lstStyle/>
          <a:p>
            <a:r>
              <a:rPr lang="en-US" sz="1800" dirty="0" smtClean="0"/>
              <a:t>FNAL tool replica </a:t>
            </a:r>
          </a:p>
          <a:p>
            <a:r>
              <a:rPr lang="en-US" sz="1800" dirty="0" smtClean="0"/>
              <a:t>Can be manufactured up to 6 meters.</a:t>
            </a:r>
          </a:p>
          <a:p>
            <a:r>
              <a:rPr lang="en-US" sz="1800" dirty="0" smtClean="0"/>
              <a:t>2d 2.2 m long tool being ordered</a:t>
            </a:r>
            <a:endParaRPr lang="en-US" sz="18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53486" y="1119468"/>
            <a:ext cx="3230568" cy="2662811"/>
          </a:xfrm>
          <a:prstGeom prst="rect">
            <a:avLst/>
          </a:prstGeom>
        </p:spPr>
      </p:pic>
      <p:pic>
        <p:nvPicPr>
          <p:cNvPr id="3" name="Picture 2"/>
          <p:cNvPicPr>
            <a:picLocks noChangeAspect="1"/>
          </p:cNvPicPr>
          <p:nvPr/>
        </p:nvPicPr>
        <p:blipFill>
          <a:blip r:embed="rId4"/>
          <a:stretch>
            <a:fillRect/>
          </a:stretch>
        </p:blipFill>
        <p:spPr>
          <a:xfrm>
            <a:off x="209160" y="2210384"/>
            <a:ext cx="4622662" cy="3466997"/>
          </a:xfrm>
          <a:prstGeom prst="rect">
            <a:avLst/>
          </a:prstGeom>
        </p:spPr>
      </p:pic>
      <p:pic>
        <p:nvPicPr>
          <p:cNvPr id="9" name="Picture 8"/>
          <p:cNvPicPr>
            <a:picLocks noChangeAspect="1"/>
          </p:cNvPicPr>
          <p:nvPr/>
        </p:nvPicPr>
        <p:blipFill>
          <a:blip r:embed="rId5"/>
          <a:stretch>
            <a:fillRect/>
          </a:stretch>
        </p:blipFill>
        <p:spPr>
          <a:xfrm>
            <a:off x="4960803" y="3955050"/>
            <a:ext cx="4064138" cy="1722331"/>
          </a:xfrm>
          <a:prstGeom prst="rect">
            <a:avLst/>
          </a:prstGeom>
        </p:spPr>
      </p:pic>
    </p:spTree>
    <p:extLst>
      <p:ext uri="{BB962C8B-B14F-4D97-AF65-F5344CB8AC3E}">
        <p14:creationId xmlns:p14="http://schemas.microsoft.com/office/powerpoint/2010/main" val="242554338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Impregnation: </a:t>
            </a:r>
            <a:r>
              <a:rPr lang="en-US" sz="3200" dirty="0" smtClean="0"/>
              <a:t>metrology</a:t>
            </a:r>
            <a:endParaRPr lang="en-US" sz="3200" dirty="0"/>
          </a:p>
        </p:txBody>
      </p:sp>
      <p:pic>
        <p:nvPicPr>
          <p:cNvPr id="5" name="Picture 4"/>
          <p:cNvPicPr>
            <a:picLocks noChangeAspect="1"/>
          </p:cNvPicPr>
          <p:nvPr/>
        </p:nvPicPr>
        <p:blipFill rotWithShape="1">
          <a:blip r:embed="rId3"/>
          <a:srcRect b="57137"/>
          <a:stretch/>
        </p:blipFill>
        <p:spPr>
          <a:xfrm>
            <a:off x="184945" y="1035635"/>
            <a:ext cx="7158766" cy="1874006"/>
          </a:xfrm>
          <a:prstGeom prst="rect">
            <a:avLst/>
          </a:prstGeom>
        </p:spPr>
      </p:pic>
      <p:pic>
        <p:nvPicPr>
          <p:cNvPr id="7" name="Picture 6"/>
          <p:cNvPicPr>
            <a:picLocks noChangeAspect="1"/>
          </p:cNvPicPr>
          <p:nvPr/>
        </p:nvPicPr>
        <p:blipFill>
          <a:blip r:embed="rId4"/>
          <a:stretch>
            <a:fillRect/>
          </a:stretch>
        </p:blipFill>
        <p:spPr>
          <a:xfrm>
            <a:off x="184945" y="3249625"/>
            <a:ext cx="5227785" cy="2668289"/>
          </a:xfrm>
          <a:prstGeom prst="rect">
            <a:avLst/>
          </a:prstGeom>
          <a:solidFill>
            <a:srgbClr val="FFFFFF">
              <a:shade val="85000"/>
            </a:srgbClr>
          </a:solidFill>
          <a:ln w="19050" cap="sq" cmpd="sng">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5"/>
          <a:stretch>
            <a:fillRect/>
          </a:stretch>
        </p:blipFill>
        <p:spPr>
          <a:xfrm>
            <a:off x="4709938" y="3261747"/>
            <a:ext cx="4301041" cy="2656167"/>
          </a:xfrm>
          <a:prstGeom prst="rect">
            <a:avLst/>
          </a:prstGeom>
        </p:spPr>
      </p:pic>
      <p:sp>
        <p:nvSpPr>
          <p:cNvPr id="12" name="TextBox 11"/>
          <p:cNvSpPr txBox="1"/>
          <p:nvPr/>
        </p:nvSpPr>
        <p:spPr>
          <a:xfrm>
            <a:off x="6090863" y="900016"/>
            <a:ext cx="2920116" cy="2031325"/>
          </a:xfrm>
          <a:prstGeom prst="rect">
            <a:avLst/>
          </a:prstGeom>
          <a:solidFill>
            <a:schemeClr val="bg1"/>
          </a:solidFill>
        </p:spPr>
        <p:txBody>
          <a:bodyPr wrap="square" rtlCol="0">
            <a:spAutoFit/>
          </a:bodyPr>
          <a:lstStyle/>
          <a:p>
            <a:r>
              <a:rPr lang="en-US" dirty="0"/>
              <a:t>not as good as reaction </a:t>
            </a:r>
            <a:r>
              <a:rPr lang="en-US" dirty="0" smtClean="0"/>
              <a:t>tooling:</a:t>
            </a:r>
          </a:p>
          <a:p>
            <a:pPr marL="342900" indent="-342900">
              <a:buAutoNum type="arabicPeriod"/>
            </a:pPr>
            <a:r>
              <a:rPr lang="en-US" dirty="0" smtClean="0"/>
              <a:t>Coil cavity radius</a:t>
            </a:r>
          </a:p>
          <a:p>
            <a:pPr marL="342900" indent="-342900">
              <a:buAutoNum type="arabicPeriod"/>
            </a:pPr>
            <a:r>
              <a:rPr lang="en-US" dirty="0" smtClean="0"/>
              <a:t>Coil cavity vertical position on baseplate</a:t>
            </a:r>
          </a:p>
          <a:p>
            <a:pPr marL="342900" indent="-342900">
              <a:buAutoNum type="arabicPeriod"/>
            </a:pPr>
            <a:r>
              <a:rPr lang="en-US" dirty="0" smtClean="0"/>
              <a:t>Coil cavity lateral centering on baseplate</a:t>
            </a:r>
          </a:p>
        </p:txBody>
      </p:sp>
      <p:sp>
        <p:nvSpPr>
          <p:cNvPr id="13" name="Rectangle 12"/>
          <p:cNvSpPr/>
          <p:nvPr/>
        </p:nvSpPr>
        <p:spPr>
          <a:xfrm>
            <a:off x="773140" y="1182313"/>
            <a:ext cx="569800" cy="923330"/>
          </a:xfrm>
          <a:prstGeom prst="rect">
            <a:avLst/>
          </a:prstGeom>
          <a:noFill/>
        </p:spPr>
        <p:txBody>
          <a:bodyPr wrap="none" lIns="91440" tIns="45720" rIns="91440" bIns="45720">
            <a:spAutoFit/>
          </a:bodyPr>
          <a:lstStyle/>
          <a:p>
            <a:pPr algn="ctr"/>
            <a:r>
              <a:rPr lang="x-none"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t>
            </a:r>
            <a:endParaRPr lang="x-none"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Rectangle 13"/>
          <p:cNvSpPr/>
          <p:nvPr/>
        </p:nvSpPr>
        <p:spPr>
          <a:xfrm>
            <a:off x="493194" y="4807035"/>
            <a:ext cx="569800" cy="923330"/>
          </a:xfrm>
          <a:prstGeom prst="rect">
            <a:avLst/>
          </a:prstGeom>
          <a:noFill/>
        </p:spPr>
        <p:txBody>
          <a:bodyPr wrap="none" lIns="91440" tIns="45720" rIns="91440" bIns="45720">
            <a:spAutoFit/>
          </a:bodyPr>
          <a:lstStyle/>
          <a:p>
            <a:pPr algn="ctr"/>
            <a:r>
              <a:rPr lang="x-none"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a:t>
            </a:r>
            <a:endParaRPr lang="x-none"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5" name="Rectangle 14"/>
          <p:cNvSpPr/>
          <p:nvPr/>
        </p:nvSpPr>
        <p:spPr>
          <a:xfrm>
            <a:off x="5127830" y="3883705"/>
            <a:ext cx="569800" cy="923330"/>
          </a:xfrm>
          <a:prstGeom prst="rect">
            <a:avLst/>
          </a:prstGeom>
          <a:noFill/>
        </p:spPr>
        <p:txBody>
          <a:bodyPr wrap="none" lIns="91440" tIns="45720" rIns="91440" bIns="45720">
            <a:spAutoFit/>
          </a:bodyPr>
          <a:lstStyle/>
          <a:p>
            <a:pPr algn="ctr"/>
            <a:r>
              <a:rPr lang="x-none"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a:t>
            </a:r>
            <a:endParaRPr lang="x-none"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7619538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smtClean="0"/>
              <a:t>OUTLINE</a:t>
            </a:r>
            <a:endParaRPr lang="en-US" sz="3200" b="1" dirty="0"/>
          </a:p>
        </p:txBody>
      </p:sp>
      <p:sp>
        <p:nvSpPr>
          <p:cNvPr id="3" name="Content Placeholder 2"/>
          <p:cNvSpPr>
            <a:spLocks noGrp="1"/>
          </p:cNvSpPr>
          <p:nvPr>
            <p:ph idx="1"/>
          </p:nvPr>
        </p:nvSpPr>
        <p:spPr/>
        <p:txBody>
          <a:bodyPr/>
          <a:lstStyle/>
          <a:p>
            <a:r>
              <a:rPr lang="en-US" dirty="0" smtClean="0"/>
              <a:t>Winding &amp; Curing Tools</a:t>
            </a:r>
          </a:p>
          <a:p>
            <a:r>
              <a:rPr lang="en-US" dirty="0" smtClean="0"/>
              <a:t>Reaction Tooling &amp; Furnaces</a:t>
            </a:r>
          </a:p>
          <a:p>
            <a:r>
              <a:rPr lang="en-US" dirty="0" smtClean="0"/>
              <a:t>Impregnation Tooling &amp; Impregnation Tank</a:t>
            </a:r>
          </a:p>
          <a:p>
            <a:r>
              <a:rPr lang="en-US" dirty="0" smtClean="0"/>
              <a:t>Conclusion</a:t>
            </a:r>
            <a:endParaRPr lang="en-US" dirty="0"/>
          </a:p>
        </p:txBody>
      </p:sp>
    </p:spTree>
    <p:extLst>
      <p:ext uri="{BB962C8B-B14F-4D97-AF65-F5344CB8AC3E}">
        <p14:creationId xmlns:p14="http://schemas.microsoft.com/office/powerpoint/2010/main" val="129643088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Impregnation Tank</a:t>
            </a:r>
            <a:endParaRPr lang="en-US" sz="3200" dirty="0"/>
          </a:p>
        </p:txBody>
      </p:sp>
      <p:sp>
        <p:nvSpPr>
          <p:cNvPr id="3" name="Content Placeholder 2"/>
          <p:cNvSpPr>
            <a:spLocks noGrp="1"/>
          </p:cNvSpPr>
          <p:nvPr>
            <p:ph idx="1"/>
          </p:nvPr>
        </p:nvSpPr>
        <p:spPr>
          <a:xfrm>
            <a:off x="21009" y="1325606"/>
            <a:ext cx="3491299" cy="4667421"/>
          </a:xfrm>
        </p:spPr>
        <p:txBody>
          <a:bodyPr>
            <a:normAutofit/>
          </a:bodyPr>
          <a:lstStyle/>
          <a:p>
            <a:r>
              <a:rPr lang="en-US" sz="1800" dirty="0" smtClean="0"/>
              <a:t>Designed by TELSTAR </a:t>
            </a:r>
          </a:p>
          <a:p>
            <a:r>
              <a:rPr lang="en-US" sz="1800" dirty="0" err="1" smtClean="0"/>
              <a:t>strenusous</a:t>
            </a:r>
            <a:r>
              <a:rPr lang="en-US" sz="1800" dirty="0" smtClean="0"/>
              <a:t> </a:t>
            </a:r>
            <a:r>
              <a:rPr lang="en-US" sz="1800" dirty="0" err="1" smtClean="0"/>
              <a:t>commissionning</a:t>
            </a:r>
            <a:endParaRPr lang="en-US" sz="1800" dirty="0" smtClean="0"/>
          </a:p>
          <a:p>
            <a:r>
              <a:rPr lang="en-US" sz="1800" dirty="0" smtClean="0"/>
              <a:t>Still many issues to be solved</a:t>
            </a:r>
          </a:p>
          <a:p>
            <a:endParaRPr lang="en-US" sz="1800" dirty="0" smtClean="0"/>
          </a:p>
          <a:p>
            <a:r>
              <a:rPr lang="en-US" sz="1800" dirty="0" smtClean="0"/>
              <a:t>However</a:t>
            </a:r>
            <a:r>
              <a:rPr lang="en-US" sz="1800" dirty="0"/>
              <a:t> </a:t>
            </a:r>
            <a:r>
              <a:rPr lang="en-US" sz="1800" dirty="0" smtClean="0"/>
              <a:t>1x copper dummy coil and 1x 54/61 coil potted successfully</a:t>
            </a:r>
          </a:p>
          <a:p>
            <a:r>
              <a:rPr lang="en-US" sz="1800" dirty="0" err="1" smtClean="0"/>
              <a:t>Shrinkles</a:t>
            </a:r>
            <a:r>
              <a:rPr lang="en-US" sz="1800" dirty="0" smtClean="0"/>
              <a:t> on the coil surface due to problem with release film inside the impregnation tool</a:t>
            </a:r>
          </a:p>
          <a:p>
            <a:pPr marL="36576" indent="0">
              <a:buNone/>
            </a:pPr>
            <a:endParaRPr lang="en-US" sz="1800" dirty="0" smtClean="0"/>
          </a:p>
          <a:p>
            <a:endParaRPr lang="en-US" sz="1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12308" y="1509058"/>
            <a:ext cx="5631692" cy="4223769"/>
          </a:xfrm>
          <a:prstGeom prst="rect">
            <a:avLst/>
          </a:prstGeom>
        </p:spPr>
      </p:pic>
    </p:spTree>
    <p:extLst>
      <p:ext uri="{BB962C8B-B14F-4D97-AF65-F5344CB8AC3E}">
        <p14:creationId xmlns:p14="http://schemas.microsoft.com/office/powerpoint/2010/main" val="79830333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Conclusion</a:t>
            </a:r>
            <a:endParaRPr lang="en-US" sz="3200" dirty="0"/>
          </a:p>
        </p:txBody>
      </p:sp>
      <p:sp>
        <p:nvSpPr>
          <p:cNvPr id="3" name="Content Placeholder 2"/>
          <p:cNvSpPr>
            <a:spLocks noGrp="1"/>
          </p:cNvSpPr>
          <p:nvPr>
            <p:ph idx="1"/>
          </p:nvPr>
        </p:nvSpPr>
        <p:spPr/>
        <p:txBody>
          <a:bodyPr>
            <a:normAutofit/>
          </a:bodyPr>
          <a:lstStyle/>
          <a:p>
            <a:r>
              <a:rPr lang="en-US" sz="1800" dirty="0" smtClean="0"/>
              <a:t>Tooling for coil production:</a:t>
            </a:r>
          </a:p>
          <a:p>
            <a:pPr lvl="1"/>
            <a:r>
              <a:rPr lang="en-US" sz="1400" dirty="0" smtClean="0"/>
              <a:t>All tools are in operation and perform very </a:t>
            </a:r>
            <a:r>
              <a:rPr lang="en-US" sz="1400" dirty="0" smtClean="0"/>
              <a:t>satisfactorily</a:t>
            </a:r>
          </a:p>
          <a:p>
            <a:pPr lvl="1"/>
            <a:r>
              <a:rPr lang="en-US" sz="1400" dirty="0" smtClean="0"/>
              <a:t>Second set of tools for reaction and impregnation under production</a:t>
            </a:r>
            <a:endParaRPr lang="en-US" sz="1400" dirty="0" smtClean="0"/>
          </a:p>
          <a:p>
            <a:pPr lvl="1"/>
            <a:r>
              <a:rPr lang="en-US" sz="1400" dirty="0"/>
              <a:t>Protocols and techniques are well </a:t>
            </a:r>
            <a:r>
              <a:rPr lang="en-US" sz="1400" dirty="0" smtClean="0"/>
              <a:t>documented</a:t>
            </a:r>
          </a:p>
          <a:p>
            <a:pPr lvl="1"/>
            <a:r>
              <a:rPr lang="en-US" sz="1400" dirty="0"/>
              <a:t>Team being trained, good </a:t>
            </a:r>
            <a:r>
              <a:rPr lang="en-US" sz="1400" dirty="0" smtClean="0"/>
              <a:t>progress</a:t>
            </a:r>
          </a:p>
          <a:p>
            <a:r>
              <a:rPr lang="en-US" sz="1800" dirty="0" smtClean="0"/>
              <a:t>“Old” Infrastructure (winding/ curing)</a:t>
            </a:r>
          </a:p>
          <a:p>
            <a:pPr lvl="1"/>
            <a:r>
              <a:rPr lang="en-US" sz="1400" dirty="0" smtClean="0"/>
              <a:t>Tools in operation for many years and performing satisfactorily</a:t>
            </a:r>
          </a:p>
          <a:p>
            <a:r>
              <a:rPr lang="en-US" sz="1800" dirty="0" smtClean="0"/>
              <a:t>New infrastructure </a:t>
            </a:r>
            <a:r>
              <a:rPr lang="en-US" sz="1800" dirty="0"/>
              <a:t>(3 furnaces and </a:t>
            </a:r>
            <a:r>
              <a:rPr lang="en-US" sz="1800" dirty="0" err="1"/>
              <a:t>Impreg</a:t>
            </a:r>
            <a:r>
              <a:rPr lang="en-US" sz="1800" dirty="0"/>
              <a:t>. Tank) </a:t>
            </a:r>
            <a:endParaRPr lang="en-US" sz="1800" dirty="0" smtClean="0"/>
          </a:p>
          <a:p>
            <a:pPr lvl="1"/>
            <a:r>
              <a:rPr lang="en-US" sz="1400" dirty="0" smtClean="0"/>
              <a:t>Many </a:t>
            </a:r>
            <a:r>
              <a:rPr lang="en-US" sz="1400" dirty="0"/>
              <a:t>projects in parallel require the </a:t>
            </a:r>
            <a:r>
              <a:rPr lang="en-US" sz="1400" dirty="0" smtClean="0"/>
              <a:t>same new </a:t>
            </a:r>
            <a:r>
              <a:rPr lang="en-US" sz="1400" dirty="0"/>
              <a:t>infrastructure (SMC, RMC, Fresca, MQXF, R&amp;D on </a:t>
            </a:r>
            <a:r>
              <a:rPr lang="en-US" sz="1400" dirty="0" err="1"/>
              <a:t>fibres</a:t>
            </a:r>
            <a:r>
              <a:rPr lang="en-US" sz="1400" dirty="0"/>
              <a:t>, stacks, …)</a:t>
            </a:r>
          </a:p>
          <a:p>
            <a:pPr lvl="1"/>
            <a:r>
              <a:rPr lang="en-US" sz="1400" dirty="0" smtClean="0"/>
              <a:t>strenuous commissioning</a:t>
            </a:r>
          </a:p>
          <a:p>
            <a:pPr lvl="1"/>
            <a:r>
              <a:rPr lang="en-US" sz="1400" dirty="0" smtClean="0"/>
              <a:t>Monopolize important resources and/or induce large delays (due to breakdown, unavailability of trained staff, …)</a:t>
            </a:r>
          </a:p>
          <a:p>
            <a:pPr lvl="1"/>
            <a:r>
              <a:rPr lang="en-US" sz="1400" dirty="0" smtClean="0"/>
              <a:t>Would require more resources</a:t>
            </a:r>
          </a:p>
        </p:txBody>
      </p:sp>
    </p:spTree>
    <p:extLst>
      <p:ext uri="{BB962C8B-B14F-4D97-AF65-F5344CB8AC3E}">
        <p14:creationId xmlns:p14="http://schemas.microsoft.com/office/powerpoint/2010/main" val="23581760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77595" y="1060557"/>
            <a:ext cx="1593542" cy="3018661"/>
          </a:xfrm>
          <a:prstGeom prst="rect">
            <a:avLst/>
          </a:prstGeom>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0" y="3771350"/>
            <a:ext cx="9144000" cy="2373122"/>
          </a:xfrm>
          <a:prstGeom prst="rect">
            <a:avLst/>
          </a:prstGeom>
        </p:spPr>
      </p:pic>
      <p:pic>
        <p:nvPicPr>
          <p:cNvPr id="3" name="Picture 2"/>
          <p:cNvPicPr>
            <a:picLocks noChangeAspect="1"/>
          </p:cNvPicPr>
          <p:nvPr/>
        </p:nvPicPr>
        <p:blipFill>
          <a:blip r:embed="rId5"/>
          <a:stretch>
            <a:fillRect/>
          </a:stretch>
        </p:blipFill>
        <p:spPr>
          <a:xfrm>
            <a:off x="1885877" y="970761"/>
            <a:ext cx="7210779" cy="2774935"/>
          </a:xfrm>
          <a:prstGeom prst="rect">
            <a:avLst/>
          </a:prstGeom>
        </p:spPr>
      </p:pic>
      <p:sp>
        <p:nvSpPr>
          <p:cNvPr id="5" name="Title 1"/>
          <p:cNvSpPr txBox="1">
            <a:spLocks/>
          </p:cNvSpPr>
          <p:nvPr/>
        </p:nvSpPr>
        <p:spPr>
          <a:xfrm>
            <a:off x="457199" y="274638"/>
            <a:ext cx="8555893" cy="1143000"/>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200" dirty="0" smtClean="0"/>
              <a:t>Winding Mandrel: FNAL Design + removable winding poles</a:t>
            </a:r>
            <a:endParaRPr lang="en-US" sz="3200" dirty="0"/>
          </a:p>
        </p:txBody>
      </p:sp>
    </p:spTree>
    <p:extLst>
      <p:ext uri="{BB962C8B-B14F-4D97-AF65-F5344CB8AC3E}">
        <p14:creationId xmlns:p14="http://schemas.microsoft.com/office/powerpoint/2010/main" val="1729834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21185193">
            <a:off x="335465" y="859240"/>
            <a:ext cx="6420185" cy="3462715"/>
          </a:xfrm>
          <a:prstGeom prst="rect">
            <a:avLst/>
          </a:prstGeom>
        </p:spPr>
      </p:pic>
      <p:pic>
        <p:nvPicPr>
          <p:cNvPr id="3" name="Picture 2"/>
          <p:cNvPicPr>
            <a:picLocks noChangeAspect="1"/>
          </p:cNvPicPr>
          <p:nvPr/>
        </p:nvPicPr>
        <p:blipFill>
          <a:blip r:embed="rId4"/>
          <a:stretch>
            <a:fillRect/>
          </a:stretch>
        </p:blipFill>
        <p:spPr>
          <a:xfrm>
            <a:off x="3052642" y="3403457"/>
            <a:ext cx="2618263" cy="2756909"/>
          </a:xfrm>
          <a:prstGeom prst="rect">
            <a:avLst/>
          </a:prstGeom>
        </p:spPr>
      </p:pic>
      <p:sp>
        <p:nvSpPr>
          <p:cNvPr id="10" name="Rectangle 9"/>
          <p:cNvSpPr/>
          <p:nvPr/>
        </p:nvSpPr>
        <p:spPr>
          <a:xfrm>
            <a:off x="1" y="485431"/>
            <a:ext cx="1559743" cy="1575453"/>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5726488" y="5113215"/>
            <a:ext cx="3286604" cy="923330"/>
          </a:xfrm>
          <a:prstGeom prst="rect">
            <a:avLst/>
          </a:prstGeom>
          <a:noFill/>
        </p:spPr>
        <p:txBody>
          <a:bodyPr wrap="square" rtlCol="0">
            <a:spAutoFit/>
          </a:bodyPr>
          <a:lstStyle/>
          <a:p>
            <a:r>
              <a:rPr lang="en-US" dirty="0" smtClean="0"/>
              <a:t>Stress concentration in the supporting structure for the clamping of the heads</a:t>
            </a:r>
            <a:endParaRPr lang="en-US" dirty="0"/>
          </a:p>
        </p:txBody>
      </p:sp>
      <p:sp>
        <p:nvSpPr>
          <p:cNvPr id="5" name="Oval 4"/>
          <p:cNvSpPr/>
          <p:nvPr/>
        </p:nvSpPr>
        <p:spPr>
          <a:xfrm>
            <a:off x="2083373" y="1793524"/>
            <a:ext cx="791013" cy="91347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2758545" y="2840580"/>
            <a:ext cx="1664444" cy="131460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5"/>
          <a:stretch>
            <a:fillRect/>
          </a:stretch>
        </p:blipFill>
        <p:spPr>
          <a:xfrm>
            <a:off x="6558794" y="1026521"/>
            <a:ext cx="2436238" cy="3650586"/>
          </a:xfrm>
          <a:prstGeom prst="rect">
            <a:avLst/>
          </a:prstGeom>
        </p:spPr>
      </p:pic>
      <p:sp>
        <p:nvSpPr>
          <p:cNvPr id="11" name="Title 1"/>
          <p:cNvSpPr txBox="1">
            <a:spLocks/>
          </p:cNvSpPr>
          <p:nvPr/>
        </p:nvSpPr>
        <p:spPr>
          <a:xfrm>
            <a:off x="457199" y="274638"/>
            <a:ext cx="8555893" cy="1143000"/>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3200" dirty="0" smtClean="0"/>
              <a:t>Winding Mandrel</a:t>
            </a:r>
            <a:r>
              <a:rPr lang="en-US" sz="3200" dirty="0"/>
              <a:t> </a:t>
            </a:r>
            <a:r>
              <a:rPr lang="en-US" sz="3200" dirty="0" smtClean="0"/>
              <a:t>Details</a:t>
            </a:r>
            <a:endParaRPr lang="en-US" sz="3200" dirty="0"/>
          </a:p>
        </p:txBody>
      </p:sp>
    </p:spTree>
    <p:extLst>
      <p:ext uri="{BB962C8B-B14F-4D97-AF65-F5344CB8AC3E}">
        <p14:creationId xmlns:p14="http://schemas.microsoft.com/office/powerpoint/2010/main" val="3423214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885110"/>
            <a:ext cx="9144000" cy="5285003"/>
          </a:xfrm>
          <a:prstGeom prst="rect">
            <a:avLst/>
          </a:prstGeom>
        </p:spPr>
      </p:pic>
    </p:spTree>
    <p:extLst>
      <p:ext uri="{BB962C8B-B14F-4D97-AF65-F5344CB8AC3E}">
        <p14:creationId xmlns:p14="http://schemas.microsoft.com/office/powerpoint/2010/main" val="2318007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Curing Shells / Lateral Pushers</a:t>
            </a:r>
            <a:endParaRPr lang="en-US" sz="3200" dirty="0"/>
          </a:p>
        </p:txBody>
      </p:sp>
      <p:sp>
        <p:nvSpPr>
          <p:cNvPr id="7" name="Content Placeholder 6"/>
          <p:cNvSpPr>
            <a:spLocks noGrp="1"/>
          </p:cNvSpPr>
          <p:nvPr>
            <p:ph sz="half" idx="2"/>
          </p:nvPr>
        </p:nvSpPr>
        <p:spPr>
          <a:xfrm>
            <a:off x="282286" y="1234212"/>
            <a:ext cx="8585974" cy="3150103"/>
          </a:xfrm>
        </p:spPr>
        <p:txBody>
          <a:bodyPr>
            <a:normAutofit/>
          </a:bodyPr>
          <a:lstStyle/>
          <a:p>
            <a:r>
              <a:rPr lang="en-US" sz="2000" dirty="0" smtClean="0"/>
              <a:t>Performs well</a:t>
            </a:r>
          </a:p>
          <a:p>
            <a:r>
              <a:rPr lang="en-US" sz="2000" dirty="0" smtClean="0"/>
              <a:t>Design OK for 5.5m (TBC)</a:t>
            </a:r>
          </a:p>
          <a:p>
            <a:r>
              <a:rPr lang="en-US" sz="2000" dirty="0" smtClean="0"/>
              <a:t>Lateral pushers divided in many sections to avoid segments of wedges 3 and 4 to flip and get blocked between shell and mandrel</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809264"/>
            <a:ext cx="9144000" cy="3348026"/>
          </a:xfrm>
          <a:prstGeom prst="rect">
            <a:avLst/>
          </a:prstGeom>
        </p:spPr>
      </p:pic>
    </p:spTree>
    <p:extLst>
      <p:ext uri="{BB962C8B-B14F-4D97-AF65-F5344CB8AC3E}">
        <p14:creationId xmlns:p14="http://schemas.microsoft.com/office/powerpoint/2010/main" val="935198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81249" y="1238902"/>
            <a:ext cx="3824089" cy="4081431"/>
          </a:xfrm>
          <a:prstGeom prst="rect">
            <a:avLst/>
          </a:prstGeom>
        </p:spPr>
      </p:pic>
      <p:pic>
        <p:nvPicPr>
          <p:cNvPr id="4" name="Picture 3"/>
          <p:cNvPicPr>
            <a:picLocks noChangeAspect="1"/>
          </p:cNvPicPr>
          <p:nvPr/>
        </p:nvPicPr>
        <p:blipFill>
          <a:blip r:embed="rId4"/>
          <a:stretch>
            <a:fillRect/>
          </a:stretch>
        </p:blipFill>
        <p:spPr>
          <a:xfrm>
            <a:off x="4131717" y="1370205"/>
            <a:ext cx="4129167" cy="4486498"/>
          </a:xfrm>
          <a:prstGeom prst="rect">
            <a:avLst/>
          </a:prstGeom>
        </p:spPr>
      </p:pic>
    </p:spTree>
    <p:extLst>
      <p:ext uri="{BB962C8B-B14F-4D97-AF65-F5344CB8AC3E}">
        <p14:creationId xmlns:p14="http://schemas.microsoft.com/office/powerpoint/2010/main" val="3044569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Infrastructure for winding and curing</a:t>
            </a:r>
            <a:endParaRPr lang="en-US" sz="3200" dirty="0"/>
          </a:p>
        </p:txBody>
      </p:sp>
      <p:sp>
        <p:nvSpPr>
          <p:cNvPr id="3" name="Content Placeholder 2"/>
          <p:cNvSpPr>
            <a:spLocks noGrp="1"/>
          </p:cNvSpPr>
          <p:nvPr>
            <p:ph idx="1"/>
          </p:nvPr>
        </p:nvSpPr>
        <p:spPr/>
        <p:txBody>
          <a:bodyPr/>
          <a:lstStyle/>
          <a:p>
            <a:r>
              <a:rPr lang="en-US" dirty="0" smtClean="0"/>
              <a:t>Conventional &amp; Scalable</a:t>
            </a:r>
          </a:p>
          <a:p>
            <a:pPr lvl="1"/>
            <a:r>
              <a:rPr lang="en-US" dirty="0" smtClean="0"/>
              <a:t>Braiding insulation is subcontracted</a:t>
            </a:r>
          </a:p>
          <a:p>
            <a:pPr lvl="1"/>
            <a:r>
              <a:rPr lang="en-US" dirty="0" smtClean="0"/>
              <a:t>Re-spooling unit</a:t>
            </a:r>
          </a:p>
          <a:p>
            <a:pPr lvl="1"/>
            <a:r>
              <a:rPr lang="en-US" dirty="0" smtClean="0"/>
              <a:t>Winding machine (with reserve for OL cable)</a:t>
            </a:r>
          </a:p>
          <a:p>
            <a:pPr lvl="1"/>
            <a:r>
              <a:rPr lang="en-US" dirty="0" smtClean="0"/>
              <a:t>Curing press</a:t>
            </a:r>
          </a:p>
          <a:p>
            <a:pPr lvl="1"/>
            <a:r>
              <a:rPr lang="en-US" dirty="0" smtClean="0"/>
              <a:t>Handling beam for the mandrel from winding to curing unit</a:t>
            </a:r>
            <a:endParaRPr lang="en-US" dirty="0"/>
          </a:p>
        </p:txBody>
      </p:sp>
    </p:spTree>
    <p:extLst>
      <p:ext uri="{BB962C8B-B14F-4D97-AF65-F5344CB8AC3E}">
        <p14:creationId xmlns:p14="http://schemas.microsoft.com/office/powerpoint/2010/main" val="703434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Reaction: FNAL design + reaction poles</a:t>
            </a:r>
            <a:endParaRPr lang="en-US" sz="3200" dirty="0"/>
          </a:p>
        </p:txBody>
      </p:sp>
      <p:sp>
        <p:nvSpPr>
          <p:cNvPr id="6" name="Content Placeholder 5"/>
          <p:cNvSpPr>
            <a:spLocks noGrp="1"/>
          </p:cNvSpPr>
          <p:nvPr>
            <p:ph idx="1"/>
          </p:nvPr>
        </p:nvSpPr>
        <p:spPr>
          <a:xfrm>
            <a:off x="457200" y="1173935"/>
            <a:ext cx="5813255" cy="1187300"/>
          </a:xfrm>
        </p:spPr>
        <p:txBody>
          <a:bodyPr>
            <a:normAutofit/>
          </a:bodyPr>
          <a:lstStyle/>
          <a:p>
            <a:r>
              <a:rPr lang="en-US" sz="1800" dirty="0" smtClean="0"/>
              <a:t>FNAL tool replica (slightly enlarge cavity)</a:t>
            </a:r>
          </a:p>
          <a:p>
            <a:r>
              <a:rPr lang="en-US" sz="1800" dirty="0" smtClean="0"/>
              <a:t>Works fine, can be manufactured up to 6 meters.</a:t>
            </a:r>
          </a:p>
          <a:p>
            <a:r>
              <a:rPr lang="en-US" sz="1800" dirty="0" smtClean="0"/>
              <a:t>2d 2.2 m long tool being made</a:t>
            </a:r>
            <a:endParaRPr lang="en-US" sz="180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18098" y="2484653"/>
            <a:ext cx="4041192" cy="2932729"/>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604377" y="2484653"/>
            <a:ext cx="4385675" cy="293272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804892" y="932586"/>
            <a:ext cx="2001677" cy="1522304"/>
          </a:xfrm>
          <a:prstGeom prst="rect">
            <a:avLst/>
          </a:prstGeom>
        </p:spPr>
      </p:pic>
    </p:spTree>
    <p:extLst>
      <p:ext uri="{BB962C8B-B14F-4D97-AF65-F5344CB8AC3E}">
        <p14:creationId xmlns:p14="http://schemas.microsoft.com/office/powerpoint/2010/main" val="32242212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CERN.potx</Template>
  <TotalTime>533</TotalTime>
  <Words>1891</Words>
  <Application>Microsoft Macintosh PowerPoint</Application>
  <PresentationFormat>On-screen Show (4:3)</PresentationFormat>
  <Paragraphs>167</Paragraphs>
  <Slides>21</Slides>
  <Notes>17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CERN</vt:lpstr>
      <vt:lpstr>COIL MANUFACTURING  Part II: Tooling &amp; Infrastructure</vt:lpstr>
      <vt:lpstr>OUTLINE</vt:lpstr>
      <vt:lpstr>PowerPoint Presentation</vt:lpstr>
      <vt:lpstr>PowerPoint Presentation</vt:lpstr>
      <vt:lpstr>PowerPoint Presentation</vt:lpstr>
      <vt:lpstr>Curing Shells / Lateral Pushers</vt:lpstr>
      <vt:lpstr>PowerPoint Presentation</vt:lpstr>
      <vt:lpstr>Infrastructure for winding and curing</vt:lpstr>
      <vt:lpstr>Reaction: FNAL design + reaction poles</vt:lpstr>
      <vt:lpstr>Reaction tool: Metrology report</vt:lpstr>
      <vt:lpstr>Reaction tool : metrology report</vt:lpstr>
      <vt:lpstr>Base plate </vt:lpstr>
      <vt:lpstr>Reaction furnace(s)</vt:lpstr>
      <vt:lpstr>Other furnaces</vt:lpstr>
      <vt:lpstr>Temperature profiles for coil #104 (54/61)</vt:lpstr>
      <vt:lpstr>Temperature homogeneity for coil #104 (54/61)</vt:lpstr>
      <vt:lpstr>Oxygen monitoring for 54/61</vt:lpstr>
      <vt:lpstr>Impregnation: FNAL design + impreg. poles</vt:lpstr>
      <vt:lpstr>Impregnation: metrology</vt:lpstr>
      <vt:lpstr>Impregnation Tank</vt:lpstr>
      <vt:lpstr>Conclusion</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Coil Manufacturing - Tooling and Infrastructure</dc:title>
  <dc:subject>11T DIPOLE PROJECT - Coil &amp; Assy Readiness Review</dc:subject>
  <dc:creator>David Smekens, M.Sc. Ind.Eng.</dc:creator>
  <cp:keywords/>
  <dc:description/>
  <cp:lastModifiedBy>David Smekens</cp:lastModifiedBy>
  <cp:revision>54</cp:revision>
  <dcterms:created xsi:type="dcterms:W3CDTF">2012-10-28T16:25:57Z</dcterms:created>
  <dcterms:modified xsi:type="dcterms:W3CDTF">2013-09-19T09:25:41Z</dcterms:modified>
  <cp:category/>
</cp:coreProperties>
</file>