
<file path=[Content_Types].xml><?xml version="1.0" encoding="utf-8"?>
<Types xmlns="http://schemas.openxmlformats.org/package/2006/content-types">
  <Default Extension="xml" ContentType="application/xml"/>
  <Default Extension="mp4" ContentType="vide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89" r:id="rId3"/>
    <p:sldId id="286" r:id="rId4"/>
    <p:sldId id="275" r:id="rId5"/>
    <p:sldId id="258" r:id="rId6"/>
    <p:sldId id="272" r:id="rId7"/>
    <p:sldId id="276" r:id="rId8"/>
    <p:sldId id="259" r:id="rId9"/>
    <p:sldId id="277" r:id="rId10"/>
    <p:sldId id="265" r:id="rId11"/>
    <p:sldId id="262" r:id="rId12"/>
    <p:sldId id="278" r:id="rId13"/>
    <p:sldId id="266" r:id="rId14"/>
    <p:sldId id="261" r:id="rId15"/>
    <p:sldId id="287" r:id="rId16"/>
    <p:sldId id="288" r:id="rId17"/>
    <p:sldId id="267" r:id="rId18"/>
    <p:sldId id="279" r:id="rId19"/>
    <p:sldId id="268" r:id="rId20"/>
    <p:sldId id="269" r:id="rId21"/>
    <p:sldId id="270" r:id="rId22"/>
    <p:sldId id="282" r:id="rId23"/>
    <p:sldId id="281" r:id="rId24"/>
    <p:sldId id="283" r:id="rId25"/>
    <p:sldId id="284" r:id="rId26"/>
    <p:sldId id="273" r:id="rId27"/>
    <p:sldId id="271" r:id="rId28"/>
    <p:sldId id="285" r:id="rId29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7" autoAdjust="0"/>
  </p:normalViewPr>
  <p:slideViewPr>
    <p:cSldViewPr>
      <p:cViewPr varScale="1">
        <p:scale>
          <a:sx n="132" d="100"/>
          <a:sy n="132" d="100"/>
        </p:scale>
        <p:origin x="-177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3EBF6-0590-4CF2-9D23-86F77E20D3B8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BC581-321E-4D66-AF3E-75F42FD1DEFF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1049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BC581-321E-4D66-AF3E-75F42FD1DEFF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6400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BC581-321E-4D66-AF3E-75F42FD1DEFF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6093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6387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8748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78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7035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3066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038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0950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7491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7980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957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829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61719-879C-45E1-8410-21CCDDB6FA20}" type="datetimeFigureOut">
              <a:rPr lang="fr-FR" smtClean="0"/>
              <a:pPr/>
              <a:t>9/21/13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0B20E-B314-4D14-9630-5B676AA1EC6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06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2400" y="6381328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J.MAZET</a:t>
            </a: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4788024" y="260648"/>
            <a:ext cx="3702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11T Dipole REVIEW</a:t>
            </a:r>
            <a:r>
              <a:rPr lang="en-GB" b="1" dirty="0"/>
              <a:t>, 23- 24 SEPT 2013</a:t>
            </a:r>
            <a:endParaRPr lang="fr-FR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17008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635130"/>
            <a:ext cx="48011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Producing</a:t>
            </a:r>
            <a:r>
              <a:rPr lang="fr-FR" sz="3200" b="1" dirty="0" smtClean="0"/>
              <a:t> </a:t>
            </a:r>
            <a:r>
              <a:rPr lang="fr-FR" sz="3200" b="1" dirty="0"/>
              <a:t>a </a:t>
            </a:r>
            <a:r>
              <a:rPr lang="fr-FR" sz="3200" b="1" dirty="0" err="1" smtClean="0"/>
              <a:t>coil</a:t>
            </a:r>
            <a:endParaRPr lang="fr-FR" sz="3200" b="1" dirty="0" smtClean="0"/>
          </a:p>
          <a:p>
            <a:r>
              <a:rPr lang="fr-FR" sz="3200" b="1" dirty="0" err="1" smtClean="0"/>
              <a:t>From</a:t>
            </a:r>
            <a:r>
              <a:rPr lang="fr-FR" sz="3200" b="1" dirty="0" smtClean="0"/>
              <a:t> t</a:t>
            </a:r>
            <a:r>
              <a:rPr lang="fr-FR" sz="3200" b="1" dirty="0" smtClean="0"/>
              <a:t>he </a:t>
            </a:r>
            <a:r>
              <a:rPr lang="fr-FR" sz="3200" b="1" dirty="0" err="1"/>
              <a:t>beginning</a:t>
            </a:r>
            <a:r>
              <a:rPr lang="fr-FR" sz="3200" b="1" dirty="0"/>
              <a:t> to </a:t>
            </a:r>
            <a:r>
              <a:rPr lang="fr-FR" sz="3200" b="1" dirty="0" err="1"/>
              <a:t>now</a:t>
            </a:r>
            <a:endParaRPr lang="fr-FR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2708920"/>
            <a:ext cx="2387042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-Glass </a:t>
            </a:r>
            <a:r>
              <a:rPr lang="fr-FR" b="1" dirty="0" err="1" smtClean="0"/>
              <a:t>fiber</a:t>
            </a:r>
            <a:r>
              <a:rPr lang="fr-FR" b="1" dirty="0" smtClean="0"/>
              <a:t> </a:t>
            </a:r>
            <a:r>
              <a:rPr lang="fr-FR" b="1" dirty="0" err="1" smtClean="0"/>
              <a:t>braiding</a:t>
            </a:r>
            <a:endParaRPr lang="fr-FR" b="1" dirty="0" smtClean="0"/>
          </a:p>
          <a:p>
            <a:r>
              <a:rPr lang="fr-FR" b="1" dirty="0" smtClean="0"/>
              <a:t>-</a:t>
            </a:r>
            <a:r>
              <a:rPr lang="fr-FR" b="1" dirty="0" err="1" smtClean="0"/>
              <a:t>Cable</a:t>
            </a:r>
            <a:endParaRPr lang="fr-FR" b="1" dirty="0" smtClean="0"/>
          </a:p>
          <a:p>
            <a:r>
              <a:rPr lang="fr-FR" b="1" dirty="0" smtClean="0"/>
              <a:t>-End </a:t>
            </a:r>
            <a:r>
              <a:rPr lang="fr-FR" b="1" dirty="0" err="1" smtClean="0"/>
              <a:t>spacer</a:t>
            </a:r>
            <a:endParaRPr lang="fr-FR" b="1" dirty="0" smtClean="0"/>
          </a:p>
          <a:p>
            <a:r>
              <a:rPr lang="fr-FR" b="1" dirty="0" smtClean="0"/>
              <a:t>-</a:t>
            </a:r>
            <a:r>
              <a:rPr lang="fr-FR" b="1" dirty="0" err="1" smtClean="0"/>
              <a:t>Wedges</a:t>
            </a:r>
            <a:endParaRPr lang="fr-FR" b="1" dirty="0" smtClean="0"/>
          </a:p>
          <a:p>
            <a:r>
              <a:rPr lang="fr-FR" b="1" dirty="0" smtClean="0"/>
              <a:t>-</a:t>
            </a:r>
            <a:r>
              <a:rPr lang="fr-FR" b="1" dirty="0" err="1" smtClean="0"/>
              <a:t>Interlayer</a:t>
            </a:r>
            <a:endParaRPr lang="fr-FR" b="1" dirty="0" smtClean="0"/>
          </a:p>
          <a:p>
            <a:r>
              <a:rPr lang="fr-FR" b="1" dirty="0" smtClean="0"/>
              <a:t>-</a:t>
            </a:r>
            <a:r>
              <a:rPr lang="fr-FR" b="1" dirty="0" err="1" smtClean="0"/>
              <a:t>Vtaps</a:t>
            </a:r>
            <a:endParaRPr lang="fr-FR" b="1" dirty="0" smtClean="0"/>
          </a:p>
          <a:p>
            <a:r>
              <a:rPr lang="fr-FR" b="1" dirty="0" smtClean="0"/>
              <a:t>-</a:t>
            </a:r>
            <a:r>
              <a:rPr lang="fr-FR" b="1" dirty="0" err="1" smtClean="0"/>
              <a:t>Popped</a:t>
            </a:r>
            <a:r>
              <a:rPr lang="fr-FR" b="1" dirty="0" smtClean="0"/>
              <a:t> </a:t>
            </a:r>
            <a:r>
              <a:rPr lang="fr-FR" b="1" dirty="0" err="1" smtClean="0"/>
              <a:t>strands</a:t>
            </a:r>
            <a:endParaRPr lang="fr-FR" b="1" dirty="0" smtClean="0"/>
          </a:p>
          <a:p>
            <a:r>
              <a:rPr lang="fr-FR" b="1" dirty="0" smtClean="0"/>
              <a:t>-</a:t>
            </a:r>
            <a:r>
              <a:rPr lang="fr-FR" b="1" dirty="0" err="1" smtClean="0"/>
              <a:t>Reaction</a:t>
            </a:r>
            <a:endParaRPr lang="fr-FR" b="1" dirty="0" smtClean="0"/>
          </a:p>
          <a:p>
            <a:r>
              <a:rPr lang="fr-FR" b="1" dirty="0" smtClean="0"/>
              <a:t>-</a:t>
            </a:r>
            <a:r>
              <a:rPr lang="fr-FR" b="1" dirty="0" err="1" smtClean="0"/>
              <a:t>Splicing</a:t>
            </a:r>
            <a:endParaRPr lang="fr-FR" b="1" dirty="0" smtClean="0"/>
          </a:p>
          <a:p>
            <a:r>
              <a:rPr lang="fr-FR" b="1" dirty="0" smtClean="0"/>
              <a:t>-</a:t>
            </a:r>
            <a:r>
              <a:rPr lang="fr-FR" b="1" dirty="0" smtClean="0"/>
              <a:t>Vacuum </a:t>
            </a:r>
            <a:r>
              <a:rPr lang="fr-FR" b="1" dirty="0" err="1" smtClean="0"/>
              <a:t>impregnation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16821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51" y="289175"/>
            <a:ext cx="3479337" cy="3018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8" y="198103"/>
            <a:ext cx="529785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u="sng" dirty="0" err="1" smtClean="0"/>
              <a:t>Insulation</a:t>
            </a:r>
            <a:r>
              <a:rPr lang="fr-FR" sz="1400" b="1" u="sng" dirty="0" smtClean="0"/>
              <a:t> of </a:t>
            </a:r>
            <a:r>
              <a:rPr lang="fr-FR" sz="1400" b="1" u="sng" dirty="0" err="1" smtClean="0"/>
              <a:t>wedges</a:t>
            </a:r>
            <a:endParaRPr lang="fr-FR" sz="1400" b="1" u="sng" dirty="0" smtClean="0"/>
          </a:p>
          <a:p>
            <a:endParaRPr lang="fr-FR" sz="1400" b="1" dirty="0" smtClean="0"/>
          </a:p>
          <a:p>
            <a:r>
              <a:rPr lang="fr-FR" sz="1400" dirty="0" smtClean="0"/>
              <a:t>The </a:t>
            </a:r>
            <a:r>
              <a:rPr lang="fr-FR" sz="1400" dirty="0" err="1" smtClean="0"/>
              <a:t>extremities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fibreglass</a:t>
            </a:r>
            <a:r>
              <a:rPr lang="fr-FR" sz="1400" dirty="0" smtClean="0"/>
              <a:t> </a:t>
            </a:r>
            <a:r>
              <a:rPr lang="fr-FR" sz="1400" dirty="0" err="1" smtClean="0"/>
              <a:t>sleeving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glued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smtClean="0"/>
              <a:t>ceramic binder.</a:t>
            </a:r>
          </a:p>
          <a:p>
            <a:endParaRPr lang="fr-FR" sz="1400" dirty="0" smtClean="0"/>
          </a:p>
          <a:p>
            <a:r>
              <a:rPr lang="fr-FR" sz="1400" dirty="0" smtClean="0"/>
              <a:t>The </a:t>
            </a:r>
            <a:r>
              <a:rPr lang="fr-FR" sz="1400" dirty="0" err="1" smtClean="0"/>
              <a:t>mechanical</a:t>
            </a:r>
            <a:r>
              <a:rPr lang="fr-FR" sz="1400" dirty="0" smtClean="0"/>
              <a:t> </a:t>
            </a:r>
            <a:r>
              <a:rPr lang="fr-FR" sz="1400" dirty="0" err="1" smtClean="0"/>
              <a:t>behaviour</a:t>
            </a:r>
            <a:r>
              <a:rPr lang="fr-FR" sz="1400" dirty="0" smtClean="0"/>
              <a:t> of </a:t>
            </a:r>
            <a:r>
              <a:rPr lang="fr-FR" sz="1400" dirty="0" err="1" smtClean="0"/>
              <a:t>thi</a:t>
            </a:r>
            <a:r>
              <a:rPr lang="fr-FR" sz="1400" dirty="0" err="1" smtClean="0"/>
              <a:t>s</a:t>
            </a:r>
            <a:r>
              <a:rPr lang="fr-FR" sz="1400" dirty="0" smtClean="0"/>
              <a:t> </a:t>
            </a:r>
            <a:r>
              <a:rPr lang="fr-FR" sz="1400" dirty="0" err="1" smtClean="0"/>
              <a:t>gluing</a:t>
            </a:r>
            <a:r>
              <a:rPr lang="fr-FR" sz="1400" dirty="0" smtClean="0"/>
              <a:t> </a:t>
            </a:r>
            <a:r>
              <a:rPr lang="fr-FR" sz="1400" dirty="0" err="1" smtClean="0"/>
              <a:t>does</a:t>
            </a:r>
            <a:r>
              <a:rPr lang="fr-FR" sz="1400" dirty="0" smtClean="0"/>
              <a:t> not </a:t>
            </a:r>
            <a:r>
              <a:rPr lang="fr-FR" sz="1400" dirty="0" err="1" smtClean="0"/>
              <a:t>allow</a:t>
            </a:r>
            <a:r>
              <a:rPr lang="fr-FR" sz="1400" dirty="0" smtClean="0"/>
              <a:t> the correct </a:t>
            </a:r>
          </a:p>
          <a:p>
            <a:r>
              <a:rPr lang="fr-FR" sz="1400" dirty="0" err="1" smtClean="0"/>
              <a:t>insulation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extremity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wedge</a:t>
            </a:r>
            <a:r>
              <a:rPr lang="fr-FR" sz="1400" dirty="0" smtClean="0"/>
              <a:t>.</a:t>
            </a:r>
            <a:endParaRPr lang="fr-FR" sz="1400" dirty="0" smtClean="0"/>
          </a:p>
          <a:p>
            <a:r>
              <a:rPr lang="fr-FR" sz="1400" dirty="0" err="1" smtClean="0"/>
              <a:t>Risk</a:t>
            </a:r>
            <a:r>
              <a:rPr lang="fr-FR" sz="1400" dirty="0" smtClean="0"/>
              <a:t> of shorts.</a:t>
            </a:r>
            <a:endParaRPr lang="fr-FR" sz="1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798541"/>
            <a:ext cx="5019337" cy="497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3798103" cy="2341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2633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458066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27049" y="548680"/>
            <a:ext cx="3716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Filling</a:t>
            </a:r>
            <a:r>
              <a:rPr lang="fr-FR" sz="1400" dirty="0" smtClean="0"/>
              <a:t> of the gaps over the </a:t>
            </a:r>
            <a:r>
              <a:rPr lang="fr-FR" sz="1400" dirty="0" err="1" smtClean="0"/>
              <a:t>coil</a:t>
            </a:r>
            <a:r>
              <a:rPr lang="fr-FR" sz="1400" dirty="0" smtClean="0"/>
              <a:t> blocks in the </a:t>
            </a:r>
            <a:r>
              <a:rPr lang="fr-FR" sz="1400" dirty="0" err="1" smtClean="0"/>
              <a:t>heads</a:t>
            </a:r>
            <a:r>
              <a:rPr lang="fr-FR" sz="1400" dirty="0" smtClean="0"/>
              <a:t>, </a:t>
            </a:r>
            <a:r>
              <a:rPr lang="fr-FR" sz="1400" dirty="0" smtClean="0"/>
              <a:t>by </a:t>
            </a:r>
            <a:r>
              <a:rPr lang="fr-FR" sz="1400" dirty="0" err="1" smtClean="0"/>
              <a:t>means</a:t>
            </a:r>
            <a:r>
              <a:rPr lang="fr-FR" sz="1400" dirty="0" smtClean="0"/>
              <a:t> of a </a:t>
            </a:r>
            <a:r>
              <a:rPr lang="fr-FR" sz="1400" dirty="0" err="1" smtClean="0"/>
              <a:t>ceramic</a:t>
            </a:r>
            <a:r>
              <a:rPr lang="fr-FR" sz="1400" dirty="0" smtClean="0"/>
              <a:t> </a:t>
            </a:r>
            <a:r>
              <a:rPr lang="fr-FR" sz="1400" dirty="0" err="1" smtClean="0"/>
              <a:t>liquid</a:t>
            </a:r>
            <a:r>
              <a:rPr lang="fr-FR" sz="1400" dirty="0" smtClean="0"/>
              <a:t> mixed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err="1" smtClean="0"/>
              <a:t>cruched</a:t>
            </a:r>
            <a:r>
              <a:rPr lang="fr-FR" sz="1400" dirty="0" smtClean="0"/>
              <a:t> fibres, </a:t>
            </a:r>
            <a:r>
              <a:rPr lang="fr-FR" sz="1400" dirty="0" err="1" smtClean="0"/>
              <a:t>before</a:t>
            </a:r>
            <a:r>
              <a:rPr lang="fr-FR" sz="1400" dirty="0" smtClean="0"/>
              <a:t> </a:t>
            </a:r>
            <a:r>
              <a:rPr lang="fr-FR" sz="1400" dirty="0" err="1" smtClean="0"/>
              <a:t>installing</a:t>
            </a:r>
            <a:r>
              <a:rPr lang="fr-FR" sz="1400" dirty="0" smtClean="0"/>
              <a:t> the inter </a:t>
            </a:r>
            <a:r>
              <a:rPr lang="fr-FR" sz="1400" dirty="0" smtClean="0"/>
              <a:t>layer.</a:t>
            </a:r>
          </a:p>
          <a:p>
            <a:endParaRPr lang="fr-FR" sz="1400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140969"/>
            <a:ext cx="4599464" cy="3169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64620" y="121603"/>
            <a:ext cx="11510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1400" b="1" dirty="0">
                <a:solidFill>
                  <a:prstClr val="black"/>
                </a:solidFill>
              </a:rPr>
              <a:t>INNER LAYER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6058" y="3278986"/>
            <a:ext cx="948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Inter layer</a:t>
            </a:r>
            <a:endParaRPr lang="fr-FR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64620" y="3717032"/>
            <a:ext cx="23815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 </a:t>
            </a:r>
            <a:r>
              <a:rPr lang="fr-FR" sz="1400" dirty="0" err="1" smtClean="0"/>
              <a:t>layers</a:t>
            </a:r>
            <a:r>
              <a:rPr lang="fr-FR" sz="1400" dirty="0" smtClean="0"/>
              <a:t> of </a:t>
            </a:r>
            <a:r>
              <a:rPr lang="fr-FR" sz="1400" dirty="0" err="1" smtClean="0"/>
              <a:t>fibreglass</a:t>
            </a:r>
            <a:r>
              <a:rPr lang="fr-FR" sz="1400" dirty="0" smtClean="0"/>
              <a:t>  (S glass).</a:t>
            </a:r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smtClean="0"/>
              <a:t>Total </a:t>
            </a:r>
            <a:r>
              <a:rPr lang="fr-FR" sz="1400" dirty="0" err="1" smtClean="0"/>
              <a:t>thickness</a:t>
            </a:r>
            <a:r>
              <a:rPr lang="fr-FR" sz="1400" dirty="0" smtClean="0"/>
              <a:t>: 0.5mm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83394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268" y="332656"/>
            <a:ext cx="8700864" cy="196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090" y="2780928"/>
            <a:ext cx="4853485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6056" y="2401143"/>
            <a:ext cx="2458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u="sng" dirty="0" smtClean="0"/>
              <a:t>Inter layer </a:t>
            </a:r>
            <a:r>
              <a:rPr lang="fr-FR" sz="1400" b="1" u="sng" dirty="0" err="1" smtClean="0"/>
              <a:t>with</a:t>
            </a:r>
            <a:r>
              <a:rPr lang="fr-FR" sz="1400" b="1" u="sng" dirty="0" smtClean="0"/>
              <a:t> </a:t>
            </a:r>
            <a:r>
              <a:rPr lang="fr-FR" sz="1400" b="1" u="sng" dirty="0" smtClean="0"/>
              <a:t>quench heater</a:t>
            </a:r>
            <a:endParaRPr lang="fr-FR" sz="14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5186580" y="2780928"/>
            <a:ext cx="39574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Thickness</a:t>
            </a:r>
            <a:r>
              <a:rPr lang="fr-FR" sz="1400" dirty="0" smtClean="0"/>
              <a:t> </a:t>
            </a:r>
            <a:r>
              <a:rPr lang="fr-FR" sz="1400" dirty="0" smtClean="0"/>
              <a:t>0.7mm</a:t>
            </a:r>
          </a:p>
          <a:p>
            <a:r>
              <a:rPr lang="fr-FR" sz="1400" dirty="0" smtClean="0"/>
              <a:t>High voltage </a:t>
            </a:r>
            <a:r>
              <a:rPr lang="fr-FR" sz="1400" dirty="0" err="1" smtClean="0"/>
              <a:t>resistance</a:t>
            </a:r>
            <a:r>
              <a:rPr lang="fr-FR" sz="1400" dirty="0" smtClean="0"/>
              <a:t> </a:t>
            </a:r>
            <a:r>
              <a:rPr lang="fr-FR" sz="1400" dirty="0" err="1" smtClean="0"/>
              <a:t>measurement</a:t>
            </a:r>
            <a:r>
              <a:rPr lang="fr-FR" sz="1400" dirty="0" smtClean="0"/>
              <a:t> &gt; </a:t>
            </a:r>
            <a:r>
              <a:rPr lang="fr-FR" sz="1400" dirty="0" smtClean="0"/>
              <a:t>8G </a:t>
            </a:r>
            <a:r>
              <a:rPr lang="el-GR" sz="1400" dirty="0" smtClean="0"/>
              <a:t>Ω</a:t>
            </a:r>
            <a:endParaRPr lang="en-GB" sz="1400" dirty="0" smtClean="0"/>
          </a:p>
          <a:p>
            <a:endParaRPr lang="en-GB" sz="1400" dirty="0"/>
          </a:p>
          <a:p>
            <a:endParaRPr lang="fr-FR" sz="1400" dirty="0" smtClean="0"/>
          </a:p>
          <a:p>
            <a:r>
              <a:rPr lang="fr-FR" sz="1400" dirty="0" smtClean="0"/>
              <a:t>Trials </a:t>
            </a:r>
            <a:r>
              <a:rPr lang="fr-FR" sz="1400" dirty="0" err="1" smtClean="0"/>
              <a:t>inside</a:t>
            </a:r>
            <a:r>
              <a:rPr lang="fr-FR" sz="1400" dirty="0" smtClean="0"/>
              <a:t> </a:t>
            </a:r>
            <a:r>
              <a:rPr lang="fr-FR" sz="1400" dirty="0" smtClean="0"/>
              <a:t>the </a:t>
            </a:r>
            <a:r>
              <a:rPr lang="fr-FR" sz="1400" dirty="0" err="1" smtClean="0"/>
              <a:t>coil</a:t>
            </a:r>
            <a:r>
              <a:rPr lang="fr-FR" sz="1400" dirty="0" smtClean="0"/>
              <a:t> #103 (WST) </a:t>
            </a:r>
            <a:r>
              <a:rPr lang="fr-FR" sz="1400" dirty="0" err="1" smtClean="0"/>
              <a:t>was</a:t>
            </a:r>
            <a:r>
              <a:rPr lang="fr-FR" sz="1400" dirty="0"/>
              <a:t> </a:t>
            </a:r>
            <a:r>
              <a:rPr lang="fr-FR" sz="1400" dirty="0" smtClean="0"/>
              <a:t>n</a:t>
            </a:r>
            <a:r>
              <a:rPr lang="fr-FR" sz="1400" dirty="0" smtClean="0"/>
              <a:t>ot </a:t>
            </a:r>
            <a:r>
              <a:rPr lang="fr-FR" sz="1400" dirty="0" err="1" smtClean="0"/>
              <a:t>successful</a:t>
            </a:r>
            <a:r>
              <a:rPr lang="fr-FR" sz="1400" dirty="0" smtClean="0"/>
              <a:t> due </a:t>
            </a:r>
            <a:r>
              <a:rPr lang="fr-FR" sz="1400" dirty="0" smtClean="0"/>
              <a:t>to a </a:t>
            </a:r>
            <a:r>
              <a:rPr lang="fr-FR" sz="1400" dirty="0" err="1" smtClean="0"/>
              <a:t>problem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the </a:t>
            </a:r>
            <a:r>
              <a:rPr lang="fr-FR" sz="1400" dirty="0" err="1" smtClean="0"/>
              <a:t>thickness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cable</a:t>
            </a:r>
            <a:endParaRPr lang="fr-FR" sz="1400" dirty="0" smtClean="0"/>
          </a:p>
          <a:p>
            <a:r>
              <a:rPr lang="fr-FR" sz="1400" dirty="0" err="1" smtClean="0"/>
              <a:t>Insulation</a:t>
            </a:r>
            <a:r>
              <a:rPr lang="fr-FR" sz="1400" dirty="0" smtClean="0"/>
              <a:t> (</a:t>
            </a:r>
            <a:r>
              <a:rPr lang="fr-FR" sz="1400" dirty="0" err="1" smtClean="0"/>
              <a:t>oversized</a:t>
            </a:r>
            <a:r>
              <a:rPr lang="fr-FR" sz="1400" dirty="0"/>
              <a:t>)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82025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9947"/>
            <a:ext cx="3312367" cy="2846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15170" y="209947"/>
            <a:ext cx="527731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VTAPS</a:t>
            </a:r>
          </a:p>
          <a:p>
            <a:r>
              <a:rPr lang="fr-FR" sz="1400" dirty="0" err="1" smtClean="0"/>
              <a:t>Installing</a:t>
            </a:r>
            <a:r>
              <a:rPr lang="fr-FR" sz="1400" dirty="0" smtClean="0"/>
              <a:t> </a:t>
            </a:r>
            <a:r>
              <a:rPr lang="fr-FR" sz="1400" dirty="0" err="1" smtClean="0"/>
              <a:t>Vtaps</a:t>
            </a:r>
            <a:r>
              <a:rPr lang="fr-FR" sz="1400" dirty="0" smtClean="0"/>
              <a:t> </a:t>
            </a:r>
            <a:r>
              <a:rPr lang="fr-FR" sz="1400" dirty="0" err="1" smtClean="0"/>
              <a:t>during</a:t>
            </a:r>
            <a:r>
              <a:rPr lang="fr-FR" sz="1400" dirty="0" smtClean="0"/>
              <a:t> </a:t>
            </a:r>
            <a:r>
              <a:rPr lang="fr-FR" sz="1400" dirty="0" err="1" smtClean="0"/>
              <a:t>coil</a:t>
            </a:r>
            <a:r>
              <a:rPr lang="fr-FR" sz="1400" dirty="0" smtClean="0"/>
              <a:t> </a:t>
            </a:r>
            <a:r>
              <a:rPr lang="fr-FR" sz="1400" dirty="0" err="1" smtClean="0"/>
              <a:t>winding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possible on the </a:t>
            </a:r>
            <a:r>
              <a:rPr lang="fr-FR" sz="1400" dirty="0" err="1" smtClean="0"/>
              <a:t>outer</a:t>
            </a:r>
            <a:r>
              <a:rPr lang="fr-FR" sz="1400" dirty="0" smtClean="0"/>
              <a:t> layer.</a:t>
            </a:r>
            <a:endParaRPr lang="fr-FR" sz="1400" dirty="0" smtClean="0"/>
          </a:p>
          <a:p>
            <a:r>
              <a:rPr lang="fr-FR" sz="1400" dirty="0" smtClean="0"/>
              <a:t>On the </a:t>
            </a:r>
            <a:r>
              <a:rPr lang="fr-FR" sz="1400" dirty="0" err="1" smtClean="0"/>
              <a:t>inner</a:t>
            </a:r>
            <a:r>
              <a:rPr lang="fr-FR" sz="1400" dirty="0" smtClean="0"/>
              <a:t> layer, </a:t>
            </a:r>
            <a:r>
              <a:rPr lang="fr-FR" sz="1400" dirty="0" smtClean="0"/>
              <a:t> </a:t>
            </a:r>
            <a:r>
              <a:rPr lang="fr-FR" sz="1400" dirty="0" err="1" smtClean="0"/>
              <a:t>there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a </a:t>
            </a:r>
            <a:r>
              <a:rPr lang="fr-FR" sz="1400" dirty="0" err="1" smtClean="0"/>
              <a:t>risk</a:t>
            </a:r>
            <a:r>
              <a:rPr lang="fr-FR" sz="1400" dirty="0" smtClean="0"/>
              <a:t> to </a:t>
            </a:r>
            <a:r>
              <a:rPr lang="fr-FR" sz="1400" dirty="0" err="1" smtClean="0"/>
              <a:t>pinch</a:t>
            </a:r>
            <a:r>
              <a:rPr lang="fr-FR" sz="1400" dirty="0" smtClean="0"/>
              <a:t> the </a:t>
            </a:r>
            <a:r>
              <a:rPr lang="fr-FR" sz="1400" dirty="0" err="1" smtClean="0"/>
              <a:t>vtaps</a:t>
            </a:r>
            <a:r>
              <a:rPr lang="fr-FR" sz="1400" dirty="0" smtClean="0"/>
              <a:t> </a:t>
            </a:r>
            <a:r>
              <a:rPr lang="fr-FR" sz="1400" dirty="0" err="1" smtClean="0"/>
              <a:t>between</a:t>
            </a:r>
            <a:endParaRPr lang="fr-FR" sz="1400" dirty="0" smtClean="0"/>
          </a:p>
          <a:p>
            <a:r>
              <a:rPr lang="fr-FR" sz="1400" dirty="0" smtClean="0"/>
              <a:t>2 </a:t>
            </a:r>
            <a:r>
              <a:rPr lang="fr-FR" sz="1400" dirty="0" err="1" smtClean="0"/>
              <a:t>turns</a:t>
            </a:r>
            <a:r>
              <a:rPr lang="fr-FR" sz="1400" dirty="0" smtClean="0"/>
              <a:t> due to the </a:t>
            </a:r>
            <a:r>
              <a:rPr lang="fr-FR" sz="1400" dirty="0" err="1" smtClean="0"/>
              <a:t>clamping</a:t>
            </a:r>
            <a:r>
              <a:rPr lang="fr-FR" sz="1400" dirty="0" smtClean="0"/>
              <a:t>/</a:t>
            </a:r>
            <a:r>
              <a:rPr lang="fr-FR" sz="1400" dirty="0" err="1" smtClean="0"/>
              <a:t>declamping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coil</a:t>
            </a:r>
            <a:r>
              <a:rPr lang="fr-FR" sz="1400" dirty="0" smtClean="0"/>
              <a:t> </a:t>
            </a:r>
            <a:r>
              <a:rPr lang="fr-FR" sz="1400" dirty="0" err="1" smtClean="0"/>
              <a:t>turns</a:t>
            </a:r>
            <a:r>
              <a:rPr lang="fr-FR" sz="1400" dirty="0" smtClean="0"/>
              <a:t> </a:t>
            </a:r>
            <a:r>
              <a:rPr lang="fr-FR" sz="1400" dirty="0" err="1" smtClean="0"/>
              <a:t>during</a:t>
            </a:r>
            <a:r>
              <a:rPr lang="fr-FR" sz="1400" dirty="0" smtClean="0"/>
              <a:t> the </a:t>
            </a:r>
            <a:r>
              <a:rPr lang="fr-FR" sz="1400" dirty="0" err="1" smtClean="0"/>
              <a:t>winding</a:t>
            </a:r>
            <a:r>
              <a:rPr lang="fr-FR" sz="1400" dirty="0" smtClean="0"/>
              <a:t>.</a:t>
            </a:r>
            <a:endParaRPr lang="fr-FR" sz="1400" dirty="0" smtClean="0"/>
          </a:p>
          <a:p>
            <a:r>
              <a:rPr lang="fr-FR" sz="1400" dirty="0" smtClean="0"/>
              <a:t>For </a:t>
            </a:r>
            <a:r>
              <a:rPr lang="fr-FR" sz="1400" dirty="0" err="1" smtClean="0"/>
              <a:t>our</a:t>
            </a:r>
            <a:r>
              <a:rPr lang="fr-FR" sz="1400" dirty="0" smtClean="0"/>
              <a:t> </a:t>
            </a:r>
            <a:r>
              <a:rPr lang="fr-FR" sz="1400" dirty="0" err="1" smtClean="0"/>
              <a:t>coils</a:t>
            </a:r>
            <a:r>
              <a:rPr lang="fr-FR" sz="1400" dirty="0" smtClean="0"/>
              <a:t> to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instrumented</a:t>
            </a:r>
            <a:r>
              <a:rPr lang="fr-FR" sz="1400" dirty="0" smtClean="0"/>
              <a:t>, the voltage </a:t>
            </a:r>
            <a:r>
              <a:rPr lang="fr-FR" sz="1400" dirty="0" err="1" smtClean="0"/>
              <a:t>taps</a:t>
            </a:r>
            <a:r>
              <a:rPr lang="fr-FR" sz="1400" dirty="0" smtClean="0"/>
              <a:t> </a:t>
            </a:r>
            <a:r>
              <a:rPr lang="fr-FR" sz="1400" dirty="0" err="1" smtClean="0"/>
              <a:t>will</a:t>
            </a:r>
            <a:r>
              <a:rPr lang="fr-FR" sz="1400" dirty="0" smtClean="0"/>
              <a:t>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basd</a:t>
            </a:r>
            <a:r>
              <a:rPr lang="fr-FR" sz="1400" dirty="0" smtClean="0"/>
              <a:t> on the </a:t>
            </a:r>
            <a:r>
              <a:rPr lang="fr-FR" sz="1400" dirty="0"/>
              <a:t>F</a:t>
            </a:r>
            <a:r>
              <a:rPr lang="fr-FR" sz="1400" dirty="0" smtClean="0"/>
              <a:t>NAL technique: </a:t>
            </a:r>
            <a:r>
              <a:rPr lang="fr-FR" sz="1400" dirty="0" err="1" smtClean="0"/>
              <a:t>soldering</a:t>
            </a:r>
            <a:r>
              <a:rPr lang="fr-FR" sz="1400" dirty="0" smtClean="0"/>
              <a:t> </a:t>
            </a:r>
            <a:r>
              <a:rPr lang="fr-FR" sz="1400" dirty="0" err="1" smtClean="0"/>
              <a:t>after</a:t>
            </a:r>
            <a:r>
              <a:rPr lang="fr-FR" sz="1400" dirty="0" smtClean="0"/>
              <a:t> </a:t>
            </a:r>
            <a:r>
              <a:rPr lang="fr-FR" sz="1400" dirty="0" err="1" smtClean="0"/>
              <a:t>coil</a:t>
            </a:r>
            <a:r>
              <a:rPr lang="fr-FR" sz="1400" dirty="0" smtClean="0"/>
              <a:t> </a:t>
            </a:r>
            <a:r>
              <a:rPr lang="fr-FR" sz="1400" dirty="0" err="1" smtClean="0"/>
              <a:t>impregnation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3412249" cy="350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492896"/>
            <a:ext cx="3519115" cy="418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7074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79193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0879" y="1571503"/>
            <a:ext cx="32031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u="sng" dirty="0" err="1" smtClean="0"/>
              <a:t>After</a:t>
            </a:r>
            <a:r>
              <a:rPr lang="fr-FR" sz="1400" u="sng" dirty="0" smtClean="0"/>
              <a:t> </a:t>
            </a:r>
            <a:r>
              <a:rPr lang="fr-FR" sz="1400" u="sng" dirty="0" err="1" smtClean="0"/>
              <a:t>curing</a:t>
            </a:r>
            <a:endParaRPr lang="fr-FR" sz="1400" u="sng" dirty="0" smtClean="0"/>
          </a:p>
          <a:p>
            <a:endParaRPr lang="fr-FR" sz="1400" u="sng" dirty="0"/>
          </a:p>
          <a:p>
            <a:r>
              <a:rPr lang="fr-FR" sz="1400" dirty="0" smtClean="0"/>
              <a:t>The </a:t>
            </a:r>
            <a:r>
              <a:rPr lang="fr-FR" sz="1400" dirty="0" err="1" smtClean="0"/>
              <a:t>springy</a:t>
            </a:r>
            <a:r>
              <a:rPr lang="fr-FR" sz="1400" dirty="0" smtClean="0"/>
              <a:t> legs of the </a:t>
            </a:r>
            <a:r>
              <a:rPr lang="fr-FR" sz="1400" dirty="0" err="1" smtClean="0"/>
              <a:t>spacers</a:t>
            </a:r>
            <a:r>
              <a:rPr lang="fr-FR" sz="1400" dirty="0" smtClean="0"/>
              <a:t> have </a:t>
            </a:r>
            <a:r>
              <a:rPr lang="fr-FR" sz="1400" dirty="0" err="1" smtClean="0"/>
              <a:t>moved</a:t>
            </a:r>
            <a:r>
              <a:rPr lang="fr-FR" sz="1400" dirty="0" smtClean="0"/>
              <a:t> in correct position and are </a:t>
            </a:r>
            <a:r>
              <a:rPr lang="fr-FR" sz="1400" dirty="0" err="1" smtClean="0"/>
              <a:t>well</a:t>
            </a:r>
            <a:r>
              <a:rPr lang="fr-FR" sz="1400" dirty="0" smtClean="0"/>
              <a:t> </a:t>
            </a:r>
            <a:r>
              <a:rPr lang="fr-FR" sz="1400" dirty="0" err="1" smtClean="0"/>
              <a:t>aligned</a:t>
            </a:r>
            <a:endParaRPr lang="fr-FR" sz="1400" dirty="0" smtClean="0"/>
          </a:p>
          <a:p>
            <a:endParaRPr lang="fr-FR" sz="1400" dirty="0"/>
          </a:p>
          <a:p>
            <a:r>
              <a:rPr lang="fr-FR" sz="1400" dirty="0" smtClean="0"/>
              <a:t>Note: no gap </a:t>
            </a:r>
            <a:r>
              <a:rPr lang="fr-FR" sz="1400" dirty="0" err="1" smtClean="0"/>
              <a:t>filling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err="1" smtClean="0"/>
              <a:t>ceramic</a:t>
            </a:r>
            <a:r>
              <a:rPr lang="fr-FR" sz="1400" dirty="0" smtClean="0"/>
              <a:t> </a:t>
            </a:r>
            <a:r>
              <a:rPr lang="fr-FR" sz="1400" dirty="0" err="1" smtClean="0"/>
              <a:t>putty</a:t>
            </a:r>
            <a:r>
              <a:rPr lang="fr-FR" sz="1400" dirty="0" smtClean="0"/>
              <a:t> on top of the </a:t>
            </a:r>
            <a:r>
              <a:rPr lang="fr-FR" sz="1400" dirty="0" err="1" smtClean="0"/>
              <a:t>coil</a:t>
            </a:r>
            <a:r>
              <a:rPr lang="fr-FR" sz="1400" dirty="0" smtClean="0"/>
              <a:t> blocks for the </a:t>
            </a:r>
            <a:r>
              <a:rPr lang="fr-FR" sz="1400" dirty="0" err="1" smtClean="0"/>
              <a:t>coil</a:t>
            </a:r>
            <a:r>
              <a:rPr lang="fr-FR" sz="1400" dirty="0" smtClean="0"/>
              <a:t> </a:t>
            </a:r>
            <a:r>
              <a:rPr lang="fr-FR" sz="1400" dirty="0" err="1" smtClean="0"/>
              <a:t>outer</a:t>
            </a:r>
            <a:r>
              <a:rPr lang="fr-FR" sz="1400" dirty="0" smtClean="0"/>
              <a:t> layer</a:t>
            </a:r>
            <a:endParaRPr lang="fr-FR" sz="14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996952"/>
            <a:ext cx="582922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66851" y="404664"/>
            <a:ext cx="2074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Coil Nb3Sn 108/127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225565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8264"/>
            <a:ext cx="8233170" cy="6108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40487"/>
            <a:ext cx="288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Popped strand on Coil 108/127 #002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649282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14536"/>
            <a:ext cx="8635769" cy="5566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06759"/>
            <a:ext cx="3615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Repair of </a:t>
            </a:r>
            <a:r>
              <a:rPr lang="en-GB" sz="1400" b="1" dirty="0" smtClean="0"/>
              <a:t>Popped </a:t>
            </a:r>
            <a:r>
              <a:rPr lang="en-GB" sz="1400" b="1" dirty="0"/>
              <a:t>strand on Coil 108/127 #002</a:t>
            </a:r>
            <a:endParaRPr lang="en-GB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3525664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4288" y="260648"/>
            <a:ext cx="1304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 err="1" smtClean="0"/>
              <a:t>Reaction</a:t>
            </a:r>
            <a:endParaRPr lang="fr-FR" sz="24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2988414" y="2646204"/>
            <a:ext cx="251968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 </a:t>
            </a:r>
            <a:r>
              <a:rPr lang="fr-FR" sz="1400" dirty="0" err="1" smtClean="0"/>
              <a:t>Cutting</a:t>
            </a:r>
            <a:r>
              <a:rPr lang="fr-FR" sz="1400" dirty="0" smtClean="0"/>
              <a:t> of the </a:t>
            </a:r>
            <a:r>
              <a:rPr lang="fr-FR" sz="1400" dirty="0" smtClean="0"/>
              <a:t>‘’core ‘</a:t>
            </a:r>
            <a:r>
              <a:rPr lang="fr-FR" sz="1400" dirty="0" smtClean="0"/>
              <a:t>’</a:t>
            </a:r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err="1" smtClean="0"/>
              <a:t>Reaction</a:t>
            </a:r>
            <a:r>
              <a:rPr lang="fr-FR" sz="1400" dirty="0" smtClean="0"/>
              <a:t> </a:t>
            </a:r>
            <a:r>
              <a:rPr lang="fr-FR" sz="1400" dirty="0" err="1" smtClean="0"/>
              <a:t>poles</a:t>
            </a:r>
            <a:r>
              <a:rPr lang="fr-FR" sz="1400" dirty="0" smtClean="0"/>
              <a:t>  are </a:t>
            </a:r>
            <a:r>
              <a:rPr lang="fr-FR" sz="1400" dirty="0" err="1" smtClean="0"/>
              <a:t>aligned</a:t>
            </a:r>
            <a:r>
              <a:rPr lang="fr-FR" sz="1400" dirty="0" smtClean="0"/>
              <a:t> by </a:t>
            </a:r>
            <a:r>
              <a:rPr lang="fr-FR" sz="1400" dirty="0" err="1" smtClean="0"/>
              <a:t>means</a:t>
            </a:r>
            <a:r>
              <a:rPr lang="fr-FR" sz="1400" dirty="0" smtClean="0"/>
              <a:t> of </a:t>
            </a:r>
            <a:r>
              <a:rPr lang="fr-FR" sz="1400" dirty="0" err="1" smtClean="0"/>
              <a:t>keys</a:t>
            </a:r>
            <a:r>
              <a:rPr lang="fr-FR" sz="1400" dirty="0" smtClean="0"/>
              <a:t> and  </a:t>
            </a:r>
            <a:endParaRPr lang="fr-FR" sz="1400" dirty="0" smtClean="0"/>
          </a:p>
          <a:p>
            <a:r>
              <a:rPr lang="fr-FR" sz="1400" dirty="0" err="1" smtClean="0"/>
              <a:t>Pinned</a:t>
            </a:r>
            <a:r>
              <a:rPr lang="fr-FR" sz="1400" dirty="0" smtClean="0"/>
              <a:t> to the </a:t>
            </a:r>
            <a:r>
              <a:rPr lang="fr-FR" sz="1400" dirty="0" err="1" smtClean="0"/>
              <a:t>mandrels</a:t>
            </a:r>
            <a:r>
              <a:rPr lang="fr-FR" sz="1400" dirty="0" smtClean="0"/>
              <a:t>.</a:t>
            </a:r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err="1" smtClean="0"/>
              <a:t>Closing</a:t>
            </a:r>
            <a:r>
              <a:rPr lang="fr-FR" sz="1400" dirty="0" smtClean="0"/>
              <a:t> the </a:t>
            </a:r>
            <a:r>
              <a:rPr lang="fr-FR" sz="1400" dirty="0" err="1" smtClean="0"/>
              <a:t>tool</a:t>
            </a:r>
            <a:r>
              <a:rPr lang="fr-FR" sz="1400" dirty="0" smtClean="0"/>
              <a:t> and </a:t>
            </a:r>
            <a:r>
              <a:rPr lang="fr-FR" sz="1400" dirty="0" err="1" smtClean="0"/>
              <a:t>preparation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strand</a:t>
            </a:r>
            <a:r>
              <a:rPr lang="fr-FR" sz="1400" dirty="0" smtClean="0"/>
              <a:t> </a:t>
            </a:r>
            <a:r>
              <a:rPr lang="fr-FR" sz="1400" dirty="0" err="1" smtClean="0"/>
              <a:t>samples</a:t>
            </a:r>
            <a:r>
              <a:rPr lang="fr-FR" sz="1400" dirty="0" smtClean="0"/>
              <a:t> (VAMAS).</a:t>
            </a:r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err="1" smtClean="0"/>
              <a:t>Piping</a:t>
            </a:r>
            <a:r>
              <a:rPr lang="fr-FR" sz="1400" dirty="0" smtClean="0"/>
              <a:t> fo</a:t>
            </a:r>
            <a:r>
              <a:rPr lang="fr-FR" sz="1400" dirty="0" smtClean="0"/>
              <a:t>r the </a:t>
            </a:r>
            <a:r>
              <a:rPr lang="fr-FR" sz="1400" dirty="0" smtClean="0"/>
              <a:t>circulation of Argon gaz </a:t>
            </a:r>
            <a:r>
              <a:rPr lang="fr-FR" sz="1400" dirty="0" err="1" smtClean="0"/>
              <a:t>inside</a:t>
            </a:r>
            <a:r>
              <a:rPr lang="fr-FR" sz="1400" dirty="0" smtClean="0"/>
              <a:t> the </a:t>
            </a:r>
            <a:r>
              <a:rPr lang="fr-FR" sz="1400" dirty="0" err="1" smtClean="0"/>
              <a:t>tool</a:t>
            </a:r>
            <a:r>
              <a:rPr lang="fr-FR" sz="1400" dirty="0" smtClean="0"/>
              <a:t>.</a:t>
            </a:r>
            <a:endParaRPr lang="fr-FR" sz="14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6903"/>
            <a:ext cx="2736304" cy="6666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1888" y="1213137"/>
            <a:ext cx="3466152" cy="553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93894"/>
            <a:ext cx="3729038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776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568142"/>
            <a:ext cx="5616624" cy="3211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7450"/>
            <a:ext cx="8524776" cy="3844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12160" y="4437112"/>
            <a:ext cx="1513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After</a:t>
            </a:r>
            <a:r>
              <a:rPr lang="fr-FR" b="1" dirty="0" smtClean="0"/>
              <a:t> </a:t>
            </a:r>
            <a:r>
              <a:rPr lang="fr-FR" b="1" dirty="0" err="1" smtClean="0"/>
              <a:t>reaction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562833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89" y="116633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Splicing</a:t>
            </a:r>
            <a:endParaRPr lang="fr-FR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485965"/>
            <a:ext cx="4608512" cy="295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501008"/>
            <a:ext cx="3627596" cy="314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0032" y="485964"/>
            <a:ext cx="342622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Splicing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procedure</a:t>
            </a:r>
            <a:endParaRPr lang="fr-FR" sz="1400" b="1" dirty="0" smtClean="0"/>
          </a:p>
          <a:p>
            <a:r>
              <a:rPr lang="fr-FR" sz="1400" dirty="0" smtClean="0"/>
              <a:t>Nb-Ti </a:t>
            </a:r>
            <a:r>
              <a:rPr lang="fr-FR" sz="1400" dirty="0" err="1" smtClean="0"/>
              <a:t>busbar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pre-tinned</a:t>
            </a:r>
            <a:endParaRPr lang="fr-FR" sz="1400" dirty="0" smtClean="0"/>
          </a:p>
          <a:p>
            <a:r>
              <a:rPr lang="fr-FR" sz="1400" dirty="0" smtClean="0"/>
              <a:t>Top surface of the Nb3Sn </a:t>
            </a:r>
            <a:r>
              <a:rPr lang="fr-FR" sz="1400" dirty="0" err="1" smtClean="0"/>
              <a:t>cable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cleaned</a:t>
            </a:r>
            <a:r>
              <a:rPr lang="fr-FR" sz="1400" dirty="0" smtClean="0"/>
              <a:t> </a:t>
            </a:r>
            <a:endParaRPr lang="fr-FR" sz="1400" dirty="0" smtClean="0"/>
          </a:p>
          <a:p>
            <a:r>
              <a:rPr lang="fr-FR" sz="1400" dirty="0" err="1" smtClean="0"/>
              <a:t>Soldering</a:t>
            </a:r>
            <a:r>
              <a:rPr lang="fr-FR" sz="1400" dirty="0" smtClean="0"/>
              <a:t> of the </a:t>
            </a:r>
            <a:r>
              <a:rPr lang="fr-FR" sz="1400" dirty="0" smtClean="0"/>
              <a:t>Nb3Sn/Nb </a:t>
            </a:r>
            <a:r>
              <a:rPr lang="fr-FR" sz="1400" dirty="0" smtClean="0"/>
              <a:t>Ti </a:t>
            </a:r>
            <a:r>
              <a:rPr lang="fr-FR" sz="1400" dirty="0" err="1" smtClean="0"/>
              <a:t>junction</a:t>
            </a:r>
            <a:endParaRPr lang="fr-FR" sz="1400" dirty="0" smtClean="0"/>
          </a:p>
          <a:p>
            <a:r>
              <a:rPr lang="fr-FR" sz="1400" dirty="0" smtClean="0"/>
              <a:t>‘</a:t>
            </a:r>
            <a:r>
              <a:rPr lang="fr-FR" sz="1400" dirty="0" smtClean="0"/>
              <a:t>’C’</a:t>
            </a:r>
            <a:r>
              <a:rPr lang="fr-FR" sz="1400" dirty="0" smtClean="0"/>
              <a:t>’-</a:t>
            </a:r>
            <a:r>
              <a:rPr lang="fr-FR" sz="1400" dirty="0" err="1" smtClean="0"/>
              <a:t>shape</a:t>
            </a:r>
            <a:r>
              <a:rPr lang="fr-FR" sz="1400" dirty="0" smtClean="0"/>
              <a:t> </a:t>
            </a:r>
            <a:r>
              <a:rPr lang="fr-FR" sz="1400" dirty="0" err="1" smtClean="0"/>
              <a:t>wrapping</a:t>
            </a:r>
            <a:r>
              <a:rPr lang="fr-FR" sz="1400" dirty="0" smtClean="0"/>
              <a:t> of </a:t>
            </a:r>
            <a:r>
              <a:rPr lang="fr-FR" sz="1400" dirty="0" err="1" smtClean="0"/>
              <a:t>kapton</a:t>
            </a:r>
            <a:r>
              <a:rPr lang="fr-FR" sz="1400" dirty="0" smtClean="0"/>
              <a:t> for </a:t>
            </a:r>
            <a:r>
              <a:rPr lang="fr-FR" sz="1400" dirty="0" err="1" smtClean="0"/>
              <a:t>insulation</a:t>
            </a:r>
            <a:endParaRPr lang="fr-FR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788025" y="1916832"/>
            <a:ext cx="42484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Disadvantage</a:t>
            </a:r>
            <a:r>
              <a:rPr lang="fr-FR" sz="1400" dirty="0" smtClean="0"/>
              <a:t>:</a:t>
            </a:r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smtClean="0"/>
              <a:t>No control of the migration of the Tin solder </a:t>
            </a:r>
            <a:r>
              <a:rPr lang="fr-FR" sz="1400" dirty="0" err="1" smtClean="0"/>
              <a:t>through</a:t>
            </a:r>
            <a:r>
              <a:rPr lang="fr-FR" sz="1400" dirty="0" smtClean="0"/>
              <a:t> the Nb3Sn </a:t>
            </a:r>
            <a:r>
              <a:rPr lang="fr-FR" sz="1400" dirty="0" err="1" smtClean="0"/>
              <a:t>cable</a:t>
            </a:r>
            <a:endParaRPr lang="fr-FR" sz="1400" dirty="0" smtClean="0"/>
          </a:p>
          <a:p>
            <a:r>
              <a:rPr lang="fr-FR" sz="1400" dirty="0" smtClean="0"/>
              <a:t>(</a:t>
            </a:r>
            <a:r>
              <a:rPr lang="fr-FR" sz="1400" dirty="0" err="1" smtClean="0"/>
              <a:t>Bonding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bottom</a:t>
            </a:r>
            <a:r>
              <a:rPr lang="fr-FR" sz="1400" dirty="0" smtClean="0"/>
              <a:t> </a:t>
            </a:r>
            <a:r>
              <a:rPr lang="fr-FR" sz="1400" dirty="0" err="1" smtClean="0"/>
              <a:t>strands</a:t>
            </a:r>
            <a:r>
              <a:rPr lang="fr-FR" sz="1400" dirty="0" smtClean="0"/>
              <a:t> </a:t>
            </a:r>
            <a:r>
              <a:rPr lang="fr-FR" sz="1400" dirty="0" err="1" smtClean="0"/>
              <a:t>hazardous</a:t>
            </a:r>
            <a:r>
              <a:rPr lang="fr-FR" sz="1400" dirty="0" smtClean="0"/>
              <a:t>)</a:t>
            </a:r>
            <a:endParaRPr lang="fr-FR" sz="1400" dirty="0" smtClean="0"/>
          </a:p>
          <a:p>
            <a:endParaRPr lang="fr-FR" sz="1400" dirty="0"/>
          </a:p>
          <a:p>
            <a:endParaRPr lang="fr-FR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479002"/>
            <a:ext cx="4608511" cy="326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6691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00062"/>
            <a:ext cx="8213179" cy="61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88640"/>
            <a:ext cx="262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Summary</a:t>
            </a:r>
            <a:r>
              <a:rPr lang="fr-FR" b="1" dirty="0" smtClean="0"/>
              <a:t> of manufacture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106620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86" y="44624"/>
            <a:ext cx="3739534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8" y="2851443"/>
            <a:ext cx="7310963" cy="3915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ZoneTexte 3"/>
          <p:cNvSpPr txBox="1"/>
          <p:nvPr/>
        </p:nvSpPr>
        <p:spPr>
          <a:xfrm>
            <a:off x="4139952" y="620688"/>
            <a:ext cx="50040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Risk</a:t>
            </a:r>
            <a:r>
              <a:rPr lang="fr-FR" sz="1400" dirty="0" smtClean="0"/>
              <a:t> of short</a:t>
            </a:r>
            <a:endParaRPr lang="fr-FR" sz="1400" dirty="0" smtClean="0"/>
          </a:p>
          <a:p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smtClean="0"/>
              <a:t>The flux sticks to the </a:t>
            </a:r>
            <a:r>
              <a:rPr lang="fr-FR" sz="1400" dirty="0" err="1" smtClean="0"/>
              <a:t>tooling</a:t>
            </a:r>
            <a:r>
              <a:rPr lang="fr-FR" sz="1400" dirty="0" smtClean="0"/>
              <a:t> </a:t>
            </a:r>
            <a:r>
              <a:rPr lang="fr-FR" sz="1400" dirty="0" err="1" smtClean="0"/>
              <a:t>baseplate</a:t>
            </a:r>
            <a:r>
              <a:rPr lang="fr-FR" sz="1400" dirty="0" smtClean="0"/>
              <a:t>, and pull the </a:t>
            </a:r>
            <a:r>
              <a:rPr lang="fr-FR" sz="1400" dirty="0" err="1" smtClean="0"/>
              <a:t>splice</a:t>
            </a:r>
            <a:r>
              <a:rPr lang="fr-FR" sz="1400" dirty="0" smtClean="0"/>
              <a:t> </a:t>
            </a:r>
            <a:r>
              <a:rPr lang="fr-FR" sz="1400" dirty="0" err="1" smtClean="0"/>
              <a:t>when</a:t>
            </a:r>
            <a:r>
              <a:rPr lang="fr-FR" sz="1400" dirty="0" smtClean="0"/>
              <a:t> the </a:t>
            </a:r>
            <a:r>
              <a:rPr lang="fr-FR" sz="1400" dirty="0" err="1" smtClean="0"/>
              <a:t>baseplate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</a:t>
            </a:r>
            <a:r>
              <a:rPr lang="fr-FR" sz="1400" dirty="0" err="1" smtClean="0"/>
              <a:t>removed</a:t>
            </a:r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smtClean="0"/>
              <a:t>The flux </a:t>
            </a:r>
            <a:r>
              <a:rPr lang="fr-FR" sz="1400" dirty="0" err="1" smtClean="0"/>
              <a:t>migrates</a:t>
            </a:r>
            <a:r>
              <a:rPr lang="fr-FR" sz="1400" dirty="0" smtClean="0"/>
              <a:t> by </a:t>
            </a:r>
            <a:r>
              <a:rPr lang="fr-FR" sz="1400" dirty="0" err="1" smtClean="0"/>
              <a:t>capillarity</a:t>
            </a:r>
            <a:r>
              <a:rPr lang="fr-FR" sz="1400" dirty="0" smtClean="0"/>
              <a:t> </a:t>
            </a:r>
            <a:r>
              <a:rPr lang="fr-FR" sz="1400" dirty="0" err="1" smtClean="0"/>
              <a:t>inside</a:t>
            </a:r>
            <a:r>
              <a:rPr lang="fr-FR" sz="1400" dirty="0" smtClean="0"/>
              <a:t> the </a:t>
            </a:r>
            <a:r>
              <a:rPr lang="fr-FR" sz="1400" dirty="0" err="1" smtClean="0"/>
              <a:t>fibreglass</a:t>
            </a:r>
            <a:r>
              <a:rPr lang="fr-FR" sz="1400" dirty="0" smtClean="0"/>
              <a:t> and </a:t>
            </a:r>
            <a:r>
              <a:rPr lang="fr-FR" sz="1400" dirty="0" err="1" smtClean="0"/>
              <a:t>pollutes</a:t>
            </a:r>
            <a:r>
              <a:rPr lang="fr-FR" sz="1400" dirty="0" smtClean="0"/>
              <a:t> </a:t>
            </a:r>
            <a:r>
              <a:rPr lang="fr-FR" sz="1400" dirty="0" err="1" smtClean="0"/>
              <a:t>locally</a:t>
            </a:r>
            <a:r>
              <a:rPr lang="fr-FR" sz="1400" dirty="0" smtClean="0"/>
              <a:t>  the </a:t>
            </a:r>
            <a:r>
              <a:rPr lang="fr-FR" sz="1400" dirty="0" err="1" smtClean="0"/>
              <a:t>impregnation</a:t>
            </a:r>
            <a:endParaRPr lang="fr-FR" sz="1400" dirty="0"/>
          </a:p>
        </p:txBody>
      </p:sp>
      <p:sp>
        <p:nvSpPr>
          <p:cNvPr id="5" name="Ellipse 4"/>
          <p:cNvSpPr/>
          <p:nvPr/>
        </p:nvSpPr>
        <p:spPr>
          <a:xfrm>
            <a:off x="827584" y="1412776"/>
            <a:ext cx="1584176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982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Transfert </a:t>
            </a:r>
            <a:r>
              <a:rPr lang="fr-FR" b="1" dirty="0" err="1" smtClean="0"/>
              <a:t>Reaction</a:t>
            </a:r>
            <a:r>
              <a:rPr lang="fr-FR" b="1" dirty="0" smtClean="0"/>
              <a:t> </a:t>
            </a:r>
            <a:r>
              <a:rPr lang="fr-FR" b="1" dirty="0" err="1" smtClean="0"/>
              <a:t>Tooling</a:t>
            </a:r>
            <a:endParaRPr lang="fr-FR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75856" y="116632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Impregnation</a:t>
            </a:r>
            <a:r>
              <a:rPr lang="fr-FR" b="1" dirty="0" smtClean="0"/>
              <a:t> </a:t>
            </a:r>
            <a:r>
              <a:rPr lang="fr-FR" b="1" dirty="0" err="1" smtClean="0"/>
              <a:t>tooling</a:t>
            </a:r>
            <a:endParaRPr lang="fr-FR" b="1" dirty="0" smtClean="0"/>
          </a:p>
          <a:p>
            <a:endParaRPr lang="fr-FR" dirty="0"/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2843808" y="332656"/>
            <a:ext cx="50405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20687"/>
            <a:ext cx="4057684" cy="3240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988840"/>
            <a:ext cx="5842223" cy="4763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ZoneTexte 15"/>
          <p:cNvSpPr txBox="1"/>
          <p:nvPr/>
        </p:nvSpPr>
        <p:spPr>
          <a:xfrm>
            <a:off x="179512" y="4149080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Filling</a:t>
            </a:r>
            <a:r>
              <a:rPr lang="fr-FR" sz="1400" dirty="0" smtClean="0"/>
              <a:t> all gaps</a:t>
            </a:r>
            <a:endParaRPr lang="fr-FR" sz="1400" dirty="0" smtClean="0"/>
          </a:p>
          <a:p>
            <a:r>
              <a:rPr lang="fr-FR" sz="1400" dirty="0" err="1" smtClean="0"/>
              <a:t>Installing</a:t>
            </a:r>
            <a:r>
              <a:rPr lang="fr-FR" sz="1400" dirty="0" smtClean="0"/>
              <a:t> </a:t>
            </a:r>
            <a:r>
              <a:rPr lang="fr-FR" sz="1400" dirty="0" err="1" smtClean="0"/>
              <a:t>fibreg</a:t>
            </a:r>
            <a:r>
              <a:rPr lang="fr-FR" sz="1400" dirty="0" err="1" smtClean="0"/>
              <a:t>lass</a:t>
            </a:r>
            <a:r>
              <a:rPr lang="fr-FR" sz="1400" dirty="0" smtClean="0"/>
              <a:t> </a:t>
            </a:r>
            <a:r>
              <a:rPr lang="fr-FR" sz="1400" dirty="0" err="1" smtClean="0"/>
              <a:t>cloth</a:t>
            </a:r>
            <a:endParaRPr lang="fr-FR" sz="1400" dirty="0" smtClean="0"/>
          </a:p>
          <a:p>
            <a:r>
              <a:rPr lang="fr-FR" sz="1400" dirty="0" err="1" smtClean="0"/>
              <a:t>Installing</a:t>
            </a:r>
            <a:r>
              <a:rPr lang="fr-FR" sz="1400" dirty="0" smtClean="0"/>
              <a:t> the </a:t>
            </a:r>
            <a:r>
              <a:rPr lang="fr-FR" sz="1400" dirty="0" err="1" smtClean="0"/>
              <a:t>loading</a:t>
            </a:r>
            <a:r>
              <a:rPr lang="fr-FR" sz="1400" dirty="0" smtClean="0"/>
              <a:t> </a:t>
            </a:r>
            <a:r>
              <a:rPr lang="fr-FR" sz="1400" dirty="0" smtClean="0"/>
              <a:t>plates</a:t>
            </a:r>
          </a:p>
          <a:p>
            <a:endParaRPr lang="fr-FR" sz="1400" dirty="0" smtClean="0"/>
          </a:p>
          <a:p>
            <a:r>
              <a:rPr lang="fr-FR" sz="1400" dirty="0" err="1" smtClean="0"/>
              <a:t>Aligning</a:t>
            </a:r>
            <a:r>
              <a:rPr lang="fr-FR" sz="1400" dirty="0" smtClean="0"/>
              <a:t> the </a:t>
            </a:r>
            <a:r>
              <a:rPr lang="fr-FR" sz="1400" dirty="0" err="1" smtClean="0"/>
              <a:t>impregnation</a:t>
            </a:r>
            <a:r>
              <a:rPr lang="fr-FR" sz="1400" dirty="0" smtClean="0"/>
              <a:t> </a:t>
            </a:r>
            <a:r>
              <a:rPr lang="fr-FR" sz="1400" dirty="0" err="1" smtClean="0"/>
              <a:t>poles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err="1" smtClean="0"/>
              <a:t>keys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137259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140968"/>
            <a:ext cx="817245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323404" cy="2931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563888" y="188640"/>
            <a:ext cx="3811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Installing</a:t>
            </a:r>
            <a:r>
              <a:rPr lang="fr-FR" sz="1400" dirty="0" smtClean="0"/>
              <a:t> the top part of the </a:t>
            </a:r>
            <a:r>
              <a:rPr lang="fr-FR" sz="1400" dirty="0" err="1" smtClean="0"/>
              <a:t>impregnation</a:t>
            </a:r>
            <a:r>
              <a:rPr lang="fr-FR" sz="1400" dirty="0" smtClean="0"/>
              <a:t> </a:t>
            </a:r>
            <a:r>
              <a:rPr lang="fr-FR" sz="1400" dirty="0" err="1" smtClean="0"/>
              <a:t>tooling</a:t>
            </a:r>
            <a:endParaRPr lang="fr-FR" sz="1400" dirty="0"/>
          </a:p>
        </p:txBody>
      </p:sp>
      <p:sp>
        <p:nvSpPr>
          <p:cNvPr id="5" name="ZoneTexte 4"/>
          <p:cNvSpPr txBox="1"/>
          <p:nvPr/>
        </p:nvSpPr>
        <p:spPr>
          <a:xfrm>
            <a:off x="4355976" y="2780928"/>
            <a:ext cx="3243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Preparation</a:t>
            </a:r>
            <a:r>
              <a:rPr lang="fr-FR" sz="1400" dirty="0" smtClean="0"/>
              <a:t> for the rotation of the </a:t>
            </a:r>
            <a:r>
              <a:rPr lang="fr-FR" sz="1400" dirty="0" err="1" smtClean="0"/>
              <a:t>tooling</a:t>
            </a:r>
            <a:endParaRPr lang="fr-FR" sz="1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894033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66" y="4149080"/>
            <a:ext cx="2304256" cy="1635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6561512" cy="4921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3161" y="2636912"/>
            <a:ext cx="4435343" cy="4068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ZoneTexte 3"/>
          <p:cNvSpPr txBox="1"/>
          <p:nvPr/>
        </p:nvSpPr>
        <p:spPr>
          <a:xfrm>
            <a:off x="467544" y="5085184"/>
            <a:ext cx="30557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Closing</a:t>
            </a:r>
            <a:r>
              <a:rPr lang="fr-FR" sz="1400" dirty="0" smtClean="0"/>
              <a:t> the </a:t>
            </a:r>
            <a:r>
              <a:rPr lang="fr-FR" sz="1400" dirty="0" err="1" smtClean="0"/>
              <a:t>extremities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tooling</a:t>
            </a:r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err="1" smtClean="0"/>
              <a:t>Vacuuming</a:t>
            </a:r>
            <a:r>
              <a:rPr lang="fr-FR" sz="1400" dirty="0" smtClean="0"/>
              <a:t> the </a:t>
            </a:r>
            <a:r>
              <a:rPr lang="fr-FR" sz="1400" dirty="0" err="1" smtClean="0"/>
              <a:t>tooling</a:t>
            </a:r>
            <a:r>
              <a:rPr lang="fr-FR" sz="1400" dirty="0" smtClean="0"/>
              <a:t> to test </a:t>
            </a:r>
            <a:r>
              <a:rPr lang="fr-FR" sz="1400" dirty="0" err="1" smtClean="0"/>
              <a:t>tightness</a:t>
            </a:r>
            <a:endParaRPr lang="fr-FR" sz="1400" dirty="0" smtClean="0"/>
          </a:p>
          <a:p>
            <a:endParaRPr lang="fr-FR" sz="1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4462" y="1340768"/>
            <a:ext cx="6315075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3380" y="421346"/>
            <a:ext cx="162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Polymerisation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419776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333" y="3517803"/>
            <a:ext cx="3433192" cy="322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7527" y="2585052"/>
            <a:ext cx="5291062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3010"/>
            <a:ext cx="3505200" cy="3316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5291" y="123010"/>
            <a:ext cx="4012373" cy="33779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28245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056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8136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16632"/>
            <a:ext cx="461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Braiding</a:t>
            </a:r>
            <a:r>
              <a:rPr lang="fr-FR" b="1" dirty="0" smtClean="0"/>
              <a:t> 11TEX +MICA </a:t>
            </a:r>
            <a:r>
              <a:rPr lang="fr-FR" b="1" dirty="0" err="1" smtClean="0"/>
              <a:t>cable</a:t>
            </a:r>
            <a:r>
              <a:rPr lang="fr-FR" b="1" dirty="0" smtClean="0"/>
              <a:t> </a:t>
            </a:r>
            <a:r>
              <a:rPr lang="fr-FR" b="1" dirty="0" smtClean="0"/>
              <a:t>Nb3Sn 11T </a:t>
            </a:r>
            <a:r>
              <a:rPr lang="fr-FR" b="1" dirty="0" err="1" smtClean="0"/>
              <a:t>Dipole</a:t>
            </a:r>
            <a:endParaRPr lang="fr-FR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320779" cy="6051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raiding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3528" y="476672"/>
            <a:ext cx="7869482" cy="590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92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28289"/>
            <a:ext cx="7147476" cy="499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88640"/>
            <a:ext cx="3653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Cable</a:t>
            </a:r>
            <a:r>
              <a:rPr lang="fr-FR" sz="2000" b="1" dirty="0" smtClean="0"/>
              <a:t> </a:t>
            </a:r>
            <a:r>
              <a:rPr lang="fr-FR" sz="2000" b="1" dirty="0" smtClean="0"/>
              <a:t>Cu, WST (ITER), RRP-54/61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6982" y="530096"/>
            <a:ext cx="2274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Stable </a:t>
            </a:r>
            <a:r>
              <a:rPr lang="fr-FR" dirty="0" err="1" smtClean="0"/>
              <a:t>cable</a:t>
            </a:r>
            <a:endParaRPr lang="fr-FR" dirty="0" smtClean="0"/>
          </a:p>
          <a:p>
            <a:r>
              <a:rPr lang="fr-FR" dirty="0" err="1" smtClean="0"/>
              <a:t>Winding</a:t>
            </a:r>
            <a:r>
              <a:rPr lang="fr-FR" dirty="0" smtClean="0"/>
              <a:t> 3 </a:t>
            </a:r>
            <a:r>
              <a:rPr lang="fr-FR" dirty="0" err="1" smtClean="0"/>
              <a:t>days</a:t>
            </a:r>
            <a:r>
              <a:rPr lang="fr-FR" dirty="0" smtClean="0"/>
              <a:t>/layer</a:t>
            </a:r>
          </a:p>
          <a:p>
            <a:r>
              <a:rPr lang="fr-FR" dirty="0" err="1" smtClean="0"/>
              <a:t>Winding</a:t>
            </a:r>
            <a:r>
              <a:rPr lang="fr-FR" dirty="0" smtClean="0"/>
              <a:t> tension 30 kg</a:t>
            </a:r>
            <a:endParaRPr lang="fr-FR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88640"/>
            <a:ext cx="4645244" cy="2282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56223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178" y="116632"/>
            <a:ext cx="2076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Câble  RRP-108/127</a:t>
            </a:r>
            <a:endParaRPr lang="fr-FR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548680"/>
            <a:ext cx="22901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unstable</a:t>
            </a:r>
            <a:endParaRPr lang="fr-FR" dirty="0" smtClean="0"/>
          </a:p>
          <a:p>
            <a:r>
              <a:rPr lang="fr-FR" dirty="0" err="1" smtClean="0"/>
              <a:t>Winding</a:t>
            </a:r>
            <a:r>
              <a:rPr lang="fr-FR" dirty="0" smtClean="0"/>
              <a:t> 6 </a:t>
            </a:r>
            <a:r>
              <a:rPr lang="fr-FR" dirty="0" err="1" smtClean="0"/>
              <a:t>days</a:t>
            </a:r>
            <a:r>
              <a:rPr lang="fr-FR" dirty="0" smtClean="0"/>
              <a:t>/layer</a:t>
            </a:r>
          </a:p>
          <a:p>
            <a:r>
              <a:rPr lang="fr-FR" dirty="0" err="1" smtClean="0"/>
              <a:t>Winding</a:t>
            </a:r>
            <a:r>
              <a:rPr lang="fr-FR" dirty="0" smtClean="0"/>
              <a:t> tension 20 Kg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91993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Discovery</a:t>
            </a:r>
            <a:r>
              <a:rPr lang="fr-FR" dirty="0" smtClean="0"/>
              <a:t> of a </a:t>
            </a:r>
            <a:r>
              <a:rPr lang="fr-FR" dirty="0" err="1" smtClean="0"/>
              <a:t>popped</a:t>
            </a:r>
            <a:r>
              <a:rPr lang="fr-FR" dirty="0" smtClean="0"/>
              <a:t> </a:t>
            </a:r>
            <a:r>
              <a:rPr lang="fr-FR" dirty="0" err="1" smtClean="0"/>
              <a:t>strand</a:t>
            </a:r>
            <a:r>
              <a:rPr lang="fr-FR" dirty="0" smtClean="0"/>
              <a:t> in the </a:t>
            </a:r>
            <a:r>
              <a:rPr lang="fr-FR" dirty="0" err="1" smtClean="0"/>
              <a:t>internal</a:t>
            </a:r>
            <a:r>
              <a:rPr lang="fr-FR" dirty="0" smtClean="0"/>
              <a:t> </a:t>
            </a:r>
            <a:r>
              <a:rPr lang="fr-FR" dirty="0" err="1" smtClean="0"/>
              <a:t>winding</a:t>
            </a:r>
            <a:r>
              <a:rPr lang="fr-FR" dirty="0" smtClean="0"/>
              <a:t> radius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unwinding</a:t>
            </a:r>
            <a:r>
              <a:rPr lang="fr-FR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24129" y="1844824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 smtClean="0"/>
              <a:t>Temporary</a:t>
            </a:r>
            <a:r>
              <a:rPr lang="fr-FR" u="sng" dirty="0" smtClean="0"/>
              <a:t> solution:</a:t>
            </a:r>
          </a:p>
          <a:p>
            <a:r>
              <a:rPr lang="fr-FR" dirty="0" smtClean="0"/>
              <a:t>-Bond </a:t>
            </a:r>
            <a:r>
              <a:rPr lang="fr-FR" dirty="0" err="1" smtClean="0"/>
              <a:t>fiber</a:t>
            </a:r>
            <a:r>
              <a:rPr lang="fr-FR" dirty="0" smtClean="0"/>
              <a:t> glass </a:t>
            </a:r>
            <a:r>
              <a:rPr lang="fr-FR" dirty="0" err="1" smtClean="0"/>
              <a:t>whith</a:t>
            </a:r>
            <a:r>
              <a:rPr lang="fr-FR" dirty="0" smtClean="0"/>
              <a:t> </a:t>
            </a:r>
            <a:r>
              <a:rPr lang="fr-FR" dirty="0" err="1" smtClean="0"/>
              <a:t>ceramic</a:t>
            </a:r>
            <a:endParaRPr lang="fr-FR" dirty="0" smtClean="0"/>
          </a:p>
          <a:p>
            <a:r>
              <a:rPr lang="fr-FR" dirty="0" smtClean="0"/>
              <a:t>  binder.</a:t>
            </a:r>
          </a:p>
          <a:p>
            <a:r>
              <a:rPr lang="fr-FR" dirty="0" smtClean="0"/>
              <a:t>-Use </a:t>
            </a:r>
            <a:r>
              <a:rPr lang="fr-FR" dirty="0" smtClean="0"/>
              <a:t>a </a:t>
            </a:r>
            <a:r>
              <a:rPr lang="fr-FR" dirty="0" err="1" smtClean="0"/>
              <a:t>special</a:t>
            </a:r>
            <a:r>
              <a:rPr lang="fr-FR" dirty="0" smtClean="0"/>
              <a:t> </a:t>
            </a:r>
            <a:r>
              <a:rPr lang="fr-FR" dirty="0" err="1" smtClean="0"/>
              <a:t>tool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5831667" y="4797152"/>
            <a:ext cx="28132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 err="1" smtClean="0"/>
              <a:t>Disadvantage</a:t>
            </a:r>
            <a:r>
              <a:rPr lang="fr-FR" u="sng" dirty="0" smtClean="0"/>
              <a:t>:</a:t>
            </a:r>
            <a:endParaRPr lang="fr-FR" u="sng" dirty="0" smtClean="0"/>
          </a:p>
          <a:p>
            <a:r>
              <a:rPr lang="fr-FR" dirty="0" err="1" smtClean="0"/>
              <a:t>Difficult</a:t>
            </a:r>
            <a:r>
              <a:rPr lang="fr-FR" dirty="0" smtClean="0"/>
              <a:t> to control.</a:t>
            </a:r>
          </a:p>
          <a:p>
            <a:r>
              <a:rPr lang="fr-FR" dirty="0" err="1" smtClean="0"/>
              <a:t>Curred</a:t>
            </a:r>
            <a:r>
              <a:rPr lang="fr-FR" dirty="0" smtClean="0"/>
              <a:t> binder </a:t>
            </a:r>
            <a:r>
              <a:rPr lang="fr-FR" dirty="0" err="1" smtClean="0"/>
              <a:t>stiffens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176" y="1484783"/>
            <a:ext cx="5585557" cy="5313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3337" y="332656"/>
            <a:ext cx="2827464" cy="2200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58290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49793"/>
            <a:ext cx="6048672" cy="409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0419" y="127697"/>
            <a:ext cx="4571611" cy="242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778" y="116632"/>
            <a:ext cx="1307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End </a:t>
            </a:r>
            <a:r>
              <a:rPr lang="fr-FR" b="1" dirty="0" err="1" smtClean="0"/>
              <a:t>spacers</a:t>
            </a:r>
            <a:endParaRPr lang="fr-FR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707" y="520783"/>
            <a:ext cx="395210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u="sng" dirty="0" smtClean="0"/>
              <a:t>End </a:t>
            </a:r>
            <a:r>
              <a:rPr lang="fr-FR" sz="1400" b="1" u="sng" dirty="0" err="1" smtClean="0"/>
              <a:t>spacer</a:t>
            </a:r>
            <a:r>
              <a:rPr lang="fr-FR" sz="1400" b="1" u="sng" dirty="0" smtClean="0"/>
              <a:t> in one part</a:t>
            </a:r>
          </a:p>
          <a:p>
            <a:endParaRPr lang="fr-FR" sz="1400" dirty="0" smtClean="0"/>
          </a:p>
          <a:p>
            <a:r>
              <a:rPr lang="fr-FR" sz="1400" dirty="0" err="1" smtClean="0"/>
              <a:t>Implementation</a:t>
            </a:r>
            <a:r>
              <a:rPr lang="fr-FR" sz="1400" dirty="0" smtClean="0"/>
              <a:t> </a:t>
            </a:r>
            <a:r>
              <a:rPr lang="fr-FR" sz="1400" dirty="0" err="1" smtClean="0"/>
              <a:t>difficult</a:t>
            </a:r>
            <a:r>
              <a:rPr lang="fr-FR" sz="1400" dirty="0" smtClean="0"/>
              <a:t>.</a:t>
            </a:r>
          </a:p>
          <a:p>
            <a:endParaRPr lang="fr-FR" sz="1400" dirty="0" smtClean="0"/>
          </a:p>
          <a:p>
            <a:r>
              <a:rPr lang="fr-FR" sz="1400" dirty="0" smtClean="0"/>
              <a:t>Damages the </a:t>
            </a:r>
            <a:r>
              <a:rPr lang="fr-FR" sz="1400" dirty="0" err="1" smtClean="0"/>
              <a:t>cable</a:t>
            </a:r>
            <a:r>
              <a:rPr lang="fr-FR" sz="1400" dirty="0" smtClean="0"/>
              <a:t> </a:t>
            </a:r>
            <a:r>
              <a:rPr lang="fr-FR" sz="1400" dirty="0" err="1" smtClean="0"/>
              <a:t>insulation</a:t>
            </a:r>
            <a:r>
              <a:rPr lang="fr-FR" sz="1400" dirty="0" smtClean="0"/>
              <a:t> .</a:t>
            </a:r>
          </a:p>
          <a:p>
            <a:endParaRPr lang="fr-FR" sz="1400" dirty="0" smtClean="0"/>
          </a:p>
          <a:p>
            <a:r>
              <a:rPr lang="fr-FR" sz="1400" dirty="0" smtClean="0"/>
              <a:t>Modification of the </a:t>
            </a:r>
            <a:r>
              <a:rPr lang="fr-FR" sz="1400" dirty="0" err="1" smtClean="0"/>
              <a:t>spacer</a:t>
            </a:r>
            <a:r>
              <a:rPr lang="fr-FR" sz="1400" dirty="0" smtClean="0"/>
              <a:t> </a:t>
            </a:r>
            <a:r>
              <a:rPr lang="fr-FR" sz="1400" dirty="0" err="1" smtClean="0"/>
              <a:t>geometry</a:t>
            </a:r>
            <a:r>
              <a:rPr lang="fr-FR" sz="1400" dirty="0" smtClean="0"/>
              <a:t>  </a:t>
            </a:r>
            <a:r>
              <a:rPr lang="fr-FR" sz="1400" dirty="0" err="1" smtClean="0"/>
              <a:t>necessary</a:t>
            </a:r>
            <a:r>
              <a:rPr lang="fr-FR" sz="1400" dirty="0" smtClean="0"/>
              <a:t>.(!)</a:t>
            </a:r>
            <a:endParaRPr lang="fr-FR" sz="1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771800" y="5013176"/>
            <a:ext cx="288032" cy="158417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364088" y="1584789"/>
            <a:ext cx="1512168" cy="93610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3853" y="1052736"/>
            <a:ext cx="1311678" cy="103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94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98502"/>
            <a:ext cx="7704856" cy="5469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52565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 smtClean="0"/>
              <a:t>End </a:t>
            </a:r>
            <a:r>
              <a:rPr lang="fr-FR" sz="1400" b="1" u="sng" dirty="0" err="1" smtClean="0"/>
              <a:t>spacer</a:t>
            </a:r>
            <a:r>
              <a:rPr lang="fr-FR" sz="1400" b="1" u="sng" dirty="0" smtClean="0"/>
              <a:t> </a:t>
            </a:r>
            <a:r>
              <a:rPr lang="fr-FR" sz="1400" b="1" u="sng" dirty="0" err="1" smtClean="0"/>
              <a:t>with</a:t>
            </a:r>
            <a:r>
              <a:rPr lang="fr-FR" sz="1400" b="1" u="sng" dirty="0" smtClean="0"/>
              <a:t> </a:t>
            </a:r>
            <a:r>
              <a:rPr lang="fr-FR" sz="1400" b="1" u="sng" dirty="0" err="1" smtClean="0"/>
              <a:t>springy</a:t>
            </a:r>
            <a:r>
              <a:rPr lang="fr-FR" sz="1400" b="1" u="sng" dirty="0" smtClean="0"/>
              <a:t> </a:t>
            </a:r>
            <a:r>
              <a:rPr lang="fr-FR" sz="1400" b="1" u="sng" dirty="0" err="1" smtClean="0"/>
              <a:t>leg</a:t>
            </a:r>
            <a:endParaRPr lang="fr-FR" sz="1400" b="1" u="sng" dirty="0" smtClean="0"/>
          </a:p>
          <a:p>
            <a:endParaRPr lang="fr-FR" sz="1400" b="1" dirty="0"/>
          </a:p>
          <a:p>
            <a:r>
              <a:rPr lang="fr-FR" sz="1400" dirty="0" err="1" smtClean="0"/>
              <a:t>Implementation</a:t>
            </a:r>
            <a:r>
              <a:rPr lang="fr-FR" sz="1400" dirty="0" smtClean="0"/>
              <a:t> </a:t>
            </a:r>
            <a:r>
              <a:rPr lang="fr-FR" sz="1400" dirty="0" err="1" smtClean="0"/>
              <a:t>easy</a:t>
            </a:r>
            <a:r>
              <a:rPr lang="fr-FR" sz="1400" dirty="0" smtClean="0"/>
              <a:t>.</a:t>
            </a:r>
            <a:endParaRPr lang="fr-FR" sz="1400" dirty="0"/>
          </a:p>
          <a:p>
            <a:r>
              <a:rPr lang="fr-FR" sz="1400" dirty="0" err="1" smtClean="0"/>
              <a:t>Minimize</a:t>
            </a:r>
            <a:r>
              <a:rPr lang="fr-FR" sz="1400" dirty="0" smtClean="0"/>
              <a:t> </a:t>
            </a:r>
            <a:r>
              <a:rPr lang="fr-FR" sz="1400" dirty="0" err="1" smtClean="0"/>
              <a:t>deterioration</a:t>
            </a:r>
            <a:r>
              <a:rPr lang="fr-FR" sz="1400" dirty="0" smtClean="0"/>
              <a:t> </a:t>
            </a:r>
            <a:r>
              <a:rPr lang="fr-FR" sz="1400" dirty="0"/>
              <a:t>of </a:t>
            </a:r>
            <a:r>
              <a:rPr lang="fr-FR" sz="1400" dirty="0" err="1"/>
              <a:t>cable</a:t>
            </a:r>
            <a:r>
              <a:rPr lang="fr-FR" sz="1400" dirty="0"/>
              <a:t> </a:t>
            </a:r>
            <a:r>
              <a:rPr lang="fr-FR" sz="1400" dirty="0" err="1"/>
              <a:t>insulation</a:t>
            </a:r>
            <a:r>
              <a:rPr lang="fr-FR" sz="1400" dirty="0"/>
              <a:t> .</a:t>
            </a:r>
          </a:p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153665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479693"/>
            <a:ext cx="2941373" cy="1866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60659"/>
            <a:ext cx="2430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u="sng" dirty="0" err="1" smtClean="0"/>
              <a:t>Electrical</a:t>
            </a:r>
            <a:r>
              <a:rPr lang="fr-FR" sz="1400" b="1" u="sng" dirty="0" smtClean="0"/>
              <a:t> </a:t>
            </a:r>
            <a:r>
              <a:rPr lang="fr-FR" sz="1400" b="1" u="sng" dirty="0" err="1" smtClean="0"/>
              <a:t>insulation</a:t>
            </a:r>
            <a:r>
              <a:rPr lang="fr-FR" sz="1400" b="1" u="sng" dirty="0" smtClean="0"/>
              <a:t> of </a:t>
            </a:r>
            <a:r>
              <a:rPr lang="fr-FR" sz="1400" b="1" u="sng" dirty="0" err="1" smtClean="0"/>
              <a:t>spacers</a:t>
            </a:r>
            <a:endParaRPr lang="fr-FR" sz="14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100482" y="382425"/>
            <a:ext cx="5981317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Tapes of </a:t>
            </a:r>
            <a:r>
              <a:rPr lang="fr-FR" sz="1400" dirty="0" err="1" smtClean="0"/>
              <a:t>Sglass</a:t>
            </a:r>
            <a:r>
              <a:rPr lang="fr-FR" sz="1400" dirty="0" smtClean="0"/>
              <a:t> 16 mm*0.15 mm </a:t>
            </a:r>
            <a:r>
              <a:rPr lang="fr-FR" sz="1400" dirty="0" err="1" smtClean="0"/>
              <a:t>insulating</a:t>
            </a:r>
            <a:r>
              <a:rPr lang="fr-FR" sz="1400" dirty="0" smtClean="0"/>
              <a:t> the </a:t>
            </a:r>
            <a:r>
              <a:rPr lang="fr-FR" sz="1400" dirty="0" err="1" smtClean="0"/>
              <a:t>spacer</a:t>
            </a:r>
            <a:r>
              <a:rPr lang="fr-FR" sz="1400" dirty="0" smtClean="0"/>
              <a:t> </a:t>
            </a:r>
            <a:r>
              <a:rPr lang="fr-FR" sz="1400" dirty="0" err="1" smtClean="0"/>
              <a:t>from</a:t>
            </a:r>
            <a:r>
              <a:rPr lang="fr-FR" sz="1400" dirty="0" smtClean="0"/>
              <a:t> the </a:t>
            </a:r>
            <a:r>
              <a:rPr lang="fr-FR" sz="1400" dirty="0" err="1" smtClean="0"/>
              <a:t>cable</a:t>
            </a:r>
            <a:r>
              <a:rPr lang="fr-FR" sz="1400" dirty="0" smtClean="0"/>
              <a:t> .</a:t>
            </a:r>
          </a:p>
          <a:p>
            <a:r>
              <a:rPr lang="fr-FR" sz="1400" u="sng" dirty="0" err="1" smtClean="0"/>
              <a:t>Disadvantage</a:t>
            </a:r>
            <a:r>
              <a:rPr lang="fr-FR" sz="1400" u="sng" dirty="0" smtClean="0"/>
              <a:t>:</a:t>
            </a:r>
            <a:endParaRPr lang="fr-FR" sz="1400" u="sng" dirty="0"/>
          </a:p>
          <a:p>
            <a:r>
              <a:rPr lang="fr-FR" sz="1400" dirty="0" smtClean="0"/>
              <a:t>No </a:t>
            </a:r>
            <a:r>
              <a:rPr lang="fr-FR" sz="1400" dirty="0" err="1" smtClean="0"/>
              <a:t>certainty</a:t>
            </a:r>
            <a:r>
              <a:rPr lang="fr-FR" sz="1400" dirty="0" smtClean="0"/>
              <a:t> to </a:t>
            </a:r>
            <a:r>
              <a:rPr lang="fr-FR" sz="1400" dirty="0" err="1" smtClean="0"/>
              <a:t>cover</a:t>
            </a:r>
            <a:r>
              <a:rPr lang="fr-FR" sz="1400" dirty="0" smtClean="0"/>
              <a:t> the total surface of the </a:t>
            </a:r>
            <a:r>
              <a:rPr lang="fr-FR" sz="1400" dirty="0" err="1" smtClean="0"/>
              <a:t>spacer</a:t>
            </a:r>
            <a:r>
              <a:rPr lang="fr-FR" sz="1400" dirty="0" smtClean="0"/>
              <a:t> </a:t>
            </a:r>
            <a:r>
              <a:rPr lang="fr-FR" sz="1400" dirty="0"/>
              <a:t> </a:t>
            </a:r>
            <a:r>
              <a:rPr lang="fr-FR" sz="1400" dirty="0" smtClean="0"/>
              <a:t>in contact </a:t>
            </a:r>
            <a:r>
              <a:rPr lang="fr-FR" sz="1400" dirty="0" err="1" smtClean="0"/>
              <a:t>with</a:t>
            </a:r>
            <a:r>
              <a:rPr lang="fr-FR" sz="1400" dirty="0" smtClean="0"/>
              <a:t> the </a:t>
            </a:r>
            <a:r>
              <a:rPr lang="fr-FR" sz="1400" dirty="0" err="1" smtClean="0"/>
              <a:t>cable</a:t>
            </a:r>
            <a:r>
              <a:rPr lang="fr-FR" sz="1400" dirty="0" smtClean="0"/>
              <a:t>.</a:t>
            </a:r>
          </a:p>
          <a:p>
            <a:endParaRPr lang="fr-FR" sz="1400" dirty="0" smtClean="0"/>
          </a:p>
          <a:p>
            <a:r>
              <a:rPr lang="fr-FR" sz="1400" dirty="0" err="1" smtClean="0"/>
              <a:t>During</a:t>
            </a:r>
            <a:r>
              <a:rPr lang="fr-FR" sz="1400" dirty="0" smtClean="0"/>
              <a:t> </a:t>
            </a:r>
            <a:r>
              <a:rPr lang="fr-FR" sz="1400" dirty="0" err="1" smtClean="0"/>
              <a:t>clamping</a:t>
            </a:r>
            <a:r>
              <a:rPr lang="fr-FR" sz="1400" dirty="0" smtClean="0"/>
              <a:t> /de </a:t>
            </a:r>
            <a:r>
              <a:rPr lang="fr-FR" sz="1400" dirty="0" err="1" smtClean="0"/>
              <a:t>clamping</a:t>
            </a:r>
            <a:r>
              <a:rPr lang="fr-FR" sz="1400" dirty="0" smtClean="0"/>
              <a:t>  of the </a:t>
            </a:r>
            <a:r>
              <a:rPr lang="fr-FR" sz="1400" dirty="0" err="1" smtClean="0"/>
              <a:t>coil</a:t>
            </a:r>
            <a:r>
              <a:rPr lang="fr-FR" sz="1400" dirty="0" smtClean="0"/>
              <a:t> , the </a:t>
            </a:r>
            <a:r>
              <a:rPr lang="fr-FR" sz="1400" dirty="0" err="1" smtClean="0"/>
              <a:t>leg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spacer</a:t>
            </a:r>
            <a:r>
              <a:rPr lang="fr-FR" sz="1400" dirty="0" smtClean="0"/>
              <a:t> moves (</a:t>
            </a:r>
            <a:r>
              <a:rPr lang="fr-FR" sz="1400" dirty="0" err="1" smtClean="0"/>
              <a:t>rotates</a:t>
            </a:r>
            <a:r>
              <a:rPr lang="fr-FR" sz="1400" dirty="0" smtClean="0"/>
              <a:t>)</a:t>
            </a:r>
          </a:p>
          <a:p>
            <a:r>
              <a:rPr lang="fr-FR" sz="1400" dirty="0"/>
              <a:t>a</a:t>
            </a:r>
            <a:r>
              <a:rPr lang="fr-FR" sz="1400" dirty="0" smtClean="0"/>
              <a:t>nd </a:t>
            </a:r>
            <a:r>
              <a:rPr lang="fr-FR" sz="1400" dirty="0" err="1" smtClean="0"/>
              <a:t>may</a:t>
            </a:r>
            <a:r>
              <a:rPr lang="fr-FR" sz="1400" dirty="0" smtClean="0"/>
              <a:t> damage  the </a:t>
            </a:r>
            <a:r>
              <a:rPr lang="fr-FR" sz="1400" dirty="0" err="1" smtClean="0"/>
              <a:t>insulation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cable</a:t>
            </a:r>
            <a:r>
              <a:rPr lang="fr-FR" sz="1400" dirty="0" smtClean="0"/>
              <a:t> .</a:t>
            </a:r>
          </a:p>
          <a:p>
            <a:r>
              <a:rPr lang="fr-FR" sz="1400" dirty="0" smtClean="0"/>
              <a:t>Risque de CC.</a:t>
            </a:r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 smtClean="0"/>
          </a:p>
          <a:p>
            <a:endParaRPr lang="fr-FR" sz="1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44" y="2628204"/>
            <a:ext cx="4317940" cy="4142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7584" y="1777090"/>
            <a:ext cx="5818318" cy="46042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9417" y="4930130"/>
            <a:ext cx="437133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2605" y="3284984"/>
            <a:ext cx="481013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2627784" y="3867308"/>
            <a:ext cx="288033" cy="93322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86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367" y="1976293"/>
            <a:ext cx="5819941" cy="4519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5025" y="589330"/>
            <a:ext cx="32835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u="sng" dirty="0" smtClean="0"/>
              <a:t>Alternative:</a:t>
            </a:r>
          </a:p>
          <a:p>
            <a:r>
              <a:rPr lang="fr-FR" sz="1400" dirty="0" err="1" smtClean="0"/>
              <a:t>Coating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err="1" smtClean="0"/>
              <a:t>vitreous</a:t>
            </a:r>
            <a:r>
              <a:rPr lang="fr-FR" sz="1400" dirty="0" smtClean="0"/>
              <a:t> </a:t>
            </a:r>
            <a:r>
              <a:rPr lang="fr-FR" sz="1400" dirty="0" err="1" smtClean="0"/>
              <a:t>enamel</a:t>
            </a:r>
            <a:endParaRPr lang="fr-FR" sz="1400" dirty="0" smtClean="0"/>
          </a:p>
          <a:p>
            <a:endParaRPr lang="fr-FR" sz="1400" dirty="0"/>
          </a:p>
          <a:p>
            <a:r>
              <a:rPr lang="fr-FR" sz="1400" dirty="0" smtClean="0"/>
              <a:t>Good </a:t>
            </a:r>
            <a:r>
              <a:rPr lang="fr-FR" sz="1400" dirty="0" err="1" smtClean="0"/>
              <a:t>mechanical</a:t>
            </a:r>
            <a:r>
              <a:rPr lang="fr-FR" sz="1400" dirty="0" smtClean="0"/>
              <a:t> </a:t>
            </a:r>
            <a:r>
              <a:rPr lang="fr-FR" sz="1400" dirty="0" err="1" smtClean="0"/>
              <a:t>properties</a:t>
            </a:r>
            <a:r>
              <a:rPr lang="fr-FR" sz="1400" dirty="0" smtClean="0"/>
              <a:t> </a:t>
            </a:r>
            <a:r>
              <a:rPr lang="fr-FR" sz="1400" dirty="0" err="1" smtClean="0"/>
              <a:t>at</a:t>
            </a:r>
            <a:r>
              <a:rPr lang="fr-FR" sz="1400" dirty="0" smtClean="0"/>
              <a:t> </a:t>
            </a:r>
            <a:r>
              <a:rPr lang="fr-FR" sz="1400" dirty="0" smtClean="0"/>
              <a:t>77K</a:t>
            </a:r>
            <a:endParaRPr lang="fr-FR" sz="1400" dirty="0" smtClean="0"/>
          </a:p>
          <a:p>
            <a:r>
              <a:rPr lang="fr-FR" sz="1400" dirty="0" smtClean="0"/>
              <a:t>Maximum operating </a:t>
            </a:r>
            <a:r>
              <a:rPr lang="fr-FR" sz="1400" dirty="0" err="1" smtClean="0"/>
              <a:t>temperature</a:t>
            </a:r>
            <a:r>
              <a:rPr lang="fr-FR" sz="1400" dirty="0" smtClean="0"/>
              <a:t> </a:t>
            </a:r>
            <a:r>
              <a:rPr lang="fr-FR" sz="1400" dirty="0" smtClean="0"/>
              <a:t>≥ </a:t>
            </a:r>
            <a:r>
              <a:rPr lang="fr-FR" sz="1400" dirty="0" smtClean="0"/>
              <a:t>750°C</a:t>
            </a:r>
          </a:p>
          <a:p>
            <a:r>
              <a:rPr lang="fr-FR" sz="1400" dirty="0" smtClean="0"/>
              <a:t>Radiation </a:t>
            </a:r>
            <a:r>
              <a:rPr lang="fr-FR" sz="1400" dirty="0" err="1" smtClean="0"/>
              <a:t>resistant</a:t>
            </a:r>
            <a:r>
              <a:rPr lang="fr-FR" sz="1400" dirty="0" smtClean="0"/>
              <a:t>.</a:t>
            </a:r>
            <a:endParaRPr lang="fr-FR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1630" y="219997"/>
            <a:ext cx="2454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u="sng" dirty="0" err="1" smtClean="0"/>
              <a:t>Electrical</a:t>
            </a:r>
            <a:r>
              <a:rPr lang="fr-FR" sz="1400" b="1" u="sng" dirty="0" smtClean="0"/>
              <a:t> </a:t>
            </a:r>
            <a:r>
              <a:rPr lang="fr-FR" sz="1400" b="1" u="sng" dirty="0" err="1" smtClean="0"/>
              <a:t>Insulation</a:t>
            </a:r>
            <a:r>
              <a:rPr lang="fr-FR" sz="1400" b="1" u="sng" dirty="0" smtClean="0"/>
              <a:t> of </a:t>
            </a:r>
            <a:r>
              <a:rPr lang="fr-FR" sz="1400" b="1" u="sng" dirty="0" err="1" smtClean="0"/>
              <a:t>Spacers</a:t>
            </a:r>
            <a:endParaRPr lang="fr-FR" sz="1400" b="1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7012" y="1"/>
            <a:ext cx="5609484" cy="200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164352" y="1"/>
            <a:ext cx="2055720" cy="243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4776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1927</TotalTime>
  <Words>715</Words>
  <Application>Microsoft Macintosh PowerPoint</Application>
  <PresentationFormat>On-screen Show (4:3)</PresentationFormat>
  <Paragraphs>136</Paragraphs>
  <Slides>28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Jacky Mazet</dc:creator>
  <cp:lastModifiedBy>David Smekens</cp:lastModifiedBy>
  <cp:revision>191</cp:revision>
  <cp:lastPrinted>2013-09-17T14:07:45Z</cp:lastPrinted>
  <dcterms:created xsi:type="dcterms:W3CDTF">2013-09-17T08:13:28Z</dcterms:created>
  <dcterms:modified xsi:type="dcterms:W3CDTF">2013-09-21T06:35:49Z</dcterms:modified>
</cp:coreProperties>
</file>