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7" r:id="rId2"/>
    <p:sldId id="258" r:id="rId3"/>
    <p:sldId id="269" r:id="rId4"/>
    <p:sldId id="271" r:id="rId5"/>
    <p:sldId id="272" r:id="rId6"/>
    <p:sldId id="273" r:id="rId7"/>
    <p:sldId id="270" r:id="rId8"/>
    <p:sldId id="274" r:id="rId9"/>
    <p:sldId id="275" r:id="rId10"/>
    <p:sldId id="276" r:id="rId11"/>
    <p:sldId id="259" r:id="rId12"/>
    <p:sldId id="277" r:id="rId13"/>
    <p:sldId id="278" r:id="rId14"/>
    <p:sldId id="279" r:id="rId15"/>
    <p:sldId id="260" r:id="rId16"/>
    <p:sldId id="264" r:id="rId17"/>
    <p:sldId id="26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8" d="100"/>
          <a:sy n="128" d="100"/>
        </p:scale>
        <p:origin x="-1888"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6D4E7B-D70A-7C40-A45C-D3F2FB1E5F95}" type="datetimeFigureOut">
              <a:rPr lang="en-US" smtClean="0"/>
              <a:t>9/21/13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4E71EB-6942-2A49-BF6D-C67F5316A579}" type="slidenum">
              <a:rPr lang="en-US" smtClean="0"/>
              <a:t>‹#›</a:t>
            </a:fld>
            <a:endParaRPr lang="en-US"/>
          </a:p>
        </p:txBody>
      </p:sp>
    </p:spTree>
    <p:extLst>
      <p:ext uri="{BB962C8B-B14F-4D97-AF65-F5344CB8AC3E}">
        <p14:creationId xmlns:p14="http://schemas.microsoft.com/office/powerpoint/2010/main" val="291478948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a:t>
            </a:r>
            <a:r>
              <a:rPr lang="en-US" baseline="0" dirty="0" smtClean="0"/>
              <a:t> scanned section(2D)  has its own reference. Scanned sections are not correlated to a global reference system. </a:t>
            </a:r>
          </a:p>
          <a:p>
            <a:r>
              <a:rPr lang="en-US" baseline="0" dirty="0" smtClean="0"/>
              <a:t>This allows to work out the shimming plan for the collaring.</a:t>
            </a:r>
          </a:p>
          <a:p>
            <a:r>
              <a:rPr lang="en-US" baseline="0" dirty="0" smtClean="0"/>
              <a:t>It does not give any idea about the sag, the bend or the torsion of the coil over its entire length</a:t>
            </a:r>
          </a:p>
          <a:p>
            <a:r>
              <a:rPr lang="en-US" baseline="0" dirty="0" smtClean="0"/>
              <a:t>The reconstruction of the </a:t>
            </a:r>
            <a:r>
              <a:rPr lang="en-US" baseline="0" dirty="0" err="1" smtClean="0"/>
              <a:t>clould</a:t>
            </a:r>
            <a:r>
              <a:rPr lang="en-US" baseline="0" dirty="0" smtClean="0"/>
              <a:t> of points is as follows: for a given section, the OD is scanned. The best fit of these points allows to determine a circle. The center of this circle is then located on the center of the CAD Coil X-section. The rotation is “blocked by a best fit of the scanned mid-plane onto the mid-plane of the </a:t>
            </a:r>
            <a:r>
              <a:rPr lang="en-US" baseline="0" smtClean="0"/>
              <a:t>CAD model</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4</a:t>
            </a:fld>
            <a:endParaRPr lang="en-US"/>
          </a:p>
        </p:txBody>
      </p:sp>
    </p:spTree>
    <p:extLst>
      <p:ext uri="{BB962C8B-B14F-4D97-AF65-F5344CB8AC3E}">
        <p14:creationId xmlns:p14="http://schemas.microsoft.com/office/powerpoint/2010/main" val="3043785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a:t>
            </a:r>
            <a:r>
              <a:rPr lang="en-US" baseline="0" dirty="0" smtClean="0"/>
              <a:t> scanned section(2D)  has its own reference. Scanned sections are not correlated to a global reference system. </a:t>
            </a:r>
          </a:p>
          <a:p>
            <a:r>
              <a:rPr lang="en-US" baseline="0" dirty="0" smtClean="0"/>
              <a:t>This allows to work out the shimming plan for the collaring.</a:t>
            </a:r>
          </a:p>
          <a:p>
            <a:r>
              <a:rPr lang="en-US" baseline="0" dirty="0" smtClean="0"/>
              <a:t>It does not give any idea about the sag, the bend or the torsion of the coil over its entire length</a:t>
            </a:r>
          </a:p>
          <a:p>
            <a:r>
              <a:rPr lang="en-US" baseline="0" dirty="0" smtClean="0"/>
              <a:t>The reconstruction of the </a:t>
            </a:r>
            <a:r>
              <a:rPr lang="en-US" baseline="0" dirty="0" err="1" smtClean="0"/>
              <a:t>clould</a:t>
            </a:r>
            <a:r>
              <a:rPr lang="en-US" baseline="0" dirty="0" smtClean="0"/>
              <a:t> of points is as follows: for a given section, the OD is scanned. The best fit of these points allows to determine a circle. The center of this circle is then located on the center of the CAD Coil X-section. The rotation is “blocked by a best fit of the scanned mid-plane onto the mid-plane of the CAD model</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5</a:t>
            </a:fld>
            <a:endParaRPr lang="en-US"/>
          </a:p>
        </p:txBody>
      </p:sp>
    </p:spTree>
    <p:extLst>
      <p:ext uri="{BB962C8B-B14F-4D97-AF65-F5344CB8AC3E}">
        <p14:creationId xmlns:p14="http://schemas.microsoft.com/office/powerpoint/2010/main" val="3043785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a:t>
            </a:r>
            <a:r>
              <a:rPr lang="en-US" baseline="0" dirty="0" smtClean="0"/>
              <a:t> scanned section(2D)  has its own reference. Scanned sections are not correlated to a global reference system. </a:t>
            </a:r>
          </a:p>
          <a:p>
            <a:r>
              <a:rPr lang="en-US" baseline="0" dirty="0" smtClean="0"/>
              <a:t>This allows to work out the shimming plan for the collaring.</a:t>
            </a:r>
          </a:p>
          <a:p>
            <a:r>
              <a:rPr lang="en-US" baseline="0" dirty="0" smtClean="0"/>
              <a:t>It does not give any idea about the sag, the bend or the torsion of the coil over its entire length</a:t>
            </a:r>
          </a:p>
          <a:p>
            <a:r>
              <a:rPr lang="en-US" baseline="0" dirty="0" smtClean="0"/>
              <a:t>The reconstruction of the </a:t>
            </a:r>
            <a:r>
              <a:rPr lang="en-US" baseline="0" dirty="0" err="1" smtClean="0"/>
              <a:t>clould</a:t>
            </a:r>
            <a:r>
              <a:rPr lang="en-US" baseline="0" dirty="0" smtClean="0"/>
              <a:t> of points is as follows: for a given section, the OD is scanned. The best fit of these points allows to determine a circle. The center of this circle is then located on the center of the CAD Coil X-section. The rotation is “blocked by a best fit of the scanned mid-plane onto the mid-plane of the CAD model</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6</a:t>
            </a:fld>
            <a:endParaRPr lang="en-US"/>
          </a:p>
        </p:txBody>
      </p:sp>
    </p:spTree>
    <p:extLst>
      <p:ext uri="{BB962C8B-B14F-4D97-AF65-F5344CB8AC3E}">
        <p14:creationId xmlns:p14="http://schemas.microsoft.com/office/powerpoint/2010/main" val="3043785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a:t>
            </a:r>
            <a:r>
              <a:rPr lang="en-US" baseline="0" dirty="0" smtClean="0"/>
              <a:t> scanned section(2D)  has its own reference. Scanned sections are not correlated to a global reference system. </a:t>
            </a:r>
          </a:p>
          <a:p>
            <a:r>
              <a:rPr lang="en-US" baseline="0" dirty="0" smtClean="0"/>
              <a:t>This allows to work out the shimming plan for the collaring.</a:t>
            </a:r>
          </a:p>
          <a:p>
            <a:r>
              <a:rPr lang="en-US" baseline="0" dirty="0" smtClean="0"/>
              <a:t>It does not give any idea about the sag, the bend or the torsion of the coil over its entire length</a:t>
            </a:r>
          </a:p>
          <a:p>
            <a:r>
              <a:rPr lang="en-US" baseline="0" dirty="0" smtClean="0"/>
              <a:t>The reconstruction of the </a:t>
            </a:r>
            <a:r>
              <a:rPr lang="en-US" baseline="0" dirty="0" err="1" smtClean="0"/>
              <a:t>clould</a:t>
            </a:r>
            <a:r>
              <a:rPr lang="en-US" baseline="0" dirty="0" smtClean="0"/>
              <a:t> of points is as follows: for a given section, the OD is scanned. The best fit of these points allows to determine a circle. The center of this circle is then located on the center of the CAD Coil X-section. The rotation is “blocked by a best fit of the scanned mid-plane onto the mid-plane of the CAD model</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7</a:t>
            </a:fld>
            <a:endParaRPr lang="en-US"/>
          </a:p>
        </p:txBody>
      </p:sp>
    </p:spTree>
    <p:extLst>
      <p:ext uri="{BB962C8B-B14F-4D97-AF65-F5344CB8AC3E}">
        <p14:creationId xmlns:p14="http://schemas.microsoft.com/office/powerpoint/2010/main" val="3043785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a:t>
            </a:r>
            <a:r>
              <a:rPr lang="en-US" baseline="0" dirty="0" smtClean="0"/>
              <a:t> scanned section(2D)  has its own reference. Scanned sections are not correlated to a global reference system. </a:t>
            </a:r>
          </a:p>
          <a:p>
            <a:r>
              <a:rPr lang="en-US" baseline="0" dirty="0" smtClean="0"/>
              <a:t>This allows to work out the shimming plan for the collaring.</a:t>
            </a:r>
          </a:p>
          <a:p>
            <a:r>
              <a:rPr lang="en-US" baseline="0" dirty="0" smtClean="0"/>
              <a:t>It does not give any idea about the sag, the bend or the torsion of the coil over its entire length</a:t>
            </a:r>
          </a:p>
          <a:p>
            <a:r>
              <a:rPr lang="en-US" baseline="0" dirty="0" smtClean="0"/>
              <a:t>The reconstruction of the </a:t>
            </a:r>
            <a:r>
              <a:rPr lang="en-US" baseline="0" dirty="0" err="1" smtClean="0"/>
              <a:t>clould</a:t>
            </a:r>
            <a:r>
              <a:rPr lang="en-US" baseline="0" dirty="0" smtClean="0"/>
              <a:t> of points is as follows: for a given section, the OD is scanned. The best fit of these points allows to determine a circle. The center of this circle is then located on the center of the CAD Coil X-section. The rotation is “blocked by a best fit of the scanned mid-plane onto the mid-plane of the CAD model</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8</a:t>
            </a:fld>
            <a:endParaRPr lang="en-US"/>
          </a:p>
        </p:txBody>
      </p:sp>
    </p:spTree>
    <p:extLst>
      <p:ext uri="{BB962C8B-B14F-4D97-AF65-F5344CB8AC3E}">
        <p14:creationId xmlns:p14="http://schemas.microsoft.com/office/powerpoint/2010/main" val="30437858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Each</a:t>
            </a:r>
            <a:r>
              <a:rPr lang="en-US" baseline="0" dirty="0" smtClean="0"/>
              <a:t> scanned section(2D)  has its own reference. Scanned sections are not correlated to a global reference system. </a:t>
            </a:r>
          </a:p>
          <a:p>
            <a:r>
              <a:rPr lang="en-US" baseline="0" dirty="0" smtClean="0"/>
              <a:t>This allows to work out the shimming plan for the collaring.</a:t>
            </a:r>
          </a:p>
          <a:p>
            <a:r>
              <a:rPr lang="en-US" baseline="0" dirty="0" smtClean="0"/>
              <a:t>It does not give any idea about the sag, the bend or the torsion of the coil over its entire length</a:t>
            </a:r>
          </a:p>
          <a:p>
            <a:r>
              <a:rPr lang="en-US" baseline="0" dirty="0" smtClean="0"/>
              <a:t>The reconstruction of the </a:t>
            </a:r>
            <a:r>
              <a:rPr lang="en-US" baseline="0" dirty="0" err="1" smtClean="0"/>
              <a:t>clould</a:t>
            </a:r>
            <a:r>
              <a:rPr lang="en-US" baseline="0" dirty="0" smtClean="0"/>
              <a:t> of points is as follows: for a given section, the OD is scanned. The best fit of these points allows to determine a circle. The center of this circle is then located on the center of the CAD Coil X-section. The rotation is “blocked by a best fit of the scanned mid-plane onto the mid-plane of the CAD model</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9</a:t>
            </a:fld>
            <a:endParaRPr lang="en-US"/>
          </a:p>
        </p:txBody>
      </p:sp>
    </p:spTree>
    <p:extLst>
      <p:ext uri="{BB962C8B-B14F-4D97-AF65-F5344CB8AC3E}">
        <p14:creationId xmlns:p14="http://schemas.microsoft.com/office/powerpoint/2010/main" val="30437858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VECTOR is a kind of interactive log book, which</a:t>
            </a:r>
            <a:r>
              <a:rPr lang="en-US" baseline="0" dirty="0" smtClean="0"/>
              <a:t> provides a sequence of detailed instructions (steps) that the operator shall follow</a:t>
            </a:r>
          </a:p>
          <a:p>
            <a:r>
              <a:rPr lang="en-US" baseline="0" dirty="0" smtClean="0"/>
              <a:t>The operator logs all the results for a given step; he can upload files, pictures, and more importantly leave comments to improve the process</a:t>
            </a:r>
          </a:p>
          <a:p>
            <a:r>
              <a:rPr lang="en-US" baseline="0" dirty="0" smtClean="0"/>
              <a:t>In comparison, at CERN MTF is an assembly database, mostly </a:t>
            </a:r>
            <a:r>
              <a:rPr lang="en-US" baseline="0" dirty="0" err="1" smtClean="0"/>
              <a:t>focussed</a:t>
            </a:r>
            <a:r>
              <a:rPr lang="en-US" baseline="0" dirty="0" smtClean="0"/>
              <a:t> on recording extremely summarized information and treating non-conformities and what is not good or wrong (NEGATIVE PROSPECT)</a:t>
            </a:r>
          </a:p>
          <a:p>
            <a:r>
              <a:rPr lang="en-US" baseline="0" dirty="0" smtClean="0"/>
              <a:t>VECTOR is oriented to the education and how to do the things right, and to let the operator express its views on how to improve the process (POSITIVE PROSPECT, it is a vector of information toward somebody else).</a:t>
            </a:r>
          </a:p>
          <a:p>
            <a:r>
              <a:rPr lang="en-US" baseline="0" dirty="0" smtClean="0"/>
              <a:t>It is closer to the CERN operation logbooks than to MTF or EDMS in this respect, as logbooks in operation aim at informing the next shift of operators (also a vector of information)</a:t>
            </a:r>
            <a:endParaRPr lang="en-US" dirty="0"/>
          </a:p>
        </p:txBody>
      </p:sp>
      <p:sp>
        <p:nvSpPr>
          <p:cNvPr id="4" name="Slide Number Placeholder 3"/>
          <p:cNvSpPr>
            <a:spLocks noGrp="1"/>
          </p:cNvSpPr>
          <p:nvPr>
            <p:ph type="sldNum" sz="quarter" idx="10"/>
          </p:nvPr>
        </p:nvSpPr>
        <p:spPr/>
        <p:txBody>
          <a:bodyPr/>
          <a:lstStyle/>
          <a:p>
            <a:fld id="{F24E71EB-6942-2A49-BF6D-C67F5316A579}" type="slidenum">
              <a:rPr lang="en-US" smtClean="0"/>
              <a:t>16</a:t>
            </a:fld>
            <a:endParaRPr lang="en-US"/>
          </a:p>
        </p:txBody>
      </p:sp>
    </p:spTree>
    <p:extLst>
      <p:ext uri="{BB962C8B-B14F-4D97-AF65-F5344CB8AC3E}">
        <p14:creationId xmlns:p14="http://schemas.microsoft.com/office/powerpoint/2010/main" val="5289106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x-none"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x-none"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x-none"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x-none"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x-none"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x-none"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x-none"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smtClean="0"/>
              <a:t>Click to edit Master text styles</a:t>
            </a:r>
          </a:p>
        </p:txBody>
      </p:sp>
    </p:spTree>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x-none"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x-none"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x-none"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x-none" smtClean="0"/>
              <a:t>Click to edit Master title style</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x-none"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x-none"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x-none" smtClean="0"/>
              <a:t>Click to edit Master text styles</a:t>
            </a:r>
          </a:p>
          <a:p>
            <a:pPr lvl="1" eaLnBrk="1" latinLnBrk="0" hangingPunct="1"/>
            <a:r>
              <a:rPr lang="x-none" smtClean="0"/>
              <a:t>Second level</a:t>
            </a:r>
          </a:p>
          <a:p>
            <a:pPr lvl="2" eaLnBrk="1" latinLnBrk="0" hangingPunct="1"/>
            <a:r>
              <a:rPr lang="x-none" smtClean="0"/>
              <a:t>Third level</a:t>
            </a:r>
          </a:p>
          <a:p>
            <a:pPr lvl="3" eaLnBrk="1" latinLnBrk="0" hangingPunct="1"/>
            <a:r>
              <a:rPr lang="x-none" smtClean="0"/>
              <a:t>Fourth level</a:t>
            </a:r>
          </a:p>
          <a:p>
            <a:pPr lvl="4" eaLnBrk="1" latinLnBrk="0" hangingPunct="1"/>
            <a:r>
              <a:rPr lang="x-none" smtClean="0"/>
              <a:t>Fifth level</a:t>
            </a:r>
            <a:endParaRPr kumimoji="0" lang="en-US"/>
          </a:p>
        </p:txBody>
      </p:sp>
    </p:spTree>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25.png"/><Relationship Id="rId3" Type="http://schemas.openxmlformats.org/officeDocument/2006/relationships/image" Target="../media/image2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png"/><Relationship Id="rId3" Type="http://schemas.openxmlformats.org/officeDocument/2006/relationships/hyperlink" Target="https://edms.cern.ch/document/1314712/1"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6.png"/><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Coil Metrology and Acceptance Tests</a:t>
            </a:r>
            <a:endParaRPr lang="en-US" dirty="0"/>
          </a:p>
        </p:txBody>
      </p:sp>
      <p:sp>
        <p:nvSpPr>
          <p:cNvPr id="3" name="Text Placeholder 2"/>
          <p:cNvSpPr>
            <a:spLocks noGrp="1"/>
          </p:cNvSpPr>
          <p:nvPr>
            <p:ph type="body" idx="1"/>
          </p:nvPr>
        </p:nvSpPr>
        <p:spPr/>
        <p:txBody>
          <a:bodyPr>
            <a:normAutofit/>
          </a:bodyPr>
          <a:lstStyle/>
          <a:p>
            <a:r>
              <a:rPr lang="en-US" sz="1800" dirty="0" smtClean="0"/>
              <a:t>COIL &amp; ASSEMBLY READINESS REVIEW, 23- 24 SEPT 2013</a:t>
            </a:r>
            <a:endParaRPr lang="en-US" sz="1800" dirty="0"/>
          </a:p>
        </p:txBody>
      </p:sp>
      <p:sp>
        <p:nvSpPr>
          <p:cNvPr id="4" name="TextBox 3"/>
          <p:cNvSpPr txBox="1"/>
          <p:nvPr/>
        </p:nvSpPr>
        <p:spPr>
          <a:xfrm>
            <a:off x="7061200" y="5797175"/>
            <a:ext cx="2082800" cy="369332"/>
          </a:xfrm>
          <a:prstGeom prst="rect">
            <a:avLst/>
          </a:prstGeom>
          <a:noFill/>
        </p:spPr>
        <p:txBody>
          <a:bodyPr wrap="square" rtlCol="0">
            <a:spAutoFit/>
          </a:bodyPr>
          <a:lstStyle/>
          <a:p>
            <a:r>
              <a:rPr lang="en-US" dirty="0" smtClean="0"/>
              <a:t>D. Smekens</a:t>
            </a:r>
            <a:endParaRPr lang="en-US" dirty="0"/>
          </a:p>
        </p:txBody>
      </p:sp>
    </p:spTree>
    <p:extLst>
      <p:ext uri="{BB962C8B-B14F-4D97-AF65-F5344CB8AC3E}">
        <p14:creationId xmlns:p14="http://schemas.microsoft.com/office/powerpoint/2010/main" val="293494363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First </a:t>
            </a:r>
            <a:r>
              <a:rPr lang="en-US" sz="3200" dirty="0" smtClean="0"/>
              <a:t>results </a:t>
            </a:r>
            <a:r>
              <a:rPr lang="en-US" sz="3200" dirty="0" smtClean="0"/>
              <a:t>from </a:t>
            </a:r>
            <a:r>
              <a:rPr lang="en-US" sz="3200" dirty="0" smtClean="0"/>
              <a:t>54/61 in CMM</a:t>
            </a:r>
            <a:endParaRPr lang="en-US" sz="3200" dirty="0"/>
          </a:p>
        </p:txBody>
      </p:sp>
      <p:sp>
        <p:nvSpPr>
          <p:cNvPr id="3" name="Content Placeholder 2"/>
          <p:cNvSpPr>
            <a:spLocks noGrp="1"/>
          </p:cNvSpPr>
          <p:nvPr>
            <p:ph idx="1"/>
          </p:nvPr>
        </p:nvSpPr>
        <p:spPr/>
        <p:txBody>
          <a:bodyPr>
            <a:normAutofit/>
          </a:bodyPr>
          <a:lstStyle/>
          <a:p>
            <a:r>
              <a:rPr lang="en-US" sz="2000" dirty="0" smtClean="0"/>
              <a:t>Azimuthal </a:t>
            </a:r>
            <a:r>
              <a:rPr lang="en-US" sz="2000" dirty="0" smtClean="0"/>
              <a:t>length:  </a:t>
            </a:r>
            <a:r>
              <a:rPr lang="en-US" sz="2000" dirty="0" smtClean="0"/>
              <a:t>oversized as expected</a:t>
            </a:r>
          </a:p>
          <a:p>
            <a:r>
              <a:rPr lang="en-US" sz="2000" dirty="0" smtClean="0"/>
              <a:t>Good symmetry left/right coil branches in the straight section</a:t>
            </a:r>
          </a:p>
          <a:p>
            <a:r>
              <a:rPr lang="en-US" sz="2000" dirty="0" smtClean="0"/>
              <a:t>OD seems also to show a constant oversized radius 0.2 mm (corresponding to the oversized cavity)</a:t>
            </a:r>
          </a:p>
          <a:p>
            <a:r>
              <a:rPr lang="en-US" sz="2000" dirty="0" smtClean="0"/>
              <a:t>“Nice” geometry over the Splice region</a:t>
            </a:r>
          </a:p>
          <a:p>
            <a:r>
              <a:rPr lang="en-US" sz="2000" dirty="0" smtClean="0"/>
              <a:t>Good prospects for the future 108/127s </a:t>
            </a:r>
            <a:r>
              <a:rPr lang="en-US" sz="2000" dirty="0" smtClean="0"/>
              <a:t>coils with </a:t>
            </a:r>
            <a:r>
              <a:rPr lang="en-US" sz="2000" dirty="0" smtClean="0"/>
              <a:t>nominal insulation</a:t>
            </a:r>
            <a:endParaRPr lang="en-US" sz="2000" dirty="0"/>
          </a:p>
        </p:txBody>
      </p:sp>
    </p:spTree>
    <p:extLst>
      <p:ext uri="{BB962C8B-B14F-4D97-AF65-F5344CB8AC3E}">
        <p14:creationId xmlns:p14="http://schemas.microsoft.com/office/powerpoint/2010/main" val="302875544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Geometry – Z axis (during </a:t>
            </a:r>
            <a:r>
              <a:rPr lang="en-US" sz="3200" dirty="0" smtClean="0"/>
              <a:t>IL winding</a:t>
            </a:r>
            <a:r>
              <a:rPr lang="en-US" sz="3200" dirty="0" smtClean="0"/>
              <a:t>)</a:t>
            </a:r>
            <a:endParaRPr lang="en-US" sz="3200" dirty="0"/>
          </a:p>
        </p:txBody>
      </p:sp>
      <p:pic>
        <p:nvPicPr>
          <p:cNvPr id="4" name="Picture 3"/>
          <p:cNvPicPr>
            <a:picLocks noChangeAspect="1"/>
          </p:cNvPicPr>
          <p:nvPr/>
        </p:nvPicPr>
        <p:blipFill>
          <a:blip r:embed="rId2"/>
          <a:stretch>
            <a:fillRect/>
          </a:stretch>
        </p:blipFill>
        <p:spPr>
          <a:xfrm>
            <a:off x="595296" y="1265952"/>
            <a:ext cx="7490812" cy="4446687"/>
          </a:xfrm>
          <a:prstGeom prst="rect">
            <a:avLst/>
          </a:prstGeom>
        </p:spPr>
      </p:pic>
    </p:spTree>
    <p:extLst>
      <p:ext uri="{BB962C8B-B14F-4D97-AF65-F5344CB8AC3E}">
        <p14:creationId xmlns:p14="http://schemas.microsoft.com/office/powerpoint/2010/main" val="417924088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9370"/>
            <a:ext cx="8226854" cy="684560"/>
          </a:xfrm>
        </p:spPr>
        <p:txBody>
          <a:bodyPr>
            <a:normAutofit/>
          </a:bodyPr>
          <a:lstStyle/>
          <a:p>
            <a:r>
              <a:rPr lang="en-US" sz="3200" dirty="0" smtClean="0"/>
              <a:t>Geometry – Z axis (during </a:t>
            </a:r>
            <a:r>
              <a:rPr lang="en-US" sz="3200" dirty="0" smtClean="0"/>
              <a:t>OL</a:t>
            </a:r>
            <a:r>
              <a:rPr lang="en-US" sz="3200" dirty="0" smtClean="0"/>
              <a:t> winding</a:t>
            </a:r>
            <a:r>
              <a:rPr lang="en-US" sz="3200" dirty="0" smtClean="0"/>
              <a:t>)</a:t>
            </a:r>
            <a:endParaRPr lang="en-US" sz="3200" dirty="0"/>
          </a:p>
        </p:txBody>
      </p:sp>
      <p:pic>
        <p:nvPicPr>
          <p:cNvPr id="3" name="Picture 2"/>
          <p:cNvPicPr>
            <a:picLocks noChangeAspect="1"/>
          </p:cNvPicPr>
          <p:nvPr/>
        </p:nvPicPr>
        <p:blipFill>
          <a:blip r:embed="rId2"/>
          <a:stretch>
            <a:fillRect/>
          </a:stretch>
        </p:blipFill>
        <p:spPr>
          <a:xfrm>
            <a:off x="580221" y="763930"/>
            <a:ext cx="6751846" cy="5301786"/>
          </a:xfrm>
          <a:prstGeom prst="rect">
            <a:avLst/>
          </a:prstGeom>
        </p:spPr>
      </p:pic>
    </p:spTree>
    <p:extLst>
      <p:ext uri="{BB962C8B-B14F-4D97-AF65-F5344CB8AC3E}">
        <p14:creationId xmlns:p14="http://schemas.microsoft.com/office/powerpoint/2010/main" val="87737823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9144000" cy="3105761"/>
          </a:xfrm>
          <a:prstGeom prst="rect">
            <a:avLst/>
          </a:prstGeom>
        </p:spPr>
      </p:pic>
      <p:pic>
        <p:nvPicPr>
          <p:cNvPr id="6" name="Picture 5"/>
          <p:cNvPicPr>
            <a:picLocks noChangeAspect="1"/>
          </p:cNvPicPr>
          <p:nvPr/>
        </p:nvPicPr>
        <p:blipFill>
          <a:blip r:embed="rId3"/>
          <a:stretch>
            <a:fillRect/>
          </a:stretch>
        </p:blipFill>
        <p:spPr>
          <a:xfrm>
            <a:off x="0" y="3105761"/>
            <a:ext cx="9144000" cy="3141579"/>
          </a:xfrm>
          <a:prstGeom prst="rect">
            <a:avLst/>
          </a:prstGeom>
        </p:spPr>
      </p:pic>
    </p:spTree>
    <p:extLst>
      <p:ext uri="{BB962C8B-B14F-4D97-AF65-F5344CB8AC3E}">
        <p14:creationId xmlns:p14="http://schemas.microsoft.com/office/powerpoint/2010/main" val="4274407360"/>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24279" y="694480"/>
            <a:ext cx="7064183" cy="5298137"/>
          </a:xfrm>
          <a:prstGeom prst="rect">
            <a:avLst/>
          </a:prstGeom>
        </p:spPr>
      </p:pic>
      <p:sp>
        <p:nvSpPr>
          <p:cNvPr id="3" name="Title 2"/>
          <p:cNvSpPr>
            <a:spLocks noGrp="1"/>
          </p:cNvSpPr>
          <p:nvPr>
            <p:ph type="title"/>
          </p:nvPr>
        </p:nvSpPr>
        <p:spPr>
          <a:xfrm>
            <a:off x="457199" y="95739"/>
            <a:ext cx="8382951" cy="747559"/>
          </a:xfrm>
        </p:spPr>
        <p:txBody>
          <a:bodyPr>
            <a:normAutofit/>
          </a:bodyPr>
          <a:lstStyle/>
          <a:p>
            <a:r>
              <a:rPr lang="en-US" sz="3200" dirty="0" smtClean="0"/>
              <a:t>Geometry Z-axis: Outer layer winds long</a:t>
            </a:r>
            <a:endParaRPr lang="en-US" sz="3200" dirty="0"/>
          </a:p>
        </p:txBody>
      </p:sp>
    </p:spTree>
    <p:extLst>
      <p:ext uri="{BB962C8B-B14F-4D97-AF65-F5344CB8AC3E}">
        <p14:creationId xmlns:p14="http://schemas.microsoft.com/office/powerpoint/2010/main" val="3106471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520"/>
            <a:ext cx="8226854" cy="609806"/>
          </a:xfrm>
        </p:spPr>
        <p:txBody>
          <a:bodyPr>
            <a:normAutofit/>
          </a:bodyPr>
          <a:lstStyle/>
          <a:p>
            <a:pPr algn="ctr"/>
            <a:r>
              <a:rPr lang="en-US" sz="3200" dirty="0" smtClean="0"/>
              <a:t>Acceptance Tests</a:t>
            </a:r>
            <a:endParaRPr lang="en-US" sz="3200" dirty="0"/>
          </a:p>
        </p:txBody>
      </p:sp>
      <p:sp>
        <p:nvSpPr>
          <p:cNvPr id="3" name="Content Placeholder 2"/>
          <p:cNvSpPr>
            <a:spLocks noGrp="1"/>
          </p:cNvSpPr>
          <p:nvPr>
            <p:ph idx="1"/>
          </p:nvPr>
        </p:nvSpPr>
        <p:spPr>
          <a:xfrm>
            <a:off x="0" y="625035"/>
            <a:ext cx="9144000" cy="5545927"/>
          </a:xfrm>
        </p:spPr>
        <p:txBody>
          <a:bodyPr numCol="2">
            <a:normAutofit lnSpcReduction="10000"/>
          </a:bodyPr>
          <a:lstStyle/>
          <a:p>
            <a:r>
              <a:rPr lang="en-US" sz="2400" u="sng" dirty="0" smtClean="0"/>
              <a:t>Insulated cable</a:t>
            </a:r>
          </a:p>
          <a:p>
            <a:pPr lvl="1"/>
            <a:r>
              <a:rPr lang="en-US" sz="1900" dirty="0" smtClean="0"/>
              <a:t>Control of the thickness (by supplier and by CERN)</a:t>
            </a:r>
            <a:endParaRPr lang="en-US" sz="1900" dirty="0" smtClean="0"/>
          </a:p>
          <a:p>
            <a:r>
              <a:rPr lang="en-US" sz="2400" u="sng" dirty="0" smtClean="0"/>
              <a:t>Winding/curing</a:t>
            </a:r>
          </a:p>
          <a:p>
            <a:pPr lvl="1"/>
            <a:r>
              <a:rPr lang="en-US" sz="1900" dirty="0" smtClean="0"/>
              <a:t>Electrical integrity to </a:t>
            </a:r>
            <a:r>
              <a:rPr lang="en-US" sz="1900" dirty="0" smtClean="0"/>
              <a:t>ground (spacers/ poles</a:t>
            </a:r>
            <a:r>
              <a:rPr lang="en-US" sz="1900" dirty="0" smtClean="0"/>
              <a:t>)</a:t>
            </a:r>
          </a:p>
          <a:p>
            <a:pPr lvl="1"/>
            <a:r>
              <a:rPr lang="en-US" sz="1900" dirty="0" smtClean="0"/>
              <a:t>Visual inspections and Z-length monitoring</a:t>
            </a:r>
          </a:p>
          <a:p>
            <a:pPr lvl="1"/>
            <a:r>
              <a:rPr lang="en-US" sz="1900" dirty="0">
                <a:solidFill>
                  <a:srgbClr val="FF6600"/>
                </a:solidFill>
              </a:rPr>
              <a:t>No RLC measurements </a:t>
            </a:r>
            <a:endParaRPr lang="en-US" sz="1900" dirty="0" smtClean="0">
              <a:solidFill>
                <a:srgbClr val="FF6600"/>
              </a:solidFill>
            </a:endParaRPr>
          </a:p>
          <a:p>
            <a:r>
              <a:rPr lang="en-US" sz="2400" u="sng" dirty="0" smtClean="0"/>
              <a:t>Reaction</a:t>
            </a:r>
          </a:p>
          <a:p>
            <a:pPr lvl="1"/>
            <a:r>
              <a:rPr lang="en-US" sz="1900" dirty="0" smtClean="0"/>
              <a:t>Geometry: control of the correct closing of the tool</a:t>
            </a:r>
          </a:p>
          <a:p>
            <a:pPr lvl="1"/>
            <a:r>
              <a:rPr lang="en-US" sz="1900" dirty="0"/>
              <a:t>Electrical integrity to </a:t>
            </a:r>
            <a:r>
              <a:rPr lang="en-US" sz="1900" dirty="0" smtClean="0"/>
              <a:t>ground before/after reaction (spacers/poles)</a:t>
            </a:r>
          </a:p>
          <a:p>
            <a:pPr lvl="1"/>
            <a:r>
              <a:rPr lang="en-US" sz="1900" dirty="0">
                <a:solidFill>
                  <a:srgbClr val="FF6600"/>
                </a:solidFill>
              </a:rPr>
              <a:t>No RLC measurements </a:t>
            </a:r>
          </a:p>
          <a:p>
            <a:pPr lvl="1"/>
            <a:r>
              <a:rPr lang="en-US" sz="1900" dirty="0" smtClean="0">
                <a:solidFill>
                  <a:srgbClr val="FF6600"/>
                </a:solidFill>
              </a:rPr>
              <a:t>Coil length variation not yet determined</a:t>
            </a:r>
            <a:endParaRPr lang="en-US" sz="1900" dirty="0" smtClean="0"/>
          </a:p>
          <a:p>
            <a:r>
              <a:rPr lang="en-US" sz="2400" u="sng" dirty="0"/>
              <a:t>Splicing</a:t>
            </a:r>
          </a:p>
          <a:p>
            <a:pPr lvl="1"/>
            <a:r>
              <a:rPr lang="en-US" sz="1900" dirty="0"/>
              <a:t>Electrical integrity to ground </a:t>
            </a:r>
            <a:r>
              <a:rPr lang="en-US" sz="1900" dirty="0" smtClean="0"/>
              <a:t>(splice block, saddle) &amp; Visual inspection</a:t>
            </a:r>
          </a:p>
          <a:p>
            <a:pPr lvl="1"/>
            <a:r>
              <a:rPr lang="en-US" sz="1900" dirty="0" smtClean="0">
                <a:solidFill>
                  <a:srgbClr val="FF6600"/>
                </a:solidFill>
              </a:rPr>
              <a:t>No other test determined yet</a:t>
            </a:r>
            <a:endParaRPr lang="en-US" sz="1900" dirty="0" smtClean="0">
              <a:solidFill>
                <a:srgbClr val="FF6600"/>
              </a:solidFill>
            </a:endParaRPr>
          </a:p>
          <a:p>
            <a:r>
              <a:rPr lang="en-US" sz="2400" u="sng" dirty="0" smtClean="0"/>
              <a:t>Impregnation</a:t>
            </a:r>
          </a:p>
          <a:p>
            <a:pPr lvl="1"/>
            <a:r>
              <a:rPr lang="en-US" sz="1900" dirty="0"/>
              <a:t>Geometry: control of the correct closing of the </a:t>
            </a:r>
            <a:r>
              <a:rPr lang="en-US" sz="1900" dirty="0" smtClean="0"/>
              <a:t>tool</a:t>
            </a:r>
          </a:p>
          <a:p>
            <a:pPr lvl="1"/>
            <a:r>
              <a:rPr lang="en-US" sz="1900" dirty="0" smtClean="0"/>
              <a:t>Geometry: CMM coil</a:t>
            </a:r>
          </a:p>
          <a:p>
            <a:pPr lvl="1"/>
            <a:r>
              <a:rPr lang="en-US" sz="1900" dirty="0" smtClean="0"/>
              <a:t>RLC measurements</a:t>
            </a:r>
          </a:p>
          <a:p>
            <a:r>
              <a:rPr lang="en-US" sz="2400" u="sng" dirty="0" smtClean="0"/>
              <a:t>Instrumentation and QH</a:t>
            </a:r>
            <a:endParaRPr lang="en-US" sz="2400" u="sng" dirty="0"/>
          </a:p>
          <a:p>
            <a:pPr lvl="1"/>
            <a:r>
              <a:rPr lang="en-US" sz="1900" dirty="0" smtClean="0">
                <a:solidFill>
                  <a:srgbClr val="FF6600"/>
                </a:solidFill>
              </a:rPr>
              <a:t>No tests implemented yet</a:t>
            </a:r>
            <a:endParaRPr lang="en-US" sz="1900" dirty="0" smtClean="0"/>
          </a:p>
          <a:p>
            <a:r>
              <a:rPr lang="en-US" sz="2400" u="sng" dirty="0" smtClean="0"/>
              <a:t>Collared coil and mag. </a:t>
            </a:r>
            <a:r>
              <a:rPr lang="en-US" sz="2400" u="sng" dirty="0" err="1" smtClean="0"/>
              <a:t>Assy</a:t>
            </a:r>
            <a:endParaRPr lang="en-US" sz="2400" u="sng" dirty="0"/>
          </a:p>
          <a:p>
            <a:pPr lvl="1"/>
            <a:r>
              <a:rPr lang="en-US" sz="1900" dirty="0">
                <a:solidFill>
                  <a:srgbClr val="FF6600"/>
                </a:solidFill>
              </a:rPr>
              <a:t>No tests implemented </a:t>
            </a:r>
            <a:r>
              <a:rPr lang="en-US" sz="1900" dirty="0" smtClean="0">
                <a:solidFill>
                  <a:srgbClr val="FF6600"/>
                </a:solidFill>
              </a:rPr>
              <a:t>yet</a:t>
            </a:r>
            <a:endParaRPr lang="en-US" sz="2300" dirty="0" smtClean="0"/>
          </a:p>
          <a:p>
            <a:pPr lvl="1"/>
            <a:endParaRPr lang="en-US" sz="2400" dirty="0" smtClean="0"/>
          </a:p>
          <a:p>
            <a:endParaRPr lang="en-US" sz="2400" dirty="0"/>
          </a:p>
          <a:p>
            <a:endParaRPr lang="en-US" sz="2400" dirty="0"/>
          </a:p>
        </p:txBody>
      </p:sp>
    </p:spTree>
    <p:extLst>
      <p:ext uri="{BB962C8B-B14F-4D97-AF65-F5344CB8AC3E}">
        <p14:creationId xmlns:p14="http://schemas.microsoft.com/office/powerpoint/2010/main" val="78503153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Q/A: importing VECTOR</a:t>
            </a:r>
            <a:endParaRPr lang="en-US" dirty="0"/>
          </a:p>
        </p:txBody>
      </p:sp>
      <p:sp>
        <p:nvSpPr>
          <p:cNvPr id="3" name="Content Placeholder 2"/>
          <p:cNvSpPr>
            <a:spLocks noGrp="1"/>
          </p:cNvSpPr>
          <p:nvPr>
            <p:ph idx="1"/>
          </p:nvPr>
        </p:nvSpPr>
        <p:spPr>
          <a:xfrm>
            <a:off x="457200" y="1173936"/>
            <a:ext cx="3412565" cy="693712"/>
          </a:xfrm>
        </p:spPr>
        <p:txBody>
          <a:bodyPr>
            <a:normAutofit fontScale="62500" lnSpcReduction="20000"/>
          </a:bodyPr>
          <a:lstStyle/>
          <a:p>
            <a:pPr marL="36576" indent="0">
              <a:buNone/>
            </a:pPr>
            <a:r>
              <a:rPr lang="en-US" dirty="0" smtClean="0"/>
              <a:t>Interactive Logbook at FNAL</a:t>
            </a:r>
          </a:p>
          <a:p>
            <a:pPr marL="36576" indent="0" algn="ctr">
              <a:buNone/>
            </a:pPr>
            <a:r>
              <a:rPr lang="en-US" b="1" dirty="0" smtClean="0"/>
              <a:t>VECTOR</a:t>
            </a:r>
            <a:endParaRPr lang="en-US" b="1" dirty="0"/>
          </a:p>
        </p:txBody>
      </p:sp>
      <p:pic>
        <p:nvPicPr>
          <p:cNvPr id="4" name="Picture 3"/>
          <p:cNvPicPr>
            <a:picLocks noChangeAspect="1"/>
          </p:cNvPicPr>
          <p:nvPr/>
        </p:nvPicPr>
        <p:blipFill>
          <a:blip r:embed="rId3"/>
          <a:stretch>
            <a:fillRect/>
          </a:stretch>
        </p:blipFill>
        <p:spPr>
          <a:xfrm>
            <a:off x="580466" y="1867647"/>
            <a:ext cx="3540441" cy="4000077"/>
          </a:xfrm>
          <a:prstGeom prst="rect">
            <a:avLst/>
          </a:prstGeom>
        </p:spPr>
      </p:pic>
      <p:sp>
        <p:nvSpPr>
          <p:cNvPr id="5" name="Right Arrow 4"/>
          <p:cNvSpPr/>
          <p:nvPr/>
        </p:nvSpPr>
        <p:spPr>
          <a:xfrm>
            <a:off x="3968642" y="1369120"/>
            <a:ext cx="734199" cy="37700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4"/>
          <a:stretch>
            <a:fillRect/>
          </a:stretch>
        </p:blipFill>
        <p:spPr>
          <a:xfrm>
            <a:off x="4829446" y="1269908"/>
            <a:ext cx="3782883" cy="4705107"/>
          </a:xfrm>
          <a:prstGeom prst="rect">
            <a:avLst/>
          </a:prstGeom>
        </p:spPr>
      </p:pic>
      <p:sp>
        <p:nvSpPr>
          <p:cNvPr id="7" name="TextBox 6"/>
          <p:cNvSpPr txBox="1"/>
          <p:nvPr/>
        </p:nvSpPr>
        <p:spPr>
          <a:xfrm rot="20276782">
            <a:off x="4366634" y="2741924"/>
            <a:ext cx="4477283" cy="2031325"/>
          </a:xfrm>
          <a:prstGeom prst="rect">
            <a:avLst/>
          </a:prstGeom>
          <a:noFill/>
        </p:spPr>
        <p:txBody>
          <a:bodyPr wrap="square" rtlCol="0">
            <a:spAutoFit/>
          </a:bodyPr>
          <a:lstStyle/>
          <a:p>
            <a:pPr algn="ctr"/>
            <a:r>
              <a:rPr lang="en-US" b="1" dirty="0" smtClean="0">
                <a:solidFill>
                  <a:srgbClr val="FF0000"/>
                </a:solidFill>
              </a:rPr>
              <a:t>Imported from FNAL</a:t>
            </a:r>
          </a:p>
          <a:p>
            <a:pPr algn="ctr"/>
            <a:r>
              <a:rPr lang="en-US" b="1" dirty="0" smtClean="0">
                <a:solidFill>
                  <a:srgbClr val="FF0000"/>
                </a:solidFill>
              </a:rPr>
              <a:t>And Operational at CERN</a:t>
            </a:r>
          </a:p>
          <a:p>
            <a:pPr algn="ctr"/>
            <a:r>
              <a:rPr lang="en-US" b="1" dirty="0" smtClean="0">
                <a:solidFill>
                  <a:srgbClr val="FF0000"/>
                </a:solidFill>
              </a:rPr>
              <a:t>with a new pilot interface (June 2013) </a:t>
            </a:r>
          </a:p>
          <a:p>
            <a:pPr algn="ctr"/>
            <a:r>
              <a:rPr lang="en-US" dirty="0" smtClean="0">
                <a:solidFill>
                  <a:srgbClr val="FF0000"/>
                </a:solidFill>
              </a:rPr>
              <a:t>!</a:t>
            </a:r>
            <a:endParaRPr lang="en-US" dirty="0" smtClean="0">
              <a:solidFill>
                <a:srgbClr val="FF0000"/>
              </a:solidFill>
            </a:endParaRPr>
          </a:p>
          <a:p>
            <a:pPr algn="ctr"/>
            <a:r>
              <a:rPr lang="en-US" b="1" u="sng" dirty="0" smtClean="0">
                <a:solidFill>
                  <a:srgbClr val="FF0000"/>
                </a:solidFill>
              </a:rPr>
              <a:t>Usable </a:t>
            </a:r>
            <a:r>
              <a:rPr lang="en-US" b="1" u="sng" dirty="0">
                <a:solidFill>
                  <a:srgbClr val="FF0000"/>
                </a:solidFill>
              </a:rPr>
              <a:t>for </a:t>
            </a:r>
            <a:r>
              <a:rPr lang="en-US" b="1" u="sng" dirty="0" smtClean="0">
                <a:solidFill>
                  <a:srgbClr val="FF0000"/>
                </a:solidFill>
              </a:rPr>
              <a:t>any kind of </a:t>
            </a:r>
            <a:r>
              <a:rPr lang="en-US" b="1" u="sng" dirty="0">
                <a:solidFill>
                  <a:srgbClr val="FF0000"/>
                </a:solidFill>
              </a:rPr>
              <a:t>projects</a:t>
            </a:r>
          </a:p>
          <a:p>
            <a:pPr algn="ctr"/>
            <a:r>
              <a:rPr lang="en-US" b="1" u="sng" dirty="0" smtClean="0">
                <a:solidFill>
                  <a:srgbClr val="FF0000"/>
                </a:solidFill>
              </a:rPr>
              <a:t> </a:t>
            </a:r>
          </a:p>
          <a:p>
            <a:pPr algn="ctr"/>
            <a:endParaRPr lang="en-US" b="1" dirty="0">
              <a:solidFill>
                <a:srgbClr val="FF0000"/>
              </a:solidFill>
            </a:endParaRPr>
          </a:p>
        </p:txBody>
      </p:sp>
    </p:spTree>
    <p:extLst>
      <p:ext uri="{BB962C8B-B14F-4D97-AF65-F5344CB8AC3E}">
        <p14:creationId xmlns:p14="http://schemas.microsoft.com/office/powerpoint/2010/main" val="13876664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119059" y="1325606"/>
            <a:ext cx="8564995" cy="4667421"/>
          </a:xfrm>
        </p:spPr>
        <p:txBody>
          <a:bodyPr>
            <a:normAutofit lnSpcReduction="10000"/>
          </a:bodyPr>
          <a:lstStyle/>
          <a:p>
            <a:r>
              <a:rPr lang="en-US" dirty="0" smtClean="0"/>
              <a:t>CMM of 54/61 shows that a good geometry  is reachable for 108/127 (correct OD, good symmetry)</a:t>
            </a:r>
          </a:p>
          <a:p>
            <a:r>
              <a:rPr lang="en-US" dirty="0" smtClean="0"/>
              <a:t>Acceptance tests:</a:t>
            </a:r>
          </a:p>
          <a:p>
            <a:pPr lvl="1"/>
            <a:r>
              <a:rPr lang="en-US" dirty="0"/>
              <a:t>Good monitoring of geometry during coil </a:t>
            </a:r>
            <a:r>
              <a:rPr lang="en-US" dirty="0" smtClean="0"/>
              <a:t>production</a:t>
            </a:r>
          </a:p>
          <a:p>
            <a:pPr lvl="1"/>
            <a:r>
              <a:rPr lang="en-US" dirty="0" smtClean="0"/>
              <a:t>electrical tests need to </a:t>
            </a:r>
            <a:r>
              <a:rPr lang="en-US" dirty="0" smtClean="0"/>
              <a:t>be more systematic</a:t>
            </a:r>
          </a:p>
          <a:p>
            <a:pPr lvl="1"/>
            <a:r>
              <a:rPr lang="en-US" dirty="0" smtClean="0"/>
              <a:t>an efficient and simple-to–use tool exist</a:t>
            </a:r>
            <a:r>
              <a:rPr lang="en-US" dirty="0" smtClean="0"/>
              <a:t>s to store protocols and test data: VECTOR</a:t>
            </a:r>
          </a:p>
          <a:p>
            <a:pPr lvl="2"/>
            <a:r>
              <a:rPr lang="en-US" dirty="0" smtClean="0"/>
              <a:t>Very good tool for knowledge transfer ( </a:t>
            </a:r>
            <a:r>
              <a:rPr lang="en-US" dirty="0"/>
              <a:t>2m </a:t>
            </a:r>
            <a:r>
              <a:rPr lang="en-US" dirty="0">
                <a:sym typeface="Wingdings"/>
              </a:rPr>
              <a:t> 5.5m</a:t>
            </a:r>
            <a:r>
              <a:rPr lang="en-US" dirty="0" smtClean="0">
                <a:sym typeface="Wingdings"/>
              </a:rPr>
              <a:t>)</a:t>
            </a:r>
          </a:p>
          <a:p>
            <a:pPr lvl="2"/>
            <a:r>
              <a:rPr lang="en-US" dirty="0" smtClean="0"/>
              <a:t>Available now, free of charge</a:t>
            </a:r>
            <a:endParaRPr lang="en-US" dirty="0"/>
          </a:p>
          <a:p>
            <a:pPr lvl="2"/>
            <a:endParaRPr lang="en-US" dirty="0"/>
          </a:p>
        </p:txBody>
      </p:sp>
    </p:spTree>
    <p:extLst>
      <p:ext uri="{BB962C8B-B14F-4D97-AF65-F5344CB8AC3E}">
        <p14:creationId xmlns:p14="http://schemas.microsoft.com/office/powerpoint/2010/main" val="377517979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b="1" dirty="0" smtClean="0"/>
              <a:t>OUTLINE</a:t>
            </a:r>
            <a:endParaRPr lang="en-US" sz="3200" b="1" dirty="0"/>
          </a:p>
        </p:txBody>
      </p:sp>
      <p:sp>
        <p:nvSpPr>
          <p:cNvPr id="3" name="Content Placeholder 2"/>
          <p:cNvSpPr>
            <a:spLocks noGrp="1"/>
          </p:cNvSpPr>
          <p:nvPr>
            <p:ph idx="1"/>
          </p:nvPr>
        </p:nvSpPr>
        <p:spPr/>
        <p:txBody>
          <a:bodyPr/>
          <a:lstStyle/>
          <a:p>
            <a:r>
              <a:rPr lang="en-US" dirty="0" smtClean="0"/>
              <a:t>Metrology </a:t>
            </a:r>
            <a:r>
              <a:rPr lang="en-US" dirty="0" smtClean="0"/>
              <a:t>of coil </a:t>
            </a:r>
            <a:r>
              <a:rPr lang="en-US" dirty="0" smtClean="0"/>
              <a:t>#104 (54/61) (and </a:t>
            </a:r>
            <a:r>
              <a:rPr lang="en-US" dirty="0" smtClean="0"/>
              <a:t>of </a:t>
            </a:r>
            <a:r>
              <a:rPr lang="en-US" dirty="0" smtClean="0"/>
              <a:t>FNAL </a:t>
            </a:r>
            <a:r>
              <a:rPr lang="en-US" dirty="0" smtClean="0"/>
              <a:t>MBH08 for comparison)</a:t>
            </a:r>
          </a:p>
          <a:p>
            <a:r>
              <a:rPr lang="en-US" dirty="0" smtClean="0"/>
              <a:t>Monitoring and </a:t>
            </a:r>
            <a:r>
              <a:rPr lang="en-US" dirty="0" smtClean="0"/>
              <a:t>acceptance </a:t>
            </a:r>
            <a:r>
              <a:rPr lang="en-US" dirty="0" smtClean="0"/>
              <a:t>tests during coil </a:t>
            </a:r>
            <a:r>
              <a:rPr lang="en-US" dirty="0" smtClean="0"/>
              <a:t>production</a:t>
            </a:r>
            <a:endParaRPr lang="en-US" dirty="0" smtClean="0"/>
          </a:p>
        </p:txBody>
      </p:sp>
    </p:spTree>
    <p:extLst>
      <p:ext uri="{BB962C8B-B14F-4D97-AF65-F5344CB8AC3E}">
        <p14:creationId xmlns:p14="http://schemas.microsoft.com/office/powerpoint/2010/main" val="129643088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878435" y="19843"/>
            <a:ext cx="6265565" cy="5766136"/>
          </a:xfrm>
          <a:prstGeom prst="rect">
            <a:avLst/>
          </a:prstGeom>
        </p:spPr>
      </p:pic>
      <p:sp>
        <p:nvSpPr>
          <p:cNvPr id="2" name="Title 1"/>
          <p:cNvSpPr>
            <a:spLocks noGrp="1"/>
          </p:cNvSpPr>
          <p:nvPr>
            <p:ph type="title"/>
          </p:nvPr>
        </p:nvSpPr>
        <p:spPr>
          <a:xfrm>
            <a:off x="50398" y="25151"/>
            <a:ext cx="3670188" cy="2425378"/>
          </a:xfrm>
        </p:spPr>
        <p:txBody>
          <a:bodyPr/>
          <a:lstStyle/>
          <a:p>
            <a:r>
              <a:rPr lang="en-US" dirty="0" smtClean="0"/>
              <a:t>Metrology of Coil #104 (54/61)</a:t>
            </a:r>
            <a:endParaRPr lang="en-US" dirty="0"/>
          </a:p>
        </p:txBody>
      </p:sp>
      <p:sp>
        <p:nvSpPr>
          <p:cNvPr id="5" name="Content Placeholder 2"/>
          <p:cNvSpPr>
            <a:spLocks noGrp="1"/>
          </p:cNvSpPr>
          <p:nvPr>
            <p:ph idx="1"/>
          </p:nvPr>
        </p:nvSpPr>
        <p:spPr>
          <a:xfrm>
            <a:off x="0" y="2438664"/>
            <a:ext cx="3293973" cy="2960392"/>
          </a:xfrm>
        </p:spPr>
        <p:txBody>
          <a:bodyPr>
            <a:normAutofit/>
          </a:bodyPr>
          <a:lstStyle/>
          <a:p>
            <a:r>
              <a:rPr lang="en-US" sz="1800" dirty="0" smtClean="0"/>
              <a:t>Cable 54/61 was braided with oversized insulation thickness:</a:t>
            </a:r>
          </a:p>
          <a:p>
            <a:pPr lvl="1"/>
            <a:r>
              <a:rPr lang="en-US" sz="1600" dirty="0" smtClean="0"/>
              <a:t>Tools could not be completely closed</a:t>
            </a:r>
          </a:p>
          <a:p>
            <a:pPr lvl="1"/>
            <a:r>
              <a:rPr lang="en-US" sz="1600" dirty="0" smtClean="0"/>
              <a:t>Radius of cavity was set 0.2 mm larger for impregnation</a:t>
            </a:r>
          </a:p>
          <a:p>
            <a:r>
              <a:rPr lang="en-US" sz="1800" dirty="0" smtClean="0"/>
              <a:t>Metrology report not finalized yet</a:t>
            </a:r>
          </a:p>
        </p:txBody>
      </p:sp>
      <p:sp>
        <p:nvSpPr>
          <p:cNvPr id="6" name="Rectangle 5"/>
          <p:cNvSpPr/>
          <p:nvPr/>
        </p:nvSpPr>
        <p:spPr>
          <a:xfrm>
            <a:off x="75794" y="5785978"/>
            <a:ext cx="4496205" cy="369332"/>
          </a:xfrm>
          <a:prstGeom prst="rect">
            <a:avLst/>
          </a:prstGeom>
        </p:spPr>
        <p:txBody>
          <a:bodyPr wrap="none">
            <a:spAutoFit/>
          </a:bodyPr>
          <a:lstStyle/>
          <a:p>
            <a:r>
              <a:rPr lang="en-US" u="sng" dirty="0">
                <a:hlinkClick r:id="rId3"/>
              </a:rPr>
              <a:t>https://edms.cern.ch/document/1314712/1</a:t>
            </a:r>
            <a:endParaRPr lang="en-US" dirty="0"/>
          </a:p>
        </p:txBody>
      </p:sp>
    </p:spTree>
    <p:extLst>
      <p:ext uri="{BB962C8B-B14F-4D97-AF65-F5344CB8AC3E}">
        <p14:creationId xmlns:p14="http://schemas.microsoft.com/office/powerpoint/2010/main" val="289342661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9134" y="353542"/>
            <a:ext cx="3581704" cy="1964664"/>
          </a:xfrm>
          <a:prstGeom prst="rect">
            <a:avLst/>
          </a:prstGeom>
        </p:spPr>
      </p:pic>
      <p:pic>
        <p:nvPicPr>
          <p:cNvPr id="5" name="Picture 4"/>
          <p:cNvPicPr>
            <a:picLocks noChangeAspect="1"/>
          </p:cNvPicPr>
          <p:nvPr/>
        </p:nvPicPr>
        <p:blipFill>
          <a:blip r:embed="rId4"/>
          <a:stretch>
            <a:fillRect/>
          </a:stretch>
        </p:blipFill>
        <p:spPr>
          <a:xfrm>
            <a:off x="4593700" y="1250066"/>
            <a:ext cx="4551428" cy="4742313"/>
          </a:xfrm>
          <a:prstGeom prst="rect">
            <a:avLst/>
          </a:prstGeom>
        </p:spPr>
      </p:pic>
      <p:pic>
        <p:nvPicPr>
          <p:cNvPr id="6" name="Picture 5"/>
          <p:cNvPicPr>
            <a:picLocks noChangeAspect="1"/>
          </p:cNvPicPr>
          <p:nvPr/>
        </p:nvPicPr>
        <p:blipFill>
          <a:blip r:embed="rId5"/>
          <a:stretch>
            <a:fillRect/>
          </a:stretch>
        </p:blipFill>
        <p:spPr>
          <a:xfrm>
            <a:off x="25083" y="2609264"/>
            <a:ext cx="4654190" cy="3510184"/>
          </a:xfrm>
          <a:prstGeom prst="rect">
            <a:avLst/>
          </a:prstGeom>
        </p:spPr>
      </p:pic>
      <p:sp>
        <p:nvSpPr>
          <p:cNvPr id="7" name="TextBox 6"/>
          <p:cNvSpPr txBox="1"/>
          <p:nvPr/>
        </p:nvSpPr>
        <p:spPr>
          <a:xfrm>
            <a:off x="4679273" y="880734"/>
            <a:ext cx="3353503" cy="369332"/>
          </a:xfrm>
          <a:prstGeom prst="rect">
            <a:avLst/>
          </a:prstGeom>
          <a:noFill/>
        </p:spPr>
        <p:txBody>
          <a:bodyPr wrap="square" rtlCol="0">
            <a:spAutoFit/>
          </a:bodyPr>
          <a:lstStyle/>
          <a:p>
            <a:r>
              <a:rPr lang="en-US" dirty="0" smtClean="0"/>
              <a:t>FNAL MBH08</a:t>
            </a:r>
            <a:endParaRPr lang="en-US" dirty="0"/>
          </a:p>
        </p:txBody>
      </p:sp>
      <p:sp>
        <p:nvSpPr>
          <p:cNvPr id="8" name="TextBox 7"/>
          <p:cNvSpPr txBox="1"/>
          <p:nvPr/>
        </p:nvSpPr>
        <p:spPr>
          <a:xfrm>
            <a:off x="25083" y="17593"/>
            <a:ext cx="4568617" cy="369332"/>
          </a:xfrm>
          <a:prstGeom prst="rect">
            <a:avLst/>
          </a:prstGeom>
          <a:noFill/>
        </p:spPr>
        <p:txBody>
          <a:bodyPr wrap="square" rtlCol="0">
            <a:spAutoFit/>
          </a:bodyPr>
          <a:lstStyle/>
          <a:p>
            <a:r>
              <a:rPr lang="en-US" dirty="0" smtClean="0"/>
              <a:t>CERN #104 (54/61): over RE saddle </a:t>
            </a:r>
            <a:endParaRPr lang="en-US" dirty="0"/>
          </a:p>
        </p:txBody>
      </p:sp>
      <p:pic>
        <p:nvPicPr>
          <p:cNvPr id="10" name="Picture 3"/>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2572963" y="1406859"/>
            <a:ext cx="2020737" cy="9113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02979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7879" y="363463"/>
            <a:ext cx="3581704" cy="1964664"/>
          </a:xfrm>
          <a:prstGeom prst="rect">
            <a:avLst/>
          </a:prstGeom>
        </p:spPr>
      </p:pic>
      <p:sp>
        <p:nvSpPr>
          <p:cNvPr id="7" name="TextBox 6"/>
          <p:cNvSpPr txBox="1"/>
          <p:nvPr/>
        </p:nvSpPr>
        <p:spPr>
          <a:xfrm>
            <a:off x="4679273" y="880734"/>
            <a:ext cx="3353503" cy="369332"/>
          </a:xfrm>
          <a:prstGeom prst="rect">
            <a:avLst/>
          </a:prstGeom>
          <a:noFill/>
        </p:spPr>
        <p:txBody>
          <a:bodyPr wrap="square" rtlCol="0">
            <a:spAutoFit/>
          </a:bodyPr>
          <a:lstStyle/>
          <a:p>
            <a:r>
              <a:rPr lang="en-US" dirty="0" smtClean="0"/>
              <a:t>FNAL MBH08</a:t>
            </a:r>
            <a:endParaRPr lang="en-US" dirty="0"/>
          </a:p>
        </p:txBody>
      </p:sp>
      <p:sp>
        <p:nvSpPr>
          <p:cNvPr id="8" name="TextBox 7"/>
          <p:cNvSpPr txBox="1"/>
          <p:nvPr/>
        </p:nvSpPr>
        <p:spPr>
          <a:xfrm>
            <a:off x="25083" y="17593"/>
            <a:ext cx="3353503" cy="369332"/>
          </a:xfrm>
          <a:prstGeom prst="rect">
            <a:avLst/>
          </a:prstGeom>
          <a:noFill/>
        </p:spPr>
        <p:txBody>
          <a:bodyPr wrap="square" rtlCol="0">
            <a:spAutoFit/>
          </a:bodyPr>
          <a:lstStyle/>
          <a:p>
            <a:r>
              <a:rPr lang="en-US" dirty="0" smtClean="0"/>
              <a:t>CERN #104 (54/61): RE region</a:t>
            </a:r>
            <a:endParaRPr lang="en-US" dirty="0"/>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a:ext>
            </a:extLst>
          </a:blip>
          <a:srcRect l="2681"/>
          <a:stretch/>
        </p:blipFill>
        <p:spPr>
          <a:xfrm>
            <a:off x="29759" y="2437623"/>
            <a:ext cx="4786299" cy="3632220"/>
          </a:xfrm>
          <a:prstGeom prst="rect">
            <a:avLst/>
          </a:prstGeom>
        </p:spPr>
      </p:pic>
      <p:pic>
        <p:nvPicPr>
          <p:cNvPr id="10" name="Picture 9"/>
          <p:cNvPicPr>
            <a:picLocks noChangeAspect="1"/>
          </p:cNvPicPr>
          <p:nvPr/>
        </p:nvPicPr>
        <p:blipFill>
          <a:blip r:embed="rId5"/>
          <a:stretch>
            <a:fillRect/>
          </a:stretch>
        </p:blipFill>
        <p:spPr>
          <a:xfrm>
            <a:off x="4653232" y="1354813"/>
            <a:ext cx="4471559" cy="4715030"/>
          </a:xfrm>
          <a:prstGeom prst="rect">
            <a:avLst/>
          </a:prstGeom>
        </p:spPr>
      </p:pic>
    </p:spTree>
    <p:extLst>
      <p:ext uri="{BB962C8B-B14F-4D97-AF65-F5344CB8AC3E}">
        <p14:creationId xmlns:p14="http://schemas.microsoft.com/office/powerpoint/2010/main" val="98391407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7879" y="363463"/>
            <a:ext cx="3581704" cy="1964664"/>
          </a:xfrm>
          <a:prstGeom prst="rect">
            <a:avLst/>
          </a:prstGeom>
        </p:spPr>
      </p:pic>
      <p:sp>
        <p:nvSpPr>
          <p:cNvPr id="7" name="TextBox 6"/>
          <p:cNvSpPr txBox="1"/>
          <p:nvPr/>
        </p:nvSpPr>
        <p:spPr>
          <a:xfrm>
            <a:off x="4679273" y="880734"/>
            <a:ext cx="3353503" cy="369332"/>
          </a:xfrm>
          <a:prstGeom prst="rect">
            <a:avLst/>
          </a:prstGeom>
          <a:noFill/>
        </p:spPr>
        <p:txBody>
          <a:bodyPr wrap="square" rtlCol="0">
            <a:spAutoFit/>
          </a:bodyPr>
          <a:lstStyle/>
          <a:p>
            <a:r>
              <a:rPr lang="en-US" dirty="0" smtClean="0"/>
              <a:t>FNAL MBH08</a:t>
            </a:r>
            <a:endParaRPr lang="en-US" dirty="0"/>
          </a:p>
        </p:txBody>
      </p:sp>
      <p:sp>
        <p:nvSpPr>
          <p:cNvPr id="8" name="TextBox 7"/>
          <p:cNvSpPr txBox="1"/>
          <p:nvPr/>
        </p:nvSpPr>
        <p:spPr>
          <a:xfrm>
            <a:off x="25083" y="17593"/>
            <a:ext cx="6721609" cy="369332"/>
          </a:xfrm>
          <a:prstGeom prst="rect">
            <a:avLst/>
          </a:prstGeom>
          <a:noFill/>
        </p:spPr>
        <p:txBody>
          <a:bodyPr wrap="square" rtlCol="0">
            <a:spAutoFit/>
          </a:bodyPr>
          <a:lstStyle/>
          <a:p>
            <a:r>
              <a:rPr lang="en-US" dirty="0" smtClean="0"/>
              <a:t>CERN #104 (54/61): from RE region to straight section</a:t>
            </a:r>
            <a:endParaRPr lang="en-US" dirty="0"/>
          </a:p>
        </p:txBody>
      </p:sp>
      <p:pic>
        <p:nvPicPr>
          <p:cNvPr id="14" name="Picture 13"/>
          <p:cNvPicPr>
            <a:picLocks noChangeAspect="1"/>
          </p:cNvPicPr>
          <p:nvPr/>
        </p:nvPicPr>
        <p:blipFill>
          <a:blip r:embed="rId4"/>
          <a:stretch>
            <a:fillRect/>
          </a:stretch>
        </p:blipFill>
        <p:spPr>
          <a:xfrm>
            <a:off x="4604991" y="1250066"/>
            <a:ext cx="4539009" cy="4744793"/>
          </a:xfrm>
          <a:prstGeom prst="rect">
            <a:avLst/>
          </a:prstGeom>
        </p:spPr>
      </p:pic>
      <p:pic>
        <p:nvPicPr>
          <p:cNvPr id="2" name="Picture 1"/>
          <p:cNvPicPr>
            <a:picLocks noChangeAspect="1"/>
          </p:cNvPicPr>
          <p:nvPr/>
        </p:nvPicPr>
        <p:blipFill>
          <a:blip r:embed="rId5"/>
          <a:stretch>
            <a:fillRect/>
          </a:stretch>
        </p:blipFill>
        <p:spPr>
          <a:xfrm>
            <a:off x="0" y="2523742"/>
            <a:ext cx="4604991" cy="3642533"/>
          </a:xfrm>
          <a:prstGeom prst="rect">
            <a:avLst/>
          </a:prstGeom>
        </p:spPr>
      </p:pic>
    </p:spTree>
    <p:extLst>
      <p:ext uri="{BB962C8B-B14F-4D97-AF65-F5344CB8AC3E}">
        <p14:creationId xmlns:p14="http://schemas.microsoft.com/office/powerpoint/2010/main" val="12122848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67879" y="740461"/>
            <a:ext cx="3581704" cy="1964664"/>
          </a:xfrm>
          <a:prstGeom prst="rect">
            <a:avLst/>
          </a:prstGeom>
        </p:spPr>
      </p:pic>
      <p:sp>
        <p:nvSpPr>
          <p:cNvPr id="8" name="TextBox 7"/>
          <p:cNvSpPr txBox="1"/>
          <p:nvPr/>
        </p:nvSpPr>
        <p:spPr>
          <a:xfrm>
            <a:off x="25083" y="17593"/>
            <a:ext cx="4985328" cy="646331"/>
          </a:xfrm>
          <a:prstGeom prst="rect">
            <a:avLst/>
          </a:prstGeom>
          <a:noFill/>
        </p:spPr>
        <p:txBody>
          <a:bodyPr wrap="square" rtlCol="0">
            <a:spAutoFit/>
          </a:bodyPr>
          <a:lstStyle/>
          <a:p>
            <a:r>
              <a:rPr lang="en-US" dirty="0" smtClean="0"/>
              <a:t>CERN #104 (54/61): straight section </a:t>
            </a:r>
          </a:p>
          <a:p>
            <a:r>
              <a:rPr lang="en-US" dirty="0" smtClean="0"/>
              <a:t>from RE to middle</a:t>
            </a:r>
            <a:endParaRPr lang="en-US" dirty="0"/>
          </a:p>
        </p:txBody>
      </p:sp>
      <p:pic>
        <p:nvPicPr>
          <p:cNvPr id="15" name="Picture 14"/>
          <p:cNvPicPr>
            <a:picLocks noChangeAspect="1"/>
          </p:cNvPicPr>
          <p:nvPr/>
        </p:nvPicPr>
        <p:blipFill>
          <a:blip r:embed="rId4"/>
          <a:stretch>
            <a:fillRect/>
          </a:stretch>
        </p:blipFill>
        <p:spPr>
          <a:xfrm>
            <a:off x="290528" y="2777924"/>
            <a:ext cx="3856701" cy="2964292"/>
          </a:xfrm>
          <a:prstGeom prst="rect">
            <a:avLst/>
          </a:prstGeom>
        </p:spPr>
      </p:pic>
      <p:pic>
        <p:nvPicPr>
          <p:cNvPr id="19" name="Picture 18"/>
          <p:cNvPicPr>
            <a:picLocks noChangeAspect="1"/>
          </p:cNvPicPr>
          <p:nvPr/>
        </p:nvPicPr>
        <p:blipFill>
          <a:blip r:embed="rId5"/>
          <a:stretch>
            <a:fillRect/>
          </a:stretch>
        </p:blipFill>
        <p:spPr>
          <a:xfrm>
            <a:off x="4871507" y="27355"/>
            <a:ext cx="3708000" cy="3057277"/>
          </a:xfrm>
          <a:prstGeom prst="rect">
            <a:avLst/>
          </a:prstGeom>
        </p:spPr>
      </p:pic>
      <p:pic>
        <p:nvPicPr>
          <p:cNvPr id="20" name="Picture 19"/>
          <p:cNvPicPr>
            <a:picLocks noChangeAspect="1"/>
          </p:cNvPicPr>
          <p:nvPr/>
        </p:nvPicPr>
        <p:blipFill>
          <a:blip r:embed="rId6"/>
          <a:stretch>
            <a:fillRect/>
          </a:stretch>
        </p:blipFill>
        <p:spPr>
          <a:xfrm>
            <a:off x="4871507" y="3103981"/>
            <a:ext cx="3708000" cy="2985590"/>
          </a:xfrm>
          <a:prstGeom prst="rect">
            <a:avLst/>
          </a:prstGeom>
        </p:spPr>
      </p:pic>
    </p:spTree>
    <p:extLst>
      <p:ext uri="{BB962C8B-B14F-4D97-AF65-F5344CB8AC3E}">
        <p14:creationId xmlns:p14="http://schemas.microsoft.com/office/powerpoint/2010/main" val="357440054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57570" y="2750943"/>
            <a:ext cx="3708000" cy="3035359"/>
          </a:xfrm>
          <a:prstGeom prst="rect">
            <a:avLst/>
          </a:prstGeom>
        </p:spPr>
      </p:pic>
      <p:pic>
        <p:nvPicPr>
          <p:cNvPr id="3" name="Picture 2"/>
          <p:cNvPicPr>
            <a:picLocks noChangeAspect="1"/>
          </p:cNvPicPr>
          <p:nvPr/>
        </p:nvPicPr>
        <p:blipFill>
          <a:blip r:embed="rId4"/>
          <a:stretch>
            <a:fillRect/>
          </a:stretch>
        </p:blipFill>
        <p:spPr>
          <a:xfrm>
            <a:off x="4778980" y="56358"/>
            <a:ext cx="3708000" cy="2979946"/>
          </a:xfrm>
          <a:prstGeom prst="rect">
            <a:avLst/>
          </a:prstGeom>
        </p:spPr>
      </p:pic>
      <p:pic>
        <p:nvPicPr>
          <p:cNvPr id="5" name="Picture 4"/>
          <p:cNvPicPr>
            <a:picLocks noChangeAspect="1"/>
          </p:cNvPicPr>
          <p:nvPr/>
        </p:nvPicPr>
        <p:blipFill>
          <a:blip r:embed="rId5"/>
          <a:stretch>
            <a:fillRect/>
          </a:stretch>
        </p:blipFill>
        <p:spPr>
          <a:xfrm>
            <a:off x="4917888" y="3244645"/>
            <a:ext cx="3708000" cy="2906578"/>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267879" y="740461"/>
            <a:ext cx="3581704" cy="1964664"/>
          </a:xfrm>
          <a:prstGeom prst="rect">
            <a:avLst/>
          </a:prstGeom>
        </p:spPr>
      </p:pic>
      <p:sp>
        <p:nvSpPr>
          <p:cNvPr id="11" name="TextBox 10"/>
          <p:cNvSpPr txBox="1"/>
          <p:nvPr/>
        </p:nvSpPr>
        <p:spPr>
          <a:xfrm>
            <a:off x="25083" y="17593"/>
            <a:ext cx="4985328" cy="646331"/>
          </a:xfrm>
          <a:prstGeom prst="rect">
            <a:avLst/>
          </a:prstGeom>
          <a:noFill/>
        </p:spPr>
        <p:txBody>
          <a:bodyPr wrap="square" rtlCol="0">
            <a:spAutoFit/>
          </a:bodyPr>
          <a:lstStyle/>
          <a:p>
            <a:r>
              <a:rPr lang="en-US" dirty="0" smtClean="0"/>
              <a:t>CERN #104 (54/61): straight section </a:t>
            </a:r>
          </a:p>
          <a:p>
            <a:r>
              <a:rPr lang="en-US" dirty="0" smtClean="0"/>
              <a:t>From middle to LE</a:t>
            </a:r>
            <a:endParaRPr lang="en-US" dirty="0"/>
          </a:p>
        </p:txBody>
      </p:sp>
    </p:spTree>
    <p:extLst>
      <p:ext uri="{BB962C8B-B14F-4D97-AF65-F5344CB8AC3E}">
        <p14:creationId xmlns:p14="http://schemas.microsoft.com/office/powerpoint/2010/main" val="319588457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25083" y="17593"/>
            <a:ext cx="5570703" cy="369332"/>
          </a:xfrm>
          <a:prstGeom prst="rect">
            <a:avLst/>
          </a:prstGeom>
          <a:noFill/>
        </p:spPr>
        <p:txBody>
          <a:bodyPr wrap="square" rtlCol="0">
            <a:spAutoFit/>
          </a:bodyPr>
          <a:lstStyle/>
          <a:p>
            <a:r>
              <a:rPr lang="en-US" dirty="0" smtClean="0"/>
              <a:t>CERN #104 (54/61): Splice region</a:t>
            </a:r>
            <a:endParaRPr lang="en-US" dirty="0"/>
          </a:p>
        </p:txBody>
      </p:sp>
      <p:pic>
        <p:nvPicPr>
          <p:cNvPr id="6" name="Picture 5"/>
          <p:cNvPicPr>
            <a:picLocks noChangeAspect="1"/>
          </p:cNvPicPr>
          <p:nvPr/>
        </p:nvPicPr>
        <p:blipFill>
          <a:blip r:embed="rId3"/>
          <a:stretch>
            <a:fillRect/>
          </a:stretch>
        </p:blipFill>
        <p:spPr>
          <a:xfrm>
            <a:off x="128981" y="386925"/>
            <a:ext cx="5595786" cy="2006457"/>
          </a:xfrm>
          <a:prstGeom prst="rect">
            <a:avLst/>
          </a:prstGeom>
        </p:spPr>
      </p:pic>
      <p:pic>
        <p:nvPicPr>
          <p:cNvPr id="7" name="Picture 6"/>
          <p:cNvPicPr>
            <a:picLocks noChangeAspect="1"/>
          </p:cNvPicPr>
          <p:nvPr/>
        </p:nvPicPr>
        <p:blipFill>
          <a:blip r:embed="rId4"/>
          <a:stretch>
            <a:fillRect/>
          </a:stretch>
        </p:blipFill>
        <p:spPr>
          <a:xfrm>
            <a:off x="355600" y="2722778"/>
            <a:ext cx="3708000" cy="2857900"/>
          </a:xfrm>
          <a:prstGeom prst="rect">
            <a:avLst/>
          </a:prstGeom>
        </p:spPr>
      </p:pic>
      <p:pic>
        <p:nvPicPr>
          <p:cNvPr id="9" name="Picture 8"/>
          <p:cNvPicPr>
            <a:picLocks noChangeAspect="1"/>
          </p:cNvPicPr>
          <p:nvPr/>
        </p:nvPicPr>
        <p:blipFill>
          <a:blip r:embed="rId5"/>
          <a:stretch>
            <a:fillRect/>
          </a:stretch>
        </p:blipFill>
        <p:spPr>
          <a:xfrm>
            <a:off x="4322655" y="2647379"/>
            <a:ext cx="3798881" cy="2960467"/>
          </a:xfrm>
          <a:prstGeom prst="rect">
            <a:avLst/>
          </a:prstGeom>
        </p:spPr>
      </p:pic>
    </p:spTree>
    <p:extLst>
      <p:ext uri="{BB962C8B-B14F-4D97-AF65-F5344CB8AC3E}">
        <p14:creationId xmlns:p14="http://schemas.microsoft.com/office/powerpoint/2010/main" val="3020392867"/>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ERN">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CERN.potx</Template>
  <TotalTime>2331</TotalTime>
  <Words>1470</Words>
  <Application>Microsoft Macintosh PowerPoint</Application>
  <PresentationFormat>On-screen Show (4:3)</PresentationFormat>
  <Paragraphs>109</Paragraphs>
  <Slides>17</Slides>
  <Notes>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CERN</vt:lpstr>
      <vt:lpstr>Coil Metrology and Acceptance Tests</vt:lpstr>
      <vt:lpstr>OUTLINE</vt:lpstr>
      <vt:lpstr>Metrology of Coil #104 (54/61)</vt:lpstr>
      <vt:lpstr>PowerPoint Presentation</vt:lpstr>
      <vt:lpstr>PowerPoint Presentation</vt:lpstr>
      <vt:lpstr>PowerPoint Presentation</vt:lpstr>
      <vt:lpstr>PowerPoint Presentation</vt:lpstr>
      <vt:lpstr>PowerPoint Presentation</vt:lpstr>
      <vt:lpstr>PowerPoint Presentation</vt:lpstr>
      <vt:lpstr>First results from 54/61 in CMM</vt:lpstr>
      <vt:lpstr>Geometry – Z axis (during IL winding)</vt:lpstr>
      <vt:lpstr>Geometry – Z axis (during OL winding)</vt:lpstr>
      <vt:lpstr>PowerPoint Presentation</vt:lpstr>
      <vt:lpstr>Geometry Z-axis: Outer layer winds long</vt:lpstr>
      <vt:lpstr>Acceptance Tests</vt:lpstr>
      <vt:lpstr>Q/A: importing VECTOR</vt:lpstr>
      <vt:lpstr>Conclusion</vt:lpstr>
    </vt:vector>
  </TitlesOfParts>
  <Manager/>
  <Company>CERN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Coil Metrology and Acceptance Tests</dc:title>
  <dc:subject>11T DIPOLE PROJECT - Coil &amp; Assy Readiness Review</dc:subject>
  <dc:creator>David Smekens, M.Sc. Ind.Eng.</dc:creator>
  <cp:keywords/>
  <dc:description/>
  <cp:lastModifiedBy>David Smekens</cp:lastModifiedBy>
  <cp:revision>95</cp:revision>
  <dcterms:created xsi:type="dcterms:W3CDTF">2012-10-28T16:25:57Z</dcterms:created>
  <dcterms:modified xsi:type="dcterms:W3CDTF">2013-09-21T10:39:33Z</dcterms:modified>
  <cp:category/>
</cp:coreProperties>
</file>