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71" r:id="rId5"/>
    <p:sldId id="260" r:id="rId6"/>
    <p:sldId id="261" r:id="rId7"/>
    <p:sldId id="267" r:id="rId8"/>
    <p:sldId id="268" r:id="rId9"/>
    <p:sldId id="262" r:id="rId10"/>
    <p:sldId id="263" r:id="rId11"/>
    <p:sldId id="264" r:id="rId12"/>
    <p:sldId id="270" r:id="rId13"/>
    <p:sldId id="265" r:id="rId14"/>
    <p:sldId id="269" r:id="rId15"/>
    <p:sldId id="266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00"/>
    <a:srgbClr val="0066CC"/>
    <a:srgbClr val="FFFF66"/>
    <a:srgbClr val="003399"/>
    <a:srgbClr val="800000"/>
    <a:srgbClr val="B0B0B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14" autoAdjust="0"/>
    <p:restoredTop sz="94676" autoAdjust="0"/>
  </p:normalViewPr>
  <p:slideViewPr>
    <p:cSldViewPr snapToGrid="0" snapToObjects="1">
      <p:cViewPr varScale="1">
        <p:scale>
          <a:sx n="83" d="100"/>
          <a:sy n="83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6590B-3F6C-45E7-96D8-862903D17D10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76C77-B7D7-4BFE-8D27-09B2E1DA5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5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000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00000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0000"/>
            <a:ext cx="8226854" cy="4860000"/>
          </a:xfrm>
        </p:spPr>
        <p:txBody>
          <a:bodyPr/>
          <a:lstStyle>
            <a:lvl1pPr marL="355600" indent="-355600">
              <a:buClr>
                <a:srgbClr val="003399"/>
              </a:buClr>
              <a:buFont typeface="Wingdings" pitchFamily="2" charset="2"/>
              <a:buChar char="q"/>
              <a:defRPr/>
            </a:lvl1pPr>
            <a:lvl2pPr marL="720725" indent="-365125">
              <a:buClr>
                <a:srgbClr val="003399"/>
              </a:buClr>
              <a:buFont typeface="Wingdings" pitchFamily="2" charset="2"/>
              <a:buChar char="§"/>
              <a:defRPr/>
            </a:lvl2pPr>
            <a:lvl3pPr marL="1076325" indent="-355600">
              <a:buClr>
                <a:srgbClr val="003399"/>
              </a:buClr>
              <a:buFont typeface="Courier New" pitchFamily="49" charset="0"/>
              <a:buChar char="o"/>
              <a:defRPr/>
            </a:lvl3pPr>
            <a:lvl4pPr marL="1430338" indent="-354013">
              <a:buClr>
                <a:srgbClr val="003399"/>
              </a:buClr>
              <a:buFont typeface="Arial" pitchFamily="34" charset="0"/>
              <a:buChar char="•"/>
              <a:defRPr/>
            </a:lvl4pPr>
            <a:lvl5pPr marL="1797050" indent="-366713">
              <a:buClr>
                <a:srgbClr val="003399"/>
              </a:buClr>
              <a:buFont typeface="Arial" pitchFamily="34" charset="0"/>
              <a:buChar char="•"/>
              <a:defRPr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442193" y="6362377"/>
            <a:ext cx="1097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26541" y="6356350"/>
            <a:ext cx="41518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6000" cy="900000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431800" y="674370"/>
            <a:ext cx="8388672" cy="55042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3500" b="1" dirty="0"/>
              <a:t>11 T Dipole informal coil and assembly readiness </a:t>
            </a:r>
            <a:r>
              <a:rPr lang="en-US" sz="3500" b="1" dirty="0" smtClean="0"/>
              <a:t>review</a:t>
            </a:r>
          </a:p>
          <a:p>
            <a:pPr marL="36576" indent="0" algn="ctr">
              <a:buNone/>
            </a:pPr>
            <a:endParaRPr lang="en-US" sz="2800" i="1" dirty="0" smtClean="0"/>
          </a:p>
          <a:p>
            <a:pPr marL="36576" indent="0" algn="ctr">
              <a:buNone/>
            </a:pPr>
            <a:endParaRPr lang="en-US" sz="2800" i="1" dirty="0"/>
          </a:p>
          <a:p>
            <a:pPr marL="36576" indent="0" algn="ctr">
              <a:buNone/>
            </a:pPr>
            <a:endParaRPr lang="en-US" sz="2800" i="1" dirty="0" smtClean="0"/>
          </a:p>
          <a:p>
            <a:pPr marL="36576" indent="0" algn="ctr">
              <a:buNone/>
            </a:pPr>
            <a:endParaRPr lang="en-US" sz="2800" i="1" dirty="0"/>
          </a:p>
          <a:p>
            <a:pPr marL="36576" indent="0" algn="ctr">
              <a:buNone/>
            </a:pPr>
            <a:endParaRPr lang="en-US" sz="2800" i="1" dirty="0" smtClean="0"/>
          </a:p>
          <a:p>
            <a:pPr marL="36576" indent="0" algn="ctr">
              <a:buNone/>
            </a:pPr>
            <a:endParaRPr lang="en-US" sz="2800" i="1" dirty="0"/>
          </a:p>
          <a:p>
            <a:pPr marL="36576" indent="0" algn="ctr">
              <a:buNone/>
            </a:pPr>
            <a:endParaRPr lang="en-US" sz="2800" i="1" dirty="0" smtClean="0"/>
          </a:p>
          <a:p>
            <a:pPr marL="36576" indent="0" algn="ctr">
              <a:buNone/>
            </a:pPr>
            <a:endParaRPr lang="en-US" sz="2800" i="1" dirty="0" smtClean="0"/>
          </a:p>
          <a:p>
            <a:pPr marL="36576" indent="0" algn="ctr">
              <a:buNone/>
            </a:pPr>
            <a:r>
              <a:rPr lang="en-US" dirty="0"/>
              <a:t>Long coil and fabrication tooling development </a:t>
            </a:r>
            <a:br>
              <a:rPr lang="en-US" dirty="0"/>
            </a:br>
            <a:r>
              <a:rPr lang="en-US" dirty="0" smtClean="0"/>
              <a:t>status </a:t>
            </a:r>
            <a:r>
              <a:rPr lang="en-US" dirty="0"/>
              <a:t>and plans</a:t>
            </a:r>
            <a:endParaRPr lang="en-US" sz="3500" i="1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32000" y="6046470"/>
            <a:ext cx="8388472" cy="797768"/>
          </a:xfrm>
          <a:prstGeom prst="rect">
            <a:avLst/>
          </a:prstGeom>
        </p:spPr>
        <p:txBody>
          <a:bodyPr vert="horz" lIns="108000" tIns="0" rIns="108000" bIns="0" anchor="ctr" anchorCtr="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algn="ctr"/>
            <a:r>
              <a:rPr lang="en-US" sz="1800" i="1" dirty="0" smtClean="0"/>
              <a:t>September 22</a:t>
            </a:r>
            <a:r>
              <a:rPr lang="en-US" sz="1800" i="1" baseline="30000" dirty="0" smtClean="0"/>
              <a:t>nd</a:t>
            </a:r>
            <a:r>
              <a:rPr lang="en-US" sz="1800" i="1" dirty="0" smtClean="0"/>
              <a:t>, 2013 – F. Savary with contributions from N. Dalexandro, 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US" sz="1800" i="1" dirty="0" smtClean="0"/>
              <a:t>L</a:t>
            </a:r>
            <a:r>
              <a:rPr lang="en-US" sz="1800" i="1" dirty="0" smtClean="0"/>
              <a:t>. Deparis, M. Karppinen, F. Lackner, V. </a:t>
            </a:r>
            <a:r>
              <a:rPr lang="en-US" sz="1800" i="1" dirty="0" err="1" smtClean="0"/>
              <a:t>Letellier</a:t>
            </a:r>
            <a:r>
              <a:rPr lang="en-US" sz="1800" i="1" dirty="0" smtClean="0"/>
              <a:t>, S. Luzieux, R. Moron </a:t>
            </a:r>
            <a:r>
              <a:rPr lang="en-US" sz="1800" i="1" dirty="0" err="1" smtClean="0"/>
              <a:t>Ballester</a:t>
            </a:r>
            <a:r>
              <a:rPr lang="en-US" sz="1800" i="1" dirty="0" smtClean="0"/>
              <a:t>, C.Y. Mucher, T. Sahner, and the short model crew in B927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furnace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000"/>
            <a:ext cx="8226854" cy="5096350"/>
          </a:xfrm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Contract on-going</a:t>
            </a:r>
          </a:p>
          <a:p>
            <a:pPr lvl="1"/>
            <a:r>
              <a:rPr lang="en-US" dirty="0"/>
              <a:t>CD 5199861 </a:t>
            </a:r>
            <a:r>
              <a:rPr lang="en-US" dirty="0" smtClean="0"/>
              <a:t>dated 27-02-2013</a:t>
            </a:r>
          </a:p>
          <a:p>
            <a:pPr lvl="1"/>
            <a:r>
              <a:rPr lang="en-US" dirty="0" smtClean="0"/>
              <a:t>Contractor GERO in Germany</a:t>
            </a:r>
          </a:p>
          <a:p>
            <a:r>
              <a:rPr lang="en-US" dirty="0" smtClean="0"/>
              <a:t>Final design file, manufacturing &amp; inspection plan by the contractor to be delivered to CERN this week</a:t>
            </a:r>
          </a:p>
          <a:p>
            <a:r>
              <a:rPr lang="en-US" dirty="0" smtClean="0"/>
              <a:t>Procurement of raw materials started</a:t>
            </a:r>
          </a:p>
          <a:p>
            <a:r>
              <a:rPr lang="en-US" dirty="0" smtClean="0"/>
              <a:t>Acceptance tests at the contractor premises scheduled in the beginning of February 2014</a:t>
            </a:r>
          </a:p>
          <a:p>
            <a:r>
              <a:rPr lang="en-US" dirty="0" smtClean="0"/>
              <a:t>Delivery to CERN expected by the end of Feb. 2014</a:t>
            </a:r>
          </a:p>
          <a:p>
            <a:r>
              <a:rPr lang="en-US" dirty="0" smtClean="0"/>
              <a:t>Commissioning, and training of CERN staff, by the end of March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874713"/>
            <a:ext cx="5657850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53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0841" y="633272"/>
            <a:ext cx="5091729" cy="255569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Contract for the vacuum impregnation system just signed</a:t>
            </a:r>
          </a:p>
          <a:p>
            <a:pPr lvl="1"/>
            <a:r>
              <a:rPr lang="en-US" sz="2000" dirty="0" smtClean="0"/>
              <a:t>F629/TE</a:t>
            </a:r>
          </a:p>
          <a:p>
            <a:pPr lvl="1"/>
            <a:r>
              <a:rPr lang="en-US" sz="2000" dirty="0" smtClean="0"/>
              <a:t>Contractor Telstar in Spain</a:t>
            </a:r>
          </a:p>
          <a:p>
            <a:r>
              <a:rPr lang="en-US" sz="2400" dirty="0" smtClean="0"/>
              <a:t>Kick-off meeting soon, within 2 </a:t>
            </a:r>
            <a:r>
              <a:rPr lang="en-US" sz="2400" dirty="0" smtClean="0"/>
              <a:t>weeks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65" y="1902772"/>
            <a:ext cx="6480000" cy="415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206490" y="4343400"/>
            <a:ext cx="2937511" cy="15352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5600" indent="-3556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Wingdings" pitchFamily="2" charset="2"/>
              <a:buChar char="q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5125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Wingdings" pitchFamily="2" charset="2"/>
              <a:buChar char="§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325" indent="-3556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Courier New" pitchFamily="49" charset="0"/>
              <a:buChar char="o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0338" indent="-354013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7050" indent="-366713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Delivery expected by the end of May 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194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to be designed, and fabricated</a:t>
            </a:r>
          </a:p>
          <a:p>
            <a:r>
              <a:rPr lang="en-US" dirty="0" smtClean="0"/>
              <a:t>Preliminary design study of a handling girder for the inner layer with the winding mandrel, and the outer layer spool, which need to be moved together to the curing press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8" b="13907"/>
          <a:stretch/>
        </p:blipFill>
        <p:spPr bwMode="auto">
          <a:xfrm>
            <a:off x="1076816" y="3440430"/>
            <a:ext cx="7200000" cy="281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22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Welding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presentation by F. Lackner</a:t>
            </a:r>
          </a:p>
          <a:p>
            <a:r>
              <a:rPr lang="en-US" dirty="0" smtClean="0"/>
              <a:t>Assembly and welding process demonstrated with satisfactory results</a:t>
            </a:r>
            <a:br>
              <a:rPr lang="en-US" dirty="0" smtClean="0"/>
            </a:br>
            <a:r>
              <a:rPr lang="en-US" dirty="0" smtClean="0"/>
              <a:t>in terms of induced </a:t>
            </a:r>
            <a:br>
              <a:rPr lang="en-US" dirty="0" smtClean="0"/>
            </a:br>
            <a:r>
              <a:rPr lang="en-US" dirty="0" smtClean="0"/>
              <a:t>pre-stress, </a:t>
            </a:r>
            <a:r>
              <a:rPr lang="en-US" smtClean="0"/>
              <a:t>and weld</a:t>
            </a:r>
            <a:br>
              <a:rPr lang="en-US" smtClean="0"/>
            </a:br>
            <a:r>
              <a:rPr lang="en-US" smtClean="0"/>
              <a:t>quality</a:t>
            </a:r>
            <a:endParaRPr lang="en-US" dirty="0" smtClean="0"/>
          </a:p>
          <a:p>
            <a:r>
              <a:rPr lang="en-US" dirty="0" smtClean="0"/>
              <a:t>Short welding press ready</a:t>
            </a:r>
            <a:br>
              <a:rPr lang="en-US" dirty="0" smtClean="0"/>
            </a:br>
            <a:r>
              <a:rPr lang="en-US" dirty="0" smtClean="0"/>
              <a:t>available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4" descr="TranTien_Mvc-006f"/>
          <p:cNvPicPr>
            <a:picLocks noChangeAspect="1" noChangeArrowheads="1"/>
          </p:cNvPicPr>
          <p:nvPr/>
        </p:nvPicPr>
        <p:blipFill>
          <a:blip r:embed="rId2" cstate="email">
            <a:lum brigh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0" y="2379722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12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000"/>
            <a:ext cx="8673660" cy="284337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CERN staff</a:t>
            </a:r>
          </a:p>
          <a:p>
            <a:pPr lvl="1"/>
            <a:r>
              <a:rPr lang="en-US" sz="2000" dirty="0" smtClean="0"/>
              <a:t>1 technician + another one part time till the end of LS1, thereafter, more </a:t>
            </a:r>
            <a:r>
              <a:rPr lang="en-US" sz="2000" dirty="0" err="1" smtClean="0"/>
              <a:t>t.b.d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2 academic engineers (1 fellow) part time till the end of LS1, thereafter, more </a:t>
            </a:r>
            <a:r>
              <a:rPr lang="en-US" sz="2000" dirty="0" err="1" smtClean="0"/>
              <a:t>t.b.d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FSU’s as needed, only after LS1, i.e. September 2013 </a:t>
            </a:r>
            <a:r>
              <a:rPr lang="en-US" sz="2400" dirty="0" err="1" smtClean="0"/>
              <a:t>t.b.c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Service contracts with specialized firms (initial duration  ~2 years)</a:t>
            </a:r>
          </a:p>
          <a:p>
            <a:pPr lvl="1"/>
            <a:r>
              <a:rPr lang="en-US" sz="2000" dirty="0" smtClean="0"/>
              <a:t>Academic engineer, technical engineer, draftsman, and experienced practitioner</a:t>
            </a:r>
          </a:p>
          <a:p>
            <a:pPr lvl="1"/>
            <a:r>
              <a:rPr lang="en-US" sz="2000" dirty="0" smtClean="0"/>
              <a:t>To anticipate technology transfer towards industry at an early stage</a:t>
            </a:r>
          </a:p>
          <a:p>
            <a:pPr lvl="1"/>
            <a:r>
              <a:rPr lang="en-US" sz="2000" dirty="0" smtClean="0"/>
              <a:t>To take into account, also at an early stage, constraints due to industrial production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72407"/>
              </p:ext>
            </p:extLst>
          </p:nvPr>
        </p:nvGraphicFramePr>
        <p:xfrm>
          <a:off x="80010" y="3874770"/>
          <a:ext cx="9000000" cy="225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/>
                <a:gridCol w="3960000"/>
                <a:gridCol w="1980000"/>
                <a:gridCol w="900000"/>
                <a:gridCol w="1260000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Work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package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Firm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Effort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[FTE]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[*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t.b.c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WP1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insulation, winding, and binder curing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Alstom Power Systems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 1.8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2013-09-02</a:t>
                      </a:r>
                    </a:p>
                  </a:txBody>
                  <a:tcPr marL="36000" marR="36000" marT="360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WP2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Reaction heat treatment, coil instrumentation, impregnation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Babcock </a:t>
                      </a:r>
                      <a:r>
                        <a:rPr lang="en-US" sz="1400" dirty="0" err="1" smtClean="0"/>
                        <a:t>Noell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~ 2.2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2014-01-06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WP3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Construction of the collared-coil dipole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ASG Superconductors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~ 1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2015-05-04*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WP6</a:t>
                      </a:r>
                      <a:endParaRPr lang="en-US" sz="1400" b="1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Active part construction for collared-coil dipole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ASG Superconductors</a:t>
                      </a:r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 1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2015-11-02*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WP9</a:t>
                      </a:r>
                      <a:endParaRPr lang="en-US" sz="1400" b="1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Finishing of the cold mass assembly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Alstom Power Systems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 0.7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2016-03-01*</a:t>
                      </a:r>
                      <a:endParaRPr lang="en-US" sz="1400" dirty="0"/>
                    </a:p>
                  </a:txBody>
                  <a:tcPr marL="36000" marR="36000" marT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97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plan established, possible but quite ambitious</a:t>
            </a:r>
          </a:p>
          <a:p>
            <a:r>
              <a:rPr lang="en-US" dirty="0" smtClean="0"/>
              <a:t>Contracts for major tooling on-going</a:t>
            </a:r>
          </a:p>
          <a:p>
            <a:r>
              <a:rPr lang="en-US" dirty="0" smtClean="0"/>
              <a:t>Contracts for tooling ancillaries to be launched</a:t>
            </a:r>
          </a:p>
          <a:p>
            <a:r>
              <a:rPr lang="en-US" dirty="0" smtClean="0"/>
              <a:t>Personnel plan established</a:t>
            </a:r>
          </a:p>
          <a:p>
            <a:pPr lvl="1"/>
            <a:r>
              <a:rPr lang="en-US" dirty="0" smtClean="0"/>
              <a:t>CERN staff</a:t>
            </a:r>
          </a:p>
          <a:p>
            <a:pPr lvl="1"/>
            <a:r>
              <a:rPr lang="en-US" dirty="0" smtClean="0"/>
              <a:t>Service contracts with experienced contractors</a:t>
            </a:r>
          </a:p>
          <a:p>
            <a:pPr lvl="1"/>
            <a:r>
              <a:rPr lang="en-US" dirty="0" smtClean="0"/>
              <a:t>And later (after LS1), FSU’s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9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35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Large Magnet Facility</a:t>
            </a:r>
          </a:p>
          <a:p>
            <a:r>
              <a:rPr lang="en-US" dirty="0" smtClean="0"/>
              <a:t>Overall plan &amp; milestones</a:t>
            </a:r>
          </a:p>
          <a:p>
            <a:r>
              <a:rPr lang="en-US" dirty="0" smtClean="0"/>
              <a:t>Winding</a:t>
            </a:r>
          </a:p>
          <a:p>
            <a:r>
              <a:rPr lang="en-US" dirty="0" smtClean="0"/>
              <a:t>Binder curing</a:t>
            </a:r>
          </a:p>
          <a:p>
            <a:r>
              <a:rPr lang="en-US" dirty="0" smtClean="0"/>
              <a:t>Reaction furnace</a:t>
            </a:r>
          </a:p>
          <a:p>
            <a:r>
              <a:rPr lang="en-US" dirty="0" smtClean="0"/>
              <a:t>Impregnation</a:t>
            </a:r>
          </a:p>
          <a:p>
            <a:r>
              <a:rPr lang="en-US" dirty="0" smtClean="0"/>
              <a:t>Welding press</a:t>
            </a:r>
          </a:p>
          <a:p>
            <a:r>
              <a:rPr lang="en-US" dirty="0" smtClean="0"/>
              <a:t>Conclusions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17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Large Magnet Facility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" r="2509"/>
          <a:stretch/>
        </p:blipFill>
        <p:spPr bwMode="auto">
          <a:xfrm>
            <a:off x="1" y="980728"/>
            <a:ext cx="9144000" cy="3234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2"/>
          <a:stretch/>
        </p:blipFill>
        <p:spPr bwMode="auto">
          <a:xfrm>
            <a:off x="0" y="4357554"/>
            <a:ext cx="9144000" cy="216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loud Callout 8"/>
          <p:cNvSpPr>
            <a:spLocks noChangeAspect="1"/>
          </p:cNvSpPr>
          <p:nvPr/>
        </p:nvSpPr>
        <p:spPr>
          <a:xfrm>
            <a:off x="2347734" y="948750"/>
            <a:ext cx="1728192" cy="720080"/>
          </a:xfrm>
          <a:prstGeom prst="cloudCallout">
            <a:avLst>
              <a:gd name="adj1" fmla="val -38018"/>
              <a:gd name="adj2" fmla="val 97386"/>
            </a:avLst>
          </a:prstGeom>
          <a:solidFill>
            <a:schemeClr val="tx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180</a:t>
            </a:r>
            <a:endParaRPr lang="en-US" sz="2800" b="1" dirty="0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 rot="21196009">
            <a:off x="4761239" y="2317742"/>
            <a:ext cx="2467907" cy="4432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Left">
              <a:avLst>
                <a:gd name="adj" fmla="val 26709"/>
              </a:avLst>
            </a:prstTxWarp>
            <a:spAutoFit/>
          </a:bodyPr>
          <a:lstStyle/>
          <a:p>
            <a:pPr algn="ctr"/>
            <a:r>
              <a:rPr lang="en-US" sz="1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Winding </a:t>
            </a:r>
            <a:r>
              <a:rPr lang="en-US" sz="1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House</a:t>
            </a:r>
            <a:endParaRPr lang="en-US" sz="1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29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Winding House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\\cern.ch\dfs\Users\s\savary\Documents\HiLumi\11-T Dipole\Pictures\IMG_04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t="3275" b="7009"/>
          <a:stretch/>
        </p:blipFill>
        <p:spPr bwMode="auto">
          <a:xfrm>
            <a:off x="4860000" y="3708000"/>
            <a:ext cx="3960000" cy="303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s\savary\Documents\HiLumi\11-T Dipole\Pictures\IMG_042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" t="7953" r="6622" b="3566"/>
          <a:stretch/>
        </p:blipFill>
        <p:spPr bwMode="auto">
          <a:xfrm>
            <a:off x="720000" y="3708000"/>
            <a:ext cx="3960000" cy="30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avary\Documents\HiLumi\11-T Dipole\Pictures\IMG_04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000" y="1008000"/>
            <a:ext cx="3960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s\savary\Documents\HiLumi\11-T Dipole\Pictures\IMG_040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2" b="6360"/>
          <a:stretch/>
        </p:blipFill>
        <p:spPr bwMode="auto">
          <a:xfrm>
            <a:off x="4860000" y="1008000"/>
            <a:ext cx="3960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200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plan &amp;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689509"/>
              </p:ext>
            </p:extLst>
          </p:nvPr>
        </p:nvGraphicFramePr>
        <p:xfrm>
          <a:off x="18358" y="1103746"/>
          <a:ext cx="9104714" cy="496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714"/>
                <a:gridCol w="30600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  <a:gridCol w="190800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Year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2013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2014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2015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Month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F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F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J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O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N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D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DDDDDD"/>
                    </a:solidFill>
                  </a:tcPr>
                </a:tc>
              </a:tr>
              <a:tr h="252000">
                <a:tc rowSpan="15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ACTIVITIES</a:t>
                      </a:r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 trial coil/pole 2, Cu cable, bare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9F9F9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React trial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pole 2, 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Cu cable, bare</a:t>
                      </a:r>
                      <a:endParaRPr lang="en-US" sz="1200" b="0" dirty="0">
                        <a:solidFill>
                          <a:srgbClr val="C00000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 practice coil C1, Cu cable, insulated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React practice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 coil </a:t>
                      </a: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C1, Cu cable, insulated</a:t>
                      </a:r>
                      <a:endParaRPr lang="en-US" sz="1200" b="0" dirty="0">
                        <a:solidFill>
                          <a:srgbClr val="C00000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Impregnate practice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 coil </a:t>
                      </a:r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C1,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 Cu cable, ins.</a:t>
                      </a:r>
                      <a:endParaRPr lang="en-US" sz="1200" b="0" baseline="30000" dirty="0">
                        <a:solidFill>
                          <a:srgbClr val="339933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 practice C2, Nb</a:t>
                      </a:r>
                      <a:r>
                        <a:rPr lang="en-US" sz="12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React practice C2, Nb</a:t>
                      </a:r>
                      <a:r>
                        <a:rPr lang="en-US" sz="1200" b="0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Sn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Impregnate practice C2, Nb</a:t>
                      </a:r>
                      <a:r>
                        <a:rPr lang="en-US" sz="1200" b="0" baseline="-25000" dirty="0" smtClean="0">
                          <a:solidFill>
                            <a:srgbClr val="339933"/>
                          </a:solidFill>
                        </a:rPr>
                        <a:t>3</a:t>
                      </a:r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Sn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practice C3, Nb</a:t>
                      </a:r>
                      <a:r>
                        <a:rPr lang="en-US" sz="12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Sn (RRP)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React practice C3, Nb</a:t>
                      </a:r>
                      <a:r>
                        <a:rPr lang="en-US" sz="1200" b="0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1200" b="0" dirty="0" smtClean="0">
                          <a:solidFill>
                            <a:srgbClr val="C00000"/>
                          </a:solidFill>
                        </a:rPr>
                        <a:t>Sn (RRP)</a:t>
                      </a:r>
                    </a:p>
                  </a:txBody>
                  <a:tcPr marL="72000" marR="3600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Impregnate practice C3, Nb</a:t>
                      </a:r>
                      <a:r>
                        <a:rPr lang="en-US" sz="1200" b="0" baseline="-25000" dirty="0" smtClean="0">
                          <a:solidFill>
                            <a:srgbClr val="339933"/>
                          </a:solidFill>
                        </a:rPr>
                        <a:t>3</a:t>
                      </a:r>
                      <a:r>
                        <a:rPr lang="en-US" sz="1200" b="0" dirty="0" smtClean="0">
                          <a:solidFill>
                            <a:srgbClr val="339933"/>
                          </a:solidFill>
                        </a:rPr>
                        <a:t>Sn  (RRP)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react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impregnate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coil C4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react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impregnate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coil C5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react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impregnate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coil C6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vert="vert270"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Wind,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rgbClr val="C00000"/>
                          </a:solidFill>
                        </a:rPr>
                        <a:t>react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1200" b="0" baseline="0" dirty="0" smtClean="0">
                          <a:solidFill>
                            <a:srgbClr val="339933"/>
                          </a:solidFill>
                        </a:rPr>
                        <a:t>impregnate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coil C7</a:t>
                      </a:r>
                    </a:p>
                  </a:txBody>
                  <a:tcPr marL="72000" marR="36000" marT="0" marB="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3915111" y="1828800"/>
            <a:ext cx="0" cy="429768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15111" y="2080260"/>
            <a:ext cx="1205529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15111" y="1855566"/>
            <a:ext cx="1194099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 smtClean="0"/>
              <a:t>6 months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15111" y="2346960"/>
            <a:ext cx="1582719" cy="0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926541" y="3204210"/>
            <a:ext cx="2337099" cy="0"/>
          </a:xfrm>
          <a:prstGeom prst="straightConnector1">
            <a:avLst/>
          </a:prstGeom>
          <a:ln>
            <a:solidFill>
              <a:srgbClr val="339933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18921" y="2122266"/>
            <a:ext cx="1578909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8</a:t>
            </a:r>
            <a:r>
              <a:rPr lang="en-US" sz="1200" dirty="0" smtClean="0">
                <a:solidFill>
                  <a:srgbClr val="C00000"/>
                </a:solidFill>
              </a:rPr>
              <a:t> months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15111" y="2964276"/>
            <a:ext cx="2348529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rgbClr val="339933"/>
                </a:solidFill>
              </a:rPr>
              <a:t>12 months</a:t>
            </a:r>
            <a:endParaRPr lang="en-US" sz="1200" dirty="0">
              <a:solidFill>
                <a:srgbClr val="339933"/>
              </a:solidFill>
            </a:endParaRPr>
          </a:p>
        </p:txBody>
      </p:sp>
      <p:sp>
        <p:nvSpPr>
          <p:cNvPr id="20" name="Line Callout 2 (Accent Bar) 19"/>
          <p:cNvSpPr/>
          <p:nvPr/>
        </p:nvSpPr>
        <p:spPr>
          <a:xfrm flipH="1">
            <a:off x="4470168" y="3651989"/>
            <a:ext cx="1109401" cy="153419"/>
          </a:xfrm>
          <a:prstGeom prst="accentCallout2">
            <a:avLst>
              <a:gd name="adj1" fmla="val 49748"/>
              <a:gd name="adj2" fmla="val -159"/>
              <a:gd name="adj3" fmla="val 51097"/>
              <a:gd name="adj4" fmla="val -26666"/>
              <a:gd name="adj5" fmla="val -106608"/>
              <a:gd name="adj6" fmla="val -26632"/>
            </a:avLst>
          </a:prstGeom>
          <a:noFill/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Trial </a:t>
            </a:r>
            <a:r>
              <a:rPr lang="en-US" sz="1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sc</a:t>
            </a:r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cable 1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Line Callout 2 (Accent Bar) 21"/>
          <p:cNvSpPr/>
          <p:nvPr/>
        </p:nvSpPr>
        <p:spPr>
          <a:xfrm flipH="1">
            <a:off x="5484076" y="4699739"/>
            <a:ext cx="903808" cy="153419"/>
          </a:xfrm>
          <a:prstGeom prst="accentCallout2">
            <a:avLst>
              <a:gd name="adj1" fmla="val 49748"/>
              <a:gd name="adj2" fmla="val -159"/>
              <a:gd name="adj3" fmla="val 47993"/>
              <a:gd name="adj4" fmla="val -27095"/>
              <a:gd name="adj5" fmla="val 165810"/>
              <a:gd name="adj6" fmla="val -27512"/>
            </a:avLst>
          </a:prstGeom>
          <a:noFill/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Sc</a:t>
            </a:r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cable 3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Line Callout 2 (Accent Bar) 22"/>
          <p:cNvSpPr/>
          <p:nvPr/>
        </p:nvSpPr>
        <p:spPr>
          <a:xfrm flipH="1">
            <a:off x="4857122" y="4504102"/>
            <a:ext cx="1109401" cy="153419"/>
          </a:xfrm>
          <a:prstGeom prst="accentCallout2">
            <a:avLst>
              <a:gd name="adj1" fmla="val 49748"/>
              <a:gd name="adj2" fmla="val -159"/>
              <a:gd name="adj3" fmla="val 47993"/>
              <a:gd name="adj4" fmla="val -27095"/>
              <a:gd name="adj5" fmla="val -106608"/>
              <a:gd name="adj6" fmla="val -26632"/>
            </a:avLst>
          </a:prstGeom>
          <a:noFill/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Trial </a:t>
            </a:r>
            <a:r>
              <a:rPr lang="en-US" sz="1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sc</a:t>
            </a:r>
            <a:r>
              <a:rPr lang="en-US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cable 2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878830" y="1844136"/>
            <a:ext cx="0" cy="1653444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264000" y="1836000"/>
            <a:ext cx="0" cy="2520000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631200" y="1836000"/>
            <a:ext cx="0" cy="2952000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83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Winding,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8" b="5643"/>
          <a:stretch/>
        </p:blipFill>
        <p:spPr bwMode="auto">
          <a:xfrm>
            <a:off x="3881790" y="171451"/>
            <a:ext cx="5220000" cy="284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4"/>
          <a:stretch/>
        </p:blipFill>
        <p:spPr bwMode="auto">
          <a:xfrm>
            <a:off x="3881790" y="3077369"/>
            <a:ext cx="5220000" cy="304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59999"/>
            <a:ext cx="3469341" cy="5023901"/>
          </a:xfrm>
        </p:spPr>
        <p:txBody>
          <a:bodyPr lIns="72000" rIns="72000"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200" dirty="0"/>
              <a:t>Shorten the winding machine from 10 to 6 </a:t>
            </a:r>
            <a:r>
              <a:rPr lang="en-US" sz="2200" dirty="0" smtClean="0"/>
              <a:t>m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By the end of 2013</a:t>
            </a:r>
            <a:endParaRPr lang="en-US" sz="1800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200" dirty="0"/>
              <a:t>Integrate a </a:t>
            </a:r>
            <a:r>
              <a:rPr lang="en-US" sz="2200" dirty="0" smtClean="0"/>
              <a:t>support frame </a:t>
            </a:r>
            <a:r>
              <a:rPr lang="en-US" sz="2200" dirty="0"/>
              <a:t>for the </a:t>
            </a:r>
            <a:r>
              <a:rPr lang="en-US" sz="2200" dirty="0" smtClean="0"/>
              <a:t>outer layer spool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PE launched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Installation by the end of January 2014</a:t>
            </a:r>
            <a:endParaRPr lang="en-US" sz="1800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200" dirty="0" smtClean="0"/>
              <a:t>Revamp the control system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Order launched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Installation and commissioning scheduled in March 2014, and completion expected by the end of March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4365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Winding,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3"/>
          <a:stretch/>
        </p:blipFill>
        <p:spPr bwMode="auto">
          <a:xfrm rot="1080000">
            <a:off x="3312000" y="-720000"/>
            <a:ext cx="5400000" cy="327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9"/>
          <a:stretch/>
        </p:blipFill>
        <p:spPr bwMode="auto">
          <a:xfrm rot="282546">
            <a:off x="3686850" y="396000"/>
            <a:ext cx="5400000" cy="329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" b="7344"/>
          <a:stretch/>
        </p:blipFill>
        <p:spPr bwMode="auto">
          <a:xfrm>
            <a:off x="3686850" y="1512000"/>
            <a:ext cx="5400000" cy="3047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7" b="4249"/>
          <a:stretch/>
        </p:blipFill>
        <p:spPr bwMode="auto">
          <a:xfrm>
            <a:off x="3685964" y="3528000"/>
            <a:ext cx="5400000" cy="311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199" y="1259999"/>
            <a:ext cx="3954781" cy="5023901"/>
          </a:xfrm>
        </p:spPr>
        <p:txBody>
          <a:bodyPr lIns="72000" rIns="72000"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endParaRPr lang="en-US" sz="2200" dirty="0" smtClean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200" dirty="0" smtClean="0"/>
              <a:t>Fabricate </a:t>
            </a:r>
            <a:r>
              <a:rPr lang="en-US" sz="2200" dirty="0"/>
              <a:t>winding </a:t>
            </a:r>
            <a:r>
              <a:rPr lang="en-US" sz="2200" dirty="0" smtClean="0"/>
              <a:t>mandrel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2 options</a:t>
            </a:r>
          </a:p>
          <a:p>
            <a:pPr lvl="2">
              <a:lnSpc>
                <a:spcPct val="120000"/>
              </a:lnSpc>
              <a:spcBef>
                <a:spcPts val="300"/>
              </a:spcBef>
            </a:pPr>
            <a:r>
              <a:rPr lang="en-US" sz="1600" dirty="0" smtClean="0"/>
              <a:t>Full-length mandrel</a:t>
            </a:r>
          </a:p>
          <a:p>
            <a:pPr lvl="2">
              <a:lnSpc>
                <a:spcPct val="120000"/>
              </a:lnSpc>
              <a:spcBef>
                <a:spcPts val="300"/>
              </a:spcBef>
            </a:pPr>
            <a:r>
              <a:rPr lang="en-US" sz="1600" dirty="0" smtClean="0"/>
              <a:t>Assembly of short</a:t>
            </a:r>
            <a:br>
              <a:rPr lang="en-US" sz="1600" dirty="0" smtClean="0"/>
            </a:br>
            <a:r>
              <a:rPr lang="en-US" sz="1600" dirty="0" smtClean="0"/>
              <a:t>elements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PE launched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Delivery expected by</a:t>
            </a:r>
            <a:br>
              <a:rPr lang="en-US" sz="1800" dirty="0" smtClean="0"/>
            </a:br>
            <a:r>
              <a:rPr lang="en-US" sz="1800" dirty="0" smtClean="0"/>
              <a:t>the end of February 2014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200" dirty="0" smtClean="0"/>
              <a:t>Coil head restraints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Design nearly finished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1800" dirty="0" smtClean="0"/>
              <a:t>Delivery expected by the end of February 2014</a:t>
            </a:r>
          </a:p>
        </p:txBody>
      </p:sp>
    </p:spTree>
    <p:extLst>
      <p:ext uri="{BB962C8B-B14F-4D97-AF65-F5344CB8AC3E}">
        <p14:creationId xmlns:p14="http://schemas.microsoft.com/office/powerpoint/2010/main" val="13125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Winding,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Will start with making (a few turns of) a long racetrack coil (pictures show parts and tooling of a short one)</a:t>
            </a:r>
          </a:p>
          <a:p>
            <a:pPr lvl="1"/>
            <a:r>
              <a:rPr lang="en-US" sz="2400" dirty="0" smtClean="0"/>
              <a:t>To train staff, who need to learn how to use the winding machine</a:t>
            </a:r>
          </a:p>
          <a:p>
            <a:pPr lvl="1"/>
            <a:r>
              <a:rPr lang="en-US" sz="2400" dirty="0" smtClean="0"/>
              <a:t>Scheduled in February 2014, preparation work to be done before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3" y="4481830"/>
            <a:ext cx="374967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4" descr="C:\Documents and Settings\mazet\desktop\DSCN33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1393" y="4189554"/>
            <a:ext cx="3275856" cy="21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778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Binder curing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2013-09-23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Long coil and fabrication tooling development status and plans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4" b="3676"/>
          <a:stretch/>
        </p:blipFill>
        <p:spPr bwMode="auto">
          <a:xfrm>
            <a:off x="4023358" y="3385862"/>
            <a:ext cx="5040000" cy="306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7" r="27394" b="7679"/>
          <a:stretch/>
        </p:blipFill>
        <p:spPr bwMode="auto">
          <a:xfrm>
            <a:off x="6703378" y="4158986"/>
            <a:ext cx="2443552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3" t="4435" r="10725" b="5136"/>
          <a:stretch/>
        </p:blipFill>
        <p:spPr bwMode="auto">
          <a:xfrm>
            <a:off x="4034788" y="73472"/>
            <a:ext cx="5040000" cy="344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60000"/>
            <a:ext cx="3577588" cy="500364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Curing press available</a:t>
            </a:r>
          </a:p>
          <a:p>
            <a:r>
              <a:rPr lang="en-US" sz="2200" dirty="0" smtClean="0"/>
              <a:t>15-m long, </a:t>
            </a:r>
            <a:r>
              <a:rPr lang="en-US" sz="2200" dirty="0" err="1" smtClean="0"/>
              <a:t>sectorized</a:t>
            </a:r>
            <a:endParaRPr lang="en-US" sz="2200" dirty="0"/>
          </a:p>
          <a:p>
            <a:r>
              <a:rPr lang="en-US" sz="2200" dirty="0" smtClean="0"/>
              <a:t>Study to implement resistance heaters in lieu of the oil heating system on-going, decision to be taken by the end of September</a:t>
            </a:r>
          </a:p>
          <a:p>
            <a:r>
              <a:rPr lang="en-US" sz="2200" dirty="0" smtClean="0"/>
              <a:t>Learn the system, and implement changes as needed, scheduled in Nov.-Dec. 2013</a:t>
            </a:r>
          </a:p>
          <a:p>
            <a:r>
              <a:rPr lang="en-US" sz="2200" dirty="0" smtClean="0"/>
              <a:t>Model and drawings of the curing mold exist, and are to be reviewed</a:t>
            </a:r>
          </a:p>
        </p:txBody>
      </p:sp>
    </p:spTree>
    <p:extLst>
      <p:ext uri="{BB962C8B-B14F-4D97-AF65-F5344CB8AC3E}">
        <p14:creationId xmlns:p14="http://schemas.microsoft.com/office/powerpoint/2010/main" val="363987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13053</TotalTime>
  <Words>953</Words>
  <Application>Microsoft Office PowerPoint</Application>
  <PresentationFormat>On-screen Show (4:3)</PresentationFormat>
  <Paragraphs>226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CERN(4-3)</vt:lpstr>
      <vt:lpstr>PowerPoint Presentation</vt:lpstr>
      <vt:lpstr>Outlook</vt:lpstr>
      <vt:lpstr>The Large Magnet Facility</vt:lpstr>
      <vt:lpstr>The Winding House</vt:lpstr>
      <vt:lpstr>Overall plan &amp; milestones</vt:lpstr>
      <vt:lpstr>Winding, 1</vt:lpstr>
      <vt:lpstr>Winding, 2</vt:lpstr>
      <vt:lpstr>Winding, 3</vt:lpstr>
      <vt:lpstr>Binder curing</vt:lpstr>
      <vt:lpstr>Reaction furnace</vt:lpstr>
      <vt:lpstr>Impregnation</vt:lpstr>
      <vt:lpstr>Handling tools</vt:lpstr>
      <vt:lpstr>Welding press</vt:lpstr>
      <vt:lpstr>Resources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savary</cp:lastModifiedBy>
  <cp:revision>575</cp:revision>
  <dcterms:created xsi:type="dcterms:W3CDTF">2012-11-30T11:04:26Z</dcterms:created>
  <dcterms:modified xsi:type="dcterms:W3CDTF">2013-09-23T08:22:51Z</dcterms:modified>
</cp:coreProperties>
</file>