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17"/>
  </p:notesMasterIdLst>
  <p:sldIdLst>
    <p:sldId id="256" r:id="rId2"/>
    <p:sldId id="257" r:id="rId3"/>
    <p:sldId id="258" r:id="rId4"/>
    <p:sldId id="260" r:id="rId5"/>
    <p:sldId id="259" r:id="rId6"/>
    <p:sldId id="261" r:id="rId7"/>
    <p:sldId id="266" r:id="rId8"/>
    <p:sldId id="270" r:id="rId9"/>
    <p:sldId id="262" r:id="rId10"/>
    <p:sldId id="263" r:id="rId11"/>
    <p:sldId id="267" r:id="rId12"/>
    <p:sldId id="268" r:id="rId13"/>
    <p:sldId id="264" r:id="rId14"/>
    <p:sldId id="269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76" autoAdjust="0"/>
    <p:restoredTop sz="94660"/>
  </p:normalViewPr>
  <p:slideViewPr>
    <p:cSldViewPr>
      <p:cViewPr>
        <p:scale>
          <a:sx n="100" d="100"/>
          <a:sy n="100" d="100"/>
        </p:scale>
        <p:origin x="-1404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6B4F7D-488F-4883-A119-99DABB799C0C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BE0521-59E4-4B9A-B2D0-4A0A2B478C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838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13.12.2012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ALICE data access model - PtP Network Workshop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C98F325-D4C1-487F-A175-B185054374A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2012-Jul-30-620px_4_Color_Logo_D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305800" y="152400"/>
            <a:ext cx="744000" cy="10056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98F325-D4C1-487F-A175-B185054374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C98F325-D4C1-487F-A175-B185054374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0" y="6492875"/>
            <a:ext cx="2667000" cy="365125"/>
          </a:xfrm>
        </p:spPr>
        <p:txBody>
          <a:bodyPr/>
          <a:lstStyle/>
          <a:p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C98F325-D4C1-487F-A175-B185054374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pic>
        <p:nvPicPr>
          <p:cNvPr id="7" name="Picture 6" descr="2012-Jul-04-620px_4_Color_Logo_C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305800" y="152400"/>
            <a:ext cx="744000" cy="100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C98F325-D4C1-487F-A175-B185054374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C98F325-D4C1-487F-A175-B185054374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C98F325-D4C1-487F-A175-B185054374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C98F325-D4C1-487F-A175-B185054374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C98F325-D4C1-487F-A175-B185054374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C98F325-D4C1-487F-A175-B185054374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C98F325-D4C1-487F-A175-B185054374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#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C98F325-D4C1-487F-A175-B185054374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alimonitor.cern.ch/speed/speed2.avi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alimonitor.cern.ch/speed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667000" y="4038600"/>
            <a:ext cx="6477000" cy="1828800"/>
          </a:xfrm>
        </p:spPr>
        <p:txBody>
          <a:bodyPr>
            <a:noAutofit/>
          </a:bodyPr>
          <a:lstStyle/>
          <a:p>
            <a:r>
              <a:rPr lang="en-US" sz="3600" dirty="0" smtClean="0"/>
              <a:t>ALICE data access</a:t>
            </a:r>
            <a:br>
              <a:rPr lang="en-US" sz="3600" dirty="0" smtClean="0"/>
            </a:br>
            <a:r>
              <a:rPr lang="en-US" sz="3600" dirty="0" smtClean="0"/>
              <a:t>WLCG data WG revival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2438400" y="6049963"/>
            <a:ext cx="6705600" cy="685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4 </a:t>
            </a:r>
            <a:r>
              <a:rPr lang="en-US" dirty="0" smtClean="0"/>
              <a:t>October 2013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Network topology view in MonALISA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C98F325-D4C1-487F-A175-B185054374A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Content Placeholder 6" descr="topology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295400" y="1524000"/>
            <a:ext cx="6566838" cy="500306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Available bandwidth per stream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C98F325-D4C1-487F-A175-B185054374A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9" name="Content Placeholder 8" descr="display.png">
            <a:hlinkClick r:id="rId2"/>
          </p:cNvPr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457200" y="1686520"/>
            <a:ext cx="8305800" cy="4866680"/>
          </a:xfrm>
        </p:spPr>
      </p:pic>
      <p:cxnSp>
        <p:nvCxnSpPr>
          <p:cNvPr id="11" name="Straight Arrow Connector 10"/>
          <p:cNvCxnSpPr>
            <a:stCxn id="12" idx="2"/>
          </p:cNvCxnSpPr>
          <p:nvPr/>
        </p:nvCxnSpPr>
        <p:spPr>
          <a:xfrm rot="5400000">
            <a:off x="7834699" y="1891100"/>
            <a:ext cx="713603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620000" y="1524000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Funny ICMP throttling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71600" y="4724400"/>
            <a:ext cx="2743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Discreet effect of the congestion control algorithm on links with packet loss (x 8.3Mbps)</a:t>
            </a: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3962400" y="4953000"/>
            <a:ext cx="6858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962400" y="4572000"/>
            <a:ext cx="6858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 flipH="1" flipV="1">
            <a:off x="3886200" y="4419600"/>
            <a:ext cx="6858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 flipH="1" flipV="1">
            <a:off x="3657600" y="4495800"/>
            <a:ext cx="8382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 flipH="1" flipV="1">
            <a:off x="3467100" y="4457700"/>
            <a:ext cx="10668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191000" y="1447800"/>
            <a:ext cx="3505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Suggested larger-than-default buffers (8MB)</a:t>
            </a: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rot="5400000">
            <a:off x="5143500" y="1714500"/>
            <a:ext cx="5334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800600" y="5638800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Default buffers</a:t>
            </a: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31" name="Straight Arrow Connector 30"/>
          <p:cNvCxnSpPr>
            <a:stCxn id="26" idx="0"/>
          </p:cNvCxnSpPr>
          <p:nvPr/>
        </p:nvCxnSpPr>
        <p:spPr>
          <a:xfrm rot="5400000" flipH="1" flipV="1">
            <a:off x="5276850" y="5200650"/>
            <a:ext cx="609600" cy="266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Bandwidth test matrix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C98F325-D4C1-487F-A175-B185054374A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4 years of archived results for 80x80 sites matrix</a:t>
            </a:r>
          </a:p>
          <a:p>
            <a:r>
              <a:rPr lang="en-US" dirty="0" smtClean="0">
                <a:hlinkClick r:id="rId2"/>
              </a:rPr>
              <a:t>http://alimonitor.cern.ch/speed/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b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642" y="2743200"/>
            <a:ext cx="7855958" cy="3558769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2590800" y="5009950"/>
            <a:ext cx="1600200" cy="228600"/>
          </a:xfrm>
          <a:prstGeom prst="ellipse">
            <a:avLst/>
          </a:prstGeom>
          <a:solidFill>
            <a:srgbClr val="FF000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553200" y="5029200"/>
            <a:ext cx="1600200" cy="228600"/>
          </a:xfrm>
          <a:prstGeom prst="ellipse">
            <a:avLst/>
          </a:prstGeom>
          <a:solidFill>
            <a:srgbClr val="FF000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 discovery mechanism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C98F325-D4C1-487F-A175-B185054374A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Closest working replicas are used for both reading and writing</a:t>
            </a:r>
          </a:p>
          <a:p>
            <a:pPr lvl="1"/>
            <a:r>
              <a:rPr lang="en-US" dirty="0" smtClean="0"/>
              <a:t>Sorting the SEs by the network distance to the client making the request</a:t>
            </a:r>
          </a:p>
          <a:p>
            <a:pPr lvl="1"/>
            <a:r>
              <a:rPr lang="en-US" dirty="0" smtClean="0"/>
              <a:t>Combining network topology data with the geographical </a:t>
            </a:r>
            <a:r>
              <a:rPr lang="en-US" dirty="0" smtClean="0"/>
              <a:t>one</a:t>
            </a:r>
          </a:p>
          <a:p>
            <a:pPr lvl="1"/>
            <a:r>
              <a:rPr lang="en-US" dirty="0" smtClean="0"/>
              <a:t>Weighted by reliability test results</a:t>
            </a:r>
            <a:endParaRPr lang="en-US" dirty="0" smtClean="0"/>
          </a:p>
          <a:p>
            <a:r>
              <a:rPr lang="en-US" dirty="0" smtClean="0"/>
              <a:t>Writing </a:t>
            </a:r>
            <a:r>
              <a:rPr lang="en-US" dirty="0" smtClean="0"/>
              <a:t>is </a:t>
            </a:r>
            <a:r>
              <a:rPr lang="en-US" dirty="0" smtClean="0"/>
              <a:t>slightly </a:t>
            </a:r>
            <a:r>
              <a:rPr lang="en-US" dirty="0" smtClean="0"/>
              <a:t>randomized for more ‘democratic’ data distribution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C98F325-D4C1-487F-A175-B185054374A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Work with</a:t>
            </a:r>
            <a:r>
              <a:rPr lang="en-US" dirty="0" smtClean="0"/>
              <a:t> </a:t>
            </a:r>
            <a:r>
              <a:rPr lang="en-US" dirty="0" smtClean="0"/>
              <a:t>sites to improve </a:t>
            </a:r>
            <a:r>
              <a:rPr lang="en-US" dirty="0" smtClean="0"/>
              <a:t>local </a:t>
            </a:r>
            <a:r>
              <a:rPr lang="en-US" dirty="0" smtClean="0"/>
              <a:t>infrastructure</a:t>
            </a:r>
            <a:endParaRPr lang="en-US" dirty="0" smtClean="0"/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. </a:t>
            </a:r>
            <a:r>
              <a:rPr lang="en-US" dirty="0"/>
              <a:t>t</a:t>
            </a:r>
            <a:r>
              <a:rPr lang="en-US" dirty="0" smtClean="0"/>
              <a:t>uning of</a:t>
            </a:r>
            <a:r>
              <a:rPr lang="en-US" dirty="0" smtClean="0"/>
              <a:t> </a:t>
            </a:r>
            <a:r>
              <a:rPr lang="en-US" dirty="0" err="1"/>
              <a:t>x</a:t>
            </a:r>
            <a:r>
              <a:rPr lang="en-US" dirty="0" err="1" smtClean="0"/>
              <a:t>rootd</a:t>
            </a:r>
            <a:r>
              <a:rPr lang="en-US" dirty="0" smtClean="0"/>
              <a:t> </a:t>
            </a:r>
            <a:r>
              <a:rPr lang="en-US" dirty="0" smtClean="0"/>
              <a:t>gateways for large GPFS clusters, insufficient backbone </a:t>
            </a:r>
            <a:r>
              <a:rPr lang="en-US" dirty="0" smtClean="0"/>
              <a:t>capacity</a:t>
            </a:r>
            <a:endParaRPr lang="en-US" dirty="0" smtClean="0"/>
          </a:p>
          <a:p>
            <a:r>
              <a:rPr lang="en-US" dirty="0"/>
              <a:t>P</a:t>
            </a:r>
            <a:r>
              <a:rPr lang="en-US" dirty="0" smtClean="0"/>
              <a:t>rovide only relevant </a:t>
            </a:r>
            <a:r>
              <a:rPr lang="en-US" dirty="0" smtClean="0"/>
              <a:t>information </a:t>
            </a:r>
            <a:r>
              <a:rPr lang="en-US" dirty="0" smtClean="0"/>
              <a:t>(too much is not good) to resolve uplink </a:t>
            </a:r>
            <a:r>
              <a:rPr lang="en-US" dirty="0" smtClean="0"/>
              <a:t>problems</a:t>
            </a:r>
          </a:p>
          <a:p>
            <a:pPr lvl="1"/>
            <a:r>
              <a:rPr lang="en-US" dirty="0" smtClean="0"/>
              <a:t>Deploy a similar </a:t>
            </a:r>
            <a:r>
              <a:rPr lang="en-US" dirty="0" smtClean="0"/>
              <a:t>(throughput) test </a:t>
            </a:r>
            <a:r>
              <a:rPr lang="en-US" dirty="0" smtClean="0"/>
              <a:t>suite on the data servers</a:t>
            </a:r>
          </a:p>
          <a:p>
            <a:pPr lvl="1"/>
            <a:r>
              <a:rPr lang="en-US" dirty="0" smtClean="0"/>
              <a:t>(Re)enable </a:t>
            </a:r>
            <a:r>
              <a:rPr lang="en-US" dirty="0" err="1" smtClean="0"/>
              <a:t>icmp</a:t>
            </a:r>
            <a:r>
              <a:rPr lang="en-US" dirty="0" smtClean="0"/>
              <a:t> where it is missing</a:t>
            </a:r>
          </a:p>
          <a:p>
            <a:pPr lvl="1"/>
            <a:r>
              <a:rPr lang="en-US" dirty="0" smtClean="0"/>
              <a:t>(Re)apply TCP buffer settings …</a:t>
            </a:r>
          </a:p>
          <a:p>
            <a:r>
              <a:rPr lang="en-US" dirty="0"/>
              <a:t>W</a:t>
            </a:r>
            <a:r>
              <a:rPr lang="en-US" dirty="0" smtClean="0"/>
              <a:t>e </a:t>
            </a:r>
            <a:r>
              <a:rPr lang="en-US" dirty="0" smtClean="0"/>
              <a:t>only see the end-to-end results</a:t>
            </a:r>
          </a:p>
          <a:p>
            <a:pPr lvl="1"/>
            <a:r>
              <a:rPr lang="en-US" dirty="0" smtClean="0"/>
              <a:t>Complete WAN infrastructure not yet revealed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C98F325-D4C1-487F-A175-B185054374A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ALICE </a:t>
            </a:r>
            <a:r>
              <a:rPr lang="en-US" dirty="0" smtClean="0"/>
              <a:t>tasks use all resources in democratic way</a:t>
            </a:r>
            <a:endParaRPr lang="en-US" dirty="0" smtClean="0"/>
          </a:p>
          <a:p>
            <a:pPr lvl="1"/>
            <a:r>
              <a:rPr lang="en-US" dirty="0" smtClean="0"/>
              <a:t>No dedicated SEs or sites for particular </a:t>
            </a:r>
            <a:r>
              <a:rPr lang="en-US" dirty="0" smtClean="0"/>
              <a:t>tasks</a:t>
            </a:r>
          </a:p>
          <a:p>
            <a:pPr lvl="2"/>
            <a:r>
              <a:rPr lang="en-US" dirty="0" smtClean="0"/>
              <a:t>With the small exception of RAW reco@T0/T1s</a:t>
            </a:r>
            <a:endParaRPr lang="en-US" dirty="0" smtClean="0"/>
          </a:p>
          <a:p>
            <a:r>
              <a:rPr lang="en-US" dirty="0" smtClean="0"/>
              <a:t>The model is adaptive to </a:t>
            </a:r>
            <a:r>
              <a:rPr lang="en-US" smtClean="0"/>
              <a:t>the network </a:t>
            </a:r>
            <a:r>
              <a:rPr lang="en-US" dirty="0" smtClean="0"/>
              <a:t>capacity and performance</a:t>
            </a:r>
            <a:endParaRPr lang="en-US" dirty="0" smtClean="0"/>
          </a:p>
          <a:p>
            <a:r>
              <a:rPr lang="en-US" dirty="0" smtClean="0"/>
              <a:t>Uniform use of </a:t>
            </a:r>
            <a:r>
              <a:rPr lang="en-US" dirty="0" err="1" smtClean="0"/>
              <a:t>xrootd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Tuning needed to accommodate better i/o hungry analysis tasks – this is the largest consumer of disk and network</a:t>
            </a:r>
          </a:p>
          <a:p>
            <a:pPr lvl="1"/>
            <a:r>
              <a:rPr lang="en-US" dirty="0" smtClean="0"/>
              <a:t>Coupled with site storage and network tuning of every individual site </a:t>
            </a:r>
          </a:p>
          <a:p>
            <a:pPr lvl="1"/>
            <a:r>
              <a:rPr lang="en-US" dirty="0" smtClean="0"/>
              <a:t>The LHCONE initiative has already shown positive effect 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C98F325-D4C1-487F-A175-B185054374A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ALICE data model</a:t>
            </a:r>
          </a:p>
          <a:p>
            <a:r>
              <a:rPr lang="en-US" dirty="0" smtClean="0"/>
              <a:t>Some figures &amp; policies</a:t>
            </a:r>
          </a:p>
          <a:p>
            <a:r>
              <a:rPr lang="en-US" dirty="0" smtClean="0"/>
              <a:t>Infrastructure monitoring</a:t>
            </a:r>
          </a:p>
          <a:p>
            <a:r>
              <a:rPr lang="en-US" dirty="0" smtClean="0"/>
              <a:t>Replica discovery mechanism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AliEn</a:t>
            </a:r>
            <a:r>
              <a:rPr lang="en-US" dirty="0" smtClean="0"/>
              <a:t> catalogue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C98F325-D4C1-487F-A175-B185054374A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Central catalogue of logical file names (LFN)</a:t>
            </a:r>
          </a:p>
          <a:p>
            <a:pPr lvl="1"/>
            <a:r>
              <a:rPr lang="en-US" dirty="0" smtClean="0"/>
              <a:t>With </a:t>
            </a:r>
            <a:r>
              <a:rPr lang="en-US" dirty="0" err="1" smtClean="0"/>
              <a:t>owner:group</a:t>
            </a:r>
            <a:r>
              <a:rPr lang="en-US" dirty="0" smtClean="0"/>
              <a:t> and </a:t>
            </a:r>
            <a:r>
              <a:rPr lang="en-US" dirty="0" err="1" smtClean="0"/>
              <a:t>unix</a:t>
            </a:r>
            <a:r>
              <a:rPr lang="en-US" dirty="0" smtClean="0"/>
              <a:t>-style permissions</a:t>
            </a:r>
          </a:p>
          <a:p>
            <a:pPr lvl="1"/>
            <a:r>
              <a:rPr lang="en-US" dirty="0" smtClean="0"/>
              <a:t>Size, MD5 of </a:t>
            </a:r>
            <a:r>
              <a:rPr lang="en-US" dirty="0" smtClean="0"/>
              <a:t>files, metadata</a:t>
            </a:r>
            <a:r>
              <a:rPr lang="en-US" dirty="0"/>
              <a:t> </a:t>
            </a:r>
            <a:r>
              <a:rPr lang="en-US" dirty="0" smtClean="0"/>
              <a:t>on sub-trees</a:t>
            </a:r>
            <a:endParaRPr lang="en-US" dirty="0" smtClean="0"/>
          </a:p>
          <a:p>
            <a:r>
              <a:rPr lang="en-US" dirty="0" smtClean="0"/>
              <a:t>Each LFN </a:t>
            </a:r>
            <a:r>
              <a:rPr lang="en-US" dirty="0" smtClean="0"/>
              <a:t>has a </a:t>
            </a:r>
            <a:r>
              <a:rPr lang="en-US" dirty="0" smtClean="0"/>
              <a:t>GUID</a:t>
            </a:r>
            <a:endParaRPr lang="en-US" dirty="0" smtClean="0"/>
          </a:p>
          <a:p>
            <a:r>
              <a:rPr lang="en-US" dirty="0" smtClean="0"/>
              <a:t>Any number of PFNs</a:t>
            </a:r>
            <a:r>
              <a:rPr lang="en-US" dirty="0" smtClean="0"/>
              <a:t> </a:t>
            </a:r>
            <a:r>
              <a:rPr lang="en-US" dirty="0" smtClean="0"/>
              <a:t>can be associated to </a:t>
            </a:r>
            <a:r>
              <a:rPr lang="en-US" dirty="0" smtClean="0"/>
              <a:t>an </a:t>
            </a:r>
            <a:r>
              <a:rPr lang="en-US" dirty="0" smtClean="0"/>
              <a:t>LFN</a:t>
            </a:r>
          </a:p>
          <a:p>
            <a:pPr lvl="1"/>
            <a:r>
              <a:rPr lang="en-US" dirty="0" smtClean="0"/>
              <a:t>Like root://&lt;redirector&gt;//&lt;HH&gt;/&lt;hhhhh&gt;/&lt;GUID&gt;</a:t>
            </a:r>
          </a:p>
          <a:p>
            <a:pPr lvl="2"/>
            <a:r>
              <a:rPr lang="en-US" dirty="0" smtClean="0"/>
              <a:t>HH and </a:t>
            </a:r>
            <a:r>
              <a:rPr lang="en-US" dirty="0" err="1" smtClean="0"/>
              <a:t>hhhhh</a:t>
            </a:r>
            <a:r>
              <a:rPr lang="en-US" dirty="0" smtClean="0"/>
              <a:t> are hashes of the GUID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 data model (2)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C98F325-D4C1-487F-A175-B185054374A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Data files are accessed directly </a:t>
            </a:r>
          </a:p>
          <a:p>
            <a:pPr lvl="1"/>
            <a:r>
              <a:rPr lang="en-US" dirty="0" smtClean="0"/>
              <a:t>Jobs go to where a copy of the data is – job brokering by </a:t>
            </a:r>
            <a:r>
              <a:rPr lang="en-US" dirty="0" err="1" smtClean="0"/>
              <a:t>AliEn</a:t>
            </a:r>
            <a:endParaRPr lang="en-US" dirty="0" smtClean="0"/>
          </a:p>
          <a:p>
            <a:pPr lvl="1"/>
            <a:r>
              <a:rPr lang="en-US" dirty="0" smtClean="0"/>
              <a:t>Reading from the closest working replica to the job</a:t>
            </a:r>
          </a:p>
          <a:p>
            <a:r>
              <a:rPr lang="en-US" dirty="0" smtClean="0"/>
              <a:t>All WAN/LAN i/o through </a:t>
            </a:r>
            <a:r>
              <a:rPr lang="en-US" dirty="0" err="1" smtClean="0"/>
              <a:t>xrootd</a:t>
            </a:r>
            <a:endParaRPr lang="en-US" dirty="0" smtClean="0"/>
          </a:p>
          <a:p>
            <a:pPr lvl="1"/>
            <a:r>
              <a:rPr lang="en-US" dirty="0" smtClean="0"/>
              <a:t>while also supporting http, ftp, torrent for downloading other input files</a:t>
            </a:r>
          </a:p>
          <a:p>
            <a:pPr lvl="1"/>
            <a:r>
              <a:rPr lang="en-US" dirty="0" smtClean="0"/>
              <a:t>At the end of the job N replicas are uploaded from the job itself (2x ESDs, 3xAODs, etc...)</a:t>
            </a:r>
          </a:p>
          <a:p>
            <a:r>
              <a:rPr lang="en-US" dirty="0" smtClean="0"/>
              <a:t>Scheduled data transfers for raw data with xrd3cp</a:t>
            </a:r>
          </a:p>
          <a:p>
            <a:pPr lvl="1"/>
            <a:r>
              <a:rPr lang="en-US" dirty="0" smtClean="0"/>
              <a:t>T0 </a:t>
            </a:r>
            <a:r>
              <a:rPr lang="en-US" dirty="0" smtClean="0"/>
              <a:t>-&gt; T1</a:t>
            </a: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elements and rates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C98F325-D4C1-487F-A175-B185054374A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60 disk storage elements + 8 tape-backed (T0 and T1s)</a:t>
            </a:r>
          </a:p>
          <a:p>
            <a:pPr lvl="1"/>
            <a:r>
              <a:rPr lang="en-US" dirty="0" smtClean="0"/>
              <a:t>28PB in 307M files (replicas included)</a:t>
            </a:r>
          </a:p>
          <a:p>
            <a:r>
              <a:rPr lang="en-US" dirty="0" smtClean="0"/>
              <a:t>2012 averages:</a:t>
            </a:r>
          </a:p>
          <a:p>
            <a:pPr lvl="1"/>
            <a:r>
              <a:rPr lang="en-US" dirty="0" smtClean="0"/>
              <a:t>31PB written (1.2GB/s)</a:t>
            </a:r>
          </a:p>
          <a:p>
            <a:pPr lvl="2"/>
            <a:r>
              <a:rPr lang="en-US" dirty="0" smtClean="0"/>
              <a:t>2.4PB </a:t>
            </a:r>
            <a:r>
              <a:rPr lang="en-US" dirty="0" smtClean="0"/>
              <a:t>RAW, ~70</a:t>
            </a:r>
            <a:r>
              <a:rPr lang="en-US" dirty="0" smtClean="0"/>
              <a:t>MB/s average </a:t>
            </a:r>
            <a:r>
              <a:rPr lang="en-US" dirty="0" smtClean="0"/>
              <a:t>raw data replication</a:t>
            </a:r>
          </a:p>
          <a:p>
            <a:pPr lvl="1"/>
            <a:r>
              <a:rPr lang="en-US" dirty="0" smtClean="0"/>
              <a:t>216PB read back (8.6GB/s) - 7x the amount written</a:t>
            </a:r>
          </a:p>
          <a:p>
            <a:pPr lvl="1"/>
            <a:r>
              <a:rPr lang="en-US" dirty="0" smtClean="0"/>
              <a:t>Sustained periods of 3-4x the above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Consumers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C98F325-D4C1-487F-A175-B185054374A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Last month </a:t>
            </a:r>
            <a:r>
              <a:rPr lang="en-US" dirty="0" smtClean="0"/>
              <a:t>analysis tasks (mix of all types of analysis)</a:t>
            </a:r>
          </a:p>
          <a:p>
            <a:pPr lvl="1"/>
            <a:r>
              <a:rPr lang="en-US" dirty="0" smtClean="0"/>
              <a:t>14.2M input files</a:t>
            </a:r>
          </a:p>
          <a:p>
            <a:pPr lvl="1"/>
            <a:r>
              <a:rPr lang="en-US" dirty="0" smtClean="0"/>
              <a:t>87.5% accessed from the site local SE at 3.1MB/s</a:t>
            </a:r>
          </a:p>
          <a:p>
            <a:pPr lvl="1"/>
            <a:r>
              <a:rPr lang="en-US" dirty="0" smtClean="0"/>
              <a:t>12.5% read from remote at 0.97MB/s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verage </a:t>
            </a:r>
            <a:r>
              <a:rPr lang="en-US" dirty="0" smtClean="0"/>
              <a:t>processing speed </a:t>
            </a:r>
            <a:r>
              <a:rPr lang="en-US" dirty="0" smtClean="0"/>
              <a:t> ~2.8MB/s</a:t>
            </a:r>
            <a:endParaRPr lang="en-US" dirty="0" smtClean="0"/>
          </a:p>
          <a:p>
            <a:r>
              <a:rPr lang="en-US" dirty="0" smtClean="0"/>
              <a:t>Analysis job </a:t>
            </a:r>
            <a:r>
              <a:rPr lang="en-US" dirty="0" smtClean="0"/>
              <a:t>efficiency </a:t>
            </a:r>
            <a:r>
              <a:rPr lang="en-US" dirty="0"/>
              <a:t>~</a:t>
            </a:r>
            <a:r>
              <a:rPr lang="en-US" dirty="0" smtClean="0"/>
              <a:t>70</a:t>
            </a:r>
            <a:r>
              <a:rPr lang="en-US" dirty="0" smtClean="0"/>
              <a:t>% for </a:t>
            </a:r>
            <a:r>
              <a:rPr lang="en-US" dirty="0" smtClean="0"/>
              <a:t>the Grid</a:t>
            </a:r>
            <a:r>
              <a:rPr lang="en-US" dirty="0" smtClean="0"/>
              <a:t> average CPU </a:t>
            </a:r>
            <a:r>
              <a:rPr lang="en-US" dirty="0" smtClean="0"/>
              <a:t>power of 10.14 HepSpec06</a:t>
            </a:r>
          </a:p>
          <a:p>
            <a:r>
              <a:rPr lang="en-US" dirty="0" smtClean="0"/>
              <a:t>=&gt;</a:t>
            </a:r>
            <a:r>
              <a:rPr lang="en-US" dirty="0" smtClean="0"/>
              <a:t> </a:t>
            </a:r>
            <a:r>
              <a:rPr lang="en-US" b="1" dirty="0" smtClean="0"/>
              <a:t>0.4MB/s/HepSpec06 </a:t>
            </a:r>
            <a:r>
              <a:rPr lang="en-US" dirty="0" smtClean="0"/>
              <a:t>per job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access from analysis jobs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C98F325-D4C1-487F-A175-B185054374A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"/>
          </p:nvPr>
        </p:nvSpPr>
        <p:spPr>
          <a:xfrm>
            <a:off x="612648" y="1524000"/>
            <a:ext cx="8153400" cy="4495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Transparent fallback to remote SEs works well</a:t>
            </a:r>
          </a:p>
          <a:p>
            <a:pPr lvl="1"/>
            <a:r>
              <a:rPr lang="en-US" sz="2000" dirty="0" smtClean="0"/>
              <a:t>Penalty for remote </a:t>
            </a:r>
            <a:r>
              <a:rPr lang="en-US" sz="2000" dirty="0" err="1" smtClean="0"/>
              <a:t>i</a:t>
            </a:r>
            <a:r>
              <a:rPr lang="en-US" sz="2000" dirty="0" smtClean="0"/>
              <a:t>/o, buffering </a:t>
            </a:r>
            <a:r>
              <a:rPr lang="en-US" sz="2000" dirty="0" err="1" smtClean="0"/>
              <a:t>essesntial</a:t>
            </a:r>
            <a:endParaRPr lang="en-US" sz="2000" dirty="0" smtClean="0"/>
          </a:p>
          <a:p>
            <a:r>
              <a:rPr lang="en-US" sz="2400" dirty="0" smtClean="0"/>
              <a:t>The external connection is a minor issue …</a:t>
            </a:r>
            <a:endParaRPr lang="en-US" sz="24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5410200"/>
            <a:ext cx="8686800" cy="1588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iostat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2819400"/>
            <a:ext cx="8984759" cy="2560542"/>
          </a:xfrm>
          <a:prstGeom prst="rect">
            <a:avLst/>
          </a:prstGeom>
        </p:spPr>
      </p:pic>
      <p:pic>
        <p:nvPicPr>
          <p:cNvPr id="13" name="Picture 12" descr="iostat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00" y="5486400"/>
            <a:ext cx="9000000" cy="70110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867400" y="61722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IO-intensive analysis train instance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Aggregated SE traffic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C98F325-D4C1-487F-A175-B185054374A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Content Placeholder 6" descr="se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56032" y="1524000"/>
            <a:ext cx="8583168" cy="5029200"/>
          </a:xfrm>
        </p:spPr>
      </p:pic>
      <p:cxnSp>
        <p:nvCxnSpPr>
          <p:cNvPr id="9" name="Straight Connector 8"/>
          <p:cNvCxnSpPr/>
          <p:nvPr/>
        </p:nvCxnSpPr>
        <p:spPr>
          <a:xfrm rot="5400000" flipH="1" flipV="1">
            <a:off x="2438400" y="4343400"/>
            <a:ext cx="1676400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 flipH="1" flipV="1">
            <a:off x="2894806" y="4342606"/>
            <a:ext cx="1676400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133600" y="32004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Period of the IO-intensive train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and decision making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C98F325-D4C1-487F-A175-B185054374A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all </a:t>
            </a:r>
            <a:r>
              <a:rPr lang="en-US" dirty="0" err="1" smtClean="0"/>
              <a:t>VoBox-es</a:t>
            </a:r>
            <a:r>
              <a:rPr lang="en-US" dirty="0" smtClean="0"/>
              <a:t> </a:t>
            </a:r>
            <a:r>
              <a:rPr lang="en-US" dirty="0" smtClean="0"/>
              <a:t>a MonALISA service collects</a:t>
            </a:r>
          </a:p>
          <a:p>
            <a:pPr lvl="1"/>
            <a:r>
              <a:rPr lang="en-US" dirty="0" smtClean="0"/>
              <a:t>Job resource consumption, WN host monitoring …</a:t>
            </a:r>
          </a:p>
          <a:p>
            <a:pPr lvl="1"/>
            <a:r>
              <a:rPr lang="en-US" dirty="0" smtClean="0"/>
              <a:t>Local SEs host monitoring data (network traffic, load, sockets etc)</a:t>
            </a:r>
          </a:p>
          <a:p>
            <a:r>
              <a:rPr lang="en-US" dirty="0" err="1" smtClean="0"/>
              <a:t>VoBox</a:t>
            </a:r>
            <a:r>
              <a:rPr lang="en-US" dirty="0" smtClean="0"/>
              <a:t> </a:t>
            </a:r>
            <a:r>
              <a:rPr lang="en-US" dirty="0" smtClean="0"/>
              <a:t>to </a:t>
            </a:r>
            <a:r>
              <a:rPr lang="en-US" dirty="0" err="1" smtClean="0"/>
              <a:t>VoBox</a:t>
            </a:r>
            <a:r>
              <a:rPr lang="en-US" dirty="0" smtClean="0"/>
              <a:t> </a:t>
            </a:r>
            <a:r>
              <a:rPr lang="en-US" dirty="0" smtClean="0"/>
              <a:t>network measurements</a:t>
            </a:r>
            <a:endParaRPr lang="en-US" dirty="0" smtClean="0"/>
          </a:p>
          <a:p>
            <a:pPr lvl="1"/>
            <a:r>
              <a:rPr lang="en-US" dirty="0" smtClean="0"/>
              <a:t>traceroute / </a:t>
            </a:r>
            <a:r>
              <a:rPr lang="en-US" dirty="0" err="1" smtClean="0"/>
              <a:t>tracepath</a:t>
            </a:r>
            <a:r>
              <a:rPr lang="en-US" dirty="0" smtClean="0"/>
              <a:t> / bandwidth measurement</a:t>
            </a:r>
            <a:endParaRPr lang="en-US" dirty="0" smtClean="0"/>
          </a:p>
          <a:p>
            <a:r>
              <a:rPr lang="en-US" dirty="0"/>
              <a:t>R</a:t>
            </a:r>
            <a:r>
              <a:rPr lang="en-US" dirty="0" smtClean="0"/>
              <a:t>esults </a:t>
            </a:r>
            <a:r>
              <a:rPr lang="en-US" dirty="0" smtClean="0"/>
              <a:t>are archived and </a:t>
            </a:r>
            <a:r>
              <a:rPr lang="en-US" dirty="0" smtClean="0"/>
              <a:t>used to create network topology of all-to-all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630</TotalTime>
  <Words>642</Words>
  <Application>Microsoft Office PowerPoint</Application>
  <PresentationFormat>On-screen Show (4:3)</PresentationFormat>
  <Paragraphs>101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Median</vt:lpstr>
      <vt:lpstr>ALICE data access WLCG data WG revival</vt:lpstr>
      <vt:lpstr>Outline</vt:lpstr>
      <vt:lpstr>The AliEn catalogue</vt:lpstr>
      <vt:lpstr>ALICE data model (2)</vt:lpstr>
      <vt:lpstr>Storage elements and rates</vt:lpstr>
      <vt:lpstr>Data Consumers</vt:lpstr>
      <vt:lpstr>Data access from analysis jobs</vt:lpstr>
      <vt:lpstr>Aggregated SE traffic</vt:lpstr>
      <vt:lpstr>Monitoring and decision making</vt:lpstr>
      <vt:lpstr>Network topology view in MonALISA</vt:lpstr>
      <vt:lpstr>Available bandwidth per stream</vt:lpstr>
      <vt:lpstr>Bandwidth test matrix</vt:lpstr>
      <vt:lpstr>Replica discovery mechanism</vt:lpstr>
      <vt:lpstr>Plans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 data access model</dc:title>
  <dc:creator>Costin</dc:creator>
  <cp:lastModifiedBy>lbetev</cp:lastModifiedBy>
  <cp:revision>152</cp:revision>
  <dcterms:created xsi:type="dcterms:W3CDTF">2012-12-11T10:40:38Z</dcterms:created>
  <dcterms:modified xsi:type="dcterms:W3CDTF">2013-10-04T09:15:10Z</dcterms:modified>
</cp:coreProperties>
</file>