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21"/>
  </p:notesMasterIdLst>
  <p:sldIdLst>
    <p:sldId id="256" r:id="rId2"/>
    <p:sldId id="287" r:id="rId3"/>
    <p:sldId id="288" r:id="rId4"/>
    <p:sldId id="289" r:id="rId5"/>
    <p:sldId id="290" r:id="rId6"/>
    <p:sldId id="291" r:id="rId7"/>
    <p:sldId id="292" r:id="rId8"/>
    <p:sldId id="293" r:id="rId9"/>
    <p:sldId id="299" r:id="rId10"/>
    <p:sldId id="300" r:id="rId11"/>
    <p:sldId id="294" r:id="rId12"/>
    <p:sldId id="304" r:id="rId13"/>
    <p:sldId id="295" r:id="rId14"/>
    <p:sldId id="296" r:id="rId15"/>
    <p:sldId id="297" r:id="rId16"/>
    <p:sldId id="298" r:id="rId17"/>
    <p:sldId id="301" r:id="rId18"/>
    <p:sldId id="302" r:id="rId19"/>
    <p:sldId id="303" r:id="rId20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9D93"/>
    <a:srgbClr val="FFFFFF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5C22544A-7EE6-4342-B048-85BDC9FD1C3A}" styleName="Medium Style 2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scrgbClr r="0" g="0" b="0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17" autoAdjust="0"/>
    <p:restoredTop sz="99777" autoAdjust="0"/>
  </p:normalViewPr>
  <p:slideViewPr>
    <p:cSldViewPr snapToGrid="0">
      <p:cViewPr varScale="1">
        <p:scale>
          <a:sx n="135" d="100"/>
          <a:sy n="135" d="100"/>
        </p:scale>
        <p:origin x="-1020" y="-90"/>
      </p:cViewPr>
      <p:guideLst>
        <p:guide orient="horz" pos="3339"/>
        <p:guide orient="horz" pos="2205"/>
        <p:guide orient="horz" pos="1979"/>
        <p:guide orient="horz" pos="1266"/>
        <p:guide pos="5647"/>
        <p:guide pos="1162"/>
        <p:guide pos="478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4" d="100"/>
        <a:sy n="13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C238408C-6839-46EE-8131-EDA75C487F2E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87D77045-401A-4D5E-BFE3-54C21A8A66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9053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3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6" name="Shape 35"/>
          <p:cNvSpPr>
            <a:spLocks/>
          </p:cNvSpPr>
          <p:nvPr/>
        </p:nvSpPr>
        <p:spPr bwMode="auto">
          <a:xfrm>
            <a:off x="4821864" y="1066800"/>
            <a:ext cx="4343400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43" name="Shape 42"/>
          <p:cNvSpPr>
            <a:spLocks/>
          </p:cNvSpPr>
          <p:nvPr/>
        </p:nvSpPr>
        <p:spPr bwMode="auto">
          <a:xfrm>
            <a:off x="290624" y="-14176"/>
            <a:ext cx="5562600" cy="6553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Shape 21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Shape 23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Shape 25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Shape 26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77000" y="6416675"/>
            <a:ext cx="2133600" cy="365125"/>
          </a:xfrm>
        </p:spPr>
        <p:txBody>
          <a:bodyPr/>
          <a:lstStyle>
            <a:extLst/>
          </a:lstStyle>
          <a:p>
            <a:r>
              <a:rPr kumimoji="0" lang="en-US" smtClean="0"/>
              <a:t>17-Sep-2013</a:t>
            </a:r>
            <a:endParaRPr kumimoji="0"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914400" y="6416675"/>
            <a:ext cx="5562600" cy="365125"/>
          </a:xfrm>
        </p:spPr>
        <p:txBody>
          <a:bodyPr/>
          <a:lstStyle>
            <a:extLst/>
          </a:lstStyle>
          <a:p>
            <a:r>
              <a:rPr kumimoji="0" lang="en-GB" smtClean="0"/>
              <a:t>LHeC ERL Meeting   -   E. Jensen: Status of RF - report from Mainz visit</a:t>
            </a:r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610600" y="6416675"/>
            <a:ext cx="457200" cy="365125"/>
          </a:xfrm>
        </p:spPr>
        <p:txBody>
          <a:bodyPr/>
          <a:lstStyle>
            <a:extLst/>
          </a:lstStyle>
          <a:p>
            <a:fld id="{72AC53DF-4216-466D-99A7-94400E6C2A25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 dirty="0"/>
          </a:p>
        </p:txBody>
      </p:sp>
      <p:sp>
        <p:nvSpPr>
          <p:cNvPr id="45" name="Rectangle 44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alpha val="50000"/>
              <a:satMod val="18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33400" y="464504"/>
            <a:ext cx="8153400" cy="774192"/>
          </a:xfrm>
        </p:spPr>
        <p:txBody>
          <a:bodyPr/>
          <a:lstStyle>
            <a:lvl1pPr marR="9144" algn="r" eaLnBrk="1" latinLnBrk="0" hangingPunct="1">
              <a:defRPr kumimoji="0" sz="3800"/>
            </a:lvl1pPr>
            <a:extLst/>
          </a:lstStyle>
          <a:p>
            <a:pPr eaLnBrk="1" latinLnBrk="1" hangingPunct="1"/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838381" y="1371600"/>
            <a:ext cx="3848419" cy="457200"/>
          </a:xfrm>
        </p:spPr>
        <p:txBody>
          <a:bodyPr tIns="0"/>
          <a:lstStyle>
            <a:lvl1pPr marL="0" indent="0" algn="r" eaLnBrk="1" latinLnBrk="0" hangingPunct="1">
              <a:spcBef>
                <a:spcPts val="0"/>
              </a:spcBef>
              <a:buNone/>
              <a:defRPr kumimoji="0" sz="2000">
                <a:solidFill>
                  <a:schemeClr val="tx1"/>
                </a:solidFill>
              </a:defRPr>
            </a:lvl1pPr>
            <a:lvl2pPr marL="457200" indent="0" algn="ctr" eaLnBrk="1" latinLnBrk="0" hangingPunct="1">
              <a:buNone/>
            </a:lvl2pPr>
            <a:lvl3pPr marL="914400" indent="0" algn="ctr" eaLnBrk="1" latinLnBrk="0" hangingPunct="1">
              <a:buNone/>
            </a:lvl3pPr>
            <a:lvl4pPr marL="1371600" indent="0" algn="ctr" eaLnBrk="1" latinLnBrk="0" hangingPunct="1">
              <a:buNone/>
            </a:lvl4pPr>
            <a:lvl5pPr marL="1828800" indent="0" algn="ctr" eaLnBrk="1" latinLnBrk="0" hangingPunct="1">
              <a:buNone/>
            </a:lvl5pPr>
            <a:lvl6pPr marL="2286000" indent="0" algn="ctr" eaLnBrk="1" latinLnBrk="0" hangingPunct="1">
              <a:buNone/>
            </a:lvl6pPr>
            <a:lvl7pPr marL="2743200" indent="0" algn="ctr" eaLnBrk="1" latinLnBrk="0" hangingPunct="1">
              <a:buNone/>
            </a:lvl7pPr>
            <a:lvl8pPr marL="3200400" indent="0" algn="ctr" eaLnBrk="1" latinLnBrk="0" hangingPunct="1">
              <a:buNone/>
            </a:lvl8pPr>
            <a:lvl9pPr marL="3657600" indent="0" algn="ctr" eaLnBrk="1" latinLnBrk="0" hangingPunct="1">
              <a:buNone/>
            </a:lvl9pPr>
            <a:extLst/>
          </a:lstStyle>
          <a:p>
            <a:pPr eaLnBrk="1" latinLnBrk="1" hangingPunct="1"/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8" name="Rectangle 5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 dirty="0"/>
          </a:p>
        </p:txBody>
      </p:sp>
      <p:sp>
        <p:nvSpPr>
          <p:cNvPr id="59" name="Rectangle 5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 dirty="0"/>
          </a:p>
        </p:txBody>
      </p:sp>
      <p:sp>
        <p:nvSpPr>
          <p:cNvPr id="60" name="Rectangle 5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/>
          </a:p>
        </p:txBody>
      </p:sp>
      <p:sp>
        <p:nvSpPr>
          <p:cNvPr id="61" name="Rectangle 6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 dirty="0"/>
          </a:p>
        </p:txBody>
      </p:sp>
      <p:sp>
        <p:nvSpPr>
          <p:cNvPr id="62" name="Rectangle 6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 dirty="0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1" hangingPunct="1"/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17-Sep-2013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GB" smtClean="0"/>
              <a:t>LHeC ERL Meeting   -   E. Jensen: Status of RF - report from Mainz visit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352800"/>
            <a:ext cx="7772400" cy="1974059"/>
          </a:xfrm>
        </p:spPr>
        <p:txBody>
          <a:bodyPr anchor="b">
            <a:scene3d>
              <a:camera prst="orthographicFront">
                <a:rot lat="0" lon="0" rev="0"/>
              </a:camera>
              <a:lightRig rig="contrasting" dir="t">
                <a:rot lat="0" lon="0" rev="7500000"/>
              </a:lightRig>
            </a:scene3d>
            <a:sp3d contourW="6350" prstMaterial="metal">
              <a:bevelT w="13081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eaLnBrk="1" latinLnBrk="0" hangingPunct="1">
              <a:buNone/>
              <a:defRPr kumimoji="0" lang="en-US" sz="4000" b="1" cap="all" dirty="0">
                <a:ln/>
                <a:solidFill>
                  <a:schemeClr val="tx1"/>
                </a:solidFill>
                <a:effectLst>
                  <a:reflection blurRad="12700" stA="50000" endPos="50000" dir="5400000" sy="-100000" rotWithShape="0"/>
                </a:effectLst>
              </a:defRPr>
            </a:lvl1pPr>
            <a:extLst/>
          </a:lstStyle>
          <a:p>
            <a:pPr eaLnBrk="1" latinLnBrk="1" hangingPunct="1"/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334000"/>
            <a:ext cx="7772400" cy="1052512"/>
          </a:xfrm>
        </p:spPr>
        <p:txBody>
          <a:bodyPr anchor="t"/>
          <a:lstStyle>
            <a:lvl1pPr marL="374904" eaLnBrk="1" latinLnBrk="0" hangingPunct="1">
              <a:buNone/>
              <a:defRPr kumimoji="0" sz="2000">
                <a:solidFill>
                  <a:schemeClr val="tx2"/>
                </a:solidFill>
              </a:defRPr>
            </a:lvl1pPr>
            <a:lvl2pPr eaLnBrk="1" latinLnBrk="0" hangingPunct="1">
              <a:buNone/>
              <a:defRPr kumimoji="0" sz="1800">
                <a:solidFill>
                  <a:schemeClr val="tx1">
                    <a:tint val="75000"/>
                  </a:schemeClr>
                </a:solidFill>
              </a:defRPr>
            </a:lvl2pPr>
            <a:lvl3pPr eaLnBrk="1" latinLnBrk="0" hangingPunct="1">
              <a:buNone/>
              <a:defRPr kumimoji="0" sz="1600">
                <a:solidFill>
                  <a:schemeClr val="tx1">
                    <a:tint val="75000"/>
                  </a:schemeClr>
                </a:solidFill>
              </a:defRPr>
            </a:lvl3pPr>
            <a:lvl4pPr eaLnBrk="1" latinLnBrk="0" hangingPunct="1">
              <a:buNone/>
              <a:defRPr kumimoji="0" sz="1400">
                <a:solidFill>
                  <a:schemeClr val="tx1">
                    <a:tint val="75000"/>
                  </a:schemeClr>
                </a:solidFill>
              </a:defRPr>
            </a:lvl4pPr>
            <a:lvl5pPr eaLnBrk="1" latinLnBrk="0" hangingPunct="1">
              <a:buNone/>
              <a:defRPr kumimoji="0"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17-Sep-2013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416675"/>
            <a:ext cx="5562600" cy="365125"/>
          </a:xfrm>
        </p:spPr>
        <p:txBody>
          <a:bodyPr/>
          <a:lstStyle>
            <a:extLst/>
          </a:lstStyle>
          <a:p>
            <a:r>
              <a:rPr kumimoji="0" lang="en-GB" smtClean="0"/>
              <a:t>LHeC ERL Meeting   -   E. Jensen: Status of RF - report from Mainz visit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9550"/>
            <a:ext cx="8229600" cy="1295400"/>
          </a:xfrm>
        </p:spPr>
        <p:txBody>
          <a:bodyPr anchor="ctr"/>
          <a:lstStyle>
            <a:extLst/>
          </a:lstStyle>
          <a:p>
            <a:pPr eaLnBrk="1" latinLnBrk="1" hangingPunct="1"/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600200"/>
            <a:ext cx="4038600" cy="4525963"/>
          </a:xfrm>
        </p:spPr>
        <p:txBody>
          <a:bodyPr/>
          <a:lstStyle>
            <a:lvl1pPr marL="0" indent="0" eaLnBrk="1" latinLnBrk="0" hangingPunct="1">
              <a:buFontTx/>
              <a:buNone/>
              <a:defRPr kumimoji="0" sz="2000"/>
            </a:lvl1pPr>
            <a:lvl2pPr eaLnBrk="1" latinLnBrk="0" hangingPunct="1">
              <a:defRPr kumimoji="0" sz="2400"/>
            </a:lvl2pPr>
            <a:lvl3pPr eaLnBrk="1" latinLnBrk="0" hangingPunct="1">
              <a:defRPr kumimoji="0" sz="2000"/>
            </a:lvl3pPr>
            <a:lvl4pPr eaLnBrk="1" latinLnBrk="0" hangingPunct="1">
              <a:defRPr kumimoji="0" sz="1800"/>
            </a:lvl4pPr>
            <a:lvl5pPr eaLnBrk="1" latinLnBrk="0" hangingPunct="1">
              <a:defRPr kumimoji="0" sz="1800"/>
            </a:lvl5pPr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600200"/>
            <a:ext cx="4038600" cy="4525963"/>
          </a:xfrm>
        </p:spPr>
        <p:txBody>
          <a:bodyPr/>
          <a:lstStyle>
            <a:lvl1pPr eaLnBrk="1" latinLnBrk="0" hangingPunct="1">
              <a:defRPr kumimoji="0" sz="2800"/>
            </a:lvl1pPr>
            <a:lvl2pPr eaLnBrk="1" latinLnBrk="0" hangingPunct="1">
              <a:defRPr kumimoji="0" sz="2400"/>
            </a:lvl2pPr>
            <a:lvl3pPr eaLnBrk="1" latinLnBrk="0" hangingPunct="1">
              <a:defRPr kumimoji="0" sz="2000"/>
            </a:lvl3pPr>
            <a:lvl4pPr eaLnBrk="1" latinLnBrk="0" hangingPunct="1">
              <a:defRPr kumimoji="0" sz="1800"/>
            </a:lvl4pPr>
            <a:lvl5pPr eaLnBrk="1" latinLnBrk="0" hangingPunct="1">
              <a:defRPr kumimoji="0" sz="1800"/>
            </a:lvl5pPr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17-Sep-2013</a:t>
            </a:r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GB" smtClean="0"/>
              <a:t>LHeC ERL Meeting   -   E. Jensen: Status of RF - report from Mainz visit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 kumimoji="0" lang="en-US" smtClean="0"/>
              <a:pPr/>
              <a:t>‹#›</a:t>
            </a:fld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2305044" y="3867144"/>
            <a:ext cx="4533900" cy="1601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402264"/>
            <a:ext cx="8686800" cy="886265"/>
          </a:xfrm>
          <a:prstGeom prst="rect">
            <a:avLst/>
          </a:prstGeom>
          <a:solidFill>
            <a:schemeClr val="bg2">
              <a:alpha val="50000"/>
              <a:satMod val="18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 eaLnBrk="1" latinLnBrk="0" hangingPunct="1">
              <a:defRPr kumimoji="0" sz="4000"/>
            </a:lvl1pPr>
            <a:extLst/>
          </a:lstStyle>
          <a:p>
            <a:pPr eaLnBrk="1" latinLnBrk="1" hangingPunct="1"/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 eaLnBrk="1" latinLnBrk="0" hangingPunct="1">
              <a:buNone/>
              <a:defRPr kumimoji="0" sz="2400" b="1">
                <a:solidFill>
                  <a:schemeClr val="accent2"/>
                </a:solidFill>
              </a:defRPr>
            </a:lvl1pPr>
            <a:lvl2pPr eaLnBrk="1" latinLnBrk="0" hangingPunct="1">
              <a:buNone/>
              <a:defRPr kumimoji="0" sz="2000" b="1"/>
            </a:lvl2pPr>
            <a:lvl3pPr eaLnBrk="1" latinLnBrk="0" hangingPunct="1">
              <a:buNone/>
              <a:defRPr kumimoji="0" sz="1800" b="1"/>
            </a:lvl3pPr>
            <a:lvl4pPr eaLnBrk="1" latinLnBrk="0" hangingPunct="1">
              <a:buNone/>
              <a:defRPr kumimoji="0" sz="1600" b="1"/>
            </a:lvl4pPr>
            <a:lvl5pPr eaLnBrk="1" latinLnBrk="0" hangingPunct="1">
              <a:buNone/>
              <a:defRPr kumimoji="0" sz="1600" b="1"/>
            </a:lvl5pPr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 eaLnBrk="1" latinLnBrk="0" hangingPunct="1">
              <a:buNone/>
              <a:defRPr kumimoji="0" sz="2400" b="1">
                <a:solidFill>
                  <a:schemeClr val="accent2"/>
                </a:solidFill>
              </a:defRPr>
            </a:lvl1pPr>
            <a:lvl2pPr eaLnBrk="1" latinLnBrk="0" hangingPunct="1">
              <a:buNone/>
              <a:defRPr kumimoji="0" sz="2000" b="1"/>
            </a:lvl2pPr>
            <a:lvl3pPr eaLnBrk="1" latinLnBrk="0" hangingPunct="1">
              <a:buNone/>
              <a:defRPr kumimoji="0" sz="1800" b="1"/>
            </a:lvl3pPr>
            <a:lvl4pPr eaLnBrk="1" latinLnBrk="0" hangingPunct="1">
              <a:buNone/>
              <a:defRPr kumimoji="0" sz="1600" b="1"/>
            </a:lvl4pPr>
            <a:lvl5pPr eaLnBrk="1" latinLnBrk="0" hangingPunct="1">
              <a:buNone/>
              <a:defRPr kumimoji="0" sz="1600" b="1"/>
            </a:lvl5pPr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 eaLnBrk="1" latinLnBrk="0" hangingPunct="1">
              <a:defRPr kumimoji="0" sz="2400"/>
            </a:lvl1pPr>
            <a:lvl2pPr eaLnBrk="1" latinLnBrk="0" hangingPunct="1">
              <a:defRPr kumimoji="0" sz="2000"/>
            </a:lvl2pPr>
            <a:lvl3pPr eaLnBrk="1" latinLnBrk="0" hangingPunct="1">
              <a:defRPr kumimoji="0" sz="1800"/>
            </a:lvl3pPr>
            <a:lvl4pPr eaLnBrk="1" latinLnBrk="0" hangingPunct="1">
              <a:defRPr kumimoji="0" sz="1600"/>
            </a:lvl4pPr>
            <a:lvl5pPr eaLnBrk="1" latinLnBrk="0" hangingPunct="1">
              <a:defRPr kumimoji="0" sz="1600"/>
            </a:lvl5pPr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 eaLnBrk="1" latinLnBrk="0" hangingPunct="1">
              <a:defRPr kumimoji="0" sz="2400"/>
            </a:lvl1pPr>
            <a:lvl2pPr eaLnBrk="1" latinLnBrk="0" hangingPunct="1">
              <a:defRPr kumimoji="0" sz="2000"/>
            </a:lvl2pPr>
            <a:lvl3pPr eaLnBrk="1" latinLnBrk="0" hangingPunct="1">
              <a:defRPr kumimoji="0" sz="1800"/>
            </a:lvl3pPr>
            <a:lvl4pPr eaLnBrk="1" latinLnBrk="0" hangingPunct="1">
              <a:defRPr kumimoji="0" sz="1600"/>
            </a:lvl4pPr>
            <a:lvl5pPr eaLnBrk="1" latinLnBrk="0" hangingPunct="1">
              <a:defRPr kumimoji="0" sz="1600"/>
            </a:lvl5pPr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17-Sep-2013</a:t>
            </a:r>
            <a:endParaRPr kumimoji="0"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GB" smtClean="0"/>
              <a:t>LHeC ERL Meeting   -   E. Jensen: Status of RF - report from Mainz visit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 eaLnBrk="1" latinLnBrk="0" hangingPunct="1">
              <a:defRPr kumimoji="0" sz="4000" cap="none" baseline="0"/>
            </a:lvl1pPr>
            <a:extLst/>
          </a:lstStyle>
          <a:p>
            <a:pPr eaLnBrk="1" latinLnBrk="1" hangingPunct="1"/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17-Sep-2013</a:t>
            </a:r>
            <a:endParaRPr kumimoji="0"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GB" smtClean="0"/>
              <a:t>LHeC ERL Meeting   -   E. Jensen: Status of RF - report from Mainz visit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17-Sep-2013</a:t>
            </a:r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GB" smtClean="0"/>
              <a:t>LHeC ERL Meeting   -   E. Jensen: Status of RF - report from Mainz visit</a:t>
            </a:r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 eaLnBrk="1" latinLnBrk="0" hangingPunct="1">
              <a:buNone/>
              <a:defRPr kumimoji="0" sz="3600" b="0"/>
            </a:lvl1pPr>
            <a:extLst/>
          </a:lstStyle>
          <a:p>
            <a:pPr eaLnBrk="1" latinLnBrk="1" hangingPunct="1"/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 eaLnBrk="1" latinLnBrk="0" hangingPunct="1">
              <a:buNone/>
              <a:defRPr kumimoji="0" sz="1800"/>
            </a:lvl1pPr>
            <a:lvl2pPr eaLnBrk="1" latinLnBrk="0" hangingPunct="1">
              <a:buNone/>
              <a:defRPr kumimoji="0" sz="1200"/>
            </a:lvl2pPr>
            <a:lvl3pPr eaLnBrk="1" latinLnBrk="0" hangingPunct="1">
              <a:buNone/>
              <a:defRPr kumimoji="0" sz="1000"/>
            </a:lvl3pPr>
            <a:lvl4pPr eaLnBrk="1" latinLnBrk="0" hangingPunct="1">
              <a:buNone/>
              <a:defRPr kumimoji="0" sz="900"/>
            </a:lvl4pPr>
            <a:lvl5pPr eaLnBrk="1" latinLnBrk="0" hangingPunct="1">
              <a:buNone/>
              <a:defRPr kumimoji="0" sz="900"/>
            </a:lvl5pPr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 eaLnBrk="1" latinLnBrk="0" hangingPunct="1">
              <a:defRPr kumimoji="0" sz="3200"/>
            </a:lvl1pPr>
            <a:lvl2pPr eaLnBrk="1" latinLnBrk="0" hangingPunct="1">
              <a:defRPr kumimoji="0" sz="2800"/>
            </a:lvl2pPr>
            <a:lvl3pPr eaLnBrk="1" latinLnBrk="0" hangingPunct="1">
              <a:defRPr kumimoji="0" sz="2400"/>
            </a:lvl3pPr>
            <a:lvl4pPr eaLnBrk="1" latinLnBrk="0" hangingPunct="1">
              <a:defRPr kumimoji="0" sz="2000"/>
            </a:lvl4pPr>
            <a:lvl5pPr eaLnBrk="1" latinLnBrk="0" hangingPunct="1">
              <a:defRPr kumimoji="0" sz="2000"/>
            </a:lvl5pPr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17-Sep-2013</a:t>
            </a:r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GB" smtClean="0"/>
              <a:t>LHeC ERL Meeting   -   E. Jensen: Status of RF - report from Mainz visit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8" name="Group 17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6858000" cy="914400"/>
          </a:xfrm>
        </p:spPr>
        <p:txBody>
          <a:bodyPr anchor="b"/>
          <a:lstStyle>
            <a:lvl1pPr algn="l" eaLnBrk="1" latinLnBrk="0" hangingPunct="1">
              <a:buNone/>
              <a:defRPr kumimoji="0" sz="2100" b="0"/>
            </a:lvl1pPr>
            <a:extLst/>
          </a:lstStyle>
          <a:p>
            <a:pPr eaLnBrk="1" latinLnBrk="1" hangingPunct="1"/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6712" y="1905000"/>
            <a:ext cx="8778240" cy="4960144"/>
          </a:xfrm>
        </p:spPr>
        <p:txBody>
          <a:bodyPr/>
          <a:lstStyle>
            <a:lvl1pPr eaLnBrk="1" latinLnBrk="0" hangingPunct="1">
              <a:buNone/>
              <a:defRPr kumimoji="0"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1150144"/>
            <a:ext cx="6858000" cy="685800"/>
          </a:xfrm>
        </p:spPr>
        <p:txBody>
          <a:bodyPr/>
          <a:lstStyle>
            <a:lvl1pPr marL="27432" indent="0" eaLnBrk="1" latinLnBrk="0" hangingPunct="1">
              <a:spcBef>
                <a:spcPts val="0"/>
              </a:spcBef>
              <a:buNone/>
              <a:defRPr kumimoji="0" sz="1400">
                <a:solidFill>
                  <a:srgbClr val="FFFFFF"/>
                </a:solidFill>
              </a:defRPr>
            </a:lvl1pPr>
            <a:lvl2pPr eaLnBrk="1" latinLnBrk="0" hangingPunct="1">
              <a:defRPr kumimoji="0" sz="1200"/>
            </a:lvl2pPr>
            <a:lvl3pPr eaLnBrk="1" latinLnBrk="0" hangingPunct="1">
              <a:defRPr kumimoji="0" sz="1000"/>
            </a:lvl3pPr>
            <a:lvl4pPr eaLnBrk="1" latinLnBrk="0" hangingPunct="1">
              <a:defRPr kumimoji="0" sz="900"/>
            </a:lvl4pPr>
            <a:lvl5pPr eaLnBrk="1" latinLnBrk="0" hangingPunct="1">
              <a:defRPr kumimoji="0" sz="900"/>
            </a:lvl5pPr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</p:txBody>
      </p:sp>
      <p:grpSp>
        <p:nvGrpSpPr>
          <p:cNvPr id="14" name="Group 17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17-Sep-2013</a:t>
            </a:r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GB" smtClean="0"/>
              <a:t>LHeC ERL Meeting   -   E. Jensen: Status of RF - report from Mainz visit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pPr eaLnBrk="1" latinLnBrk="1" hangingPunct="1"/>
            <a:r>
              <a:rPr kumimoji="0" lang="en-US" smtClean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1" hangingPunct="1"/>
            <a:r>
              <a:rPr kumimoji="0" lang="en-US" smtClean="0"/>
              <a:t>Click to edit Master text styles</a:t>
            </a:r>
          </a:p>
          <a:p>
            <a:pPr lvl="1" eaLnBrk="1" latinLnBrk="1" hangingPunct="1"/>
            <a:r>
              <a:rPr kumimoji="0" lang="en-US" smtClean="0"/>
              <a:t>Second level</a:t>
            </a:r>
          </a:p>
          <a:p>
            <a:pPr lvl="2" eaLnBrk="1" latinLnBrk="1" hangingPunct="1"/>
            <a:r>
              <a:rPr kumimoji="0" lang="en-US" smtClean="0"/>
              <a:t>Third level</a:t>
            </a:r>
          </a:p>
          <a:p>
            <a:pPr lvl="3" eaLnBrk="1" latinLnBrk="1" hangingPunct="1"/>
            <a:r>
              <a:rPr kumimoji="0" lang="en-US" smtClean="0"/>
              <a:t>Fourth level</a:t>
            </a:r>
          </a:p>
          <a:p>
            <a:pPr lvl="4" eaLnBrk="1" latinLnBrk="1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r>
              <a:rPr kumimoji="0" lang="en-US" smtClean="0">
                <a:solidFill>
                  <a:schemeClr val="tx2"/>
                </a:solidFill>
              </a:rPr>
              <a:t>17-Sep-2013</a:t>
            </a:r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/>
            <a:r>
              <a:rPr kumimoji="0" lang="en-GB" sz="1100" smtClean="0">
                <a:solidFill>
                  <a:schemeClr val="tx2"/>
                </a:solidFill>
              </a:rPr>
              <a:t>LHeC ERL Meeting   -   E. Jensen: Status of RF - report from Mainz visit</a:t>
            </a:r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/>
            <a:fld id="{72AC53DF-4216-466D-99A7-94400E6C2A25}" type="slidenum">
              <a:rPr kumimoji="0" lang="en-US" sz="1200" smtClean="0">
                <a:solidFill>
                  <a:schemeClr val="tx2"/>
                </a:solidFill>
              </a:rPr>
              <a:pPr algn="l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258446" y="0"/>
            <a:ext cx="885554" cy="546190"/>
          </a:xfrm>
          <a:prstGeom prst="rect">
            <a:avLst/>
          </a:prstGeom>
        </p:spPr>
      </p:pic>
      <p:pic>
        <p:nvPicPr>
          <p:cNvPr id="19" name="Picture 2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563" y="-1"/>
            <a:ext cx="558452" cy="54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000" kern="1200" spc="-150" baseline="0">
          <a:solidFill>
            <a:schemeClr val="tx2">
              <a:satMod val="200000"/>
            </a:schemeClr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him.uni-mainz.de/bald-geht-es-los-1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dirty="0" smtClean="0"/>
              <a:t>Progress on the RF</a:t>
            </a:r>
            <a:r>
              <a:rPr dirty="0" smtClean="0"/>
              <a:t/>
            </a:r>
            <a:br>
              <a:rPr dirty="0" smtClean="0"/>
            </a:br>
            <a:r>
              <a:rPr dirty="0" smtClean="0">
                <a:solidFill>
                  <a:schemeClr val="accent1"/>
                </a:solidFill>
              </a:rPr>
              <a:t>report from a Visit @ Mainz</a:t>
            </a:r>
            <a:r>
              <a:rPr baseline="30000" dirty="0" smtClean="0">
                <a:solidFill>
                  <a:schemeClr val="accent1"/>
                </a:solidFill>
              </a:rPr>
              <a:t>*)</a:t>
            </a:r>
            <a:endParaRPr lang="en-US" baseline="30000" dirty="0"/>
          </a:p>
        </p:txBody>
      </p:sp>
      <p:sp>
        <p:nvSpPr>
          <p:cNvPr id="5" name="Rectangle 4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>
            <a:extLst/>
          </a:lstStyle>
          <a:p>
            <a:r>
              <a:rPr lang="en-US" dirty="0" err="1" smtClean="0"/>
              <a:t>Erk</a:t>
            </a:r>
            <a:r>
              <a:rPr lang="en-US" dirty="0" smtClean="0"/>
              <a:t> </a:t>
            </a:r>
            <a:r>
              <a:rPr lang="en-US" dirty="0" smtClean="0"/>
              <a:t>Jensen</a:t>
            </a:r>
            <a:r>
              <a:rPr lang="en-US" dirty="0" smtClean="0"/>
              <a:t>, Ofelia </a:t>
            </a:r>
            <a:r>
              <a:rPr lang="en-US" dirty="0" err="1" smtClean="0"/>
              <a:t>Capatina</a:t>
            </a:r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aseline="30000" dirty="0" smtClean="0"/>
              <a:t>*)</a:t>
            </a:r>
            <a:r>
              <a:rPr lang="en-US" dirty="0" smtClean="0"/>
              <a:t> </a:t>
            </a:r>
            <a:r>
              <a:rPr lang="en-US" dirty="0" err="1" smtClean="0"/>
              <a:t>Institut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</a:t>
            </a:r>
            <a:r>
              <a:rPr lang="en-US" dirty="0" err="1" smtClean="0"/>
              <a:t>Kernphysik</a:t>
            </a:r>
            <a:r>
              <a:rPr lang="en-US" dirty="0" smtClean="0"/>
              <a:t>, </a:t>
            </a:r>
            <a:r>
              <a:rPr lang="en-US" dirty="0" err="1" smtClean="0"/>
              <a:t>Univeristät</a:t>
            </a:r>
            <a:r>
              <a:rPr lang="en-US" dirty="0" smtClean="0"/>
              <a:t> </a:t>
            </a:r>
            <a:r>
              <a:rPr lang="en-US" dirty="0" smtClean="0"/>
              <a:t>Mainz (JG|U), </a:t>
            </a:r>
            <a:r>
              <a:rPr lang="en-US" dirty="0" smtClean="0"/>
              <a:t>12-Aug-2013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0" lang="en-US" smtClean="0"/>
              <a:t>17-Sep-2013</a:t>
            </a:r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kumimoji="0" lang="en-US" smtClean="0"/>
              <a:pPr/>
              <a:t>1</a:t>
            </a:fld>
            <a:endParaRPr kumimoji="0"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LHeC ERL Meeting   -   E. Jensen: Status of RF - report from Mainz visit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HIM floor plan: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0" lang="en-US" smtClean="0"/>
              <a:t>17-Sep-2013</a:t>
            </a:r>
            <a:endParaRPr kumimoji="0"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LHeC ERL Meeting   -   E. Jensen: Status of RF - report from Mainz visit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kumimoji="0" lang="en-US" smtClean="0"/>
              <a:pPr/>
              <a:t>10</a:t>
            </a:fld>
            <a:endParaRPr kumimoji="0"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25" y="569913"/>
            <a:ext cx="7956550" cy="57181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7585998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Constraints: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914400" y="1273126"/>
            <a:ext cx="7772400" cy="5082434"/>
          </a:xfrm>
        </p:spPr>
        <p:txBody>
          <a:bodyPr>
            <a:normAutofit/>
          </a:bodyPr>
          <a:lstStyle/>
          <a:p>
            <a:r>
              <a:rPr lang="en-GB" sz="2400" dirty="0" smtClean="0"/>
              <a:t>Existing </a:t>
            </a:r>
            <a:r>
              <a:rPr lang="en-GB" sz="2400" dirty="0" err="1" smtClean="0"/>
              <a:t>Cryoplant</a:t>
            </a:r>
            <a:r>
              <a:rPr lang="en-GB" sz="2400" dirty="0" smtClean="0"/>
              <a:t>: </a:t>
            </a:r>
          </a:p>
          <a:p>
            <a:pPr lvl="1"/>
            <a:r>
              <a:rPr lang="en-GB" sz="2000" dirty="0" smtClean="0"/>
              <a:t>too small: &lt;100 W @ 2 K</a:t>
            </a:r>
          </a:p>
          <a:p>
            <a:endParaRPr lang="en-GB" sz="2400" dirty="0"/>
          </a:p>
          <a:p>
            <a:endParaRPr lang="en-GB" sz="2400" dirty="0" smtClean="0"/>
          </a:p>
          <a:p>
            <a:r>
              <a:rPr lang="en-GB" sz="2400" dirty="0" smtClean="0"/>
              <a:t>Access Shaft dimensions</a:t>
            </a:r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r>
              <a:rPr lang="en-GB" sz="2400" dirty="0" smtClean="0"/>
              <a:t>Limited available space! (see integration above)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0" lang="en-US" smtClean="0"/>
              <a:t>17-Sep-2013</a:t>
            </a:r>
            <a:endParaRPr kumimoji="0"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LHeC ERL Meeting   -   E. Jensen: Status of RF - report from Mainz visit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kumimoji="0" lang="en-US" smtClean="0"/>
              <a:pPr/>
              <a:t>11</a:t>
            </a:fld>
            <a:endParaRPr kumimoji="0" lang="en-US"/>
          </a:p>
        </p:txBody>
      </p:sp>
      <p:pic>
        <p:nvPicPr>
          <p:cNvPr id="4098" name="Picture 2" descr="\\cern.ch\dfs\Users\j\jensene\Documents\My Pictures\DMC-TZ41\P100025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0978" y="573523"/>
            <a:ext cx="3270738" cy="245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\\cern.ch\dfs\Users\j\jensene\Documents\My Pictures\DMC-TZ41\P100025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457" y="3437462"/>
            <a:ext cx="2553778" cy="1915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\\cern.ch\dfs\Users\j\jensene\Documents\My Pictures\DMC-TZ41\P100025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572" y="3437461"/>
            <a:ext cx="2553780" cy="1915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058" y="3437462"/>
            <a:ext cx="2870259" cy="1915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82190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/>
                  <a:t>SPL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𝛽</m:t>
                    </m:r>
                    <m:r>
                      <a:rPr lang="en-US" i="1" dirty="0" smtClean="0">
                        <a:latin typeface="Cambria Math"/>
                      </a:rPr>
                      <m:t>=1</m:t>
                    </m:r>
                  </m:oMath>
                </a14:m>
                <a:r>
                  <a:rPr lang="en-US" dirty="0"/>
                  <a:t> </a:t>
                </a:r>
                <a:r>
                  <a:rPr lang="en-GB" dirty="0" smtClean="0"/>
                  <a:t>cavities, </a:t>
                </a:r>
                <a:r>
                  <a:rPr lang="en-GB" dirty="0" err="1" smtClean="0"/>
                  <a:t>cryo</a:t>
                </a:r>
                <a:r>
                  <a:rPr lang="en-GB" dirty="0" smtClean="0"/>
                  <a:t>-load estimate scaled to MESA - very </a:t>
                </a:r>
                <a:r>
                  <a:rPr lang="en-GB" dirty="0"/>
                  <a:t>preliminary</a:t>
                </a:r>
                <a:br>
                  <a:rPr lang="en-GB" dirty="0"/>
                </a:br>
                <a:endParaRPr lang="en-GB" dirty="0"/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l="-2902" t="-13333" r="-1647" b="-7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Content Placeholder 8"/>
              <p:cNvSpPr>
                <a:spLocks noGrp="1"/>
              </p:cNvSpPr>
              <p:nvPr>
                <p:ph idx="1"/>
              </p:nvPr>
            </p:nvSpPr>
            <p:spPr>
              <a:xfrm>
                <a:off x="617068" y="3523956"/>
                <a:ext cx="8069732" cy="2831603"/>
              </a:xfrm>
            </p:spPr>
            <p:txBody>
              <a:bodyPr>
                <a:normAutofit/>
              </a:bodyPr>
              <a:lstStyle/>
              <a:p>
                <a:r>
                  <a:rPr lang="en-GB" sz="2800" dirty="0" smtClean="0"/>
                  <a:t>Conclusion: since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/>
                      </a:rPr>
                      <m:t>h𝑒𝑎𝑡</m:t>
                    </m:r>
                    <m:r>
                      <a:rPr lang="en-GB" sz="2800" b="0" i="1" smtClean="0">
                        <a:latin typeface="Cambria Math"/>
                      </a:rPr>
                      <m:t> </m:t>
                    </m:r>
                    <m:r>
                      <a:rPr lang="en-GB" sz="2800" b="0" i="1" smtClean="0">
                        <a:latin typeface="Cambria Math"/>
                      </a:rPr>
                      <m:t>𝑙𝑜𝑎𝑑</m:t>
                    </m:r>
                    <m:r>
                      <a:rPr lang="en-GB" sz="2800" b="0" i="1" smtClean="0">
                        <a:latin typeface="Cambria Math"/>
                        <a:ea typeface="Cambria Math"/>
                      </a:rPr>
                      <m:t>∝</m:t>
                    </m:r>
                    <m:sSup>
                      <m:sSupPr>
                        <m:ctrlPr>
                          <a:rPr lang="en-GB" sz="28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2800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GB" sz="2800" b="0" i="1" smtClean="0">
                                <a:latin typeface="Cambria Math"/>
                                <a:ea typeface="Cambria Math"/>
                              </a:rPr>
                              <m:t>𝑒𝑛𝑒𝑟𝑔𝑦</m:t>
                            </m:r>
                            <m:r>
                              <a:rPr lang="en-GB" sz="2800" b="0" i="1" smtClean="0">
                                <a:latin typeface="Cambria Math"/>
                                <a:ea typeface="Cambria Math"/>
                              </a:rPr>
                              <m:t> </m:t>
                            </m:r>
                            <m:r>
                              <a:rPr lang="en-GB" sz="2800" b="0" i="1" smtClean="0">
                                <a:latin typeface="Cambria Math"/>
                                <a:ea typeface="Cambria Math"/>
                              </a:rPr>
                              <m:t>𝑔𝑎𝑖𝑛</m:t>
                            </m:r>
                          </m:e>
                        </m:d>
                      </m:e>
                      <m:sup>
                        <m:r>
                          <a:rPr lang="en-GB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800" dirty="0" smtClean="0"/>
                  <a:t>:</a:t>
                </a:r>
                <a:br>
                  <a:rPr lang="en-GB" sz="2800" dirty="0" smtClean="0"/>
                </a:br>
                <a:r>
                  <a:rPr lang="en-GB" sz="2800" dirty="0" smtClean="0"/>
                  <a:t>reduce gradient to meet severe </a:t>
                </a:r>
                <a:r>
                  <a:rPr lang="en-GB" sz="2800" dirty="0" err="1" smtClean="0"/>
                  <a:t>cryo</a:t>
                </a:r>
                <a:r>
                  <a:rPr lang="en-GB" sz="2800" dirty="0" smtClean="0"/>
                  <a:t>-capacity limitations.</a:t>
                </a:r>
              </a:p>
              <a:p>
                <a:r>
                  <a:rPr lang="en-GB" sz="2800" dirty="0" smtClean="0"/>
                  <a:t>Significant upgrade potential with new </a:t>
                </a:r>
                <a:r>
                  <a:rPr lang="en-GB" sz="2800" dirty="0" err="1" smtClean="0"/>
                  <a:t>cryo</a:t>
                </a:r>
                <a:r>
                  <a:rPr lang="en-GB" sz="2800" dirty="0" smtClean="0"/>
                  <a:t>-plant!</a:t>
                </a:r>
              </a:p>
            </p:txBody>
          </p:sp>
        </mc:Choice>
        <mc:Fallback>
          <p:sp>
            <p:nvSpPr>
              <p:cNvPr id="9" name="Content Placeholder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7068" y="3523956"/>
                <a:ext cx="8069732" cy="2831603"/>
              </a:xfrm>
              <a:blipFill rotWithShape="1">
                <a:blip r:embed="rId3"/>
                <a:stretch>
                  <a:fillRect l="-302" t="-19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0" lang="en-US" smtClean="0"/>
              <a:t>17-Sep-2013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LHeC ERL Meeting   -   E. Jensen: Status of RF - report from Mainz visit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kumimoji="0" lang="en-US" smtClean="0"/>
              <a:pPr/>
              <a:t>12</a:t>
            </a:fld>
            <a:endParaRPr kumimoji="0"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068" y="1967789"/>
            <a:ext cx="8240455" cy="1404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51585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Mainz options for CM’s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15329"/>
            <a:ext cx="7772400" cy="5040231"/>
          </a:xfrm>
        </p:spPr>
        <p:txBody>
          <a:bodyPr>
            <a:normAutofit/>
          </a:bodyPr>
          <a:lstStyle/>
          <a:p>
            <a:pPr marL="582930" indent="-514350">
              <a:buFont typeface="+mj-lt"/>
              <a:buAutoNum type="arabicPeriod"/>
            </a:pPr>
            <a:r>
              <a:rPr lang="en-GB" sz="2400" dirty="0" smtClean="0"/>
              <a:t>TESLA/X-FEL 1.3 GHz: known design, but low current.</a:t>
            </a:r>
          </a:p>
          <a:p>
            <a:pPr marL="582930" indent="-514350">
              <a:buFont typeface="+mj-lt"/>
              <a:buAutoNum type="arabicPeriod"/>
            </a:pPr>
            <a:r>
              <a:rPr lang="en-GB" sz="2400" dirty="0" smtClean="0"/>
              <a:t>“8-seater” from JLAB or </a:t>
            </a:r>
            <a:r>
              <a:rPr lang="en-GB" sz="2400" dirty="0" err="1" smtClean="0"/>
              <a:t>Daresbury</a:t>
            </a:r>
            <a:r>
              <a:rPr lang="en-GB" sz="2400" dirty="0" smtClean="0"/>
              <a:t> 1.5 GHz – </a:t>
            </a:r>
            <a:br>
              <a:rPr lang="en-GB" sz="2400" dirty="0" smtClean="0"/>
            </a:br>
            <a:r>
              <a:rPr lang="en-GB" sz="2400" dirty="0" smtClean="0"/>
              <a:t>good for higher current, </a:t>
            </a:r>
            <a:br>
              <a:rPr lang="en-GB" sz="2400" dirty="0" smtClean="0"/>
            </a:br>
            <a:r>
              <a:rPr lang="en-GB" sz="2400" dirty="0" smtClean="0"/>
              <a:t>but: 12m long: </a:t>
            </a:r>
            <a:br>
              <a:rPr lang="en-GB" sz="2400" dirty="0" smtClean="0"/>
            </a:br>
            <a:r>
              <a:rPr lang="en-GB" sz="2400" dirty="0" smtClean="0"/>
              <a:t>doesn’t fit,</a:t>
            </a:r>
            <a:br>
              <a:rPr lang="en-GB" sz="2400" dirty="0" smtClean="0"/>
            </a:br>
            <a:r>
              <a:rPr lang="en-GB" sz="2400" dirty="0" smtClean="0"/>
              <a:t>neither shaft nor hall!</a:t>
            </a:r>
          </a:p>
          <a:p>
            <a:pPr marL="582930" indent="-514350">
              <a:buFont typeface="+mj-lt"/>
              <a:buAutoNum type="arabicPeriod"/>
            </a:pPr>
            <a:endParaRPr lang="en-GB" sz="2400" dirty="0" smtClean="0"/>
          </a:p>
          <a:p>
            <a:pPr marL="582930" indent="-514350">
              <a:buFont typeface="+mj-lt"/>
              <a:buAutoNum type="arabicPeriod"/>
            </a:pPr>
            <a:endParaRPr lang="en-GB" sz="2400" dirty="0"/>
          </a:p>
          <a:p>
            <a:pPr marL="582930" indent="-514350">
              <a:buFont typeface="+mj-lt"/>
              <a:buAutoNum type="arabicPeriod"/>
            </a:pPr>
            <a:r>
              <a:rPr lang="en-GB" sz="2400" dirty="0" smtClean="0"/>
              <a:t>CERN collaboration 802 </a:t>
            </a:r>
            <a:r>
              <a:rPr lang="en-GB" sz="2400" dirty="0" err="1" smtClean="0"/>
              <a:t>MHz.</a:t>
            </a:r>
            <a:r>
              <a:rPr lang="en-GB" sz="2400" dirty="0" smtClean="0"/>
              <a:t> Common design for us and them. CERN prototypes within ERL Design Study!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0" lang="en-US" smtClean="0"/>
              <a:t>17-Sep-2013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LHeC ERL Meeting   -   E. Jensen: Status of RF - report from Mainz visit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kumimoji="0" lang="en-US" smtClean="0"/>
              <a:pPr/>
              <a:t>13</a:t>
            </a:fld>
            <a:endParaRPr kumimoji="0" lang="en-US"/>
          </a:p>
        </p:txBody>
      </p:sp>
      <p:pic>
        <p:nvPicPr>
          <p:cNvPr id="7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5218" y="2242247"/>
            <a:ext cx="3624169" cy="2412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68195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would this encompass?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01262"/>
            <a:ext cx="7772400" cy="5054298"/>
          </a:xfrm>
        </p:spPr>
        <p:txBody>
          <a:bodyPr>
            <a:normAutofit/>
          </a:bodyPr>
          <a:lstStyle/>
          <a:p>
            <a:r>
              <a:rPr lang="en-GB" sz="2400" dirty="0" smtClean="0"/>
              <a:t>Must have support from CERN management!</a:t>
            </a:r>
          </a:p>
          <a:p>
            <a:r>
              <a:rPr lang="en-GB" sz="2400" dirty="0" smtClean="0"/>
              <a:t>Possible contributions from JG|U: </a:t>
            </a:r>
          </a:p>
          <a:p>
            <a:pPr lvl="1"/>
            <a:r>
              <a:rPr lang="en-GB" sz="2000" dirty="0" smtClean="0"/>
              <a:t>Manpower (Post-docs, PhD students)</a:t>
            </a:r>
          </a:p>
          <a:p>
            <a:pPr lvl="1"/>
            <a:r>
              <a:rPr lang="en-GB" sz="2000" dirty="0" smtClean="0"/>
              <a:t>Investments (all material for their prototypes)</a:t>
            </a:r>
          </a:p>
          <a:p>
            <a:pPr lvl="1"/>
            <a:r>
              <a:rPr lang="en-GB" sz="2000" dirty="0" smtClean="0"/>
              <a:t>Infrastructure (new HIM building from 2016)</a:t>
            </a:r>
          </a:p>
          <a:p>
            <a:r>
              <a:rPr lang="en-GB" sz="2400" dirty="0" smtClean="0"/>
              <a:t>Possible contributions from CERN:</a:t>
            </a:r>
          </a:p>
          <a:p>
            <a:pPr lvl="1"/>
            <a:r>
              <a:rPr lang="en-GB" sz="2000" dirty="0" smtClean="0"/>
              <a:t>Cavity, HOM, Coupler design, EM and mechanical</a:t>
            </a:r>
          </a:p>
          <a:p>
            <a:pPr lvl="1"/>
            <a:r>
              <a:rPr lang="en-GB" sz="2000" dirty="0" smtClean="0"/>
              <a:t>CM design</a:t>
            </a:r>
          </a:p>
          <a:p>
            <a:pPr lvl="1"/>
            <a:r>
              <a:rPr lang="en-GB" sz="2000" dirty="0" smtClean="0"/>
              <a:t>Project coordination, management</a:t>
            </a:r>
          </a:p>
          <a:p>
            <a:pPr lvl="1"/>
            <a:r>
              <a:rPr lang="en-GB" sz="2000" dirty="0" smtClean="0"/>
              <a:t>the CERN brand name.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0" lang="en-US" smtClean="0"/>
              <a:t>17-Sep-2013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LHeC ERL Meeting   -   E. Jensen: Status of RF - report from Mainz visit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kumimoji="0" lang="en-US" smtClean="0"/>
              <a:pPr/>
              <a:t>14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860115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MESA Project timeline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0" lang="en-US" smtClean="0"/>
              <a:t>17-Sep-2013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LHeC ERL Meeting   -   E. Jensen: Status of RF - report from Mainz visit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kumimoji="0" lang="en-US" smtClean="0"/>
              <a:pPr/>
              <a:t>15</a:t>
            </a:fld>
            <a:endParaRPr kumimoji="0" lang="en-US"/>
          </a:p>
        </p:txBody>
      </p:sp>
      <p:sp>
        <p:nvSpPr>
          <p:cNvPr id="7" name="Content Placeholder 6"/>
          <p:cNvSpPr txBox="1">
            <a:spLocks noGrp="1"/>
          </p:cNvSpPr>
          <p:nvPr>
            <p:ph idx="1"/>
          </p:nvPr>
        </p:nvSpPr>
        <p:spPr>
          <a:xfrm>
            <a:off x="914400" y="1783560"/>
            <a:ext cx="7817846" cy="31829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End </a:t>
            </a:r>
            <a:r>
              <a:rPr lang="en-US" sz="2000" dirty="0" smtClean="0"/>
              <a:t>2013: </a:t>
            </a:r>
            <a:r>
              <a:rPr lang="en-US" sz="2000" dirty="0" smtClean="0"/>
              <a:t>Decision Cryomodule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Spring  </a:t>
            </a:r>
            <a:r>
              <a:rPr lang="en-US" sz="2000" dirty="0" smtClean="0"/>
              <a:t>2014:   </a:t>
            </a:r>
            <a:r>
              <a:rPr lang="en-US" sz="2000" dirty="0" smtClean="0"/>
              <a:t>Decision Lattice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Summer </a:t>
            </a:r>
            <a:r>
              <a:rPr lang="en-US" sz="2000" dirty="0" smtClean="0"/>
              <a:t>2014:  </a:t>
            </a:r>
            <a:r>
              <a:rPr lang="en-US" sz="2000" dirty="0" smtClean="0"/>
              <a:t>Infrastructure modifications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End </a:t>
            </a:r>
            <a:r>
              <a:rPr lang="en-US" sz="2000" dirty="0" smtClean="0"/>
              <a:t>2014: </a:t>
            </a:r>
            <a:r>
              <a:rPr lang="en-US" sz="2000" dirty="0" smtClean="0"/>
              <a:t>Start Injector assembly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2015/16:  </a:t>
            </a:r>
            <a:r>
              <a:rPr lang="en-US" sz="2000" dirty="0" smtClean="0"/>
              <a:t>Injector commissioning, Assembly  Lattice, Cryoplant ready.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End </a:t>
            </a:r>
            <a:r>
              <a:rPr lang="en-US" sz="2000" dirty="0" smtClean="0"/>
              <a:t>2016: </a:t>
            </a:r>
            <a:r>
              <a:rPr lang="en-US" sz="2000" dirty="0" smtClean="0"/>
              <a:t>Delivery Cryomodule  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2017: </a:t>
            </a:r>
            <a:r>
              <a:rPr lang="en-US" sz="2000" dirty="0" smtClean="0"/>
              <a:t>Commissioning  Cryomodule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End </a:t>
            </a:r>
            <a:r>
              <a:rPr lang="en-US" sz="2000" dirty="0" smtClean="0"/>
              <a:t>2017:  </a:t>
            </a:r>
            <a:r>
              <a:rPr lang="en-US" sz="2000" dirty="0" smtClean="0"/>
              <a:t>MESA  commissioning</a:t>
            </a:r>
          </a:p>
        </p:txBody>
      </p:sp>
    </p:spTree>
    <p:extLst>
      <p:ext uri="{BB962C8B-B14F-4D97-AF65-F5344CB8AC3E}">
        <p14:creationId xmlns:p14="http://schemas.microsoft.com/office/powerpoint/2010/main" val="42507401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MESA staffing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0" lang="en-US" smtClean="0"/>
              <a:t>17-Sep-2013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LHeC ERL Meeting   -   E. Jensen: Status of RF - report from Mainz visit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kumimoji="0" lang="en-US" smtClean="0"/>
              <a:pPr/>
              <a:t>16</a:t>
            </a:fld>
            <a:endParaRPr kumimoji="0"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82763"/>
            <a:ext cx="7924800" cy="329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609600" y="5067256"/>
            <a:ext cx="7924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/>
              <a:t>Black: PRISMA-</a:t>
            </a:r>
            <a:r>
              <a:rPr lang="de-DE" sz="1400" dirty="0" err="1"/>
              <a:t>personel</a:t>
            </a:r>
            <a:r>
              <a:rPr lang="de-DE" sz="1400" dirty="0"/>
              <a:t>/</a:t>
            </a:r>
            <a:r>
              <a:rPr lang="de-DE" sz="1400" dirty="0">
                <a:solidFill>
                  <a:srgbClr val="0000FF"/>
                </a:solidFill>
              </a:rPr>
              <a:t>Blue:  KPH-</a:t>
            </a:r>
            <a:r>
              <a:rPr lang="de-DE" sz="1400" dirty="0" err="1">
                <a:solidFill>
                  <a:srgbClr val="0000FF"/>
                </a:solidFill>
              </a:rPr>
              <a:t>staff</a:t>
            </a:r>
            <a:r>
              <a:rPr lang="de-DE" sz="1400" dirty="0">
                <a:solidFill>
                  <a:srgbClr val="0000FF"/>
                </a:solidFill>
              </a:rPr>
              <a:t>, </a:t>
            </a:r>
            <a:r>
              <a:rPr lang="de-DE" sz="1400" dirty="0" err="1">
                <a:solidFill>
                  <a:srgbClr val="0000FF"/>
                </a:solidFill>
              </a:rPr>
              <a:t>Percentage</a:t>
            </a:r>
            <a:r>
              <a:rPr lang="de-DE" sz="1400" dirty="0">
                <a:solidFill>
                  <a:srgbClr val="0000FF"/>
                </a:solidFill>
              </a:rPr>
              <a:t>: </a:t>
            </a:r>
            <a:r>
              <a:rPr lang="de-DE" sz="1400" dirty="0" err="1">
                <a:solidFill>
                  <a:srgbClr val="0000FF"/>
                </a:solidFill>
              </a:rPr>
              <a:t>work</a:t>
            </a:r>
            <a:r>
              <a:rPr lang="de-DE" sz="1400" dirty="0">
                <a:solidFill>
                  <a:srgbClr val="0000FF"/>
                </a:solidFill>
              </a:rPr>
              <a:t> </a:t>
            </a:r>
            <a:r>
              <a:rPr lang="de-DE" sz="1400" dirty="0" err="1">
                <a:solidFill>
                  <a:srgbClr val="0000FF"/>
                </a:solidFill>
              </a:rPr>
              <a:t>fraction</a:t>
            </a:r>
            <a:r>
              <a:rPr lang="de-DE" sz="1400" dirty="0">
                <a:solidFill>
                  <a:srgbClr val="0000FF"/>
                </a:solidFill>
              </a:rPr>
              <a:t>  </a:t>
            </a:r>
            <a:r>
              <a:rPr lang="de-DE" sz="1400" dirty="0" err="1">
                <a:solidFill>
                  <a:srgbClr val="0000FF"/>
                </a:solidFill>
              </a:rPr>
              <a:t>devoted</a:t>
            </a:r>
            <a:r>
              <a:rPr lang="de-DE" sz="1400" dirty="0">
                <a:solidFill>
                  <a:srgbClr val="0000FF"/>
                </a:solidFill>
              </a:rPr>
              <a:t> </a:t>
            </a:r>
            <a:r>
              <a:rPr lang="de-DE" sz="1400" dirty="0" err="1">
                <a:solidFill>
                  <a:srgbClr val="0000FF"/>
                </a:solidFill>
              </a:rPr>
              <a:t>to</a:t>
            </a:r>
            <a:r>
              <a:rPr lang="de-DE" sz="1400" dirty="0">
                <a:solidFill>
                  <a:srgbClr val="0000FF"/>
                </a:solidFill>
              </a:rPr>
              <a:t> MESA/</a:t>
            </a:r>
            <a:r>
              <a:rPr lang="de-DE" sz="1400" dirty="0">
                <a:solidFill>
                  <a:srgbClr val="008000"/>
                </a:solidFill>
              </a:rPr>
              <a:t>Green: </a:t>
            </a:r>
            <a:r>
              <a:rPr lang="de-DE" sz="1400" dirty="0" smtClean="0">
                <a:solidFill>
                  <a:srgbClr val="008000"/>
                </a:solidFill>
              </a:rPr>
              <a:t>BMBF-</a:t>
            </a:r>
            <a:r>
              <a:rPr lang="de-DE" sz="1400" dirty="0" err="1" smtClean="0">
                <a:solidFill>
                  <a:srgbClr val="008000"/>
                </a:solidFill>
              </a:rPr>
              <a:t>personnel</a:t>
            </a:r>
            <a:endParaRPr lang="de-DE" sz="14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3168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Findings: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914400" y="1385668"/>
            <a:ext cx="7772400" cy="496989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Taking into account the possibilities, goals and functional specifications, constraints and synergies we agreed on this initial configuration (similar to CERN’s ERL-TF): 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0" lang="en-US" smtClean="0"/>
              <a:t>17-Sep-2013</a:t>
            </a:r>
            <a:endParaRPr kumimoji="0"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LHeC ERL Meeting   -   E. Jensen: Status of RF - report from Mainz visit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kumimoji="0" lang="en-US" smtClean="0"/>
              <a:pPr/>
              <a:t>17</a:t>
            </a:fld>
            <a:endParaRPr kumimoji="0"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903" y="2615432"/>
            <a:ext cx="6689189" cy="228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96147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“Party-line” parameters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914400" y="1308295"/>
                <a:ext cx="7772400" cy="5047265"/>
              </a:xfrm>
            </p:spPr>
            <p:txBody>
              <a:bodyPr>
                <a:normAutofit fontScale="55000" lnSpcReduction="20000"/>
              </a:bodyPr>
              <a:lstStyle/>
              <a:p>
                <a:pPr lvl="0"/>
                <a:r>
                  <a:rPr lang="en-GB" dirty="0"/>
                  <a:t>Two </a:t>
                </a:r>
                <a:r>
                  <a:rPr lang="en-GB" dirty="0" err="1"/>
                  <a:t>cryomodules</a:t>
                </a:r>
                <a:r>
                  <a:rPr lang="en-GB" dirty="0"/>
                  <a:t> (CM) of approximately 7 m length, to be installed in two opposite straight sections of the racetrack ERL.</a:t>
                </a:r>
              </a:p>
              <a:p>
                <a:pPr lvl="0"/>
                <a:r>
                  <a:rPr lang="en-GB" dirty="0"/>
                  <a:t>Each CM contains 4 cavities, operation frequency 801.59 MHz; each cavity consists of 5 “elliptical” cells. The cavities would be operated at 2 K.</a:t>
                </a:r>
              </a:p>
              <a:p>
                <a:pPr lvl="0"/>
                <a:r>
                  <a:rPr lang="en-GB" dirty="0"/>
                  <a:t>The nominal operational parameters are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/>
                        </m:ctrlPr>
                      </m:sSubPr>
                      <m:e>
                        <m:r>
                          <a:rPr lang="en-GB" i="1"/>
                          <m:t>𝑄</m:t>
                        </m:r>
                      </m:e>
                      <m:sub>
                        <m:r>
                          <a:rPr lang="en-GB" i="1"/>
                          <m:t>0</m:t>
                        </m:r>
                      </m:sub>
                    </m:sSub>
                    <m:r>
                      <a:rPr lang="en-GB" i="1"/>
                      <m:t>=</m:t>
                    </m:r>
                    <m:sSup>
                      <m:sSupPr>
                        <m:ctrlPr>
                          <a:rPr lang="en-GB" i="1"/>
                        </m:ctrlPr>
                      </m:sSupPr>
                      <m:e>
                        <m:r>
                          <a:rPr lang="en-GB" i="1"/>
                          <m:t>10</m:t>
                        </m:r>
                      </m:e>
                      <m:sup>
                        <m:r>
                          <a:rPr lang="en-GB" i="1"/>
                          <m:t>10</m:t>
                        </m:r>
                      </m:sup>
                    </m:sSup>
                  </m:oMath>
                </a14:m>
                <a:r>
                  <a:rPr lang="en-GB" dirty="0"/>
                  <a:t> at</a:t>
                </a:r>
                <a14:m>
                  <m:oMath xmlns:m="http://schemas.openxmlformats.org/officeDocument/2006/math">
                    <m:r>
                      <a:rPr lang="en-GB" i="1"/>
                      <m:t> 14 </m:t>
                    </m:r>
                    <m:r>
                      <m:rPr>
                        <m:sty m:val="p"/>
                      </m:rPr>
                      <a:rPr lang="en-GB"/>
                      <m:t>MV</m:t>
                    </m:r>
                    <m:r>
                      <a:rPr lang="en-GB"/>
                      <m:t>/</m:t>
                    </m:r>
                    <m:r>
                      <m:rPr>
                        <m:sty m:val="p"/>
                      </m:rPr>
                      <a:rPr lang="en-GB"/>
                      <m:t>m</m:t>
                    </m:r>
                  </m:oMath>
                </a14:m>
                <a:r>
                  <a:rPr lang="en-GB" dirty="0"/>
                  <a:t>, which results in an acceleration of </a:t>
                </a:r>
                <a14:m>
                  <m:oMath xmlns:m="http://schemas.openxmlformats.org/officeDocument/2006/math">
                    <m:r>
                      <a:rPr lang="en-GB" i="1"/>
                      <m:t>13.2 </m:t>
                    </m:r>
                    <m:r>
                      <m:rPr>
                        <m:sty m:val="p"/>
                      </m:rPr>
                      <a:rPr lang="en-GB"/>
                      <m:t>MV</m:t>
                    </m:r>
                  </m:oMath>
                </a14:m>
                <a:r>
                  <a:rPr lang="en-GB" dirty="0"/>
                  <a:t> per cavity or 105 MV per pass. The ERL would be designed for two passes, thus could nominally reach</a:t>
                </a:r>
                <a14:m>
                  <m:oMath xmlns:m="http://schemas.openxmlformats.org/officeDocument/2006/math">
                    <m:r>
                      <a:rPr lang="en-GB" i="1"/>
                      <m:t> 210 </m:t>
                    </m:r>
                    <m:r>
                      <m:rPr>
                        <m:sty m:val="p"/>
                      </m:rPr>
                      <a:rPr lang="en-GB"/>
                      <m:t>MeV</m:t>
                    </m:r>
                  </m:oMath>
                </a14:m>
                <a:r>
                  <a:rPr lang="en-GB" dirty="0"/>
                  <a:t> in ERL mode. For this operation, the dissipated power at </a:t>
                </a:r>
                <a14:m>
                  <m:oMath xmlns:m="http://schemas.openxmlformats.org/officeDocument/2006/math">
                    <m:r>
                      <a:rPr lang="en-GB" i="1"/>
                      <m:t>2 </m:t>
                    </m:r>
                    <m:r>
                      <m:rPr>
                        <m:sty m:val="p"/>
                      </m:rPr>
                      <a:rPr lang="en-GB"/>
                      <m:t>K</m:t>
                    </m:r>
                  </m:oMath>
                </a14:m>
                <a:r>
                  <a:rPr lang="en-GB" dirty="0"/>
                  <a:t> was estimated to exceed</a:t>
                </a:r>
                <a14:m>
                  <m:oMath xmlns:m="http://schemas.openxmlformats.org/officeDocument/2006/math">
                    <m:r>
                      <a:rPr lang="en-GB" i="1"/>
                      <m:t> 200 </m:t>
                    </m:r>
                    <m:r>
                      <m:rPr>
                        <m:sty m:val="p"/>
                      </m:rPr>
                      <a:rPr lang="en-GB"/>
                      <m:t>W</m:t>
                    </m:r>
                  </m:oMath>
                </a14:m>
                <a:r>
                  <a:rPr lang="en-GB" dirty="0"/>
                  <a:t>.</a:t>
                </a:r>
              </a:p>
              <a:p>
                <a:pPr lvl="0"/>
                <a:r>
                  <a:rPr lang="en-GB" dirty="0"/>
                  <a:t>The constraint of the presently installed cryogenic power however would not allow this operation initially; operation at half the gradient (</a:t>
                </a:r>
                <a14:m>
                  <m:oMath xmlns:m="http://schemas.openxmlformats.org/officeDocument/2006/math">
                    <m:r>
                      <a:rPr lang="en-GB" i="1"/>
                      <m:t>6.6 </m:t>
                    </m:r>
                    <m:r>
                      <m:rPr>
                        <m:sty m:val="p"/>
                      </m:rPr>
                      <a:rPr lang="en-GB"/>
                      <m:t>MeV</m:t>
                    </m:r>
                  </m:oMath>
                </a14:m>
                <a:r>
                  <a:rPr lang="en-GB" dirty="0"/>
                  <a:t> per cavity or </a:t>
                </a:r>
                <a14:m>
                  <m:oMath xmlns:m="http://schemas.openxmlformats.org/officeDocument/2006/math">
                    <m:r>
                      <a:rPr lang="en-GB" i="1"/>
                      <m:t>26.4 </m:t>
                    </m:r>
                    <m:r>
                      <m:rPr>
                        <m:sty m:val="p"/>
                      </m:rPr>
                      <a:rPr lang="en-GB"/>
                      <m:t>MeV</m:t>
                    </m:r>
                  </m:oMath>
                </a14:m>
                <a:r>
                  <a:rPr lang="en-GB" dirty="0"/>
                  <a:t> per CM) seems consistent with the present cooling capacity of </a:t>
                </a:r>
                <a14:m>
                  <m:oMath xmlns:m="http://schemas.openxmlformats.org/officeDocument/2006/math">
                    <m:r>
                      <a:rPr lang="en-GB" i="1"/>
                      <m:t> 80 </m:t>
                    </m:r>
                    <m:r>
                      <m:rPr>
                        <m:sty m:val="p"/>
                      </m:rPr>
                      <a:rPr lang="en-GB"/>
                      <m:t>W</m:t>
                    </m:r>
                  </m:oMath>
                </a14:m>
                <a:r>
                  <a:rPr lang="en-GB" dirty="0"/>
                  <a:t> at</a:t>
                </a:r>
                <a14:m>
                  <m:oMath xmlns:m="http://schemas.openxmlformats.org/officeDocument/2006/math">
                    <m:r>
                      <a:rPr lang="en-GB" i="1"/>
                      <m:t> 2 </m:t>
                    </m:r>
                    <m:r>
                      <m:rPr>
                        <m:sty m:val="p"/>
                      </m:rPr>
                      <a:rPr lang="en-GB"/>
                      <m:t>K</m:t>
                    </m:r>
                  </m:oMath>
                </a14:m>
                <a:r>
                  <a:rPr lang="en-GB" dirty="0"/>
                  <a:t>. It could reach </a:t>
                </a:r>
                <a14:m>
                  <m:oMath xmlns:m="http://schemas.openxmlformats.org/officeDocument/2006/math">
                    <m:r>
                      <a:rPr lang="en-GB" i="1"/>
                      <m:t>105 </m:t>
                    </m:r>
                    <m:r>
                      <m:rPr>
                        <m:sty m:val="p"/>
                      </m:rPr>
                      <a:rPr lang="en-GB"/>
                      <m:t>MeV</m:t>
                    </m:r>
                  </m:oMath>
                </a14:m>
                <a:r>
                  <a:rPr lang="en-GB" dirty="0"/>
                  <a:t> in ERL mode. However it could reach the specified energy for EB mode only with a) increased cryogenic capacity or b) a third recirculation pass (as indicated in the sketch above).</a:t>
                </a:r>
              </a:p>
              <a:p>
                <a:pPr lvl="0"/>
                <a:r>
                  <a:rPr lang="en-GB" dirty="0"/>
                  <a:t>The values above result in little margin left for cryogenic capacity; cavities performance estimates are however conservative; it is not unreasonable to assume that a larger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/>
                        </m:ctrlPr>
                      </m:sSubPr>
                      <m:e>
                        <m:r>
                          <a:rPr lang="en-GB" i="1"/>
                          <m:t>𝑄</m:t>
                        </m:r>
                      </m:e>
                      <m:sub>
                        <m:r>
                          <a:rPr lang="en-GB" i="1"/>
                          <m:t>0</m:t>
                        </m:r>
                      </m:sub>
                    </m:sSub>
                  </m:oMath>
                </a14:m>
                <a:r>
                  <a:rPr lang="en-GB" dirty="0"/>
                  <a:t> can be obtained</a:t>
                </a:r>
                <a:r>
                  <a:rPr lang="en-GB" dirty="0" smtClean="0"/>
                  <a:t>.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4400" y="1308295"/>
                <a:ext cx="7772400" cy="5047265"/>
              </a:xfrm>
              <a:blipFill rotWithShape="1">
                <a:blip r:embed="rId2"/>
                <a:stretch>
                  <a:fillRect t="-1208" r="-10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0" lang="en-US" smtClean="0"/>
              <a:t>17-Sep-2013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LHeC ERL Meeting   -   E. Jensen: Status of RF - report from Mainz visit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kumimoji="0" lang="en-US" smtClean="0"/>
              <a:pPr/>
              <a:t>18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719208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8554" y="97067"/>
            <a:ext cx="7772400" cy="914400"/>
          </a:xfrm>
        </p:spPr>
        <p:txBody>
          <a:bodyPr/>
          <a:lstStyle/>
          <a:p>
            <a:r>
              <a:rPr lang="en-GB" sz="3200" dirty="0" smtClean="0"/>
              <a:t>CERN-JG|U collaboration: </a:t>
            </a:r>
            <a:br>
              <a:rPr lang="en-GB" sz="3200" dirty="0" smtClean="0"/>
            </a:br>
            <a:r>
              <a:rPr lang="en-GB" sz="3200" dirty="0" smtClean="0"/>
              <a:t>Possible rough schedule: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9742" y="1104314"/>
            <a:ext cx="8461716" cy="5251246"/>
          </a:xfrm>
        </p:spPr>
        <p:txBody>
          <a:bodyPr>
            <a:noAutofit/>
          </a:bodyPr>
          <a:lstStyle/>
          <a:p>
            <a:pPr lvl="0"/>
            <a:r>
              <a:rPr lang="en-GB" sz="1300" dirty="0" smtClean="0"/>
              <a:t>October 2013: Sign agreements (draft sent)! (</a:t>
            </a:r>
            <a:r>
              <a:rPr lang="en-GB" sz="1300" dirty="0" err="1" smtClean="0"/>
              <a:t>conditio</a:t>
            </a:r>
            <a:r>
              <a:rPr lang="en-GB" sz="1300" dirty="0" smtClean="0"/>
              <a:t> sine qua non!)</a:t>
            </a:r>
          </a:p>
          <a:p>
            <a:pPr lvl="0"/>
            <a:r>
              <a:rPr lang="en-GB" sz="1300" dirty="0" smtClean="0"/>
              <a:t>Jan/14 </a:t>
            </a:r>
            <a:r>
              <a:rPr lang="en-GB" sz="1300" dirty="0">
                <a:sym typeface="Wingdings"/>
              </a:rPr>
              <a:t></a:t>
            </a:r>
            <a:r>
              <a:rPr lang="en-GB" sz="1300" dirty="0"/>
              <a:t> Jun/14: RF cavity electromagnetic design (shape, field distribution, HOM content, MP). This would need initial expertise from CERN to help getting it started and to train some colleagues from JGU-KPH to take over. Simulation software necessary (HFSS, MWS, </a:t>
            </a:r>
            <a:r>
              <a:rPr lang="en-GB" sz="1300" dirty="0" err="1"/>
              <a:t>GdfidL</a:t>
            </a:r>
            <a:r>
              <a:rPr lang="en-GB" sz="1300" dirty="0"/>
              <a:t> or ACE-3P)!</a:t>
            </a:r>
          </a:p>
          <a:p>
            <a:pPr lvl="0"/>
            <a:r>
              <a:rPr lang="en-GB" sz="1300" dirty="0"/>
              <a:t>Jul/14 </a:t>
            </a:r>
            <a:r>
              <a:rPr lang="en-GB" sz="1300" dirty="0">
                <a:sym typeface="Wingdings"/>
              </a:rPr>
              <a:t></a:t>
            </a:r>
            <a:r>
              <a:rPr lang="en-GB" sz="1300" dirty="0"/>
              <a:t> Dec/14: Cavity mechanical design work at CERN.</a:t>
            </a:r>
          </a:p>
          <a:p>
            <a:pPr lvl="0"/>
            <a:r>
              <a:rPr lang="en-GB" sz="1300" dirty="0"/>
              <a:t>Jul/14 </a:t>
            </a:r>
            <a:r>
              <a:rPr lang="en-GB" sz="1300" dirty="0">
                <a:sym typeface="Wingdings"/>
              </a:rPr>
              <a:t></a:t>
            </a:r>
            <a:r>
              <a:rPr lang="en-GB" sz="1300" dirty="0"/>
              <a:t> Dec/14: HOM damper design. This would be the natural follow-up of 1; it is assumed that now the personnel at JGU-KPH have gained experience and that the CERN support could decrease to consultancy level.</a:t>
            </a:r>
          </a:p>
          <a:p>
            <a:pPr lvl="0"/>
            <a:r>
              <a:rPr lang="en-GB" sz="1300" dirty="0"/>
              <a:t>Jan/14 </a:t>
            </a:r>
            <a:r>
              <a:rPr lang="en-GB" sz="1300" dirty="0">
                <a:sym typeface="Wingdings"/>
              </a:rPr>
              <a:t></a:t>
            </a:r>
            <a:r>
              <a:rPr lang="en-GB" sz="1300" dirty="0"/>
              <a:t> Dec/15: Cryostat design by CERN. This is mechanical design work at CERN, starting from SPL and initially making some assumptions on the cavity and He-vessel. Coordinated with 1, 2 and 3.</a:t>
            </a:r>
          </a:p>
          <a:p>
            <a:pPr lvl="0"/>
            <a:r>
              <a:rPr lang="en-GB" sz="1300" dirty="0"/>
              <a:t>Jan/14 </a:t>
            </a:r>
            <a:r>
              <a:rPr lang="en-GB" sz="1300" dirty="0">
                <a:sym typeface="Wingdings"/>
              </a:rPr>
              <a:t></a:t>
            </a:r>
            <a:r>
              <a:rPr lang="en-GB" sz="1300" dirty="0"/>
              <a:t> Dec/15: Coupler design. Some RF, but primarily mechanical design. Starting from SPL, initially with some assumptions, to be well-coordinated with 1 and 4. For the second half of 2014, it would also look at the couplers for HOMs (ref. 3).</a:t>
            </a:r>
          </a:p>
          <a:p>
            <a:pPr lvl="0"/>
            <a:r>
              <a:rPr lang="en-GB" sz="1300" dirty="0"/>
              <a:t>Jul/14</a:t>
            </a:r>
            <a:r>
              <a:rPr lang="en-GB" sz="1300" dirty="0">
                <a:sym typeface="Wingdings"/>
              </a:rPr>
              <a:t></a:t>
            </a:r>
            <a:r>
              <a:rPr lang="en-GB" sz="1300" dirty="0"/>
              <a:t>Dec/14: He-tank design. Redesign from SPL to account for CW operation.</a:t>
            </a:r>
          </a:p>
          <a:p>
            <a:pPr lvl="0"/>
            <a:r>
              <a:rPr lang="en-GB" sz="1300" dirty="0"/>
              <a:t>Jan/15</a:t>
            </a:r>
            <a:r>
              <a:rPr lang="en-GB" sz="1300" dirty="0">
                <a:sym typeface="Wingdings"/>
              </a:rPr>
              <a:t></a:t>
            </a:r>
            <a:r>
              <a:rPr lang="en-GB" sz="1300" dirty="0"/>
              <a:t>Jun/16: CM assembly design and tooling procurement, based on the outcome of all of the above.</a:t>
            </a:r>
          </a:p>
          <a:p>
            <a:pPr lvl="0"/>
            <a:r>
              <a:rPr lang="en-GB" sz="1300" dirty="0"/>
              <a:t>Oct/14</a:t>
            </a:r>
            <a:r>
              <a:rPr lang="en-GB" sz="1300" dirty="0">
                <a:sym typeface="Wingdings"/>
              </a:rPr>
              <a:t></a:t>
            </a:r>
            <a:r>
              <a:rPr lang="en-GB" sz="1300" dirty="0"/>
              <a:t>Mar15: Start procurement </a:t>
            </a:r>
            <a:r>
              <a:rPr lang="en-GB" sz="1300" dirty="0" err="1"/>
              <a:t>Nb</a:t>
            </a:r>
            <a:r>
              <a:rPr lang="en-GB" sz="1300" dirty="0"/>
              <a:t> sheets and other material needed for 9 below.</a:t>
            </a:r>
          </a:p>
          <a:p>
            <a:pPr lvl="0"/>
            <a:r>
              <a:rPr lang="en-GB" sz="1300" dirty="0"/>
              <a:t>Mar/15: Cavity tendering for 8 cavities starts with industry. Coordination by CERN, contracts by JGU-KPH, delivery starts Oct/15 and ends Feb/16; </a:t>
            </a:r>
          </a:p>
          <a:p>
            <a:pPr lvl="0"/>
            <a:r>
              <a:rPr lang="en-GB" sz="1300" dirty="0"/>
              <a:t>Jan/15</a:t>
            </a:r>
            <a:r>
              <a:rPr lang="en-GB" sz="1300" dirty="0">
                <a:sym typeface="Wingdings"/>
              </a:rPr>
              <a:t></a:t>
            </a:r>
            <a:r>
              <a:rPr lang="en-GB" sz="1300" dirty="0"/>
              <a:t>Jun/16: Fabrication of 2 CMs, 8 He-tanks and their ancillaries (at CERN or guided by CERN).</a:t>
            </a:r>
          </a:p>
          <a:p>
            <a:pPr lvl="0"/>
            <a:r>
              <a:rPr lang="en-GB" sz="1300" dirty="0"/>
              <a:t>Oct/15</a:t>
            </a:r>
            <a:r>
              <a:rPr lang="en-GB" sz="1300" dirty="0">
                <a:sym typeface="Wingdings"/>
              </a:rPr>
              <a:t></a:t>
            </a:r>
            <a:r>
              <a:rPr lang="en-GB" sz="1300" dirty="0"/>
              <a:t>June/16: Cavity reception, processing, CR assembly into He-tanks and testing of 8 cavities. This work requires two facilities for processing, assembly and testing to operate in parallel!</a:t>
            </a:r>
          </a:p>
          <a:p>
            <a:pPr lvl="0"/>
            <a:r>
              <a:rPr lang="en-GB" sz="1300" dirty="0"/>
              <a:t>July/16</a:t>
            </a:r>
            <a:r>
              <a:rPr lang="en-GB" sz="1300" dirty="0">
                <a:sym typeface="Wingdings"/>
              </a:rPr>
              <a:t></a:t>
            </a:r>
            <a:r>
              <a:rPr lang="en-GB" sz="1300" dirty="0"/>
              <a:t>Dec/16: assembly of cavities in CM at HIM (Helmholtz Institute Mainz) which is scheduled to be ready for operation from early 2017.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0" lang="en-US" smtClean="0"/>
              <a:t>17-Sep-2013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LHeC ERL Meeting   -   E. Jensen: Status of RF - report from Mainz visit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kumimoji="0" lang="en-US" smtClean="0"/>
              <a:pPr/>
              <a:t>19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83879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Goal of the visit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After encouragement of CERN management to establish collaboration with JG|U</a:t>
            </a:r>
            <a:r>
              <a:rPr lang="en-GB" baseline="30000" dirty="0" smtClean="0"/>
              <a:t>*)</a:t>
            </a:r>
            <a:r>
              <a:rPr lang="en-GB" dirty="0" smtClean="0"/>
              <a:t>, we need to </a:t>
            </a:r>
          </a:p>
          <a:p>
            <a:pPr lvl="1"/>
            <a:r>
              <a:rPr lang="en-GB" dirty="0" smtClean="0"/>
              <a:t>understand what we expect from each other and</a:t>
            </a:r>
          </a:p>
          <a:p>
            <a:pPr lvl="1"/>
            <a:r>
              <a:rPr lang="en-GB" dirty="0" smtClean="0"/>
              <a:t>identify areas of synergy.</a:t>
            </a:r>
          </a:p>
          <a:p>
            <a:r>
              <a:rPr lang="en-GB" dirty="0" smtClean="0"/>
              <a:t>At CERN, we have a mandate to perform a “light” Design Study of an ERL test facility.</a:t>
            </a:r>
          </a:p>
          <a:p>
            <a:r>
              <a:rPr lang="en-GB" dirty="0" smtClean="0"/>
              <a:t>JG|U have the MESA project.</a:t>
            </a:r>
          </a:p>
          <a:p>
            <a:pPr marL="68580" indent="0">
              <a:buNone/>
            </a:pP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0" lang="en-US" smtClean="0"/>
              <a:t>17-Sep-2013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LHeC ERL Meeting   -   E. Jensen: Status of RF - report from Mainz visit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kumimoji="0" lang="en-US" smtClean="0"/>
              <a:pPr/>
              <a:t>2</a:t>
            </a:fld>
            <a:endParaRPr kumimoji="0" lang="en-US"/>
          </a:p>
        </p:txBody>
      </p:sp>
      <p:sp>
        <p:nvSpPr>
          <p:cNvPr id="7" name="TextBox 6"/>
          <p:cNvSpPr txBox="1"/>
          <p:nvPr/>
        </p:nvSpPr>
        <p:spPr>
          <a:xfrm>
            <a:off x="531627" y="6166884"/>
            <a:ext cx="3532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aseline="30000" dirty="0" smtClean="0"/>
              <a:t>*)</a:t>
            </a:r>
            <a:r>
              <a:rPr lang="en-GB" dirty="0" smtClean="0"/>
              <a:t>: Johannes Gutenberg </a:t>
            </a:r>
            <a:r>
              <a:rPr lang="en-GB" dirty="0" err="1" smtClean="0"/>
              <a:t>Universität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4384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 of the MESA project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57532"/>
            <a:ext cx="7772400" cy="4998028"/>
          </a:xfrm>
        </p:spPr>
        <p:txBody>
          <a:bodyPr>
            <a:normAutofit fontScale="85000" lnSpcReduction="10000"/>
          </a:bodyPr>
          <a:lstStyle/>
          <a:p>
            <a:pPr marL="68580" indent="0">
              <a:buNone/>
            </a:pPr>
            <a:r>
              <a:rPr lang="en-GB" sz="2400" dirty="0" smtClean="0"/>
              <a:t>MESA stands for </a:t>
            </a:r>
            <a:br>
              <a:rPr lang="en-GB" sz="2400" dirty="0" smtClean="0"/>
            </a:br>
            <a:r>
              <a:rPr lang="en-GB" sz="2400" b="1" dirty="0" smtClean="0"/>
              <a:t>M</a:t>
            </a:r>
            <a:r>
              <a:rPr lang="en-GB" sz="2400" dirty="0" smtClean="0"/>
              <a:t>ainz </a:t>
            </a:r>
            <a:r>
              <a:rPr lang="en-GB" sz="2400" b="1" dirty="0" smtClean="0"/>
              <a:t>E</a:t>
            </a:r>
            <a:r>
              <a:rPr lang="en-GB" sz="2400" dirty="0" smtClean="0"/>
              <a:t>nergy recovering </a:t>
            </a:r>
            <a:r>
              <a:rPr lang="en-GB" sz="2400" b="1" dirty="0" smtClean="0"/>
              <a:t>S</a:t>
            </a:r>
            <a:r>
              <a:rPr lang="en-GB" sz="2400" dirty="0" smtClean="0"/>
              <a:t>uperconducting </a:t>
            </a:r>
            <a:r>
              <a:rPr lang="en-GB" sz="2400" b="1" dirty="0" smtClean="0"/>
              <a:t>A</a:t>
            </a:r>
            <a:r>
              <a:rPr lang="en-GB" sz="2400" dirty="0" smtClean="0"/>
              <a:t>ccelerator</a:t>
            </a:r>
          </a:p>
          <a:p>
            <a:pPr marL="68580" indent="0">
              <a:buNone/>
            </a:pPr>
            <a:r>
              <a:rPr lang="en-GB" sz="2400" dirty="0" smtClean="0"/>
              <a:t>A small superconducting accelerator for particle and nuclear physics</a:t>
            </a:r>
          </a:p>
          <a:p>
            <a:pPr marL="68580" indent="0" algn="ctr">
              <a:buNone/>
            </a:pPr>
            <a:endParaRPr lang="en-GB" sz="2400" dirty="0" smtClean="0"/>
          </a:p>
          <a:p>
            <a:r>
              <a:rPr lang="en-GB" sz="2400" dirty="0" smtClean="0"/>
              <a:t>MESA is supported by :</a:t>
            </a:r>
          </a:p>
          <a:p>
            <a:endParaRPr lang="en-GB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/>
              <a:t>State of Rhineland Palatinate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/>
              <a:t>German university excellence initiative: </a:t>
            </a:r>
          </a:p>
          <a:p>
            <a:r>
              <a:rPr lang="en-GB" sz="2400" dirty="0" smtClean="0"/>
              <a:t>     PRISMA-Cluster of excellence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/>
              <a:t>German Science foundation (DFG):  SFB 1044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/>
              <a:t>German Ministry of science &amp; ed. (BMBF ): </a:t>
            </a:r>
          </a:p>
          <a:p>
            <a:r>
              <a:rPr lang="en-GB" sz="2400" dirty="0" smtClean="0"/>
              <a:t>      -PCHB- Consortium (Photocathodes for high </a:t>
            </a:r>
            <a:r>
              <a:rPr lang="en-GB" sz="2400" dirty="0" err="1" smtClean="0"/>
              <a:t>brillance</a:t>
            </a:r>
            <a:r>
              <a:rPr lang="en-GB" sz="2400" dirty="0" smtClean="0"/>
              <a:t> beams)</a:t>
            </a:r>
          </a:p>
          <a:p>
            <a:r>
              <a:rPr lang="en-GB" sz="2400" dirty="0" smtClean="0"/>
              <a:t>      -HOPE- Consortium (</a:t>
            </a:r>
            <a:r>
              <a:rPr lang="en-GB" sz="2400" dirty="0" err="1" smtClean="0"/>
              <a:t>Hochbrillante</a:t>
            </a:r>
            <a:r>
              <a:rPr lang="en-GB" sz="2400" dirty="0" smtClean="0"/>
              <a:t> </a:t>
            </a:r>
            <a:r>
              <a:rPr lang="en-GB" sz="2400" dirty="0" err="1" smtClean="0"/>
              <a:t>Photoelektronenquellen</a:t>
            </a:r>
            <a:r>
              <a:rPr lang="en-GB" sz="2400" dirty="0" smtClean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0" lang="en-US" smtClean="0"/>
              <a:t>17-Sep-2013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LHeC ERL Meeting   -   E. Jensen: Status of RF - report from Mainz visit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kumimoji="0" lang="en-US" smtClean="0"/>
              <a:pPr/>
              <a:t>3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2164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MESA real estate conditions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0" lang="en-US" smtClean="0"/>
              <a:t>17-Sep-2013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LHeC ERL Meeting   -   E. Jensen: Status of RF - report from Mainz visit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kumimoji="0" lang="en-US" smtClean="0"/>
              <a:pPr/>
              <a:t>4</a:t>
            </a:fld>
            <a:endParaRPr kumimoji="0"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604" y="1379255"/>
            <a:ext cx="7502084" cy="487551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925887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MESA concept and history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0" lang="en-US" smtClean="0"/>
              <a:t>17-Sep-2013</a:t>
            </a:r>
            <a:endParaRPr kumimoji="0"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LHeC ERL Meeting   -   E. Jensen: Status of RF - report from Mainz visit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kumimoji="0" lang="en-US" smtClean="0"/>
              <a:pPr/>
              <a:t>5</a:t>
            </a:fld>
            <a:endParaRPr kumimoji="0"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539" y="1294414"/>
            <a:ext cx="8087336" cy="4844374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371839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MESA parameters – stages 1 (2)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0" lang="en-US" smtClean="0"/>
              <a:t>17-Sep-2013</a:t>
            </a:r>
            <a:endParaRPr kumimoji="0"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LHeC ERL Meeting   -   E. Jensen: Status of RF - report from Mainz visit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kumimoji="0" lang="en-US" smtClean="0"/>
              <a:pPr/>
              <a:t>6</a:t>
            </a:fld>
            <a:endParaRPr kumimoji="0" lang="en-US"/>
          </a:p>
        </p:txBody>
      </p:sp>
      <p:graphicFrame>
        <p:nvGraphicFramePr>
          <p:cNvPr id="6" name="Group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0523440"/>
              </p:ext>
            </p:extLst>
          </p:nvPr>
        </p:nvGraphicFramePr>
        <p:xfrm>
          <a:off x="883359" y="1280159"/>
          <a:ext cx="7345362" cy="4603729"/>
        </p:xfrm>
        <a:graphic>
          <a:graphicData uri="http://schemas.openxmlformats.org/drawingml/2006/table">
            <a:tbl>
              <a:tblPr/>
              <a:tblGrid>
                <a:gridCol w="3816920"/>
                <a:gridCol w="3528442"/>
              </a:tblGrid>
              <a:tr h="3963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Beam </a:t>
                      </a:r>
                      <a:r>
                        <a:rPr kumimoji="0" lang="de-DE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Energy</a:t>
                      </a:r>
                      <a:r>
                        <a:rPr kumimoji="0" lang="de-DE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   EB/ERL  [MeV]</a:t>
                      </a:r>
                      <a:endParaRPr kumimoji="0" lang="de-DE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155</a:t>
                      </a:r>
                      <a:r>
                        <a:rPr kumimoji="0" lang="de-DE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/105  (205/105)</a:t>
                      </a:r>
                      <a:endParaRPr kumimoji="0" lang="de-DE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0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Operation </a:t>
                      </a:r>
                      <a:r>
                        <a:rPr kumimoji="0" lang="de-DE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mode</a:t>
                      </a:r>
                      <a:endParaRPr kumimoji="0" lang="de-DE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c.w</a:t>
                      </a:r>
                      <a:r>
                        <a:rPr kumimoji="0" lang="de-DE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.</a:t>
                      </a:r>
                      <a:endParaRPr kumimoji="0" lang="de-DE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91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Electron-sources</a:t>
                      </a:r>
                      <a:endParaRPr kumimoji="0" lang="de-DE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Stage-1  : NEA </a:t>
                      </a:r>
                      <a:r>
                        <a:rPr kumimoji="0" lang="en-GB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GaAsP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/</a:t>
                      </a:r>
                      <a:r>
                        <a:rPr kumimoji="0" lang="en-GB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GaAs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 </a:t>
                      </a:r>
                      <a:r>
                        <a:rPr kumimoji="0" lang="en-GB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superlattice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 ,  100keV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Stage-2: additional  </a:t>
                      </a:r>
                      <a:r>
                        <a:rPr kumimoji="0" lang="en-GB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unpolarised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    </a:t>
                      </a:r>
                      <a:r>
                        <a:rPr kumimoji="0" lang="en-GB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KCsSb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, 200keV</a:t>
                      </a:r>
                      <a:endParaRPr kumimoji="0" lang="de-DE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"/>
                        <a:cs typeface="Times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Bunch Charge   EB/ERL  [</a:t>
                      </a:r>
                      <a:r>
                        <a:rPr kumimoji="0" lang="en-GB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pC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]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7.7pC = 10mA@1300MHz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0.12/0.77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 (0.12/7.7) 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0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Norm. </a:t>
                      </a:r>
                      <a:r>
                        <a:rPr kumimoji="0" lang="en-GB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Emittance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  EB/ERL [</a:t>
                      </a:r>
                      <a:r>
                        <a:rPr kumimoji="0" lang="de-DE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MS PGothic" pitchFamily="34" charset="-128"/>
                        </a:rPr>
                        <a:t>m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m]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0.1/&lt;1 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(0.1/&lt;1)    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3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Spin Polarisation  ( EB-mode only)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&gt; 0.85 </a:t>
                      </a:r>
                      <a:endParaRPr kumimoji="0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3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Recirculations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2 (3)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0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Beampower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 at   Exp. EB/ERL [kW]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22.5/100 (30/1050)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3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R.f.-Power installed  [kW]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140  (180)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904979" y="5831449"/>
            <a:ext cx="41610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EB: External Beam: PV experiment “P2”</a:t>
            </a:r>
          </a:p>
          <a:p>
            <a:r>
              <a:rPr lang="en-GB" dirty="0" smtClean="0"/>
              <a:t>ERL: use with PIT (Pseudo Internal Target)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5549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MESA initial layout (Ralf </a:t>
            </a:r>
            <a:r>
              <a:rPr lang="en-GB" dirty="0" err="1" smtClean="0"/>
              <a:t>Eichhorn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0" lang="en-US" smtClean="0"/>
              <a:t>17-Sep-2013</a:t>
            </a:r>
            <a:endParaRPr kumimoji="0"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LHeC ERL Meeting   -   E. Jensen: Status of RF - report from Mainz visit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kumimoji="0" lang="en-US" smtClean="0"/>
              <a:pPr/>
              <a:t>7</a:t>
            </a:fld>
            <a:endParaRPr kumimoji="0" lang="en-US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52" t="22318" r="18552" b="21524"/>
          <a:stretch>
            <a:fillRect/>
          </a:stretch>
        </p:blipFill>
        <p:spPr bwMode="auto">
          <a:xfrm>
            <a:off x="669614" y="1484313"/>
            <a:ext cx="8027987" cy="406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61021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MESA Integration in existing IS: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0" lang="en-US" smtClean="0"/>
              <a:t>17-Sep-2013</a:t>
            </a:r>
            <a:endParaRPr kumimoji="0"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LHeC ERL Meeting   -   E. Jensen: Status of RF - report from Mainz visit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kumimoji="0" lang="en-US" smtClean="0"/>
              <a:pPr/>
              <a:t>8</a:t>
            </a:fld>
            <a:endParaRPr kumimoji="0"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116" y="1369793"/>
            <a:ext cx="7815263" cy="505936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2303734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SRF Infrastructure: HIM</a:t>
            </a:r>
            <a:r>
              <a:rPr lang="en-GB" baseline="30000" dirty="0" smtClean="0"/>
              <a:t>*)</a:t>
            </a:r>
            <a:endParaRPr lang="en-GB" baseline="30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0" lang="en-US" smtClean="0"/>
              <a:t>17-Sep-2013</a:t>
            </a:r>
            <a:endParaRPr kumimoji="0"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LHeC ERL Meeting   -   E. Jensen: Status of RF - report from Mainz visit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kumimoji="0" lang="en-US" smtClean="0"/>
              <a:pPr/>
              <a:t>9</a:t>
            </a:fld>
            <a:endParaRPr kumimoji="0" lang="en-US"/>
          </a:p>
        </p:txBody>
      </p:sp>
      <p:sp>
        <p:nvSpPr>
          <p:cNvPr id="6" name="TextBox 5"/>
          <p:cNvSpPr txBox="1"/>
          <p:nvPr/>
        </p:nvSpPr>
        <p:spPr>
          <a:xfrm>
            <a:off x="1448972" y="5831058"/>
            <a:ext cx="2943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aseline="30000" dirty="0" smtClean="0"/>
              <a:t>*)</a:t>
            </a:r>
            <a:r>
              <a:rPr lang="en-GB" dirty="0" smtClean="0"/>
              <a:t>: Helmholtz Institute Mainz</a:t>
            </a:r>
            <a:endParaRPr lang="en-GB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250825" y="1336431"/>
            <a:ext cx="8569325" cy="5045319"/>
          </a:xfrm>
          <a:prstGeom prst="rect">
            <a:avLst/>
          </a:prstGeom>
        </p:spPr>
        <p:txBody>
          <a:bodyPr/>
          <a:lstStyle>
            <a:lvl1pPr marL="411480" indent="-342900" algn="l" rtl="0" eaLnBrk="1" latinLnBrk="0" hangingPunct="1">
              <a:spcBef>
                <a:spcPts val="700"/>
              </a:spcBef>
              <a:buSzPct val="95000"/>
              <a:buFont typeface="Wingdings"/>
              <a:buChar char="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0664" indent="-28575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/>
              <a:buChar char="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61872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3"/>
              <a:buChar char="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3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99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9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976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GB" altLang="en-US" sz="1800" dirty="0" smtClean="0"/>
              <a:t>HIM resides on campus of JGU, at the moment partly in rooms of the Institute for Nuclear Physics (KPH)</a:t>
            </a:r>
          </a:p>
          <a:p>
            <a:r>
              <a:rPr lang="en-GB" altLang="en-US" sz="1800" dirty="0" smtClean="0"/>
              <a:t>A 20M€ research building next to KPH to be built soon (ground-breaking Oct/2013)</a:t>
            </a:r>
          </a:p>
          <a:p>
            <a:r>
              <a:rPr lang="en-GB" altLang="en-US" sz="1800" dirty="0" smtClean="0"/>
              <a:t>Building will have office space, lecture hall, laboratories and an experimental hall available.</a:t>
            </a:r>
          </a:p>
          <a:p>
            <a:r>
              <a:rPr lang="en-GB" altLang="en-US" sz="1800" dirty="0" smtClean="0"/>
              <a:t>Planned to be ready for use in 2016</a:t>
            </a:r>
            <a:endParaRPr lang="en-GB" altLang="en-US" sz="1800" dirty="0"/>
          </a:p>
        </p:txBody>
      </p:sp>
      <p:grpSp>
        <p:nvGrpSpPr>
          <p:cNvPr id="8" name="Group 14"/>
          <p:cNvGrpSpPr>
            <a:grpSpLocks/>
          </p:cNvGrpSpPr>
          <p:nvPr/>
        </p:nvGrpSpPr>
        <p:grpSpPr bwMode="auto">
          <a:xfrm>
            <a:off x="949568" y="4093698"/>
            <a:ext cx="5567119" cy="2215027"/>
            <a:chOff x="204" y="2445"/>
            <a:chExt cx="3901" cy="1529"/>
          </a:xfrm>
        </p:grpSpPr>
        <p:pic>
          <p:nvPicPr>
            <p:cNvPr id="9" name="Picture 12" descr="Neubau Helmholtz-Institut Mainz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435" b="12938"/>
            <a:stretch>
              <a:fillRect/>
            </a:stretch>
          </p:blipFill>
          <p:spPr bwMode="auto">
            <a:xfrm>
              <a:off x="204" y="2445"/>
              <a:ext cx="3901" cy="15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 Box 13"/>
            <p:cNvSpPr txBox="1">
              <a:spLocks noChangeArrowheads="1"/>
            </p:cNvSpPr>
            <p:nvPr/>
          </p:nvSpPr>
          <p:spPr bwMode="auto">
            <a:xfrm>
              <a:off x="204" y="3780"/>
              <a:ext cx="453" cy="1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DE" altLang="en-US" sz="900">
                  <a:solidFill>
                    <a:srgbClr val="B2B2B2"/>
                  </a:solidFill>
                </a:rPr>
                <a:t>© ASPLAN</a:t>
              </a:r>
            </a:p>
          </p:txBody>
        </p:sp>
      </p:grpSp>
      <p:pic>
        <p:nvPicPr>
          <p:cNvPr id="11" name="Picture 10" descr="Bauschild Helmholtz-Institut Mainz">
            <a:hlinkClick r:id="rId2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997200"/>
            <a:ext cx="3598863" cy="2386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91580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mpression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53000"/>
                <a:satMod val="200000"/>
              </a:schemeClr>
              <a:schemeClr val="phClr">
                <a:tint val="78000"/>
                <a:satMod val="230000"/>
              </a:schemeClr>
            </a:duotone>
          </a:blip>
          <a:tile tx="0" ty="0" sx="90000" sy="9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Compression</Template>
  <TotalTime>0</TotalTime>
  <Words>1512</Words>
  <Application>Microsoft Office PowerPoint</Application>
  <PresentationFormat>On-screen Show (4:3)</PresentationFormat>
  <Paragraphs>180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Compression</vt:lpstr>
      <vt:lpstr>Progress on the RF report from a Visit @ Mainz*)</vt:lpstr>
      <vt:lpstr>Goal of the visit</vt:lpstr>
      <vt:lpstr>Status of the MESA project</vt:lpstr>
      <vt:lpstr>MESA real estate conditions</vt:lpstr>
      <vt:lpstr>MESA concept and history</vt:lpstr>
      <vt:lpstr>MESA parameters – stages 1 (2)</vt:lpstr>
      <vt:lpstr>MESA initial layout (Ralf Eichhorn)</vt:lpstr>
      <vt:lpstr>MESA Integration in existing IS:</vt:lpstr>
      <vt:lpstr>New SRF Infrastructure: HIM*)</vt:lpstr>
      <vt:lpstr>HIM floor plan:</vt:lpstr>
      <vt:lpstr>Constraints:</vt:lpstr>
      <vt:lpstr>SPL β=1 cavities, cryo-load estimate scaled to MESA - very preliminary </vt:lpstr>
      <vt:lpstr>Mainz options for CM’s</vt:lpstr>
      <vt:lpstr>What would this encompass?</vt:lpstr>
      <vt:lpstr>MESA Project timeline</vt:lpstr>
      <vt:lpstr>MESA staffing</vt:lpstr>
      <vt:lpstr>Findings:</vt:lpstr>
      <vt:lpstr>“Party-line” parameters</vt:lpstr>
      <vt:lpstr>CERN-JG|U collaboration:  Possible rough schedule: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2013-08-09T05:34:15Z</dcterms:created>
  <dcterms:modified xsi:type="dcterms:W3CDTF">2013-09-17T12:11:40Z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1033</vt:i4>
  </property>
  <property fmtid="{D5CDD505-2E9C-101B-9397-08002B2CF9AE}" pid="3" name="_Version">
    <vt:lpwstr>12.0.4513</vt:lpwstr>
  </property>
  <property fmtid="{D5CDD505-2E9C-101B-9397-08002B2CF9AE}" pid="4" name="_TemplateID">
    <vt:lpwstr>TC101769261033</vt:lpwstr>
  </property>
</Properties>
</file>