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2" r:id="rId3"/>
    <p:sldId id="304" r:id="rId4"/>
    <p:sldId id="263" r:id="rId5"/>
    <p:sldId id="264" r:id="rId6"/>
    <p:sldId id="275" r:id="rId7"/>
    <p:sldId id="293" r:id="rId8"/>
    <p:sldId id="274" r:id="rId9"/>
    <p:sldId id="280" r:id="rId10"/>
    <p:sldId id="305" r:id="rId11"/>
    <p:sldId id="260" r:id="rId12"/>
    <p:sldId id="301" r:id="rId13"/>
    <p:sldId id="306" r:id="rId14"/>
    <p:sldId id="307" r:id="rId15"/>
    <p:sldId id="308" r:id="rId16"/>
    <p:sldId id="310" r:id="rId17"/>
    <p:sldId id="311" r:id="rId18"/>
    <p:sldId id="313" r:id="rId19"/>
    <p:sldId id="312" r:id="rId20"/>
    <p:sldId id="314" r:id="rId21"/>
    <p:sldId id="269" r:id="rId22"/>
    <p:sldId id="272" r:id="rId23"/>
    <p:sldId id="30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E00D7543-60B1-794E-AA86-EEFC1934CE4F}">
          <p14:sldIdLst>
            <p14:sldId id="256"/>
            <p14:sldId id="262"/>
            <p14:sldId id="304"/>
            <p14:sldId id="263"/>
            <p14:sldId id="264"/>
            <p14:sldId id="275"/>
            <p14:sldId id="293"/>
            <p14:sldId id="274"/>
            <p14:sldId id="280"/>
            <p14:sldId id="305"/>
            <p14:sldId id="260"/>
            <p14:sldId id="301"/>
            <p14:sldId id="306"/>
            <p14:sldId id="307"/>
            <p14:sldId id="308"/>
            <p14:sldId id="310"/>
            <p14:sldId id="311"/>
            <p14:sldId id="313"/>
            <p14:sldId id="312"/>
            <p14:sldId id="314"/>
            <p14:sldId id="269"/>
            <p14:sldId id="272"/>
            <p14:sldId id="30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47D"/>
    <a:srgbClr val="0B3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9" autoAdjust="0"/>
    <p:restoredTop sz="99894" autoAdjust="0"/>
  </p:normalViewPr>
  <p:slideViewPr>
    <p:cSldViewPr snapToGrid="0" snapToObjects="1">
      <p:cViewPr>
        <p:scale>
          <a:sx n="100" d="100"/>
          <a:sy n="100" d="100"/>
        </p:scale>
        <p:origin x="-2432" y="-1184"/>
      </p:cViewPr>
      <p:guideLst>
        <p:guide orient="horz" pos="3847"/>
        <p:guide orient="horz" pos="981"/>
        <p:guide orient="horz" pos="1065"/>
        <p:guide pos="5476"/>
        <p:guide pos="215"/>
        <p:guide pos="2880"/>
        <p:guide pos="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291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BC6A1B-48BC-454F-8B31-FE5A1EF890F6}" type="doc">
      <dgm:prSet loTypeId="urn:microsoft.com/office/officeart/2005/8/layout/hierarchy4" loCatId="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342A4E4-E35B-EC47-B5A5-0D4BA38C46C4}">
      <dgm:prSet phldrT="[Text]"/>
      <dgm:spPr/>
      <dgm:t>
        <a:bodyPr/>
        <a:lstStyle/>
        <a:p>
          <a:r>
            <a:rPr lang="en-US" dirty="0" err="1" smtClean="0"/>
            <a:t>Ceph</a:t>
          </a:r>
          <a:r>
            <a:rPr lang="en-US" dirty="0" smtClean="0"/>
            <a:t> Object Storage</a:t>
          </a:r>
          <a:endParaRPr lang="en-US" dirty="0"/>
        </a:p>
      </dgm:t>
    </dgm:pt>
    <dgm:pt modelId="{952EE702-5470-3F4A-9AB1-FFDE578E9992}" type="parTrans" cxnId="{9E8C5D2D-033F-264F-BBB8-0AA2803BD847}">
      <dgm:prSet/>
      <dgm:spPr/>
      <dgm:t>
        <a:bodyPr/>
        <a:lstStyle/>
        <a:p>
          <a:endParaRPr lang="en-US"/>
        </a:p>
      </dgm:t>
    </dgm:pt>
    <dgm:pt modelId="{DFC80AB8-B839-6045-A95C-FF28D7D8B4F8}" type="sibTrans" cxnId="{9E8C5D2D-033F-264F-BBB8-0AA2803BD847}">
      <dgm:prSet/>
      <dgm:spPr/>
      <dgm:t>
        <a:bodyPr/>
        <a:lstStyle/>
        <a:p>
          <a:endParaRPr lang="en-US"/>
        </a:p>
      </dgm:t>
    </dgm:pt>
    <dgm:pt modelId="{876E04A6-FE3F-F742-9E35-CD2AF515F4FE}">
      <dgm:prSet phldrT="[Text]"/>
      <dgm:spPr/>
      <dgm:t>
        <a:bodyPr/>
        <a:lstStyle/>
        <a:p>
          <a:r>
            <a:rPr lang="en-US" dirty="0" err="1" smtClean="0"/>
            <a:t>Ceph</a:t>
          </a:r>
          <a:r>
            <a:rPr lang="en-US" dirty="0" smtClean="0"/>
            <a:t> Gateway</a:t>
          </a:r>
          <a:endParaRPr lang="en-US" dirty="0"/>
        </a:p>
      </dgm:t>
    </dgm:pt>
    <dgm:pt modelId="{6225DF3C-6235-E14F-B1A5-DDD4D1D64FAB}" type="parTrans" cxnId="{E49C4596-63E7-A14D-84D6-606E924E5F03}">
      <dgm:prSet/>
      <dgm:spPr/>
      <dgm:t>
        <a:bodyPr/>
        <a:lstStyle/>
        <a:p>
          <a:endParaRPr lang="en-US"/>
        </a:p>
      </dgm:t>
    </dgm:pt>
    <dgm:pt modelId="{A8DB7196-467D-3C44-A95E-BEC5C250EED5}" type="sibTrans" cxnId="{E49C4596-63E7-A14D-84D6-606E924E5F03}">
      <dgm:prSet/>
      <dgm:spPr/>
      <dgm:t>
        <a:bodyPr/>
        <a:lstStyle/>
        <a:p>
          <a:endParaRPr lang="en-US"/>
        </a:p>
      </dgm:t>
    </dgm:pt>
    <dgm:pt modelId="{73EBC377-0C40-9C43-9C47-CBDA5C25D742}">
      <dgm:prSet phldrT="[Text]"/>
      <dgm:spPr/>
      <dgm:t>
        <a:bodyPr/>
        <a:lstStyle/>
        <a:p>
          <a:r>
            <a:rPr lang="en-US" dirty="0" smtClean="0"/>
            <a:t>Objects</a:t>
          </a:r>
          <a:endParaRPr lang="en-US" dirty="0"/>
        </a:p>
      </dgm:t>
    </dgm:pt>
    <dgm:pt modelId="{4E1900F9-50AB-6746-997D-1727FDA7C5B3}" type="parTrans" cxnId="{58E2C452-54A6-6D4A-92F6-0A58994F3602}">
      <dgm:prSet/>
      <dgm:spPr/>
      <dgm:t>
        <a:bodyPr/>
        <a:lstStyle/>
        <a:p>
          <a:endParaRPr lang="en-US"/>
        </a:p>
      </dgm:t>
    </dgm:pt>
    <dgm:pt modelId="{C5E3F65D-7816-0641-A1A3-F3E4F90F230F}" type="sibTrans" cxnId="{58E2C452-54A6-6D4A-92F6-0A58994F3602}">
      <dgm:prSet/>
      <dgm:spPr/>
      <dgm:t>
        <a:bodyPr/>
        <a:lstStyle/>
        <a:p>
          <a:endParaRPr lang="en-US"/>
        </a:p>
      </dgm:t>
    </dgm:pt>
    <dgm:pt modelId="{10AACA74-0AD3-3243-8C9E-01E6D0DCBF47}">
      <dgm:prSet phldrT="[Text]"/>
      <dgm:spPr/>
      <dgm:t>
        <a:bodyPr/>
        <a:lstStyle/>
        <a:p>
          <a:r>
            <a:rPr lang="en-US" dirty="0" err="1" smtClean="0"/>
            <a:t>Ceph</a:t>
          </a:r>
          <a:r>
            <a:rPr lang="en-US" dirty="0" smtClean="0"/>
            <a:t> Block Device</a:t>
          </a:r>
          <a:endParaRPr lang="en-US" dirty="0"/>
        </a:p>
      </dgm:t>
    </dgm:pt>
    <dgm:pt modelId="{E7A2E1F6-DB51-8B41-B5B4-90B707851D45}" type="parTrans" cxnId="{19651D7D-32F7-0F49-A12D-D613C201BFFC}">
      <dgm:prSet/>
      <dgm:spPr/>
      <dgm:t>
        <a:bodyPr/>
        <a:lstStyle/>
        <a:p>
          <a:endParaRPr lang="en-US"/>
        </a:p>
      </dgm:t>
    </dgm:pt>
    <dgm:pt modelId="{1C422AE7-C7E6-4E40-9491-A1B27844C130}" type="sibTrans" cxnId="{19651D7D-32F7-0F49-A12D-D613C201BFFC}">
      <dgm:prSet/>
      <dgm:spPr/>
      <dgm:t>
        <a:bodyPr/>
        <a:lstStyle/>
        <a:p>
          <a:endParaRPr lang="en-US"/>
        </a:p>
      </dgm:t>
    </dgm:pt>
    <dgm:pt modelId="{352EDB94-EBC0-D847-9165-0AD11667311B}">
      <dgm:prSet phldrT="[Text]"/>
      <dgm:spPr/>
      <dgm:t>
        <a:bodyPr/>
        <a:lstStyle/>
        <a:p>
          <a:r>
            <a:rPr lang="en-US" dirty="0" smtClean="0"/>
            <a:t>Virtual Disks</a:t>
          </a:r>
          <a:endParaRPr lang="en-US" dirty="0"/>
        </a:p>
      </dgm:t>
    </dgm:pt>
    <dgm:pt modelId="{8BF1F108-D626-BB42-9FBC-32C87FE307D3}" type="parTrans" cxnId="{C7C81CD1-B10B-BE40-B75F-F3B5F2356BD2}">
      <dgm:prSet/>
      <dgm:spPr/>
      <dgm:t>
        <a:bodyPr/>
        <a:lstStyle/>
        <a:p>
          <a:endParaRPr lang="en-US"/>
        </a:p>
      </dgm:t>
    </dgm:pt>
    <dgm:pt modelId="{98471961-51A3-B84F-95C6-4CB2A8CCA8BD}" type="sibTrans" cxnId="{C7C81CD1-B10B-BE40-B75F-F3B5F2356BD2}">
      <dgm:prSet/>
      <dgm:spPr/>
      <dgm:t>
        <a:bodyPr/>
        <a:lstStyle/>
        <a:p>
          <a:endParaRPr lang="en-US"/>
        </a:p>
      </dgm:t>
    </dgm:pt>
    <dgm:pt modelId="{398BA90D-93AE-F84D-99B2-BFA7BA846D6C}">
      <dgm:prSet/>
      <dgm:spPr/>
      <dgm:t>
        <a:bodyPr/>
        <a:lstStyle/>
        <a:p>
          <a:r>
            <a:rPr lang="en-US" dirty="0" err="1" smtClean="0"/>
            <a:t>Ceph</a:t>
          </a:r>
          <a:r>
            <a:rPr lang="en-US" dirty="0" smtClean="0"/>
            <a:t> File System</a:t>
          </a:r>
          <a:endParaRPr lang="en-US" dirty="0"/>
        </a:p>
      </dgm:t>
    </dgm:pt>
    <dgm:pt modelId="{C9EA4B61-FA94-0447-95C8-2B6F3EAD988F}" type="parTrans" cxnId="{6CF6D4BE-B059-614F-92C0-6B5A8B41FDD1}">
      <dgm:prSet/>
      <dgm:spPr/>
      <dgm:t>
        <a:bodyPr/>
        <a:lstStyle/>
        <a:p>
          <a:endParaRPr lang="en-US"/>
        </a:p>
      </dgm:t>
    </dgm:pt>
    <dgm:pt modelId="{6D98C3F9-8E02-1F49-8685-2BBC5F0B9F92}" type="sibTrans" cxnId="{6CF6D4BE-B059-614F-92C0-6B5A8B41FDD1}">
      <dgm:prSet/>
      <dgm:spPr/>
      <dgm:t>
        <a:bodyPr/>
        <a:lstStyle/>
        <a:p>
          <a:endParaRPr lang="en-US"/>
        </a:p>
      </dgm:t>
    </dgm:pt>
    <dgm:pt modelId="{B4BFF85B-B8D8-E144-B960-4DB2684B64B5}">
      <dgm:prSet/>
      <dgm:spPr/>
      <dgm:t>
        <a:bodyPr/>
        <a:lstStyle/>
        <a:p>
          <a:r>
            <a:rPr lang="en-US" dirty="0" smtClean="0"/>
            <a:t>Files &amp; Directories</a:t>
          </a:r>
          <a:endParaRPr lang="en-US" dirty="0"/>
        </a:p>
      </dgm:t>
    </dgm:pt>
    <dgm:pt modelId="{016425FC-8769-404B-87B2-D93998985871}" type="parTrans" cxnId="{7A8B98D9-AAE5-9743-87E9-C33ED0CCE79D}">
      <dgm:prSet/>
      <dgm:spPr/>
      <dgm:t>
        <a:bodyPr/>
        <a:lstStyle/>
        <a:p>
          <a:endParaRPr lang="en-US"/>
        </a:p>
      </dgm:t>
    </dgm:pt>
    <dgm:pt modelId="{A655D8BB-7107-6044-BDA9-02037323BFF8}" type="sibTrans" cxnId="{7A8B98D9-AAE5-9743-87E9-C33ED0CCE79D}">
      <dgm:prSet/>
      <dgm:spPr/>
      <dgm:t>
        <a:bodyPr/>
        <a:lstStyle/>
        <a:p>
          <a:endParaRPr lang="en-US"/>
        </a:p>
      </dgm:t>
    </dgm:pt>
    <dgm:pt modelId="{5B312172-84F5-624B-B6C8-40B71473C648}" type="pres">
      <dgm:prSet presAssocID="{FFBC6A1B-48BC-454F-8B31-FE5A1EF890F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3BB068-35B9-3742-B8B1-DCD800AA5233}" type="pres">
      <dgm:prSet presAssocID="{0342A4E4-E35B-EC47-B5A5-0D4BA38C46C4}" presName="vertOne" presStyleCnt="0"/>
      <dgm:spPr/>
    </dgm:pt>
    <dgm:pt modelId="{CD4AF7B9-426B-8B4D-A1CB-C277C7AC361B}" type="pres">
      <dgm:prSet presAssocID="{0342A4E4-E35B-EC47-B5A5-0D4BA38C46C4}" presName="txOne" presStyleLbl="node0" presStyleIdx="0" presStyleCnt="1" custLinFactY="208560" custLinFactNeighborX="-36" custLinFactNeighborY="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4EF397-ADDD-B948-AC3E-30269038B9D2}" type="pres">
      <dgm:prSet presAssocID="{0342A4E4-E35B-EC47-B5A5-0D4BA38C46C4}" presName="parTransOne" presStyleCnt="0"/>
      <dgm:spPr/>
    </dgm:pt>
    <dgm:pt modelId="{3DC0E729-E79D-FA48-B1AF-ABD1B2161E83}" type="pres">
      <dgm:prSet presAssocID="{0342A4E4-E35B-EC47-B5A5-0D4BA38C46C4}" presName="horzOne" presStyleCnt="0"/>
      <dgm:spPr/>
    </dgm:pt>
    <dgm:pt modelId="{02D31ECD-8EFB-F14E-B085-4CCA0AC61B62}" type="pres">
      <dgm:prSet presAssocID="{876E04A6-FE3F-F742-9E35-CD2AF515F4FE}" presName="vertTwo" presStyleCnt="0"/>
      <dgm:spPr/>
    </dgm:pt>
    <dgm:pt modelId="{31293BD6-B56A-E64E-9BCE-634C8A5DE0E0}" type="pres">
      <dgm:prSet presAssocID="{876E04A6-FE3F-F742-9E35-CD2AF515F4FE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85B140-E81E-8C4B-B5BB-B2E2BB86D3BD}" type="pres">
      <dgm:prSet presAssocID="{876E04A6-FE3F-F742-9E35-CD2AF515F4FE}" presName="parTransTwo" presStyleCnt="0"/>
      <dgm:spPr/>
    </dgm:pt>
    <dgm:pt modelId="{70AF5733-3621-E048-9BB6-2CE48362D514}" type="pres">
      <dgm:prSet presAssocID="{876E04A6-FE3F-F742-9E35-CD2AF515F4FE}" presName="horzTwo" presStyleCnt="0"/>
      <dgm:spPr/>
    </dgm:pt>
    <dgm:pt modelId="{93D00A15-2CDD-B845-AAEF-3CC42BF431E3}" type="pres">
      <dgm:prSet presAssocID="{73EBC377-0C40-9C43-9C47-CBDA5C25D742}" presName="vertThree" presStyleCnt="0"/>
      <dgm:spPr/>
    </dgm:pt>
    <dgm:pt modelId="{C26DCD56-A8C5-7E4E-A0C2-8916C637EE0C}" type="pres">
      <dgm:prSet presAssocID="{73EBC377-0C40-9C43-9C47-CBDA5C25D742}" presName="txThree" presStyleLbl="node3" presStyleIdx="0" presStyleCnt="3" custLinFactY="-100000" custLinFactNeighborX="-114" custLinFactNeighborY="-11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EBA9EA-8333-4E4E-AE22-A7CABD392364}" type="pres">
      <dgm:prSet presAssocID="{73EBC377-0C40-9C43-9C47-CBDA5C25D742}" presName="horzThree" presStyleCnt="0"/>
      <dgm:spPr/>
    </dgm:pt>
    <dgm:pt modelId="{A009A788-2FA3-444C-B794-EE3CF6B738EB}" type="pres">
      <dgm:prSet presAssocID="{A8DB7196-467D-3C44-A95E-BEC5C250EED5}" presName="sibSpaceTwo" presStyleCnt="0"/>
      <dgm:spPr/>
    </dgm:pt>
    <dgm:pt modelId="{E8D0999D-58FE-574B-8472-B9FDEA68BEE7}" type="pres">
      <dgm:prSet presAssocID="{10AACA74-0AD3-3243-8C9E-01E6D0DCBF47}" presName="vertTwo" presStyleCnt="0"/>
      <dgm:spPr/>
    </dgm:pt>
    <dgm:pt modelId="{AEBECB33-A0FC-3E47-AAC1-CC1F15D06451}" type="pres">
      <dgm:prSet presAssocID="{10AACA74-0AD3-3243-8C9E-01E6D0DCBF47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49184C-EF67-204B-B701-E14A75F289F1}" type="pres">
      <dgm:prSet presAssocID="{10AACA74-0AD3-3243-8C9E-01E6D0DCBF47}" presName="parTransTwo" presStyleCnt="0"/>
      <dgm:spPr/>
    </dgm:pt>
    <dgm:pt modelId="{EEC0B9A9-026A-7F49-99FC-0AF281C69B5D}" type="pres">
      <dgm:prSet presAssocID="{10AACA74-0AD3-3243-8C9E-01E6D0DCBF47}" presName="horzTwo" presStyleCnt="0"/>
      <dgm:spPr/>
    </dgm:pt>
    <dgm:pt modelId="{7635E862-E8D1-1D40-B5BC-857BF2082D27}" type="pres">
      <dgm:prSet presAssocID="{352EDB94-EBC0-D847-9165-0AD11667311B}" presName="vertThree" presStyleCnt="0"/>
      <dgm:spPr/>
    </dgm:pt>
    <dgm:pt modelId="{84423364-ADCF-EF49-BAE2-4B6E2CCDFEED}" type="pres">
      <dgm:prSet presAssocID="{352EDB94-EBC0-D847-9165-0AD11667311B}" presName="txThree" presStyleLbl="node3" presStyleIdx="1" presStyleCnt="3" custLinFactY="-100000" custLinFactNeighborX="-541" custLinFactNeighborY="-11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12C848-7987-E048-ADA6-414C8E599BA5}" type="pres">
      <dgm:prSet presAssocID="{352EDB94-EBC0-D847-9165-0AD11667311B}" presName="horzThree" presStyleCnt="0"/>
      <dgm:spPr/>
    </dgm:pt>
    <dgm:pt modelId="{10DEAA5F-CB96-7B41-91D5-2C8C4D513EF9}" type="pres">
      <dgm:prSet presAssocID="{1C422AE7-C7E6-4E40-9491-A1B27844C130}" presName="sibSpaceTwo" presStyleCnt="0"/>
      <dgm:spPr/>
    </dgm:pt>
    <dgm:pt modelId="{AD936DE8-3804-4D45-BE95-9CF3AA6744A3}" type="pres">
      <dgm:prSet presAssocID="{398BA90D-93AE-F84D-99B2-BFA7BA846D6C}" presName="vertTwo" presStyleCnt="0"/>
      <dgm:spPr/>
    </dgm:pt>
    <dgm:pt modelId="{8292ED58-22CB-6A4B-A6FF-AAE9E3B4F13E}" type="pres">
      <dgm:prSet presAssocID="{398BA90D-93AE-F84D-99B2-BFA7BA846D6C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EC8F90-32E2-444E-96A3-2ECA69EA920A}" type="pres">
      <dgm:prSet presAssocID="{398BA90D-93AE-F84D-99B2-BFA7BA846D6C}" presName="parTransTwo" presStyleCnt="0"/>
      <dgm:spPr/>
    </dgm:pt>
    <dgm:pt modelId="{B1C8381D-F7C0-DA42-B2AF-517BF23BFE31}" type="pres">
      <dgm:prSet presAssocID="{398BA90D-93AE-F84D-99B2-BFA7BA846D6C}" presName="horzTwo" presStyleCnt="0"/>
      <dgm:spPr/>
    </dgm:pt>
    <dgm:pt modelId="{C544671F-6811-D541-90E2-1ADDE862584A}" type="pres">
      <dgm:prSet presAssocID="{B4BFF85B-B8D8-E144-B960-4DB2684B64B5}" presName="vertThree" presStyleCnt="0"/>
      <dgm:spPr/>
    </dgm:pt>
    <dgm:pt modelId="{1EA8A269-3B1B-3048-AF3D-DAB3137770F9}" type="pres">
      <dgm:prSet presAssocID="{B4BFF85B-B8D8-E144-B960-4DB2684B64B5}" presName="txThree" presStyleLbl="node3" presStyleIdx="2" presStyleCnt="3" custLinFactY="-100000" custLinFactNeighborX="114" custLinFactNeighborY="-11691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E0638E-6E29-3F47-9048-A45C427D5979}" type="pres">
      <dgm:prSet presAssocID="{B4BFF85B-B8D8-E144-B960-4DB2684B64B5}" presName="horzThree" presStyleCnt="0"/>
      <dgm:spPr/>
    </dgm:pt>
  </dgm:ptLst>
  <dgm:cxnLst>
    <dgm:cxn modelId="{5CEF0259-A0A4-784E-A537-531D18C0C7C1}" type="presOf" srcId="{398BA90D-93AE-F84D-99B2-BFA7BA846D6C}" destId="{8292ED58-22CB-6A4B-A6FF-AAE9E3B4F13E}" srcOrd="0" destOrd="0" presId="urn:microsoft.com/office/officeart/2005/8/layout/hierarchy4"/>
    <dgm:cxn modelId="{F17E555D-0345-2C48-8E76-A275BF36BD9A}" type="presOf" srcId="{FFBC6A1B-48BC-454F-8B31-FE5A1EF890F6}" destId="{5B312172-84F5-624B-B6C8-40B71473C648}" srcOrd="0" destOrd="0" presId="urn:microsoft.com/office/officeart/2005/8/layout/hierarchy4"/>
    <dgm:cxn modelId="{AF99B1F4-C481-AD43-A22C-12B41830EF01}" type="presOf" srcId="{10AACA74-0AD3-3243-8C9E-01E6D0DCBF47}" destId="{AEBECB33-A0FC-3E47-AAC1-CC1F15D06451}" srcOrd="0" destOrd="0" presId="urn:microsoft.com/office/officeart/2005/8/layout/hierarchy4"/>
    <dgm:cxn modelId="{C7C81CD1-B10B-BE40-B75F-F3B5F2356BD2}" srcId="{10AACA74-0AD3-3243-8C9E-01E6D0DCBF47}" destId="{352EDB94-EBC0-D847-9165-0AD11667311B}" srcOrd="0" destOrd="0" parTransId="{8BF1F108-D626-BB42-9FBC-32C87FE307D3}" sibTransId="{98471961-51A3-B84F-95C6-4CB2A8CCA8BD}"/>
    <dgm:cxn modelId="{99394266-4CDD-4A44-A322-F6BC505026B4}" type="presOf" srcId="{876E04A6-FE3F-F742-9E35-CD2AF515F4FE}" destId="{31293BD6-B56A-E64E-9BCE-634C8A5DE0E0}" srcOrd="0" destOrd="0" presId="urn:microsoft.com/office/officeart/2005/8/layout/hierarchy4"/>
    <dgm:cxn modelId="{4490DB1A-A86F-944F-AA64-0BA1C4018B5B}" type="presOf" srcId="{352EDB94-EBC0-D847-9165-0AD11667311B}" destId="{84423364-ADCF-EF49-BAE2-4B6E2CCDFEED}" srcOrd="0" destOrd="0" presId="urn:microsoft.com/office/officeart/2005/8/layout/hierarchy4"/>
    <dgm:cxn modelId="{34783588-FA00-A342-B20F-5CE7CF2C2D21}" type="presOf" srcId="{73EBC377-0C40-9C43-9C47-CBDA5C25D742}" destId="{C26DCD56-A8C5-7E4E-A0C2-8916C637EE0C}" srcOrd="0" destOrd="0" presId="urn:microsoft.com/office/officeart/2005/8/layout/hierarchy4"/>
    <dgm:cxn modelId="{7A8B98D9-AAE5-9743-87E9-C33ED0CCE79D}" srcId="{398BA90D-93AE-F84D-99B2-BFA7BA846D6C}" destId="{B4BFF85B-B8D8-E144-B960-4DB2684B64B5}" srcOrd="0" destOrd="0" parTransId="{016425FC-8769-404B-87B2-D93998985871}" sibTransId="{A655D8BB-7107-6044-BDA9-02037323BFF8}"/>
    <dgm:cxn modelId="{19651D7D-32F7-0F49-A12D-D613C201BFFC}" srcId="{0342A4E4-E35B-EC47-B5A5-0D4BA38C46C4}" destId="{10AACA74-0AD3-3243-8C9E-01E6D0DCBF47}" srcOrd="1" destOrd="0" parTransId="{E7A2E1F6-DB51-8B41-B5B4-90B707851D45}" sibTransId="{1C422AE7-C7E6-4E40-9491-A1B27844C130}"/>
    <dgm:cxn modelId="{9E8C5D2D-033F-264F-BBB8-0AA2803BD847}" srcId="{FFBC6A1B-48BC-454F-8B31-FE5A1EF890F6}" destId="{0342A4E4-E35B-EC47-B5A5-0D4BA38C46C4}" srcOrd="0" destOrd="0" parTransId="{952EE702-5470-3F4A-9AB1-FFDE578E9992}" sibTransId="{DFC80AB8-B839-6045-A95C-FF28D7D8B4F8}"/>
    <dgm:cxn modelId="{6CF6D4BE-B059-614F-92C0-6B5A8B41FDD1}" srcId="{0342A4E4-E35B-EC47-B5A5-0D4BA38C46C4}" destId="{398BA90D-93AE-F84D-99B2-BFA7BA846D6C}" srcOrd="2" destOrd="0" parTransId="{C9EA4B61-FA94-0447-95C8-2B6F3EAD988F}" sibTransId="{6D98C3F9-8E02-1F49-8685-2BBC5F0B9F92}"/>
    <dgm:cxn modelId="{E49C4596-63E7-A14D-84D6-606E924E5F03}" srcId="{0342A4E4-E35B-EC47-B5A5-0D4BA38C46C4}" destId="{876E04A6-FE3F-F742-9E35-CD2AF515F4FE}" srcOrd="0" destOrd="0" parTransId="{6225DF3C-6235-E14F-B1A5-DDD4D1D64FAB}" sibTransId="{A8DB7196-467D-3C44-A95E-BEC5C250EED5}"/>
    <dgm:cxn modelId="{58E2C452-54A6-6D4A-92F6-0A58994F3602}" srcId="{876E04A6-FE3F-F742-9E35-CD2AF515F4FE}" destId="{73EBC377-0C40-9C43-9C47-CBDA5C25D742}" srcOrd="0" destOrd="0" parTransId="{4E1900F9-50AB-6746-997D-1727FDA7C5B3}" sibTransId="{C5E3F65D-7816-0641-A1A3-F3E4F90F230F}"/>
    <dgm:cxn modelId="{FC56FCDD-CD27-0243-BD7B-A63A2177F829}" type="presOf" srcId="{B4BFF85B-B8D8-E144-B960-4DB2684B64B5}" destId="{1EA8A269-3B1B-3048-AF3D-DAB3137770F9}" srcOrd="0" destOrd="0" presId="urn:microsoft.com/office/officeart/2005/8/layout/hierarchy4"/>
    <dgm:cxn modelId="{5A3CD7FD-00BB-BA42-9532-C549E2EAB6DF}" type="presOf" srcId="{0342A4E4-E35B-EC47-B5A5-0D4BA38C46C4}" destId="{CD4AF7B9-426B-8B4D-A1CB-C277C7AC361B}" srcOrd="0" destOrd="0" presId="urn:microsoft.com/office/officeart/2005/8/layout/hierarchy4"/>
    <dgm:cxn modelId="{F1E6E7C1-B155-734B-A0A7-6083CF66FCCE}" type="presParOf" srcId="{5B312172-84F5-624B-B6C8-40B71473C648}" destId="{D63BB068-35B9-3742-B8B1-DCD800AA5233}" srcOrd="0" destOrd="0" presId="urn:microsoft.com/office/officeart/2005/8/layout/hierarchy4"/>
    <dgm:cxn modelId="{0D138349-1644-7F4E-BD38-1A07D0761792}" type="presParOf" srcId="{D63BB068-35B9-3742-B8B1-DCD800AA5233}" destId="{CD4AF7B9-426B-8B4D-A1CB-C277C7AC361B}" srcOrd="0" destOrd="0" presId="urn:microsoft.com/office/officeart/2005/8/layout/hierarchy4"/>
    <dgm:cxn modelId="{1066090C-D935-1647-A878-61748800B5C5}" type="presParOf" srcId="{D63BB068-35B9-3742-B8B1-DCD800AA5233}" destId="{FC4EF397-ADDD-B948-AC3E-30269038B9D2}" srcOrd="1" destOrd="0" presId="urn:microsoft.com/office/officeart/2005/8/layout/hierarchy4"/>
    <dgm:cxn modelId="{1E0A62A6-78D8-9043-B3A0-6607299A02E8}" type="presParOf" srcId="{D63BB068-35B9-3742-B8B1-DCD800AA5233}" destId="{3DC0E729-E79D-FA48-B1AF-ABD1B2161E83}" srcOrd="2" destOrd="0" presId="urn:microsoft.com/office/officeart/2005/8/layout/hierarchy4"/>
    <dgm:cxn modelId="{83160819-5715-8F4E-83A4-E444F315F60C}" type="presParOf" srcId="{3DC0E729-E79D-FA48-B1AF-ABD1B2161E83}" destId="{02D31ECD-8EFB-F14E-B085-4CCA0AC61B62}" srcOrd="0" destOrd="0" presId="urn:microsoft.com/office/officeart/2005/8/layout/hierarchy4"/>
    <dgm:cxn modelId="{6BBD1896-C192-4C4C-A151-0BDE965DE23A}" type="presParOf" srcId="{02D31ECD-8EFB-F14E-B085-4CCA0AC61B62}" destId="{31293BD6-B56A-E64E-9BCE-634C8A5DE0E0}" srcOrd="0" destOrd="0" presId="urn:microsoft.com/office/officeart/2005/8/layout/hierarchy4"/>
    <dgm:cxn modelId="{BD28FC31-94B7-0340-9C8D-DBB2F11F6AB4}" type="presParOf" srcId="{02D31ECD-8EFB-F14E-B085-4CCA0AC61B62}" destId="{8785B140-E81E-8C4B-B5BB-B2E2BB86D3BD}" srcOrd="1" destOrd="0" presId="urn:microsoft.com/office/officeart/2005/8/layout/hierarchy4"/>
    <dgm:cxn modelId="{1ADAA4AB-1D00-144D-A467-72D3DD49FF24}" type="presParOf" srcId="{02D31ECD-8EFB-F14E-B085-4CCA0AC61B62}" destId="{70AF5733-3621-E048-9BB6-2CE48362D514}" srcOrd="2" destOrd="0" presId="urn:microsoft.com/office/officeart/2005/8/layout/hierarchy4"/>
    <dgm:cxn modelId="{126F7460-B76F-B546-AA96-6148F50FFB74}" type="presParOf" srcId="{70AF5733-3621-E048-9BB6-2CE48362D514}" destId="{93D00A15-2CDD-B845-AAEF-3CC42BF431E3}" srcOrd="0" destOrd="0" presId="urn:microsoft.com/office/officeart/2005/8/layout/hierarchy4"/>
    <dgm:cxn modelId="{85837799-F2E7-A647-98D2-40BE29A8B219}" type="presParOf" srcId="{93D00A15-2CDD-B845-AAEF-3CC42BF431E3}" destId="{C26DCD56-A8C5-7E4E-A0C2-8916C637EE0C}" srcOrd="0" destOrd="0" presId="urn:microsoft.com/office/officeart/2005/8/layout/hierarchy4"/>
    <dgm:cxn modelId="{26F801CC-871A-8246-9DC1-A9614F522606}" type="presParOf" srcId="{93D00A15-2CDD-B845-AAEF-3CC42BF431E3}" destId="{B7EBA9EA-8333-4E4E-AE22-A7CABD392364}" srcOrd="1" destOrd="0" presId="urn:microsoft.com/office/officeart/2005/8/layout/hierarchy4"/>
    <dgm:cxn modelId="{ACD4915E-C53B-9E49-95F8-63CB9998FCC0}" type="presParOf" srcId="{3DC0E729-E79D-FA48-B1AF-ABD1B2161E83}" destId="{A009A788-2FA3-444C-B794-EE3CF6B738EB}" srcOrd="1" destOrd="0" presId="urn:microsoft.com/office/officeart/2005/8/layout/hierarchy4"/>
    <dgm:cxn modelId="{3D048CA9-3ACB-8D47-96C8-F943350F5DE7}" type="presParOf" srcId="{3DC0E729-E79D-FA48-B1AF-ABD1B2161E83}" destId="{E8D0999D-58FE-574B-8472-B9FDEA68BEE7}" srcOrd="2" destOrd="0" presId="urn:microsoft.com/office/officeart/2005/8/layout/hierarchy4"/>
    <dgm:cxn modelId="{ABAD309B-F446-6A45-BC20-1A53364F9ACD}" type="presParOf" srcId="{E8D0999D-58FE-574B-8472-B9FDEA68BEE7}" destId="{AEBECB33-A0FC-3E47-AAC1-CC1F15D06451}" srcOrd="0" destOrd="0" presId="urn:microsoft.com/office/officeart/2005/8/layout/hierarchy4"/>
    <dgm:cxn modelId="{C5783612-B29E-CA4A-8022-F63911DEFAC9}" type="presParOf" srcId="{E8D0999D-58FE-574B-8472-B9FDEA68BEE7}" destId="{0F49184C-EF67-204B-B701-E14A75F289F1}" srcOrd="1" destOrd="0" presId="urn:microsoft.com/office/officeart/2005/8/layout/hierarchy4"/>
    <dgm:cxn modelId="{0D94F437-3352-D942-98AA-AFEC314D15BE}" type="presParOf" srcId="{E8D0999D-58FE-574B-8472-B9FDEA68BEE7}" destId="{EEC0B9A9-026A-7F49-99FC-0AF281C69B5D}" srcOrd="2" destOrd="0" presId="urn:microsoft.com/office/officeart/2005/8/layout/hierarchy4"/>
    <dgm:cxn modelId="{E12454A9-296E-0245-B726-C723EBEEFCBF}" type="presParOf" srcId="{EEC0B9A9-026A-7F49-99FC-0AF281C69B5D}" destId="{7635E862-E8D1-1D40-B5BC-857BF2082D27}" srcOrd="0" destOrd="0" presId="urn:microsoft.com/office/officeart/2005/8/layout/hierarchy4"/>
    <dgm:cxn modelId="{B5382381-7ECC-1D42-8779-592ED06DE6D3}" type="presParOf" srcId="{7635E862-E8D1-1D40-B5BC-857BF2082D27}" destId="{84423364-ADCF-EF49-BAE2-4B6E2CCDFEED}" srcOrd="0" destOrd="0" presId="urn:microsoft.com/office/officeart/2005/8/layout/hierarchy4"/>
    <dgm:cxn modelId="{0296C8A2-D5FC-E848-A5AF-83A62E9388B9}" type="presParOf" srcId="{7635E862-E8D1-1D40-B5BC-857BF2082D27}" destId="{E512C848-7987-E048-ADA6-414C8E599BA5}" srcOrd="1" destOrd="0" presId="urn:microsoft.com/office/officeart/2005/8/layout/hierarchy4"/>
    <dgm:cxn modelId="{0A1EBD1C-B942-0F40-B23F-C8A61A22DD27}" type="presParOf" srcId="{3DC0E729-E79D-FA48-B1AF-ABD1B2161E83}" destId="{10DEAA5F-CB96-7B41-91D5-2C8C4D513EF9}" srcOrd="3" destOrd="0" presId="urn:microsoft.com/office/officeart/2005/8/layout/hierarchy4"/>
    <dgm:cxn modelId="{60A1D734-DDC3-AB4B-94C7-0D83EC682E87}" type="presParOf" srcId="{3DC0E729-E79D-FA48-B1AF-ABD1B2161E83}" destId="{AD936DE8-3804-4D45-BE95-9CF3AA6744A3}" srcOrd="4" destOrd="0" presId="urn:microsoft.com/office/officeart/2005/8/layout/hierarchy4"/>
    <dgm:cxn modelId="{7DE60087-26C1-A640-AD23-0C62EF934B31}" type="presParOf" srcId="{AD936DE8-3804-4D45-BE95-9CF3AA6744A3}" destId="{8292ED58-22CB-6A4B-A6FF-AAE9E3B4F13E}" srcOrd="0" destOrd="0" presId="urn:microsoft.com/office/officeart/2005/8/layout/hierarchy4"/>
    <dgm:cxn modelId="{53F0A277-C5F0-734C-8E70-A02EA4E127CE}" type="presParOf" srcId="{AD936DE8-3804-4D45-BE95-9CF3AA6744A3}" destId="{47EC8F90-32E2-444E-96A3-2ECA69EA920A}" srcOrd="1" destOrd="0" presId="urn:microsoft.com/office/officeart/2005/8/layout/hierarchy4"/>
    <dgm:cxn modelId="{CA6D7128-6AEA-0A41-A515-61869D1EEA8F}" type="presParOf" srcId="{AD936DE8-3804-4D45-BE95-9CF3AA6744A3}" destId="{B1C8381D-F7C0-DA42-B2AF-517BF23BFE31}" srcOrd="2" destOrd="0" presId="urn:microsoft.com/office/officeart/2005/8/layout/hierarchy4"/>
    <dgm:cxn modelId="{26892ECA-5BC5-1B40-902C-5195D917843D}" type="presParOf" srcId="{B1C8381D-F7C0-DA42-B2AF-517BF23BFE31}" destId="{C544671F-6811-D541-90E2-1ADDE862584A}" srcOrd="0" destOrd="0" presId="urn:microsoft.com/office/officeart/2005/8/layout/hierarchy4"/>
    <dgm:cxn modelId="{58880AED-D28E-5E45-8079-60F045D031EC}" type="presParOf" srcId="{C544671F-6811-D541-90E2-1ADDE862584A}" destId="{1EA8A269-3B1B-3048-AF3D-DAB3137770F9}" srcOrd="0" destOrd="0" presId="urn:microsoft.com/office/officeart/2005/8/layout/hierarchy4"/>
    <dgm:cxn modelId="{98EC075C-E987-9444-B168-E9CDF8F8760D}" type="presParOf" srcId="{C544671F-6811-D541-90E2-1ADDE862584A}" destId="{5AE0638E-6E29-3F47-9048-A45C427D597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4AF7B9-426B-8B4D-A1CB-C277C7AC361B}">
      <dsp:nvSpPr>
        <dsp:cNvPr id="0" name=""/>
        <dsp:cNvSpPr/>
      </dsp:nvSpPr>
      <dsp:spPr>
        <a:xfrm>
          <a:off x="0" y="3016743"/>
          <a:ext cx="8617294" cy="1355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dirty="0" err="1" smtClean="0"/>
            <a:t>Ceph</a:t>
          </a:r>
          <a:r>
            <a:rPr lang="en-US" sz="5900" kern="1200" dirty="0" smtClean="0"/>
            <a:t> Object Storage</a:t>
          </a:r>
          <a:endParaRPr lang="en-US" sz="5900" kern="1200" dirty="0"/>
        </a:p>
      </dsp:txBody>
      <dsp:txXfrm>
        <a:off x="39708" y="3056451"/>
        <a:ext cx="8537878" cy="1276303"/>
      </dsp:txXfrm>
    </dsp:sp>
    <dsp:sp modelId="{31293BD6-B56A-E64E-9BCE-634C8A5DE0E0}">
      <dsp:nvSpPr>
        <dsp:cNvPr id="0" name=""/>
        <dsp:cNvSpPr/>
      </dsp:nvSpPr>
      <dsp:spPr>
        <a:xfrm>
          <a:off x="3099" y="1508371"/>
          <a:ext cx="2720105" cy="13557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Ceph</a:t>
          </a:r>
          <a:r>
            <a:rPr lang="en-US" sz="3600" kern="1200" dirty="0" smtClean="0"/>
            <a:t> Gateway</a:t>
          </a:r>
          <a:endParaRPr lang="en-US" sz="3600" kern="1200" dirty="0"/>
        </a:p>
      </dsp:txBody>
      <dsp:txXfrm>
        <a:off x="42807" y="1548079"/>
        <a:ext cx="2640689" cy="1276303"/>
      </dsp:txXfrm>
    </dsp:sp>
    <dsp:sp modelId="{C26DCD56-A8C5-7E4E-A0C2-8916C637EE0C}">
      <dsp:nvSpPr>
        <dsp:cNvPr id="0" name=""/>
        <dsp:cNvSpPr/>
      </dsp:nvSpPr>
      <dsp:spPr>
        <a:xfrm>
          <a:off x="0" y="73077"/>
          <a:ext cx="2720105" cy="13557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Objects</a:t>
          </a:r>
          <a:endParaRPr lang="en-US" sz="3600" kern="1200" dirty="0"/>
        </a:p>
      </dsp:txBody>
      <dsp:txXfrm>
        <a:off x="39708" y="112785"/>
        <a:ext cx="2640689" cy="1276303"/>
      </dsp:txXfrm>
    </dsp:sp>
    <dsp:sp modelId="{AEBECB33-A0FC-3E47-AAC1-CC1F15D06451}">
      <dsp:nvSpPr>
        <dsp:cNvPr id="0" name=""/>
        <dsp:cNvSpPr/>
      </dsp:nvSpPr>
      <dsp:spPr>
        <a:xfrm>
          <a:off x="2951693" y="1508371"/>
          <a:ext cx="2720105" cy="13557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Ceph</a:t>
          </a:r>
          <a:r>
            <a:rPr lang="en-US" sz="3600" kern="1200" dirty="0" smtClean="0"/>
            <a:t> Block Device</a:t>
          </a:r>
          <a:endParaRPr lang="en-US" sz="3600" kern="1200" dirty="0"/>
        </a:p>
      </dsp:txBody>
      <dsp:txXfrm>
        <a:off x="2991401" y="1548079"/>
        <a:ext cx="2640689" cy="1276303"/>
      </dsp:txXfrm>
    </dsp:sp>
    <dsp:sp modelId="{84423364-ADCF-EF49-BAE2-4B6E2CCDFEED}">
      <dsp:nvSpPr>
        <dsp:cNvPr id="0" name=""/>
        <dsp:cNvSpPr/>
      </dsp:nvSpPr>
      <dsp:spPr>
        <a:xfrm>
          <a:off x="2936977" y="73077"/>
          <a:ext cx="2720105" cy="13557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Virtual Disks</a:t>
          </a:r>
          <a:endParaRPr lang="en-US" sz="3600" kern="1200" dirty="0"/>
        </a:p>
      </dsp:txBody>
      <dsp:txXfrm>
        <a:off x="2976685" y="112785"/>
        <a:ext cx="2640689" cy="1276303"/>
      </dsp:txXfrm>
    </dsp:sp>
    <dsp:sp modelId="{8292ED58-22CB-6A4B-A6FF-AAE9E3B4F13E}">
      <dsp:nvSpPr>
        <dsp:cNvPr id="0" name=""/>
        <dsp:cNvSpPr/>
      </dsp:nvSpPr>
      <dsp:spPr>
        <a:xfrm>
          <a:off x="5900288" y="1508371"/>
          <a:ext cx="2720105" cy="13557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Ceph</a:t>
          </a:r>
          <a:r>
            <a:rPr lang="en-US" sz="3600" kern="1200" dirty="0" smtClean="0"/>
            <a:t> File System</a:t>
          </a:r>
          <a:endParaRPr lang="en-US" sz="3600" kern="1200" dirty="0"/>
        </a:p>
      </dsp:txBody>
      <dsp:txXfrm>
        <a:off x="5939996" y="1548079"/>
        <a:ext cx="2640689" cy="1276303"/>
      </dsp:txXfrm>
    </dsp:sp>
    <dsp:sp modelId="{1EA8A269-3B1B-3048-AF3D-DAB3137770F9}">
      <dsp:nvSpPr>
        <dsp:cNvPr id="0" name=""/>
        <dsp:cNvSpPr/>
      </dsp:nvSpPr>
      <dsp:spPr>
        <a:xfrm>
          <a:off x="5903387" y="73077"/>
          <a:ext cx="2720105" cy="13557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Files &amp; Directories</a:t>
          </a:r>
          <a:endParaRPr lang="en-US" sz="3600" kern="1200" dirty="0"/>
        </a:p>
      </dsp:txBody>
      <dsp:txXfrm>
        <a:off x="5943095" y="112785"/>
        <a:ext cx="2640689" cy="1276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6933-0AD2-1847-A999-011E3820F712}" type="datetime1">
              <a:rPr lang="de-CH" smtClean="0">
                <a:latin typeface="Helvetica Neue"/>
              </a:rPr>
              <a:t>04.12.13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D7779-828D-344B-845F-D4C089DEE11E}" type="slidenum">
              <a:rPr lang="en-US" smtClean="0">
                <a:latin typeface="Helvetica Neue"/>
              </a:rPr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57859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"/>
              </a:defRPr>
            </a:lvl1pPr>
          </a:lstStyle>
          <a:p>
            <a:fld id="{D38C42EC-26CF-584C-B31A-61AF55B48916}" type="datetime1">
              <a:rPr lang="de-CH" smtClean="0"/>
              <a:t>04.12.13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"/>
              </a:defRPr>
            </a:lvl1pPr>
          </a:lstStyle>
          <a:p>
            <a:fld id="{67536575-D5E2-0543-994D-FC477E23B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96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WITC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24000"/>
          </a:xfrm>
          <a:solidFill>
            <a:srgbClr val="00247D"/>
          </a:solidFill>
          <a:ln>
            <a:solidFill>
              <a:srgbClr val="00247D"/>
            </a:solidFill>
          </a:ln>
        </p:spPr>
        <p:txBody>
          <a:bodyPr anchor="b">
            <a:normAutofit/>
          </a:bodyPr>
          <a:lstStyle>
            <a:lvl1pPr marL="360000" algn="l">
              <a:lnSpc>
                <a:spcPts val="4600"/>
              </a:lnSpc>
              <a:spcBef>
                <a:spcPts val="0"/>
              </a:spcBef>
              <a:defRPr sz="46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224000"/>
            <a:ext cx="9143999" cy="468198"/>
          </a:xfrm>
          <a:solidFill>
            <a:srgbClr val="00247D"/>
          </a:solidFill>
          <a:ln>
            <a:solidFill>
              <a:srgbClr val="00247D"/>
            </a:solidFill>
          </a:ln>
        </p:spPr>
        <p:txBody>
          <a:bodyPr wrap="square">
            <a:normAutofit/>
          </a:bodyPr>
          <a:lstStyle>
            <a:lvl1pPr marL="360000" indent="0">
              <a:buNone/>
              <a:defRPr sz="2400" baseline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2400">
                <a:latin typeface="Helvetica Neue"/>
                <a:cs typeface="Helvetica Neue"/>
              </a:defRPr>
            </a:lvl2pPr>
            <a:lvl3pPr marL="914400" indent="0">
              <a:buNone/>
              <a:defRPr sz="2400">
                <a:latin typeface="Helvetica Neue"/>
                <a:cs typeface="Helvetica Neue"/>
              </a:defRPr>
            </a:lvl3pPr>
            <a:lvl4pPr marL="1371600" indent="0">
              <a:buNone/>
              <a:defRPr sz="2400">
                <a:latin typeface="Helvetica Neue"/>
                <a:cs typeface="Helvetica Neue"/>
              </a:defRPr>
            </a:lvl4pPr>
            <a:lvl5pPr marL="1828800" indent="0">
              <a:buNone/>
              <a:defRPr sz="2400">
                <a:latin typeface="Helvetica Neue"/>
                <a:cs typeface="Helvetica Neue"/>
              </a:defRPr>
            </a:lvl5pPr>
          </a:lstStyle>
          <a:p>
            <a:pPr lvl="0"/>
            <a:r>
              <a:rPr lang="en-GB" noProof="0" dirty="0" smtClean="0"/>
              <a:t>Click to edit subtitle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quarter" idx="16"/>
          </p:nvPr>
        </p:nvSpPr>
        <p:spPr>
          <a:xfrm>
            <a:off x="0" y="1760400"/>
            <a:ext cx="9144000" cy="1691998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en-US" noProof="0" smtClean="0"/>
              <a:t>Click icon to add clip art</a:t>
            </a:r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359514" y="6401300"/>
            <a:ext cx="4212486" cy="311150"/>
          </a:xfrm>
        </p:spPr>
        <p:txBody>
          <a:bodyPr>
            <a:noAutofit/>
          </a:bodyPr>
          <a:lstStyle>
            <a:lvl1pPr marL="0" indent="0">
              <a:buNone/>
              <a:defRPr sz="1400" baseline="0">
                <a:solidFill>
                  <a:schemeClr val="tx2"/>
                </a:solidFill>
                <a:latin typeface="Arial"/>
                <a:cs typeface="Arial"/>
              </a:defRPr>
            </a:lvl1pPr>
            <a:lvl2pPr marL="358775" indent="0">
              <a:buNone/>
              <a:defRPr sz="1400">
                <a:solidFill>
                  <a:schemeClr val="tx2"/>
                </a:solidFill>
              </a:defRPr>
            </a:lvl2pPr>
            <a:lvl3pPr marL="623887" indent="0">
              <a:buNone/>
              <a:defRPr sz="1400">
                <a:solidFill>
                  <a:schemeClr val="tx2"/>
                </a:solidFill>
              </a:defRPr>
            </a:lvl3pPr>
            <a:lvl4pPr marL="895350" indent="0">
              <a:buNone/>
              <a:defRPr sz="1400">
                <a:solidFill>
                  <a:schemeClr val="tx2"/>
                </a:solidFill>
              </a:defRPr>
            </a:lvl4pPr>
            <a:lvl5pPr marL="1168400" indent="0">
              <a:buNone/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GB" noProof="0" smtClean="0"/>
              <a:t>Location, presentation date</a:t>
            </a:r>
          </a:p>
        </p:txBody>
      </p:sp>
      <p:pic>
        <p:nvPicPr>
          <p:cNvPr id="7" name="Picture 6" descr="SWITCH_Logo_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601" y="3749212"/>
            <a:ext cx="4278523" cy="99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2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7190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8126" y="1557338"/>
            <a:ext cx="4104000" cy="46593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3663" y="1557338"/>
            <a:ext cx="4104000" cy="46593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44523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126" y="1557338"/>
            <a:ext cx="4104000" cy="827894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26" y="2268367"/>
            <a:ext cx="410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696" y="1557338"/>
            <a:ext cx="4104000" cy="827894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2696" y="2268367"/>
            <a:ext cx="410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88544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8126" y="1557338"/>
            <a:ext cx="4104000" cy="827894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126" y="2268367"/>
            <a:ext cx="410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696" y="1557338"/>
            <a:ext cx="4104000" cy="827894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2696" y="2268367"/>
            <a:ext cx="410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5327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5763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1691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606" y="274638"/>
            <a:ext cx="83361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606" y="1564584"/>
            <a:ext cx="8336194" cy="4652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pic>
        <p:nvPicPr>
          <p:cNvPr id="7" name="Picture 6" descr="SWITCH arrow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09" y="6356350"/>
            <a:ext cx="306705" cy="365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0437" y="6346334"/>
            <a:ext cx="1957123" cy="34846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en-GB" sz="1400" baseline="0" noProof="0" dirty="0" smtClean="0">
                <a:solidFill>
                  <a:srgbClr val="00247D"/>
                </a:solidFill>
                <a:latin typeface="Arial"/>
                <a:cs typeface="Arial"/>
              </a:rPr>
              <a:t>© 2013 SWITCH</a:t>
            </a:r>
            <a:endParaRPr lang="en-GB" sz="1400" baseline="0" noProof="0" dirty="0">
              <a:solidFill>
                <a:srgbClr val="00247D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47070" y="6356350"/>
            <a:ext cx="739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247D"/>
                </a:solidFill>
                <a:latin typeface="Arial"/>
                <a:cs typeface="Arial"/>
              </a:defRPr>
            </a:lvl1pPr>
          </a:lstStyle>
          <a:p>
            <a:fld id="{7D94E19C-65DB-B947-944C-35C6800AC389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9" name="Picture 8" descr="SWITCH arrow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09" y="6356350"/>
            <a:ext cx="30670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0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6" r:id="rId5"/>
    <p:sldLayoutId id="2147483694" r:id="rId6"/>
    <p:sldLayoutId id="2147483695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marL="0" indent="0" algn="l" defTabSz="457200" rtl="0" eaLnBrk="1" latinLnBrk="0" hangingPunct="1">
        <a:spcBef>
          <a:spcPct val="0"/>
        </a:spcBef>
        <a:buNone/>
        <a:defRPr sz="3600" b="1" i="0" kern="1200" baseline="0">
          <a:solidFill>
            <a:srgbClr val="000099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Arial"/>
          <a:ea typeface="+mn-ea"/>
          <a:cs typeface="Arial"/>
        </a:defRPr>
      </a:lvl1pPr>
      <a:lvl2pPr marL="358775" indent="-179388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0000"/>
          </a:solidFill>
          <a:latin typeface="Arial"/>
          <a:ea typeface="+mn-ea"/>
          <a:cs typeface="Arial"/>
        </a:defRPr>
      </a:lvl3pPr>
      <a:lvl4pPr marL="717550" indent="-179388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00000"/>
          </a:solidFill>
          <a:latin typeface="Arial"/>
          <a:ea typeface="+mn-ea"/>
          <a:cs typeface="Arial"/>
        </a:defRPr>
      </a:lvl4pPr>
      <a:lvl5pPr marL="895350" indent="-1778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0000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review.openstack.org/%23/c/56527/" TargetMode="External"/><Relationship Id="rId4" Type="http://schemas.openxmlformats.org/officeDocument/2006/relationships/hyperlink" Target="http://techs.enovance.com/6424/back-from-the-summit-cephopenstack-integra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jdurgin/nova/tree/havana-ephemeral-rb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Ceph</a:t>
            </a:r>
            <a:r>
              <a:rPr lang="en-GB" dirty="0" smtClean="0"/>
              <a:t> Storage in </a:t>
            </a:r>
            <a:r>
              <a:rPr lang="en-GB" dirty="0" smtClean="0"/>
              <a:t>OpenStack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Part 2</a:t>
            </a:r>
            <a:endParaRPr lang="en-GB" dirty="0"/>
          </a:p>
        </p:txBody>
      </p:sp>
      <p:sp>
        <p:nvSpPr>
          <p:cNvPr id="5" name="ClipArt Placeholder 4"/>
          <p:cNvSpPr>
            <a:spLocks noGrp="1"/>
          </p:cNvSpPr>
          <p:nvPr>
            <p:ph type="clipArt" sz="quarter" idx="16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err="1"/>
              <a:t>o</a:t>
            </a:r>
            <a:r>
              <a:rPr lang="en-GB" dirty="0" err="1" smtClean="0"/>
              <a:t>penstack-ch</a:t>
            </a:r>
            <a:r>
              <a:rPr lang="en-GB" dirty="0" smtClean="0"/>
              <a:t>, </a:t>
            </a:r>
            <a:r>
              <a:rPr lang="en-GB" dirty="0" smtClean="0"/>
              <a:t>6.12.2013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470609" y="4938012"/>
            <a:ext cx="4187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noProof="0" dirty="0" smtClean="0">
                <a:solidFill>
                  <a:srgbClr val="00247D"/>
                </a:solidFill>
              </a:rPr>
              <a:t>Jens-Christian Fischer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70609" y="5246166"/>
            <a:ext cx="4187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err="1">
                <a:solidFill>
                  <a:srgbClr val="00247D"/>
                </a:solidFill>
              </a:rPr>
              <a:t>j</a:t>
            </a:r>
            <a:r>
              <a:rPr lang="en-GB" sz="2000" dirty="0" err="1" smtClean="0">
                <a:solidFill>
                  <a:srgbClr val="00247D"/>
                </a:solidFill>
              </a:rPr>
              <a:t>ens-christian.fischer</a:t>
            </a:r>
            <a:r>
              <a:rPr lang="en-GB" sz="2000" noProof="0" dirty="0" smtClean="0">
                <a:solidFill>
                  <a:srgbClr val="00247D"/>
                </a:solidFill>
              </a:rPr>
              <a:t>@</a:t>
            </a:r>
            <a:r>
              <a:rPr lang="en-GB" sz="2000" noProof="0" dirty="0" err="1" smtClean="0">
                <a:solidFill>
                  <a:srgbClr val="00247D"/>
                </a:solidFill>
              </a:rPr>
              <a:t>switch.ch</a:t>
            </a:r>
            <a:r>
              <a:rPr lang="en-GB" sz="2000" dirty="0">
                <a:solidFill>
                  <a:srgbClr val="00247D"/>
                </a:solidFill>
              </a:rPr>
              <a:t/>
            </a:r>
            <a:br>
              <a:rPr lang="en-GB" sz="2000" dirty="0">
                <a:solidFill>
                  <a:srgbClr val="00247D"/>
                </a:solidFill>
              </a:rPr>
            </a:br>
            <a:r>
              <a:rPr lang="en-GB" sz="2000" dirty="0" smtClean="0">
                <a:solidFill>
                  <a:srgbClr val="00247D"/>
                </a:solidFill>
              </a:rPr>
              <a:t>@</a:t>
            </a:r>
            <a:r>
              <a:rPr lang="en-GB" sz="2000" dirty="0" err="1" smtClean="0">
                <a:solidFill>
                  <a:srgbClr val="00247D"/>
                </a:solidFill>
              </a:rPr>
              <a:t>jcfischer</a:t>
            </a:r>
            <a:endParaRPr lang="en-GB" sz="2000" dirty="0" smtClean="0">
              <a:solidFill>
                <a:srgbClr val="00247D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noProof="0" dirty="0" smtClean="0">
                <a:solidFill>
                  <a:srgbClr val="00247D"/>
                </a:solidFill>
              </a:rPr>
              <a:t>@</a:t>
            </a:r>
            <a:r>
              <a:rPr lang="en-GB" sz="2000" noProof="0" dirty="0" err="1" smtClean="0">
                <a:solidFill>
                  <a:srgbClr val="00247D"/>
                </a:solidFill>
              </a:rPr>
              <a:t>switchpeta</a:t>
            </a:r>
            <a:endParaRPr lang="en-GB" sz="2000" noProof="0" dirty="0" smtClean="0">
              <a:solidFill>
                <a:srgbClr val="0024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60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Serving the Swiss university and research community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 major product releases planned</a:t>
            </a:r>
          </a:p>
          <a:p>
            <a:r>
              <a:rPr lang="en-US" dirty="0" smtClean="0"/>
              <a:t>“Academic </a:t>
            </a:r>
            <a:r>
              <a:rPr lang="en-US" dirty="0" err="1" smtClean="0"/>
              <a:t>Dropbox</a:t>
            </a:r>
            <a:r>
              <a:rPr lang="en-US" dirty="0" smtClean="0"/>
              <a:t>” early Q2 2014</a:t>
            </a:r>
          </a:p>
          <a:p>
            <a:r>
              <a:rPr lang="en-US" dirty="0" smtClean="0"/>
              <a:t>“Academic </a:t>
            </a:r>
            <a:r>
              <a:rPr lang="en-US" dirty="0" err="1" smtClean="0"/>
              <a:t>IaaS</a:t>
            </a:r>
            <a:r>
              <a:rPr lang="en-US" dirty="0" smtClean="0"/>
              <a:t>” mid 2014</a:t>
            </a:r>
          </a:p>
          <a:p>
            <a:r>
              <a:rPr lang="en-US" dirty="0" smtClean="0"/>
              <a:t>“Academic Storage as a Service” and</a:t>
            </a:r>
          </a:p>
          <a:p>
            <a:r>
              <a:rPr lang="en-US" dirty="0" smtClean="0"/>
              <a:t>“Academic Software Store” later in 2014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Built with OpenStack / </a:t>
            </a:r>
            <a:r>
              <a:rPr lang="en-US" dirty="0" err="1" smtClean="0"/>
              <a:t>Ceph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@ SWITCH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368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smtClean="0"/>
              <a:t>Controller </a:t>
            </a:r>
            <a:r>
              <a:rPr lang="en-US" dirty="0" smtClean="0"/>
              <a:t>Node</a:t>
            </a:r>
            <a:endParaRPr lang="en-US" dirty="0" smtClean="0"/>
          </a:p>
          <a:p>
            <a:r>
              <a:rPr lang="en-US" dirty="0" smtClean="0"/>
              <a:t>5 </a:t>
            </a:r>
            <a:r>
              <a:rPr lang="en-US" dirty="0" smtClean="0"/>
              <a:t>Compute </a:t>
            </a:r>
            <a:r>
              <a:rPr lang="en-US" dirty="0" smtClean="0"/>
              <a:t>Nodes (expected 8)</a:t>
            </a:r>
            <a:endParaRPr lang="en-US" dirty="0" smtClean="0"/>
          </a:p>
          <a:p>
            <a:r>
              <a:rPr lang="en-US" dirty="0" smtClean="0"/>
              <a:t>Total </a:t>
            </a:r>
            <a:r>
              <a:rPr lang="en-US" dirty="0" smtClean="0"/>
              <a:t>120 Cores</a:t>
            </a:r>
            <a:endParaRPr lang="en-US" dirty="0" smtClean="0"/>
          </a:p>
          <a:p>
            <a:r>
              <a:rPr lang="en-US" dirty="0" smtClean="0"/>
              <a:t>640 GB RAM</a:t>
            </a:r>
            <a:endParaRPr lang="en-US" dirty="0" smtClean="0"/>
          </a:p>
          <a:p>
            <a:r>
              <a:rPr lang="en-US" dirty="0" smtClean="0"/>
              <a:t>24 </a:t>
            </a:r>
            <a:r>
              <a:rPr lang="en-US" dirty="0" smtClean="0"/>
              <a:t>* 3 TB SATA Disks: </a:t>
            </a:r>
            <a:r>
              <a:rPr lang="en-US" dirty="0" smtClean="0"/>
              <a:t>~72 </a:t>
            </a:r>
            <a:r>
              <a:rPr lang="en-US" dirty="0" smtClean="0"/>
              <a:t>TB Raw Storage</a:t>
            </a:r>
          </a:p>
          <a:p>
            <a:endParaRPr lang="en-US" dirty="0"/>
          </a:p>
          <a:p>
            <a:r>
              <a:rPr lang="en-US" dirty="0" smtClean="0"/>
              <a:t>OpenStack </a:t>
            </a:r>
            <a:r>
              <a:rPr lang="en-US" dirty="0" smtClean="0"/>
              <a:t>Havana Release</a:t>
            </a:r>
            <a:endParaRPr lang="en-US" dirty="0" smtClean="0"/>
          </a:p>
          <a:p>
            <a:r>
              <a:rPr lang="en-US" dirty="0" err="1" smtClean="0"/>
              <a:t>Ceph</a:t>
            </a:r>
            <a:r>
              <a:rPr lang="en-US" dirty="0" smtClean="0"/>
              <a:t> Dumpling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“Current” Preproduction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018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Havana/Icehouse Release</a:t>
            </a:r>
          </a:p>
          <a:p>
            <a:r>
              <a:rPr lang="en-US" dirty="0" err="1" smtClean="0"/>
              <a:t>Ceph</a:t>
            </a:r>
            <a:r>
              <a:rPr lang="en-US" dirty="0" smtClean="0"/>
              <a:t> Emperor/Firefly</a:t>
            </a:r>
          </a:p>
          <a:p>
            <a:endParaRPr lang="en-US" dirty="0"/>
          </a:p>
          <a:p>
            <a:r>
              <a:rPr lang="en-US" dirty="0" smtClean="0"/>
              <a:t>2 separate data centers</a:t>
            </a:r>
          </a:p>
          <a:p>
            <a:r>
              <a:rPr lang="en-US" dirty="0" err="1" smtClean="0"/>
              <a:t>Ceph</a:t>
            </a:r>
            <a:r>
              <a:rPr lang="en-US" dirty="0" smtClean="0"/>
              <a:t> cluster distributed as well (we’ll see how that goes)</a:t>
            </a:r>
          </a:p>
          <a:p>
            <a:endParaRPr lang="en-US" dirty="0"/>
          </a:p>
          <a:p>
            <a:r>
              <a:rPr lang="en-US" dirty="0" smtClean="0"/>
              <a:t>Around 50 Hypervisors with 1000 cores</a:t>
            </a:r>
          </a:p>
          <a:p>
            <a:r>
              <a:rPr lang="en-US" dirty="0" smtClean="0"/>
              <a:t>Around 2 PB of raw storage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Planned Production Cluster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09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Dropbox</a:t>
            </a:r>
            <a:r>
              <a:rPr lang="en-US" dirty="0" smtClean="0"/>
              <a:t>: 50 – 250’000 users =&gt; 50 TB</a:t>
            </a:r>
            <a:r>
              <a:rPr lang="en-US" dirty="0"/>
              <a:t> – </a:t>
            </a:r>
            <a:r>
              <a:rPr lang="en-US" dirty="0" smtClean="0"/>
              <a:t>2.5  PB</a:t>
            </a:r>
          </a:p>
          <a:p>
            <a:endParaRPr lang="en-US" dirty="0" smtClean="0"/>
          </a:p>
          <a:p>
            <a:r>
              <a:rPr lang="en-US" dirty="0" err="1" smtClean="0"/>
              <a:t>IaaS</a:t>
            </a:r>
            <a:r>
              <a:rPr lang="en-US" dirty="0" smtClean="0"/>
              <a:t>: 500 – 1000 VMs =&gt; 5 TB </a:t>
            </a:r>
            <a:r>
              <a:rPr lang="en-US" dirty="0"/>
              <a:t> – </a:t>
            </a:r>
            <a:r>
              <a:rPr lang="en-US" dirty="0" smtClean="0"/>
              <a:t> 50 TB</a:t>
            </a:r>
          </a:p>
          <a:p>
            <a:endParaRPr lang="en-US" dirty="0"/>
          </a:p>
          <a:p>
            <a:r>
              <a:rPr lang="en-US" dirty="0" smtClean="0"/>
              <a:t>Storage as a Service: 100 TB </a:t>
            </a:r>
            <a:r>
              <a:rPr lang="en-US" dirty="0"/>
              <a:t> – </a:t>
            </a:r>
            <a:r>
              <a:rPr lang="en-US" dirty="0" smtClean="0"/>
              <a:t> ?? PB	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There’s a definitive need for scalable storage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numbers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19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Glance images in </a:t>
            </a:r>
            <a:r>
              <a:rPr lang="en-US" dirty="0" err="1" smtClean="0"/>
              <a:t>Ceph</a:t>
            </a:r>
            <a:endParaRPr lang="en-US" dirty="0" smtClean="0"/>
          </a:p>
          <a:p>
            <a:r>
              <a:rPr lang="en-US" dirty="0" smtClean="0"/>
              <a:t>Cinder volumes in </a:t>
            </a:r>
            <a:r>
              <a:rPr lang="en-US" dirty="0" err="1" smtClean="0"/>
              <a:t>Ceph</a:t>
            </a:r>
            <a:endParaRPr lang="en-US" dirty="0" smtClean="0"/>
          </a:p>
          <a:p>
            <a:r>
              <a:rPr lang="en-US" dirty="0" smtClean="0"/>
              <a:t>Ephemeral disks in </a:t>
            </a:r>
            <a:r>
              <a:rPr lang="en-US" dirty="0" err="1" smtClean="0"/>
              <a:t>Ceph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Thanks to the power of Copy on Write</a:t>
            </a:r>
            <a:endParaRPr lang="en-US" dirty="0"/>
          </a:p>
          <a:p>
            <a:r>
              <a:rPr lang="en-US" dirty="0" smtClean="0"/>
              <a:t>“Instant VM creation” </a:t>
            </a:r>
          </a:p>
          <a:p>
            <a:r>
              <a:rPr lang="en-US" dirty="0" smtClean="0"/>
              <a:t>“Instant volume creation”</a:t>
            </a:r>
          </a:p>
          <a:p>
            <a:r>
              <a:rPr lang="en-US" dirty="0" smtClean="0"/>
              <a:t>“Instant snapshots”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OpenStack &amp; </a:t>
            </a:r>
            <a:r>
              <a:rPr lang="en-US" dirty="0" err="1" smtClean="0"/>
              <a:t>Ceph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20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there – basic support for Glance, Cinder, Nova</a:t>
            </a:r>
          </a:p>
          <a:p>
            <a:pPr lvl="1"/>
            <a:r>
              <a:rPr lang="en-US" dirty="0" smtClean="0"/>
              <a:t>Edit </a:t>
            </a:r>
            <a:r>
              <a:rPr lang="en-US" dirty="0" err="1" smtClean="0"/>
              <a:t>config</a:t>
            </a:r>
            <a:r>
              <a:rPr lang="en-US" dirty="0" smtClean="0"/>
              <a:t> file, create pool and things work (unless you use </a:t>
            </a:r>
            <a:r>
              <a:rPr lang="en-US" dirty="0" err="1" smtClean="0"/>
              <a:t>CentOS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Not optimized: “Instant Copy” is really</a:t>
            </a:r>
          </a:p>
          <a:p>
            <a:pPr lvl="1"/>
            <a:r>
              <a:rPr lang="en-US" dirty="0" smtClean="0"/>
              <a:t>download from Glance (</a:t>
            </a:r>
            <a:r>
              <a:rPr lang="en-US" dirty="0" err="1" smtClean="0"/>
              <a:t>Ceph</a:t>
            </a:r>
            <a:r>
              <a:rPr lang="en-US" dirty="0" smtClean="0"/>
              <a:t>) to disk</a:t>
            </a:r>
          </a:p>
          <a:p>
            <a:pPr lvl="1"/>
            <a:r>
              <a:rPr lang="en-US" dirty="0" smtClean="0"/>
              <a:t>upload from disk to Cinder (</a:t>
            </a:r>
            <a:r>
              <a:rPr lang="en-US" dirty="0" err="1" smtClean="0"/>
              <a:t>Ceph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Patches available, active development, should be integrated in Icehouse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Support in Havana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09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Use </a:t>
            </a:r>
            <a:r>
              <a:rPr lang="en-US" dirty="0" err="1" smtClean="0"/>
              <a:t>RadosGW</a:t>
            </a:r>
            <a:r>
              <a:rPr lang="en-US" dirty="0" smtClean="0"/>
              <a:t> (S3 compatible)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Current use cases:</a:t>
            </a:r>
          </a:p>
          <a:p>
            <a:r>
              <a:rPr lang="en-US" dirty="0" smtClean="0"/>
              <a:t>A4Mesh: Storage of hydrological scientific data</a:t>
            </a:r>
          </a:p>
          <a:p>
            <a:r>
              <a:rPr lang="en-US" dirty="0" smtClean="0"/>
              <a:t>SWITCH: Storage and Streaming of Video Data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Some weird problems with interruption of large streaming downloads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416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Investigating NFS servers, backed either by RBD (</a:t>
            </a:r>
            <a:r>
              <a:rPr lang="en-US" dirty="0" err="1" smtClean="0"/>
              <a:t>Rados</a:t>
            </a:r>
            <a:r>
              <a:rPr lang="en-US" dirty="0" smtClean="0"/>
              <a:t> Block Device) or by Cinder Volumes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 our favorite option, but currently a viable option.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Questions about scalability and performance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Storage for VMs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11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Cinder volumes</a:t>
            </a:r>
          </a:p>
          <a:p>
            <a:pPr marL="0" indent="0">
              <a:buNone/>
            </a:pPr>
            <a:r>
              <a:rPr lang="en-US" dirty="0" smtClean="0"/>
              <a:t>Boot from Volume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Nicely works for Live Migration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Very fast to spawn new volumes from snapshots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Devices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924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CephFS</a:t>
            </a:r>
            <a:r>
              <a:rPr lang="en-US" dirty="0" smtClean="0"/>
              <a:t> as shared instance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This page intentionally left blank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497407">
            <a:off x="2084208" y="2308039"/>
            <a:ext cx="5072244" cy="21996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rmAutofit/>
          </a:bodyPr>
          <a:lstStyle/>
          <a:p>
            <a:r>
              <a:rPr lang="en-US" sz="12800" dirty="0" smtClean="0">
                <a:solidFill>
                  <a:srgbClr val="FF6600"/>
                </a:solidFill>
                <a:latin typeface="Avenir Next Heavy"/>
              </a:rPr>
              <a:t>Don’t</a:t>
            </a:r>
            <a:endParaRPr lang="en-US" sz="12800" dirty="0">
              <a:solidFill>
                <a:srgbClr val="FF6600"/>
              </a:solidFill>
              <a:latin typeface="Avenir Next Heavy"/>
            </a:endParaRPr>
          </a:p>
        </p:txBody>
      </p:sp>
    </p:spTree>
    <p:extLst>
      <p:ext uri="{BB962C8B-B14F-4D97-AF65-F5344CB8AC3E}">
        <p14:creationId xmlns:p14="http://schemas.microsoft.com/office/powerpoint/2010/main" val="155651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>
              <a:buNone/>
            </a:pPr>
            <a:endParaRPr lang="en-US" sz="4800" dirty="0"/>
          </a:p>
          <a:p>
            <a:pPr marL="0" indent="0">
              <a:buNone/>
            </a:pPr>
            <a:r>
              <a:rPr lang="en-US" sz="4800" dirty="0" smtClean="0"/>
              <a:t>Distributed</a:t>
            </a:r>
            <a:r>
              <a:rPr lang="en-US" sz="4800" dirty="0" smtClean="0"/>
              <a:t>, redundant storage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Open </a:t>
            </a:r>
            <a:r>
              <a:rPr lang="en-US" dirty="0" smtClean="0"/>
              <a:t>Source Software, commercial support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http://</a:t>
            </a:r>
            <a:r>
              <a:rPr lang="en-US" dirty="0" err="1" smtClean="0"/>
              <a:t>inktank.com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 descr="Ceph-Logo-Stacked-PNG-High-Res3-110x1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037" y="4311650"/>
            <a:ext cx="1397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02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 careful about Linux kernel versions (3.12 is about right)</a:t>
            </a:r>
          </a:p>
          <a:p>
            <a:pPr marL="0" indent="0">
              <a:buNone/>
            </a:pPr>
            <a:r>
              <a:rPr lang="en-US" dirty="0" smtClean="0"/>
              <a:t>Works under light load</a:t>
            </a:r>
          </a:p>
          <a:p>
            <a:pPr marL="0" indent="0">
              <a:buNone/>
            </a:pPr>
            <a:r>
              <a:rPr lang="en-US" dirty="0" smtClean="0"/>
              <a:t>Be prepared for surprises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Or wait for another 9 months (according to word from </a:t>
            </a:r>
            <a:r>
              <a:rPr lang="en-US" dirty="0" err="1" smtClean="0"/>
              <a:t>Inktank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CephFS</a:t>
            </a:r>
            <a:r>
              <a:rPr lang="en-US" dirty="0" smtClean="0"/>
              <a:t> for shared file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56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is extremely stable and has been very good to us</a:t>
            </a:r>
          </a:p>
          <a:p>
            <a:r>
              <a:rPr lang="en-US" dirty="0" smtClean="0"/>
              <a:t>Except for </a:t>
            </a:r>
            <a:r>
              <a:rPr lang="en-US" dirty="0" err="1" smtClean="0"/>
              <a:t>CephFS</a:t>
            </a:r>
            <a:r>
              <a:rPr lang="en-US" dirty="0" smtClean="0"/>
              <a:t> (which for the time being is being de-emphasized by </a:t>
            </a:r>
            <a:r>
              <a:rPr lang="en-US" dirty="0" err="1" smtClean="0"/>
              <a:t>Inktank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Software </a:t>
            </a:r>
            <a:r>
              <a:rPr lang="en-US" dirty="0" smtClean="0"/>
              <a:t>in rapid development – some functionality “in flux</a:t>
            </a:r>
            <a:r>
              <a:rPr lang="en-US" dirty="0" smtClean="0"/>
              <a:t>” – difficult to keep up. However: Gone through 2 major </a:t>
            </a:r>
            <a:r>
              <a:rPr lang="en-US" dirty="0" err="1" smtClean="0"/>
              <a:t>Ceph</a:t>
            </a:r>
            <a:r>
              <a:rPr lang="en-US" dirty="0" smtClean="0"/>
              <a:t> upgrades without downtime </a:t>
            </a:r>
          </a:p>
          <a:p>
            <a:r>
              <a:rPr lang="en-US" dirty="0" smtClean="0"/>
              <a:t>The Open{</a:t>
            </a:r>
            <a:r>
              <a:rPr lang="en-US" dirty="0" err="1" smtClean="0"/>
              <a:t>Source|Stack</a:t>
            </a:r>
            <a:r>
              <a:rPr lang="en-US" dirty="0" smtClean="0"/>
              <a:t>} problem: Documentation and experience reports strewn all over the </a:t>
            </a:r>
            <a:r>
              <a:rPr lang="en-US" dirty="0" err="1" smtClean="0"/>
              <a:t>Interwebs</a:t>
            </a:r>
            <a:r>
              <a:rPr lang="en-US" dirty="0" smtClean="0"/>
              <a:t> (in varying states of being wrong)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91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Yes!</a:t>
            </a:r>
          </a:p>
          <a:p>
            <a:endParaRPr lang="en-US" dirty="0" smtClean="0"/>
          </a:p>
          <a:p>
            <a:r>
              <a:rPr lang="en-US" dirty="0" err="1" smtClean="0"/>
              <a:t>Ceph</a:t>
            </a:r>
            <a:r>
              <a:rPr lang="en-US" dirty="0" smtClean="0"/>
              <a:t> is incredibly stable </a:t>
            </a:r>
          </a:p>
          <a:p>
            <a:pPr lvl="1"/>
            <a:r>
              <a:rPr lang="en-US" dirty="0" smtClean="0"/>
              <a:t>unless you do stupid things to it </a:t>
            </a:r>
          </a:p>
          <a:p>
            <a:pPr lvl="1"/>
            <a:r>
              <a:rPr lang="en-US" dirty="0" smtClean="0"/>
              <a:t>or use it in ways the developers tell you not to</a:t>
            </a:r>
          </a:p>
          <a:p>
            <a:endParaRPr lang="en-US" dirty="0"/>
          </a:p>
          <a:p>
            <a:r>
              <a:rPr lang="en-US" dirty="0" smtClean="0"/>
              <a:t>Responsive developers, fast turnaround on features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we do it again?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7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http://ceph.com/docs/master/rbd/rbd-openstack/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://github.com/jdurgin/nova/tree/havana-ephemeral-</a:t>
            </a:r>
            <a:r>
              <a:rPr lang="en-US" dirty="0" smtClean="0">
                <a:hlinkClick r:id="rId2"/>
              </a:rPr>
              <a:t>rbd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https://review.openstack.org/#/c/56527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>
                <a:hlinkClick r:id="rId4"/>
              </a:rPr>
              <a:t>http://techs.enovance.com/6424/back-from-the-summit-cephopenstack-</a:t>
            </a:r>
            <a:r>
              <a:rPr lang="en-US" dirty="0" smtClean="0">
                <a:hlinkClick r:id="rId4"/>
              </a:rPr>
              <a:t>integration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Nitty</a:t>
            </a:r>
            <a:r>
              <a:rPr lang="en-US" dirty="0" smtClean="0"/>
              <a:t> gritty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24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853449562_11c1a33aff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5195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898900" y="608466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>
                <a:solidFill>
                  <a:schemeClr val="bg1"/>
                </a:solidFill>
              </a:rPr>
              <a:t>https://secure.flickr.com/photos/38118051@N04/3853449562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3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Every component must scale</a:t>
            </a:r>
          </a:p>
          <a:p>
            <a:r>
              <a:rPr lang="en-US" dirty="0" smtClean="0"/>
              <a:t>There can be no single point of failure</a:t>
            </a:r>
          </a:p>
          <a:p>
            <a:r>
              <a:rPr lang="en-US" dirty="0" smtClean="0"/>
              <a:t>Software based, not an appliance</a:t>
            </a:r>
          </a:p>
          <a:p>
            <a:r>
              <a:rPr lang="en-US" dirty="0" smtClean="0"/>
              <a:t>Open Source</a:t>
            </a:r>
          </a:p>
          <a:p>
            <a:r>
              <a:rPr lang="en-US" dirty="0" smtClean="0"/>
              <a:t>Run on commodity hardware</a:t>
            </a:r>
          </a:p>
          <a:p>
            <a:r>
              <a:rPr lang="en-US" dirty="0" smtClean="0"/>
              <a:t>Everything must self-manage wherever possible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1600" dirty="0"/>
              <a:t>http://</a:t>
            </a:r>
            <a:r>
              <a:rPr lang="en-US" sz="1600" dirty="0" err="1"/>
              <a:t>www.inktank.com</a:t>
            </a:r>
            <a:r>
              <a:rPr lang="en-US" sz="1600" dirty="0"/>
              <a:t>/resource/end-of-raid-as-we-know-it-with-</a:t>
            </a:r>
            <a:r>
              <a:rPr lang="en-US" sz="1600" dirty="0" err="1"/>
              <a:t>ceph</a:t>
            </a:r>
            <a:r>
              <a:rPr lang="en-US" sz="1600" dirty="0"/>
              <a:t>-replication/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Design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16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Archival and backup storage</a:t>
            </a:r>
          </a:p>
          <a:p>
            <a:pPr lvl="1"/>
            <a:r>
              <a:rPr lang="en-US" dirty="0" smtClean="0"/>
              <a:t>Primary data storage</a:t>
            </a:r>
          </a:p>
          <a:p>
            <a:pPr lvl="1"/>
            <a:r>
              <a:rPr lang="en-US" dirty="0" smtClean="0"/>
              <a:t>S3 like storage</a:t>
            </a:r>
          </a:p>
          <a:p>
            <a:pPr lvl="1"/>
            <a:r>
              <a:rPr lang="en-US" dirty="0" smtClean="0"/>
              <a:t>Web services and platforms</a:t>
            </a:r>
          </a:p>
          <a:p>
            <a:pPr lvl="1"/>
            <a:r>
              <a:rPr lang="en-US" dirty="0" smtClean="0"/>
              <a:t>Application Development</a:t>
            </a:r>
          </a:p>
          <a:p>
            <a:r>
              <a:rPr lang="en-US" dirty="0" smtClean="0"/>
              <a:t>Block</a:t>
            </a:r>
          </a:p>
          <a:p>
            <a:pPr lvl="1"/>
            <a:r>
              <a:rPr lang="en-US" dirty="0" smtClean="0"/>
              <a:t>SAN replacement</a:t>
            </a:r>
          </a:p>
          <a:p>
            <a:pPr lvl="1"/>
            <a:r>
              <a:rPr lang="en-US" dirty="0" smtClean="0"/>
              <a:t>Virtual block devices, VM Images</a:t>
            </a:r>
          </a:p>
          <a:p>
            <a:r>
              <a:rPr lang="en-US" dirty="0" smtClean="0"/>
              <a:t>File</a:t>
            </a:r>
          </a:p>
          <a:p>
            <a:pPr lvl="1"/>
            <a:r>
              <a:rPr lang="en-US" dirty="0" smtClean="0"/>
              <a:t>HPC</a:t>
            </a:r>
            <a:endParaRPr lang="en-US" dirty="0"/>
          </a:p>
          <a:p>
            <a:pPr lvl="1"/>
            <a:r>
              <a:rPr lang="en-US" dirty="0" err="1" smtClean="0"/>
              <a:t>Posix</a:t>
            </a:r>
            <a:r>
              <a:rPr lang="en-US" dirty="0" smtClean="0"/>
              <a:t> compliant shared file system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</a:t>
            </a:r>
            <a:r>
              <a:rPr lang="en-US" dirty="0" smtClean="0"/>
              <a:t>Storage Needs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192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49416536"/>
              </p:ext>
            </p:extLst>
          </p:nvPr>
        </p:nvGraphicFramePr>
        <p:xfrm>
          <a:off x="350606" y="1551182"/>
          <a:ext cx="8623493" cy="437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138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Glance</a:t>
            </a:r>
          </a:p>
          <a:p>
            <a:pPr lvl="1"/>
            <a:r>
              <a:rPr lang="en-US" dirty="0" smtClean="0"/>
              <a:t>Image and volume snapshot storage (metadata, uses available storage for actual files)</a:t>
            </a:r>
          </a:p>
          <a:p>
            <a:r>
              <a:rPr lang="en-US" dirty="0" smtClean="0"/>
              <a:t>Cinder</a:t>
            </a:r>
          </a:p>
          <a:p>
            <a:pPr lvl="1"/>
            <a:r>
              <a:rPr lang="en-US" dirty="0" smtClean="0"/>
              <a:t>Block Storage that is exposed as volumes to the virtual machines</a:t>
            </a:r>
          </a:p>
          <a:p>
            <a:r>
              <a:rPr lang="en-US" dirty="0" smtClean="0"/>
              <a:t>Swift</a:t>
            </a:r>
          </a:p>
          <a:p>
            <a:pPr lvl="1"/>
            <a:r>
              <a:rPr lang="en-US" dirty="0" smtClean="0"/>
              <a:t>Object Storage (think S3)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 </a:t>
            </a:r>
            <a:r>
              <a:rPr lang="en-US" dirty="0" err="1" smtClean="0"/>
              <a:t>OpenStack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081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3-09-16 at 10.05.0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6" b="5046"/>
          <a:stretch>
            <a:fillRect/>
          </a:stretch>
        </p:blipFill>
        <p:spPr>
          <a:xfrm>
            <a:off x="423477" y="1274772"/>
            <a:ext cx="8092011" cy="451579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as Storage in </a:t>
            </a:r>
            <a:r>
              <a:rPr lang="en-US" dirty="0" err="1" smtClean="0"/>
              <a:t>OpenStack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213755" y="5864651"/>
            <a:ext cx="66354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www.inktank.com</a:t>
            </a:r>
            <a:r>
              <a:rPr lang="en-US" dirty="0"/>
              <a:t>/resource/complete-</a:t>
            </a:r>
            <a:r>
              <a:rPr lang="en-US" dirty="0" err="1"/>
              <a:t>openstack</a:t>
            </a:r>
            <a:r>
              <a:rPr lang="en-US" dirty="0"/>
              <a:t>-storage/</a:t>
            </a:r>
          </a:p>
        </p:txBody>
      </p:sp>
    </p:spTree>
    <p:extLst>
      <p:ext uri="{BB962C8B-B14F-4D97-AF65-F5344CB8AC3E}">
        <p14:creationId xmlns:p14="http://schemas.microsoft.com/office/powerpoint/2010/main" val="230266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Volumes for Virtual machines</a:t>
            </a:r>
          </a:p>
          <a:p>
            <a:r>
              <a:rPr lang="en-US" dirty="0" smtClean="0"/>
              <a:t>Backed by RBD</a:t>
            </a:r>
          </a:p>
          <a:p>
            <a:r>
              <a:rPr lang="en-US" dirty="0" smtClean="0"/>
              <a:t>Persistent (unlike VMs)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 devices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4E19C-65DB-B947-944C-35C6800AC389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" name="Picture 4" descr="7122323447_bb1629bf5c_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901" y="-152400"/>
            <a:ext cx="10556837" cy="701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700" y="520700"/>
            <a:ext cx="825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err="1" smtClean="0">
                <a:solidFill>
                  <a:schemeClr val="bg1"/>
                </a:solidFill>
                <a:latin typeface="Arial Black"/>
                <a:cs typeface="Arial Black"/>
              </a:rPr>
              <a:t>Ceph</a:t>
            </a:r>
            <a:r>
              <a:rPr lang="en-US" sz="7200" dirty="0" smtClean="0">
                <a:solidFill>
                  <a:schemeClr val="bg1"/>
                </a:solidFill>
                <a:latin typeface="Arial Black"/>
                <a:cs typeface="Arial Black"/>
              </a:rPr>
              <a:t> @ SWITCH</a:t>
            </a:r>
            <a:endParaRPr lang="en-US" sz="7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03700" y="621665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FFFFFF"/>
                </a:solidFill>
              </a:rPr>
              <a:t>https://secure.flickr.com/photos/83275239@N00/7122323447</a:t>
            </a:r>
            <a:endParaRPr 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7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SWITCH_en">
  <a:themeElements>
    <a:clrScheme name="Custom 2">
      <a:dk1>
        <a:srgbClr val="000000"/>
      </a:dk1>
      <a:lt1>
        <a:srgbClr val="FFFFFF"/>
      </a:lt1>
      <a:dk2>
        <a:srgbClr val="00247D"/>
      </a:dk2>
      <a:lt2>
        <a:srgbClr val="7F91BF"/>
      </a:lt2>
      <a:accent1>
        <a:srgbClr val="F39900"/>
      </a:accent1>
      <a:accent2>
        <a:srgbClr val="F6C675"/>
      </a:accent2>
      <a:accent3>
        <a:srgbClr val="FF004B"/>
      </a:accent3>
      <a:accent4>
        <a:srgbClr val="FFF000"/>
      </a:accent4>
      <a:accent5>
        <a:srgbClr val="A3ABB1"/>
      </a:accent5>
      <a:accent6>
        <a:srgbClr val="CCD1D5"/>
      </a:accent6>
      <a:hlink>
        <a:srgbClr val="0099FF"/>
      </a:hlink>
      <a:folHlink>
        <a:srgbClr val="9900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SWITCH_en.potx</Template>
  <TotalTime>18104</TotalTime>
  <Words>870</Words>
  <Application>Microsoft Macintosh PowerPoint</Application>
  <PresentationFormat>On-screen Show (4:3)</PresentationFormat>
  <Paragraphs>197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SWITCH_en</vt:lpstr>
      <vt:lpstr>Ceph Storage in OpenStack</vt:lpstr>
      <vt:lpstr>Ceph</vt:lpstr>
      <vt:lpstr>PowerPoint Presentation</vt:lpstr>
      <vt:lpstr>Ceph Design Goals</vt:lpstr>
      <vt:lpstr>Different Storage Needs</vt:lpstr>
      <vt:lpstr>Ceph </vt:lpstr>
      <vt:lpstr>Storage in OpenStack</vt:lpstr>
      <vt:lpstr>Ceph as Storage in OpenStack</vt:lpstr>
      <vt:lpstr>Block devices</vt:lpstr>
      <vt:lpstr>Cloud @ SWITCH</vt:lpstr>
      <vt:lpstr>“Current” Preproduction Cluster</vt:lpstr>
      <vt:lpstr>First Planned Production Cluster</vt:lpstr>
      <vt:lpstr>Storage numbers</vt:lpstr>
      <vt:lpstr>OpenStack &amp; Ceph</vt:lpstr>
      <vt:lpstr>Ceph Support in Havana</vt:lpstr>
      <vt:lpstr>Object Storage</vt:lpstr>
      <vt:lpstr>Shared Storage for VMs</vt:lpstr>
      <vt:lpstr>Block Devices</vt:lpstr>
      <vt:lpstr>CephFS as shared instance storage</vt:lpstr>
      <vt:lpstr>CephFS for shared file storage</vt:lpstr>
      <vt:lpstr>Experience</vt:lpstr>
      <vt:lpstr>Would we do it again?</vt:lpstr>
      <vt:lpstr>Nitty gritty</vt:lpstr>
    </vt:vector>
  </TitlesOfParts>
  <Manager/>
  <Company>SWITCH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s3 s3</cp:lastModifiedBy>
  <cp:revision>155</cp:revision>
  <dcterms:created xsi:type="dcterms:W3CDTF">2011-04-04T13:54:55Z</dcterms:created>
  <dcterms:modified xsi:type="dcterms:W3CDTF">2013-12-06T10:23:46Z</dcterms:modified>
  <cp:category/>
</cp:coreProperties>
</file>