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1" r:id="rId2"/>
    <p:sldId id="256" r:id="rId3"/>
    <p:sldId id="264" r:id="rId4"/>
    <p:sldId id="292" r:id="rId5"/>
    <p:sldId id="267" r:id="rId6"/>
    <p:sldId id="273" r:id="rId7"/>
    <p:sldId id="274" r:id="rId8"/>
    <p:sldId id="275" r:id="rId9"/>
    <p:sldId id="262" r:id="rId10"/>
    <p:sldId id="260" r:id="rId11"/>
    <p:sldId id="280" r:id="rId12"/>
    <p:sldId id="263" r:id="rId13"/>
    <p:sldId id="268" r:id="rId14"/>
    <p:sldId id="283" r:id="rId15"/>
    <p:sldId id="265" r:id="rId16"/>
    <p:sldId id="266" r:id="rId17"/>
    <p:sldId id="282" r:id="rId18"/>
    <p:sldId id="284" r:id="rId19"/>
    <p:sldId id="286" r:id="rId20"/>
    <p:sldId id="269" r:id="rId21"/>
    <p:sldId id="281" r:id="rId22"/>
    <p:sldId id="277" r:id="rId23"/>
    <p:sldId id="257" r:id="rId24"/>
    <p:sldId id="278" r:id="rId25"/>
    <p:sldId id="272" r:id="rId26"/>
    <p:sldId id="293" r:id="rId27"/>
    <p:sldId id="259" r:id="rId28"/>
    <p:sldId id="258" r:id="rId29"/>
    <p:sldId id="285" r:id="rId30"/>
    <p:sldId id="29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68E64-CE6F-42D3-A07B-7EF102B2A4C5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F2665-D0C6-4C8F-9854-524FCE71C2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555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BB78-DC03-4389-A325-88D893C07D2B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5795-DD48-4F2A-90B9-CFE98D011C0E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FEBE-923E-4E75-B79C-45D670B832E4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470B-F1DE-423C-8210-174EC773CC3B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EC37A-53EB-4BB9-A1F7-0BE8186ADD6B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0018-5F3E-4418-A56A-73544E6EBA23}" type="datetime1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36656-FDCD-426E-875B-2D6BA7DDC8E2}" type="datetime1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B610-6F72-450C-84A1-DACB63D9BC91}" type="datetime1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4837-4E44-4DAD-8F0E-D70661892330}" type="datetime1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8288-6C71-4129-A013-4B8E41304EAC}" type="datetime1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77078-88AB-4577-8A3C-87E6DE62074C}" type="datetime1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EF95E-4EE5-4D0A-A218-B6C816B777DC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i="1" kern="1200">
          <a:solidFill>
            <a:srgbClr val="0000CC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wmf"/><Relationship Id="rId4" Type="http://schemas.openxmlformats.org/officeDocument/2006/relationships/image" Target="../media/image7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"/>
            <a:ext cx="5715000" cy="533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Why BNL’s magnetron 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08" y="496042"/>
            <a:ext cx="7543799" cy="570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143" y="612099"/>
            <a:ext cx="1752467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Linac4</a:t>
            </a:r>
          </a:p>
          <a:p>
            <a:pPr algn="r"/>
            <a:r>
              <a:rPr lang="en-GB" dirty="0" smtClean="0">
                <a:solidFill>
                  <a:srgbClr val="0000FF"/>
                </a:solidFill>
              </a:rPr>
              <a:t>80 mA</a:t>
            </a:r>
          </a:p>
          <a:p>
            <a:pPr algn="r"/>
            <a:r>
              <a:rPr lang="en-GB" dirty="0" smtClean="0">
                <a:solidFill>
                  <a:srgbClr val="FF0000"/>
                </a:solidFill>
              </a:rPr>
              <a:t>45</a:t>
            </a:r>
            <a:r>
              <a:rPr lang="en-GB" dirty="0" smtClean="0">
                <a:solidFill>
                  <a:srgbClr val="0000FF"/>
                </a:solidFill>
              </a:rPr>
              <a:t> kV</a:t>
            </a:r>
          </a:p>
          <a:p>
            <a:pPr algn="r"/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  <a:p>
            <a:pPr algn="r"/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pPr algn="r"/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pPr algn="r"/>
            <a:r>
              <a:rPr lang="en-GB" dirty="0" smtClean="0">
                <a:solidFill>
                  <a:srgbClr val="FF0000"/>
                </a:solidFill>
              </a:rPr>
              <a:t>0.8-2.0</a:t>
            </a:r>
            <a:r>
              <a:rPr lang="en-GB" dirty="0" smtClean="0">
                <a:solidFill>
                  <a:srgbClr val="0000FF"/>
                </a:solidFill>
              </a:rPr>
              <a:t> Hz</a:t>
            </a:r>
          </a:p>
          <a:p>
            <a:pPr algn="r"/>
            <a:r>
              <a:rPr lang="en-GB" dirty="0" smtClean="0">
                <a:solidFill>
                  <a:srgbClr val="0000FF"/>
                </a:solidFill>
              </a:rPr>
              <a:t>700 </a:t>
            </a:r>
            <a:r>
              <a:rPr lang="en-GB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dirty="0" err="1" smtClean="0">
                <a:solidFill>
                  <a:srgbClr val="0000FF"/>
                </a:solidFill>
              </a:rPr>
              <a:t>s</a:t>
            </a:r>
            <a:endParaRPr lang="en-GB" dirty="0" smtClean="0">
              <a:solidFill>
                <a:srgbClr val="0000FF"/>
              </a:solidFill>
            </a:endParaRPr>
          </a:p>
          <a:p>
            <a:pPr algn="r"/>
            <a:r>
              <a:rPr lang="en-GB" dirty="0" smtClean="0">
                <a:solidFill>
                  <a:srgbClr val="FF0000"/>
                </a:solidFill>
              </a:rPr>
              <a:t>0.07-0.14</a:t>
            </a:r>
            <a:r>
              <a:rPr lang="en-GB" dirty="0" smtClean="0">
                <a:solidFill>
                  <a:srgbClr val="0000FF"/>
                </a:solidFill>
              </a:rPr>
              <a:t> %</a:t>
            </a:r>
          </a:p>
          <a:p>
            <a:pPr algn="r"/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0.25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i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p </a:t>
            </a:r>
            <a:r>
              <a:rPr lang="en-GB" i="1" dirty="0" err="1" smtClean="0">
                <a:solidFill>
                  <a:srgbClr val="0000FF"/>
                </a:solidFill>
              </a:rPr>
              <a:t>mm</a:t>
            </a:r>
            <a:r>
              <a:rPr lang="en-GB" i="1" dirty="0" err="1">
                <a:solidFill>
                  <a:srgbClr val="0000FF"/>
                </a:solidFill>
              </a:rPr>
              <a:t>∙</a:t>
            </a:r>
            <a:r>
              <a:rPr lang="en-GB" i="1" dirty="0" err="1" smtClean="0">
                <a:solidFill>
                  <a:srgbClr val="0000FF"/>
                </a:solidFill>
              </a:rPr>
              <a:t>mrad</a:t>
            </a:r>
            <a:endParaRPr lang="en-GB" i="1" dirty="0" smtClean="0">
              <a:solidFill>
                <a:srgbClr val="0000FF"/>
              </a:solidFill>
            </a:endParaRPr>
          </a:p>
          <a:p>
            <a:pPr algn="r"/>
            <a:r>
              <a:rPr lang="en-GB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5-10</a:t>
            </a:r>
            <a:r>
              <a:rPr lang="en-GB" i="1" dirty="0" smtClean="0">
                <a:solidFill>
                  <a:srgbClr val="0000FF"/>
                </a:solidFill>
              </a:rPr>
              <a:t> g/year </a:t>
            </a:r>
            <a:endParaRPr lang="en-GB" i="1" dirty="0">
              <a:solidFill>
                <a:srgbClr val="0000FF"/>
              </a:solidFill>
            </a:endParaRPr>
          </a:p>
          <a:p>
            <a:pPr algn="r"/>
            <a:r>
              <a:rPr lang="en-GB" i="1" dirty="0" smtClean="0">
                <a:solidFill>
                  <a:srgbClr val="0000FF"/>
                </a:solidFill>
              </a:rPr>
              <a:t> </a:t>
            </a:r>
          </a:p>
          <a:p>
            <a:pPr algn="r"/>
            <a:r>
              <a:rPr lang="en-GB" i="1" dirty="0" smtClean="0">
                <a:solidFill>
                  <a:srgbClr val="0000FF"/>
                </a:solidFill>
              </a:rPr>
              <a:t> </a:t>
            </a:r>
            <a:endParaRPr lang="en-GB" i="1" dirty="0">
              <a:solidFill>
                <a:srgbClr val="0000FF"/>
              </a:solidFill>
            </a:endParaRPr>
          </a:p>
          <a:p>
            <a:pPr algn="r"/>
            <a:r>
              <a:rPr lang="en-GB" i="1" dirty="0" smtClean="0">
                <a:solidFill>
                  <a:srgbClr val="0000FF"/>
                </a:solidFill>
              </a:rPr>
              <a:t> </a:t>
            </a:r>
            <a:endParaRPr lang="en-GB" i="1" dirty="0">
              <a:solidFill>
                <a:srgbClr val="0000FF"/>
              </a:solidFill>
            </a:endParaRPr>
          </a:p>
          <a:p>
            <a:pPr algn="r"/>
            <a:r>
              <a:rPr lang="en-GB" i="1" dirty="0" smtClean="0">
                <a:solidFill>
                  <a:srgbClr val="0000FF"/>
                </a:solidFill>
              </a:rPr>
              <a:t>&gt; 6 month</a:t>
            </a:r>
          </a:p>
          <a:p>
            <a:pPr algn="r"/>
            <a:endParaRPr lang="en-GB" i="1" dirty="0">
              <a:solidFill>
                <a:srgbClr val="0000FF"/>
              </a:solidFill>
            </a:endParaRPr>
          </a:p>
          <a:p>
            <a:pPr algn="r"/>
            <a:endParaRPr lang="en-GB" i="1" dirty="0" smtClean="0">
              <a:solidFill>
                <a:srgbClr val="0000FF"/>
              </a:solidFill>
            </a:endParaRPr>
          </a:p>
          <a:p>
            <a:pPr algn="r"/>
            <a:r>
              <a:rPr lang="en-GB" dirty="0" smtClean="0">
                <a:solidFill>
                  <a:srgbClr val="0000FF"/>
                </a:solidFill>
              </a:rPr>
              <a:t>Ok</a:t>
            </a:r>
          </a:p>
          <a:p>
            <a:pPr algn="r"/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19210" y="0"/>
            <a:ext cx="24389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/>
              <a:t>Circular aperture magnetron </a:t>
            </a:r>
            <a:r>
              <a:rPr lang="en-GB" i="1" dirty="0" smtClean="0"/>
              <a:t>operated at </a:t>
            </a:r>
            <a:r>
              <a:rPr lang="en-GB" i="1" dirty="0"/>
              <a:t>BNL since 1989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0" y="2536311"/>
            <a:ext cx="20574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971800" y="4876800"/>
            <a:ext cx="1066800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90800" y="5867400"/>
            <a:ext cx="762000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629" y="6181512"/>
            <a:ext cx="5965398" cy="6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3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/>
          <a:p>
            <a:r>
              <a:rPr lang="en-GB" dirty="0" smtClean="0"/>
              <a:t>Ageing/wear mechanisms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0" y="1236021"/>
            <a:ext cx="6328067" cy="551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76400" y="827589"/>
            <a:ext cx="476076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Observation of erosion/damages on: </a:t>
            </a:r>
          </a:p>
          <a:p>
            <a:pPr marL="285750" indent="-285750">
              <a:buFont typeface="Wingdings" panose="05000000000000000000" pitchFamily="2" charset="2"/>
              <a:buChar char="Ø"/>
              <a:tabLst>
                <a:tab pos="1790700" algn="l"/>
              </a:tabLst>
            </a:pPr>
            <a:r>
              <a:rPr lang="en-GB" sz="1600" dirty="0" smtClean="0"/>
              <a:t>Mo-cathode: 	1mm hole </a:t>
            </a:r>
          </a:p>
          <a:p>
            <a:pPr marL="1790700" lvl="1"/>
            <a:r>
              <a:rPr lang="en-GB" sz="1600" dirty="0" smtClean="0"/>
              <a:t>1-2 mm wear on circumference.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Anode plate facing puller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W-tip of the puller electrode.</a:t>
            </a:r>
            <a:endParaRPr lang="en-GB" sz="1600" dirty="0"/>
          </a:p>
        </p:txBody>
      </p:sp>
      <p:sp>
        <p:nvSpPr>
          <p:cNvPr id="7" name="Oval 6"/>
          <p:cNvSpPr/>
          <p:nvPr/>
        </p:nvSpPr>
        <p:spPr>
          <a:xfrm>
            <a:off x="931190" y="3885114"/>
            <a:ext cx="228600" cy="152400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815598" y="2961189"/>
            <a:ext cx="496592" cy="685800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971799" y="3265989"/>
            <a:ext cx="457319" cy="543732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029200" y="3154756"/>
            <a:ext cx="496592" cy="685800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248400" y="1236021"/>
            <a:ext cx="2895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03263" algn="l"/>
              </a:tabLst>
            </a:pPr>
            <a:r>
              <a:rPr lang="en-US" b="1" i="1" dirty="0" err="1" smtClean="0">
                <a:solidFill>
                  <a:srgbClr val="0000FF"/>
                </a:solidFill>
              </a:rPr>
              <a:t>IBSimu</a:t>
            </a:r>
            <a:r>
              <a:rPr lang="en-US" b="1" i="1" dirty="0" smtClean="0"/>
              <a:t>: creation &amp; tracking </a:t>
            </a:r>
            <a:r>
              <a:rPr lang="en-US" b="1" i="1" dirty="0"/>
              <a:t>of positive ions within the extraction region </a:t>
            </a:r>
            <a:r>
              <a:rPr lang="en-US" dirty="0" smtClean="0"/>
              <a:t>(electron </a:t>
            </a:r>
            <a:r>
              <a:rPr lang="en-US" dirty="0"/>
              <a:t>and H</a:t>
            </a:r>
            <a:r>
              <a:rPr lang="en-US" baseline="30000" dirty="0"/>
              <a:t>-</a:t>
            </a:r>
            <a:r>
              <a:rPr lang="en-US" dirty="0"/>
              <a:t> beam induced ionization of Hydrogen gas and Cs </a:t>
            </a:r>
            <a:r>
              <a:rPr lang="en-US" dirty="0" smtClean="0"/>
              <a:t>vapor). </a:t>
            </a:r>
            <a:r>
              <a:rPr lang="en-US" dirty="0"/>
              <a:t>The positive ions travel backwards in direction of the anode and </a:t>
            </a:r>
            <a:r>
              <a:rPr lang="en-US" dirty="0" smtClean="0"/>
              <a:t>Mo-cathode</a:t>
            </a:r>
          </a:p>
          <a:p>
            <a:pPr>
              <a:tabLst>
                <a:tab pos="703263" algn="l"/>
              </a:tabLst>
            </a:pPr>
            <a:r>
              <a:rPr lang="en-US" b="1" i="1" dirty="0" err="1">
                <a:solidFill>
                  <a:srgbClr val="0000FF"/>
                </a:solidFill>
              </a:rPr>
              <a:t>IBSimu</a:t>
            </a:r>
            <a:r>
              <a:rPr lang="en-US" b="1" i="1" dirty="0"/>
              <a:t>: </a:t>
            </a:r>
            <a:r>
              <a:rPr lang="en-US" b="1" i="1" dirty="0" smtClean="0"/>
              <a:t>H</a:t>
            </a:r>
            <a:r>
              <a:rPr lang="en-US" b="1" i="1" baseline="30000" dirty="0" smtClean="0"/>
              <a:t>-</a:t>
            </a:r>
            <a:r>
              <a:rPr lang="en-US" b="1" i="1" dirty="0" smtClean="0"/>
              <a:t>,e-beams → power density on surface </a:t>
            </a:r>
            <a:endParaRPr lang="en-US" dirty="0" smtClean="0"/>
          </a:p>
          <a:p>
            <a:pPr>
              <a:tabLst>
                <a:tab pos="703263" algn="l"/>
              </a:tabLst>
            </a:pPr>
            <a:endParaRPr lang="en-GB" dirty="0" smtClean="0"/>
          </a:p>
          <a:p>
            <a:pPr marL="357188" indent="-357188">
              <a:buFont typeface="Wingdings" pitchFamily="2" charset="2"/>
              <a:buChar char="Ø"/>
              <a:tabLst>
                <a:tab pos="703263" algn="l"/>
              </a:tabLst>
            </a:pPr>
            <a:r>
              <a:rPr lang="en-GB" dirty="0" smtClean="0"/>
              <a:t>Mo-sputtering </a:t>
            </a:r>
            <a:r>
              <a:rPr lang="en-GB" dirty="0"/>
              <a:t>via positive ions (H</a:t>
            </a:r>
            <a:r>
              <a:rPr lang="en-GB" baseline="30000" dirty="0"/>
              <a:t>+</a:t>
            </a:r>
            <a:r>
              <a:rPr lang="en-GB" dirty="0"/>
              <a:t> or Cs</a:t>
            </a:r>
            <a:r>
              <a:rPr lang="en-GB" baseline="30000" dirty="0"/>
              <a:t>+</a:t>
            </a:r>
            <a:r>
              <a:rPr lang="en-GB" dirty="0"/>
              <a:t>) </a:t>
            </a:r>
            <a:r>
              <a:rPr lang="en-GB" dirty="0" smtClean="0"/>
              <a:t>on cathode </a:t>
            </a:r>
            <a:r>
              <a:rPr lang="en-GB" dirty="0"/>
              <a:t>and anode. </a:t>
            </a:r>
          </a:p>
          <a:p>
            <a:pPr marL="357188" indent="-357188">
              <a:buFont typeface="Wingdings" pitchFamily="2" charset="2"/>
              <a:buChar char="Ø"/>
              <a:tabLst>
                <a:tab pos="703263" algn="l"/>
              </a:tabLst>
            </a:pPr>
            <a:r>
              <a:rPr lang="en-GB" dirty="0"/>
              <a:t>30  mA of 35 </a:t>
            </a:r>
            <a:r>
              <a:rPr lang="en-GB" dirty="0" err="1"/>
              <a:t>keV</a:t>
            </a:r>
            <a:r>
              <a:rPr lang="en-GB" dirty="0"/>
              <a:t> electrons deposit a peak power above 1 kW/mm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dirty="0" smtClean="0"/>
              <a:t>on </a:t>
            </a:r>
            <a:r>
              <a:rPr lang="en-GB" dirty="0"/>
              <a:t>the W-tip of the puller </a:t>
            </a:r>
            <a:r>
              <a:rPr lang="en-GB" dirty="0" smtClean="0"/>
              <a:t>electrode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261" y="2362200"/>
            <a:ext cx="567177" cy="522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03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268" y="0"/>
            <a:ext cx="5291227" cy="407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173400" y="3276600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182232" y="141984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436332" y="1789180"/>
            <a:ext cx="269869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424280" y="3645932"/>
            <a:ext cx="250199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703" y="13814"/>
            <a:ext cx="3796517" cy="1406034"/>
          </a:xfrm>
        </p:spPr>
        <p:txBody>
          <a:bodyPr>
            <a:noAutofit/>
          </a:bodyPr>
          <a:lstStyle/>
          <a:p>
            <a:r>
              <a:rPr lang="en-GB" sz="2400" dirty="0"/>
              <a:t>Ageing / </a:t>
            </a:r>
            <a:r>
              <a:rPr lang="en-GB" sz="2400" dirty="0" smtClean="0"/>
              <a:t>wear </a:t>
            </a:r>
            <a:br>
              <a:rPr lang="en-GB" sz="2400" dirty="0" smtClean="0"/>
            </a:br>
            <a:r>
              <a:rPr lang="en-GB" sz="2400" dirty="0" smtClean="0"/>
              <a:t>summary </a:t>
            </a:r>
            <a:endParaRPr lang="en-GB" sz="2400" dirty="0"/>
          </a:p>
        </p:txBody>
      </p:sp>
      <p:sp>
        <p:nvSpPr>
          <p:cNvPr id="11" name="Oval 10"/>
          <p:cNvSpPr/>
          <p:nvPr/>
        </p:nvSpPr>
        <p:spPr>
          <a:xfrm>
            <a:off x="5616325" y="1516434"/>
            <a:ext cx="322187" cy="2727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C00000"/>
                </a:solidFill>
              </a:rPr>
              <a:t>3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12676" y="2514600"/>
            <a:ext cx="883324" cy="533400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5977985" y="1846498"/>
            <a:ext cx="381000" cy="381000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6168485" y="1006968"/>
            <a:ext cx="419100" cy="53340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4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491881" y="1315689"/>
            <a:ext cx="332176" cy="387366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5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4144379"/>
            <a:ext cx="6747858" cy="269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36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22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Estimation of Cs</a:t>
            </a:r>
            <a:r>
              <a:rPr lang="en-GB" baseline="30000" dirty="0"/>
              <a:t> +</a:t>
            </a:r>
            <a:r>
              <a:rPr lang="en-GB" dirty="0" smtClean="0"/>
              <a:t> and H</a:t>
            </a:r>
            <a:r>
              <a:rPr lang="en-GB" baseline="30000" dirty="0" smtClean="0"/>
              <a:t>+</a:t>
            </a:r>
            <a:r>
              <a:rPr lang="en-GB" dirty="0" smtClean="0"/>
              <a:t> sputtering rates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Picture 3" descr="D:\BNL source\2012 Cs sputtering\2012-05-03 Paper for NIBS conference\results\2012-08-22 Mo cathode.BMP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" t="7455" b="3509"/>
          <a:stretch/>
        </p:blipFill>
        <p:spPr bwMode="auto">
          <a:xfrm>
            <a:off x="2583" y="664096"/>
            <a:ext cx="4258433" cy="31174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D:\BNL source\2012 Cs sputtering\2012-05-03 Paper for NIBS conference\results\2012-08-22 SS anode.BMP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8" t="7676" b="3948"/>
          <a:stretch/>
        </p:blipFill>
        <p:spPr bwMode="auto">
          <a:xfrm>
            <a:off x="4800600" y="674348"/>
            <a:ext cx="4154795" cy="30840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D:\BNL source\2012 Cs sputtering\2012-05-03 Paper for NIBS conference\results\2012-08-08 Mo cathode with angle.BMP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" t="9214" r="10848" b="4562"/>
          <a:stretch/>
        </p:blipFill>
        <p:spPr bwMode="auto">
          <a:xfrm>
            <a:off x="2583" y="3826790"/>
            <a:ext cx="3852131" cy="304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3886200" y="3758419"/>
            <a:ext cx="5257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03263" algn="l"/>
              </a:tabLst>
            </a:pPr>
            <a:r>
              <a:rPr lang="en-GB" i="1" dirty="0" smtClean="0">
                <a:solidFill>
                  <a:srgbClr val="0000FF"/>
                </a:solidFill>
              </a:rPr>
              <a:t>Within a few simplified assumptions (no sparking) &amp; BNL’s duty factor of 0.5%:</a:t>
            </a:r>
          </a:p>
          <a:p>
            <a:pPr marL="357188" indent="-357188">
              <a:buFont typeface="Wingdings" pitchFamily="2" charset="2"/>
              <a:buChar char="Ø"/>
              <a:tabLst>
                <a:tab pos="703263" algn="l"/>
              </a:tabLst>
            </a:pPr>
            <a:r>
              <a:rPr lang="en-GB" dirty="0" smtClean="0"/>
              <a:t>Mo-cathode dominated by Cs-sputtering rate of O(200)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m/year. </a:t>
            </a:r>
            <a:endParaRPr lang="en-GB" dirty="0"/>
          </a:p>
          <a:p>
            <a:pPr marL="357188" indent="-357188">
              <a:buFont typeface="Wingdings" pitchFamily="2" charset="2"/>
              <a:buChar char="Ø"/>
              <a:tabLst>
                <a:tab pos="703263" algn="l"/>
              </a:tabLst>
            </a:pPr>
            <a:r>
              <a:rPr lang="en-GB" dirty="0" smtClean="0"/>
              <a:t>SS-anode plate O(3)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m/year</a:t>
            </a:r>
          </a:p>
          <a:p>
            <a:pPr marL="357188" indent="-357188">
              <a:buFont typeface="Wingdings" pitchFamily="2" charset="2"/>
              <a:buChar char="Ø"/>
              <a:tabLst>
                <a:tab pos="703263" algn="l"/>
              </a:tabLst>
            </a:pPr>
            <a:r>
              <a:rPr lang="en-GB" dirty="0" smtClean="0"/>
              <a:t>Scales down with Linac4 duty factor (0.2%)</a:t>
            </a:r>
          </a:p>
          <a:p>
            <a:pPr marL="357188" indent="-357188">
              <a:buFont typeface="Wingdings" pitchFamily="2" charset="2"/>
              <a:buChar char="Ø"/>
              <a:tabLst>
                <a:tab pos="703263" algn="l"/>
              </a:tabLst>
            </a:pPr>
            <a:r>
              <a:rPr lang="en-GB" dirty="0" smtClean="0"/>
              <a:t>Effect of increased extraction voltage from BNL 35</a:t>
            </a:r>
            <a:r>
              <a:rPr lang="en-US" i="1" dirty="0"/>
              <a:t> </a:t>
            </a:r>
            <a:r>
              <a:rPr lang="en-US" i="1" dirty="0" smtClean="0"/>
              <a:t>→ Linac4 45 kV:</a:t>
            </a:r>
          </a:p>
          <a:p>
            <a:pPr marL="814388" lvl="1" indent="-357188">
              <a:buFont typeface="Wingdings" pitchFamily="2" charset="2"/>
              <a:buChar char="Ø"/>
              <a:tabLst>
                <a:tab pos="703263" algn="l"/>
              </a:tabLst>
            </a:pPr>
            <a:r>
              <a:rPr lang="en-US" i="1" dirty="0" smtClean="0"/>
              <a:t>O(10%) Increased sputtering rate</a:t>
            </a:r>
          </a:p>
          <a:p>
            <a:pPr marL="814388" lvl="1" indent="-357188">
              <a:buFont typeface="Wingdings" pitchFamily="2" charset="2"/>
              <a:buChar char="Ø"/>
              <a:tabLst>
                <a:tab pos="703263" algn="l"/>
              </a:tabLst>
            </a:pPr>
            <a:r>
              <a:rPr lang="en-US" i="1" dirty="0" smtClean="0"/>
              <a:t>O(25%) increased energy density </a:t>
            </a:r>
            <a:r>
              <a:rPr lang="en-US" i="1" dirty="0" err="1" smtClean="0"/>
              <a:t>tbc</a:t>
            </a:r>
            <a:r>
              <a:rPr lang="en-US" i="1" dirty="0" smtClean="0"/>
              <a:t>. via </a:t>
            </a:r>
            <a:r>
              <a:rPr lang="en-US" i="1" dirty="0" err="1" smtClean="0"/>
              <a:t>IBSimu</a:t>
            </a:r>
            <a:r>
              <a:rPr lang="en-US" i="1" dirty="0" smtClean="0"/>
              <a:t> modeling of e,H</a:t>
            </a:r>
            <a:r>
              <a:rPr lang="en-US" i="1" baseline="30000" dirty="0" smtClean="0"/>
              <a:t>-</a:t>
            </a:r>
            <a:r>
              <a:rPr lang="en-US" i="1" dirty="0" smtClean="0"/>
              <a:t>,</a:t>
            </a:r>
            <a:r>
              <a:rPr lang="en-US" i="1" dirty="0" err="1" smtClean="0"/>
              <a:t>p,Cs</a:t>
            </a:r>
            <a:r>
              <a:rPr lang="en-US" i="1" baseline="30000" dirty="0" smtClean="0"/>
              <a:t>+</a:t>
            </a:r>
            <a:r>
              <a:rPr lang="en-US" i="1" dirty="0" smtClean="0"/>
              <a:t> beams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01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GB" sz="2000" dirty="0" smtClean="0"/>
              <a:t>2013-10</a:t>
            </a:r>
            <a:r>
              <a:rPr lang="en-GB" dirty="0" smtClean="0"/>
              <a:t> Test location at BNL: </a:t>
            </a:r>
            <a:r>
              <a:rPr lang="en-GB" dirty="0" err="1" smtClean="0"/>
              <a:t>Linac</a:t>
            </a:r>
            <a:r>
              <a:rPr lang="en-GB" dirty="0" smtClean="0"/>
              <a:t> injector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230" y="762000"/>
            <a:ext cx="4498792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05200"/>
            <a:ext cx="2706189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9006957">
            <a:off x="2795113" y="2803971"/>
            <a:ext cx="609600" cy="838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276600"/>
            <a:ext cx="4691063" cy="302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7343" y="2438400"/>
            <a:ext cx="19986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Faraday cage 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Cs-Oven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H2-feed line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6402690"/>
            <a:ext cx="4601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30000" dirty="0" smtClean="0"/>
              <a:t>-</a:t>
            </a:r>
            <a:r>
              <a:rPr lang="en-GB" dirty="0" smtClean="0"/>
              <a:t> source housing, solenoid &amp; steering magnet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19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HV-rack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1" name="Picture 3" descr="X:\x Linac4 ion source upgrade\Collaborations\BNL J_Alessi\2013-10-7-9 BNL Magnetron tests\Pictures BNL D_S\07102013-IMG_91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3858536" cy="57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X:\x Linac4 ion source upgrade\Collaborations\BNL J_Alessi\2013-10-7-9 BNL Magnetron tests\Pictures BNL D_S\07102013-IMG_91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990600"/>
            <a:ext cx="3858536" cy="57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742" y="2438400"/>
            <a:ext cx="16002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Arc discharge monitoring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9742" y="3417376"/>
            <a:ext cx="16002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T-control </a:t>
            </a:r>
          </a:p>
          <a:p>
            <a:pPr algn="ctr"/>
            <a:r>
              <a:rPr lang="en-GB" sz="1600" dirty="0" smtClean="0"/>
              <a:t>Cs-Oven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742" y="4165937"/>
            <a:ext cx="1600200" cy="830997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-pulser</a:t>
            </a:r>
          </a:p>
          <a:p>
            <a:pPr algn="ctr"/>
            <a:r>
              <a:rPr lang="en-GB" sz="1600" dirty="0" smtClean="0"/>
              <a:t>Control: 20-30 V</a:t>
            </a:r>
          </a:p>
          <a:p>
            <a:pPr algn="ctr"/>
            <a:r>
              <a:rPr lang="en-GB" sz="1600" dirty="0" smtClean="0"/>
              <a:t>15, +75 +10 </a:t>
            </a:r>
            <a:r>
              <a:rPr lang="en-GB" sz="1600" dirty="0" smtClean="0">
                <a:latin typeface="Symbol" panose="05050102010706020507" pitchFamily="18" charset="2"/>
              </a:rPr>
              <a:t>m</a:t>
            </a:r>
            <a:r>
              <a:rPr lang="en-GB" sz="1600" dirty="0" smtClean="0"/>
              <a:t>F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742" y="5366266"/>
            <a:ext cx="1600200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Heaters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742" y="6019800"/>
            <a:ext cx="16002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Arc-discharge controller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10200" y="1121044"/>
            <a:ext cx="1600200" cy="830997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feed line pressure regulation</a:t>
            </a:r>
          </a:p>
        </p:txBody>
      </p:sp>
    </p:spTree>
    <p:extLst>
      <p:ext uri="{BB962C8B-B14F-4D97-AF65-F5344CB8AC3E}">
        <p14:creationId xmlns:p14="http://schemas.microsoft.com/office/powerpoint/2010/main" val="2227711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9942"/>
          </a:xfrm>
        </p:spPr>
        <p:txBody>
          <a:bodyPr/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 injection EM-valve Measurement </a:t>
            </a:r>
            <a:r>
              <a:rPr lang="en-GB" sz="2000" dirty="0" smtClean="0"/>
              <a:t>2011-04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38554" y="5180582"/>
            <a:ext cx="4447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Gauge: </a:t>
            </a:r>
            <a:r>
              <a:rPr lang="en-GB" b="1" dirty="0" err="1"/>
              <a:t>mks</a:t>
            </a:r>
            <a:r>
              <a:rPr lang="en-GB" dirty="0"/>
              <a:t> , controller 937A, direct readout via a Tektronix </a:t>
            </a:r>
            <a:r>
              <a:rPr lang="en-GB" dirty="0" smtClean="0"/>
              <a:t>oscilloscope</a:t>
            </a:r>
          </a:p>
          <a:p>
            <a:r>
              <a:rPr lang="en-GB" dirty="0" smtClean="0"/>
              <a:t>Control via pulse generator (square function)</a:t>
            </a:r>
            <a:endParaRPr lang="en-GB" dirty="0"/>
          </a:p>
        </p:txBody>
      </p:sp>
      <p:pic>
        <p:nvPicPr>
          <p:cNvPr id="5" name="Picture 6" descr="X:\x Linac4 ion source upgrade\Collaborations\BNL J_Alessi\BNL Magnetron valve\P10106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744" y="1408796"/>
            <a:ext cx="3403600" cy="25527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V="1">
            <a:off x="1082544" y="2685146"/>
            <a:ext cx="266700" cy="6484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1179" y="3333608"/>
            <a:ext cx="771365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O-ring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157947" y="3333608"/>
            <a:ext cx="32637" cy="2585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23612" y="3631788"/>
            <a:ext cx="1876732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Steel mobile plate</a:t>
            </a:r>
            <a:endParaRPr lang="en-GB" dirty="0"/>
          </a:p>
        </p:txBody>
      </p:sp>
      <p:pic>
        <p:nvPicPr>
          <p:cNvPr id="19" name="Picture 3" descr="X:\x Linac4 ion source upgrade\Collaborations\BNL J_Alessi\BNL Magnetron valve\2012-02-24 Valve measurements\TEK000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7640" y="2946987"/>
            <a:ext cx="4038600" cy="1968818"/>
          </a:xfrm>
          <a:prstGeom prst="rect">
            <a:avLst/>
          </a:prstGeom>
          <a:noFill/>
        </p:spPr>
      </p:pic>
      <p:pic>
        <p:nvPicPr>
          <p:cNvPr id="20" name="Picture 2" descr="X:\x Linac4 ion source upgrade\Collaborations\BNL J_Alessi\BNL Magnetron valve\2012-02-24 Valve measurements\TEK00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7640" y="737187"/>
            <a:ext cx="4038600" cy="1968818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4572000" y="6160008"/>
            <a:ext cx="4014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Courtesy of J. Alessi, A. </a:t>
            </a:r>
            <a:r>
              <a:rPr lang="en-GB" sz="1600" dirty="0" err="1" smtClean="0"/>
              <a:t>Zelensky</a:t>
            </a:r>
            <a:r>
              <a:rPr lang="en-GB" sz="1600" dirty="0" smtClean="0"/>
              <a:t> and G. </a:t>
            </a:r>
            <a:r>
              <a:rPr lang="en-GB" sz="1600" dirty="0" err="1" smtClean="0"/>
              <a:t>Aloian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7918223" y="3162252"/>
            <a:ext cx="407484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7620000" y="920049"/>
            <a:ext cx="1069588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1 </a:t>
            </a:r>
            <a:r>
              <a:rPr lang="en-GB" dirty="0" err="1" smtClean="0"/>
              <a:t>bara</a:t>
            </a:r>
            <a:r>
              <a:rPr lang="en-GB" dirty="0" smtClean="0"/>
              <a:t> air</a:t>
            </a:r>
            <a:endParaRPr lang="en-GB" dirty="0"/>
          </a:p>
        </p:txBody>
      </p:sp>
      <p:pic>
        <p:nvPicPr>
          <p:cNvPr id="24" name="Picture 2" descr="X:\x Linac4 ion source upgrade\Collaborations\BNL J_Alessi\BNL Magnetron valve\P10106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435135" y="4191000"/>
            <a:ext cx="3276600" cy="245745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1270587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2424647" y="1488824"/>
            <a:ext cx="1004353" cy="79717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10325" y="1119492"/>
            <a:ext cx="1608004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Electro magnet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96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Cs-Oven ^&amp; transfer line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1698" y="5962884"/>
            <a:ext cx="373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Transfer line </a:t>
            </a:r>
            <a:r>
              <a:rPr lang="en-GB" dirty="0" smtClean="0">
                <a:solidFill>
                  <a:srgbClr val="0000FF"/>
                </a:solidFill>
              </a:rPr>
              <a:t>Internal</a:t>
            </a:r>
            <a:r>
              <a:rPr lang="en-GB" dirty="0" smtClean="0"/>
              <a:t> resistor heating 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534" y="1023167"/>
            <a:ext cx="3436502" cy="478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36082"/>
            <a:ext cx="455295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00254" y="1524000"/>
            <a:ext cx="1028745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TL: 300</a:t>
            </a:r>
            <a:r>
              <a:rPr lang="en-GB" sz="1600" dirty="0" smtClean="0">
                <a:latin typeface="Calibri"/>
              </a:rPr>
              <a:t>°</a:t>
            </a:r>
            <a:endParaRPr lang="en-GB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858000" y="2133600"/>
            <a:ext cx="1143000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Valve; 300</a:t>
            </a:r>
            <a:r>
              <a:rPr lang="en-GB" sz="1600" dirty="0" smtClean="0">
                <a:latin typeface="Calibri"/>
              </a:rPr>
              <a:t>°</a:t>
            </a:r>
            <a:endParaRPr lang="en-GB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093785" y="4876800"/>
            <a:ext cx="1288216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Cs-tank 100</a:t>
            </a:r>
            <a:r>
              <a:rPr lang="en-GB" sz="1600" dirty="0" smtClean="0">
                <a:latin typeface="Calibri"/>
              </a:rPr>
              <a:t>°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25908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6781800" cy="6096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Commissioning of the </a:t>
            </a:r>
            <a:r>
              <a:rPr lang="en-GB" sz="2400" dirty="0" err="1" smtClean="0"/>
              <a:t>cesiated</a:t>
            </a:r>
            <a:r>
              <a:rPr lang="en-GB" sz="2400" dirty="0" smtClean="0"/>
              <a:t> Arc-discharge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49029"/>
            <a:ext cx="6324600" cy="4247105"/>
          </a:xfrm>
        </p:spPr>
        <p:txBody>
          <a:bodyPr>
            <a:normAutofit fontScale="92500" lnSpcReduction="20000"/>
          </a:bodyPr>
          <a:lstStyle/>
          <a:p>
            <a:pPr marL="357188" indent="-357188">
              <a:buFont typeface="+mj-lt"/>
              <a:buAutoNum type="arabicParenR"/>
              <a:tabLst>
                <a:tab pos="357188" algn="l"/>
              </a:tabLst>
            </a:pPr>
            <a:r>
              <a:rPr lang="en-GB" sz="2000" dirty="0" smtClean="0"/>
              <a:t>BNL team disassembly-reassembly of CERN’s Magnetron, connection of BNL’s set of permanent magnets, connection of EM H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</a:t>
            </a:r>
            <a:r>
              <a:rPr lang="en-GB" sz="2000" dirty="0" err="1" smtClean="0"/>
              <a:t>pulser</a:t>
            </a:r>
            <a:r>
              <a:rPr lang="en-GB" sz="2000" dirty="0" smtClean="0"/>
              <a:t> valve, adaptation of W-tip of the puller and e-beam welded bellow HV flange.</a:t>
            </a:r>
          </a:p>
          <a:p>
            <a:pPr marL="357188" indent="-357188">
              <a:buFont typeface="+mj-lt"/>
              <a:buAutoNum type="arabicParenR"/>
              <a:tabLst>
                <a:tab pos="357188" algn="l"/>
              </a:tabLst>
            </a:pPr>
            <a:r>
              <a:rPr lang="en-GB" sz="2000" dirty="0" smtClean="0"/>
              <a:t>Pumping down (2200 l/s) source and feed line, heating of </a:t>
            </a:r>
            <a:r>
              <a:rPr lang="en-GB" sz="2000" dirty="0"/>
              <a:t>Cs-transfer </a:t>
            </a:r>
            <a:r>
              <a:rPr lang="en-GB" sz="2000" dirty="0" smtClean="0"/>
              <a:t>line (300</a:t>
            </a:r>
            <a:r>
              <a:rPr lang="en-GB" sz="2000" dirty="0" smtClean="0">
                <a:latin typeface="Calibri"/>
              </a:rPr>
              <a:t>°),</a:t>
            </a:r>
            <a:r>
              <a:rPr lang="en-GB" sz="2000" dirty="0" smtClean="0"/>
              <a:t> start the </a:t>
            </a:r>
            <a:r>
              <a:rPr lang="en-GB" sz="2000" dirty="0"/>
              <a:t>arc discharge H</a:t>
            </a:r>
            <a:r>
              <a:rPr lang="en-GB" sz="2000" baseline="-25000" dirty="0"/>
              <a:t>2 </a:t>
            </a:r>
            <a:r>
              <a:rPr lang="en-GB" sz="2000" dirty="0" err="1" smtClean="0"/>
              <a:t>pulser</a:t>
            </a:r>
            <a:r>
              <a:rPr lang="en-GB" sz="2000" dirty="0" smtClean="0"/>
              <a:t> </a:t>
            </a:r>
            <a:r>
              <a:rPr lang="en-GB" sz="2000" dirty="0"/>
              <a:t>with excess pressure </a:t>
            </a:r>
            <a:r>
              <a:rPr lang="en-GB" sz="2000" dirty="0" smtClean="0"/>
              <a:t>on gas feed line and enhance capacitive discharge (20-30 V, </a:t>
            </a:r>
            <a:r>
              <a:rPr lang="en-GB" sz="2000" b="1" dirty="0">
                <a:solidFill>
                  <a:srgbClr val="0000FF"/>
                </a:solidFill>
              </a:rPr>
              <a:t>15</a:t>
            </a:r>
            <a:r>
              <a:rPr lang="en-GB" sz="2000" dirty="0"/>
              <a:t>, +75 +10 </a:t>
            </a:r>
            <a:r>
              <a:rPr lang="en-GB" sz="2000" dirty="0" smtClean="0">
                <a:latin typeface="Symbol" panose="05050102010706020507" pitchFamily="18" charset="2"/>
              </a:rPr>
              <a:t>m</a:t>
            </a:r>
            <a:r>
              <a:rPr lang="en-GB" sz="2000" dirty="0" smtClean="0"/>
              <a:t>F). Ramp up of the Cs-temperature to 100° then 120</a:t>
            </a:r>
            <a:r>
              <a:rPr lang="en-GB" sz="2000" dirty="0"/>
              <a:t>°</a:t>
            </a:r>
            <a:r>
              <a:rPr lang="en-GB" sz="2000" dirty="0" smtClean="0"/>
              <a:t>. </a:t>
            </a:r>
          </a:p>
          <a:p>
            <a:pPr marL="357188" indent="-357188">
              <a:buFont typeface="+mj-lt"/>
              <a:buAutoNum type="arabicParenR"/>
              <a:tabLst>
                <a:tab pos="357188" algn="l"/>
              </a:tabLst>
            </a:pPr>
            <a:r>
              <a:rPr lang="en-GB" sz="2000" dirty="0" smtClean="0"/>
              <a:t>Wait for </a:t>
            </a:r>
            <a:r>
              <a:rPr lang="en-GB" sz="2000" dirty="0" err="1" smtClean="0"/>
              <a:t>cesiation</a:t>
            </a:r>
            <a:r>
              <a:rPr lang="en-GB" sz="2000" dirty="0" smtClean="0"/>
              <a:t> tracked via a reduction of the </a:t>
            </a:r>
            <a:r>
              <a:rPr lang="en-GB" sz="2000" dirty="0" smtClean="0">
                <a:solidFill>
                  <a:srgbClr val="0000FF"/>
                </a:solidFill>
              </a:rPr>
              <a:t>Arc impedance</a:t>
            </a:r>
            <a:r>
              <a:rPr lang="en-GB" sz="2000" dirty="0" smtClean="0"/>
              <a:t> from high resistance down to typically 10 Ohms (20 A for 200 V). Arc supply in current controlled mode.</a:t>
            </a:r>
          </a:p>
          <a:p>
            <a:pPr marL="357188" indent="-357188">
              <a:buFont typeface="+mj-lt"/>
              <a:buAutoNum type="arabicParenR"/>
              <a:tabLst>
                <a:tab pos="357188" algn="l"/>
              </a:tabLst>
            </a:pPr>
            <a:r>
              <a:rPr lang="en-GB" sz="2000" dirty="0" smtClean="0"/>
              <a:t>Reduction of the H2 flow to 15+10</a:t>
            </a:r>
            <a:r>
              <a:rPr lang="en-GB" sz="2000" dirty="0">
                <a:latin typeface="Symbol" panose="05050102010706020507" pitchFamily="18" charset="2"/>
              </a:rPr>
              <a:t> m</a:t>
            </a:r>
            <a:r>
              <a:rPr lang="en-GB" sz="2000" dirty="0"/>
              <a:t>F</a:t>
            </a:r>
            <a:r>
              <a:rPr lang="en-GB" sz="2000" dirty="0" smtClean="0"/>
              <a:t>, tuning the H2 pulse timing. The arc current is by now only weakly depending on the voltage.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903" y="1793158"/>
            <a:ext cx="2614713" cy="158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565" y="18081"/>
            <a:ext cx="2589171" cy="174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565" y="3409603"/>
            <a:ext cx="2574493" cy="174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903" y="5198345"/>
            <a:ext cx="2590800" cy="160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479010"/>
            <a:ext cx="3798476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6200" y="4613570"/>
            <a:ext cx="28956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Ready to open the sector valve and to start HV (4-5 h)</a:t>
            </a:r>
          </a:p>
        </p:txBody>
      </p:sp>
    </p:spTree>
    <p:extLst>
      <p:ext uri="{BB962C8B-B14F-4D97-AF65-F5344CB8AC3E}">
        <p14:creationId xmlns:p14="http://schemas.microsoft.com/office/powerpoint/2010/main" val="323176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BNL’s IS local control room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098" name="Picture 2" descr="X:\x Linac4 ion source upgrade\Collaborations\BNL J_Alessi\2013-10-7-9 BNL Magnetron tests\Pictures BNL J_L\P10502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4" y="3453862"/>
            <a:ext cx="44958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014676"/>
            <a:ext cx="5638800" cy="2564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738820" y="2046908"/>
            <a:ext cx="1219200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 pulse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13033" y="4278596"/>
            <a:ext cx="1219200" cy="584775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 current vs. Puller HV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5571"/>
            <a:ext cx="3009900" cy="240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52400" y="2722843"/>
            <a:ext cx="1097474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Puller HV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62200" y="1295400"/>
            <a:ext cx="1097474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H</a:t>
            </a:r>
            <a:r>
              <a:rPr lang="en-GB" sz="1600" baseline="30000" dirty="0"/>
              <a:t>-</a:t>
            </a:r>
            <a:r>
              <a:rPr lang="en-GB" sz="1600" dirty="0"/>
              <a:t> current</a:t>
            </a:r>
            <a:endParaRPr lang="en-GB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763324" y="5410200"/>
            <a:ext cx="4318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operational @ 6.6 Hz   </a:t>
            </a:r>
            <a:r>
              <a:rPr lang="en-GB" sz="32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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838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72000" cy="762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Operating at 2 Hz rep. rate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55" y="838200"/>
            <a:ext cx="3466391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5255" y="2038350"/>
            <a:ext cx="1097474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Puller HV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5255" y="1044711"/>
            <a:ext cx="1097474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H</a:t>
            </a:r>
            <a:r>
              <a:rPr lang="en-GB" sz="1600" baseline="30000" dirty="0"/>
              <a:t>-</a:t>
            </a:r>
            <a:r>
              <a:rPr lang="en-GB" sz="1600" dirty="0"/>
              <a:t> current</a:t>
            </a:r>
            <a:endParaRPr lang="en-GB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25255" y="3244709"/>
            <a:ext cx="3358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Saturation of the H</a:t>
            </a:r>
            <a:r>
              <a:rPr lang="en-GB" sz="1400" baseline="30000" dirty="0" smtClean="0"/>
              <a:t>-</a:t>
            </a:r>
            <a:r>
              <a:rPr lang="en-GB" sz="1400" dirty="0" smtClean="0"/>
              <a:t> current acquisition  </a:t>
            </a:r>
            <a:r>
              <a:rPr lang="en-GB" sz="2400" dirty="0" smtClean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391" y="30000"/>
            <a:ext cx="2730164" cy="2029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01255" y="1515899"/>
            <a:ext cx="1767937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Arc voltage 190 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01255" y="160223"/>
            <a:ext cx="1615537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Arc current 18 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01256" y="875434"/>
            <a:ext cx="1219199" cy="33855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/>
              <a:t>Z</a:t>
            </a:r>
            <a:r>
              <a:rPr lang="en-GB" sz="1600" baseline="-25000" dirty="0" err="1" smtClean="0"/>
              <a:t>Arc</a:t>
            </a:r>
            <a:r>
              <a:rPr lang="en-GB" sz="1600" dirty="0" smtClean="0"/>
              <a:t> = 10.5 </a:t>
            </a:r>
            <a:r>
              <a:rPr lang="en-GB" sz="1600" dirty="0" smtClean="0">
                <a:latin typeface="Symbol" panose="05050102010706020507" pitchFamily="18" charset="2"/>
              </a:rPr>
              <a:t>W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11" y="3782023"/>
            <a:ext cx="2853446" cy="214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5353" y="6042320"/>
            <a:ext cx="4071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After modification of the </a:t>
            </a:r>
            <a:r>
              <a:rPr lang="en-GB" sz="1600" dirty="0"/>
              <a:t>H</a:t>
            </a:r>
            <a:r>
              <a:rPr lang="en-GB" sz="1600" baseline="30000" dirty="0"/>
              <a:t>-</a:t>
            </a:r>
            <a:r>
              <a:rPr lang="en-GB" sz="1600" dirty="0"/>
              <a:t> current </a:t>
            </a:r>
            <a:r>
              <a:rPr lang="en-GB" sz="1600" dirty="0" smtClean="0"/>
              <a:t>acquisition</a:t>
            </a:r>
          </a:p>
          <a:p>
            <a:r>
              <a:rPr lang="en-GB" sz="1600" dirty="0" smtClean="0"/>
              <a:t> from 20 mA/V to 30 mA /V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462241" y="5303656"/>
            <a:ext cx="46778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T-Oven = 104°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err="1" smtClean="0"/>
              <a:t>dI</a:t>
            </a:r>
            <a:r>
              <a:rPr lang="en-GB" dirty="0" smtClean="0"/>
              <a:t>(H</a:t>
            </a:r>
            <a:r>
              <a:rPr lang="en-GB" baseline="30000" dirty="0" smtClean="0"/>
              <a:t>-</a:t>
            </a:r>
            <a:r>
              <a:rPr lang="en-GB" dirty="0" smtClean="0"/>
              <a:t>)/</a:t>
            </a:r>
            <a:r>
              <a:rPr lang="en-GB" dirty="0" err="1" smtClean="0"/>
              <a:t>dt</a:t>
            </a:r>
            <a:r>
              <a:rPr lang="en-GB" dirty="0" smtClean="0"/>
              <a:t> = O(1) mA/h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Very responsive to H</a:t>
            </a:r>
            <a:r>
              <a:rPr lang="en-GB" baseline="-25000" dirty="0" smtClean="0"/>
              <a:t>2</a:t>
            </a:r>
            <a:r>
              <a:rPr lang="en-GB" dirty="0" smtClean="0"/>
              <a:t> pressure variation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Increase of T-Oven to 130° induces HV sparks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Peak </a:t>
            </a:r>
            <a:r>
              <a:rPr lang="en-GB" dirty="0"/>
              <a:t>H</a:t>
            </a:r>
            <a:r>
              <a:rPr lang="en-GB" baseline="30000" dirty="0"/>
              <a:t>- </a:t>
            </a:r>
            <a:r>
              <a:rPr lang="en-GB" baseline="30000" dirty="0" smtClean="0"/>
              <a:t> </a:t>
            </a:r>
            <a:r>
              <a:rPr lang="en-GB" dirty="0" smtClean="0"/>
              <a:t>current 135mA @ 39.5 kV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7454" y="4204199"/>
            <a:ext cx="106471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H</a:t>
            </a:r>
            <a:r>
              <a:rPr lang="en-GB" sz="1400" baseline="30000" dirty="0" smtClean="0"/>
              <a:t>-</a:t>
            </a:r>
            <a:r>
              <a:rPr lang="en-GB" sz="1400" dirty="0" smtClean="0"/>
              <a:t> = 145 mA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203" y="5019767"/>
            <a:ext cx="108555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HV = -38 kV)</a:t>
            </a:r>
            <a:endParaRPr lang="en-GB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854" y="1986813"/>
            <a:ext cx="2434338" cy="323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352023" y="2635693"/>
            <a:ext cx="1295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Factor 2/3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352022" y="3475541"/>
            <a:ext cx="3577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New </a:t>
            </a:r>
            <a:r>
              <a:rPr lang="en-GB" sz="1600" dirty="0" smtClean="0"/>
              <a:t>2Hz I(H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) calibration was not implemented in the monitoring log.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5352023" y="4267200"/>
            <a:ext cx="3577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 current monitoring pulse by pulse</a:t>
            </a:r>
          </a:p>
          <a:p>
            <a:r>
              <a:rPr lang="en-GB" sz="1600" dirty="0" smtClean="0"/>
              <a:t>Stability </a:t>
            </a:r>
            <a:r>
              <a:rPr lang="en-GB" sz="1600" dirty="0" smtClean="0">
                <a:solidFill>
                  <a:srgbClr val="0000FF"/>
                </a:solidFill>
              </a:rPr>
              <a:t>few mA/h </a:t>
            </a:r>
            <a:r>
              <a:rPr lang="en-GB" sz="1600" dirty="0" smtClean="0"/>
              <a:t>(no stabilization time)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98956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GB" dirty="0" smtClean="0"/>
              <a:t>BNL’s Magnetron:  Linac4 IS-03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16790" y="533400"/>
            <a:ext cx="9144000" cy="5029200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en-GB" sz="1800" i="1" dirty="0" smtClean="0">
                <a:solidFill>
                  <a:srgbClr val="0000FF"/>
                </a:solidFill>
              </a:rPr>
              <a:t>June 2010, L4IS-review</a:t>
            </a:r>
            <a:r>
              <a:rPr lang="en-GB" sz="1800" dirty="0" smtClean="0"/>
              <a:t>: BNL’ magnetron is the option for nominal current </a:t>
            </a:r>
          </a:p>
          <a:p>
            <a:pPr marL="457200" indent="-457200">
              <a:buNone/>
            </a:pPr>
            <a:endParaRPr lang="en-GB" sz="1800" dirty="0"/>
          </a:p>
          <a:p>
            <a:pPr marL="457200" indent="-457200">
              <a:buNone/>
            </a:pPr>
            <a:endParaRPr lang="en-GB" sz="1800" dirty="0" smtClean="0"/>
          </a:p>
          <a:p>
            <a:pPr marL="457200" indent="-457200">
              <a:buNone/>
            </a:pPr>
            <a:endParaRPr lang="en-GB" sz="1800" i="1" dirty="0" smtClean="0">
              <a:solidFill>
                <a:srgbClr val="0000FF"/>
              </a:solidFill>
            </a:endParaRPr>
          </a:p>
          <a:p>
            <a:pPr marL="457200" indent="-457200">
              <a:buNone/>
            </a:pPr>
            <a:endParaRPr lang="en-GB" sz="1400" i="1" dirty="0" smtClean="0">
              <a:solidFill>
                <a:srgbClr val="0000FF"/>
              </a:solidFill>
            </a:endParaRPr>
          </a:p>
          <a:p>
            <a:pPr marL="457200" indent="-457200">
              <a:buNone/>
            </a:pPr>
            <a:r>
              <a:rPr lang="en-GB" sz="1800" i="1" dirty="0" smtClean="0">
                <a:solidFill>
                  <a:srgbClr val="0000FF"/>
                </a:solidFill>
              </a:rPr>
              <a:t>September 2011, ICIS</a:t>
            </a:r>
            <a:r>
              <a:rPr lang="en-GB" sz="1800" dirty="0" smtClean="0"/>
              <a:t>: Investigation of </a:t>
            </a: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ISIS</a:t>
            </a:r>
            <a:r>
              <a:rPr lang="en-GB" sz="1800" dirty="0" smtClean="0"/>
              <a:t> and </a:t>
            </a: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BNL</a:t>
            </a:r>
            <a:r>
              <a:rPr lang="en-GB" sz="1800" dirty="0" smtClean="0"/>
              <a:t> ion source electrodes after extended operation</a:t>
            </a:r>
          </a:p>
          <a:p>
            <a:pPr marL="457200" indent="-457200">
              <a:buNone/>
            </a:pPr>
            <a:r>
              <a:rPr lang="en-GB" sz="1800" i="1" dirty="0" smtClean="0">
                <a:solidFill>
                  <a:srgbClr val="0000FF"/>
                </a:solidFill>
              </a:rPr>
              <a:t>April 2012</a:t>
            </a:r>
            <a:r>
              <a:rPr lang="en-GB" sz="1800" dirty="0" smtClean="0"/>
              <a:t>: BNL’s drawings received, short test of the gas-pulse at BNL</a:t>
            </a:r>
          </a:p>
          <a:p>
            <a:pPr marL="457200" indent="-457200">
              <a:buNone/>
            </a:pPr>
            <a:r>
              <a:rPr lang="en-GB" sz="1800" i="1" dirty="0" smtClean="0">
                <a:solidFill>
                  <a:srgbClr val="0000FF"/>
                </a:solidFill>
              </a:rPr>
              <a:t>September 2012, NIBS</a:t>
            </a:r>
            <a:r>
              <a:rPr lang="en-GB" sz="1800" dirty="0" smtClean="0"/>
              <a:t>: Estimation of sputtering damages on a Magnetron H</a:t>
            </a:r>
            <a:r>
              <a:rPr lang="en-GB" sz="1800" baseline="30000" dirty="0"/>
              <a:t>-</a:t>
            </a:r>
            <a:r>
              <a:rPr lang="en-GB" sz="1800" dirty="0" smtClean="0"/>
              <a:t> ion source induced by Cs</a:t>
            </a:r>
            <a:r>
              <a:rPr lang="en-GB" sz="1800" baseline="30000" dirty="0"/>
              <a:t> +</a:t>
            </a:r>
            <a:r>
              <a:rPr lang="en-GB" sz="1800" dirty="0" smtClean="0"/>
              <a:t> and H</a:t>
            </a:r>
            <a:r>
              <a:rPr lang="en-GB" sz="1800" baseline="30000" dirty="0" smtClean="0"/>
              <a:t>+</a:t>
            </a:r>
            <a:r>
              <a:rPr lang="en-GB" sz="1800" dirty="0"/>
              <a:t> </a:t>
            </a:r>
            <a:r>
              <a:rPr lang="en-GB" sz="1800" dirty="0" smtClean="0"/>
              <a:t>ions. </a:t>
            </a:r>
            <a:r>
              <a:rPr lang="en-GB" sz="1800" dirty="0"/>
              <a:t>Operation and </a:t>
            </a:r>
            <a:r>
              <a:rPr lang="en-GB" sz="1800" dirty="0" smtClean="0"/>
              <a:t>thermal modelling </a:t>
            </a:r>
            <a:r>
              <a:rPr lang="en-GB" sz="1800" dirty="0"/>
              <a:t>of the ISIS </a:t>
            </a:r>
            <a:r>
              <a:rPr lang="en-GB" sz="1800" dirty="0" smtClean="0"/>
              <a:t>H</a:t>
            </a:r>
            <a:r>
              <a:rPr lang="en-GB" sz="1800" baseline="30000" dirty="0" smtClean="0"/>
              <a:t>-</a:t>
            </a:r>
            <a:r>
              <a:rPr lang="en-GB" sz="1800" dirty="0" smtClean="0"/>
              <a:t> source </a:t>
            </a:r>
            <a:r>
              <a:rPr lang="en-GB" sz="1800" dirty="0"/>
              <a:t>from 50 to 2 Hz </a:t>
            </a:r>
            <a:r>
              <a:rPr lang="en-GB" sz="1800" dirty="0" smtClean="0"/>
              <a:t>repetition rates</a:t>
            </a:r>
            <a:endParaRPr lang="en-GB" sz="1800" dirty="0"/>
          </a:p>
          <a:p>
            <a:pPr marL="457200" indent="-457200">
              <a:buNone/>
            </a:pPr>
            <a:r>
              <a:rPr lang="en-GB" sz="1800" i="1" dirty="0" smtClean="0">
                <a:solidFill>
                  <a:srgbClr val="0000FF"/>
                </a:solidFill>
              </a:rPr>
              <a:t>November </a:t>
            </a:r>
            <a:r>
              <a:rPr lang="en-GB" sz="1800" i="1" dirty="0">
                <a:solidFill>
                  <a:srgbClr val="0000FF"/>
                </a:solidFill>
              </a:rPr>
              <a:t>2012</a:t>
            </a:r>
            <a:r>
              <a:rPr lang="en-GB" sz="1800" dirty="0"/>
              <a:t>: </a:t>
            </a:r>
            <a:r>
              <a:rPr lang="en-GB" sz="1800" dirty="0" smtClean="0"/>
              <a:t>3D model and a set of components drawings available (metric and US), from them a Discharge chamber and Puller are produced at CERN.</a:t>
            </a:r>
          </a:p>
          <a:p>
            <a:pPr marL="457200" indent="-457200">
              <a:buNone/>
            </a:pPr>
            <a:r>
              <a:rPr lang="en-GB" sz="1800" i="1" dirty="0" smtClean="0">
                <a:solidFill>
                  <a:srgbClr val="0000FF"/>
                </a:solidFill>
              </a:rPr>
              <a:t>Oct. 2013 </a:t>
            </a:r>
            <a:r>
              <a:rPr lang="en-GB" sz="1800" dirty="0" smtClean="0"/>
              <a:t>CERN’s discharge chamber tested within BNL’s ion source at the </a:t>
            </a:r>
            <a:r>
              <a:rPr lang="en-GB" sz="1800" dirty="0" err="1" smtClean="0"/>
              <a:t>Linac</a:t>
            </a:r>
            <a:r>
              <a:rPr lang="en-GB" sz="1800" dirty="0" smtClean="0"/>
              <a:t> injection line → O(120 mA</a:t>
            </a:r>
            <a:r>
              <a:rPr lang="en-GB" sz="1800" i="1" dirty="0"/>
              <a:t> H</a:t>
            </a:r>
            <a:r>
              <a:rPr lang="en-GB" sz="1800" i="1" baseline="30000" dirty="0"/>
              <a:t>-</a:t>
            </a:r>
            <a:r>
              <a:rPr lang="en-GB" sz="1800" dirty="0" smtClean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617" y="57912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The major contribution of D. </a:t>
            </a:r>
            <a:r>
              <a:rPr lang="en-GB" sz="1600" i="1" dirty="0" err="1" smtClean="0"/>
              <a:t>Steyeart</a:t>
            </a:r>
            <a:r>
              <a:rPr lang="en-GB" sz="1600" i="1" dirty="0" smtClean="0"/>
              <a:t>, the support from J</a:t>
            </a:r>
            <a:r>
              <a:rPr lang="en-GB" sz="1600" i="1" dirty="0"/>
              <a:t>. Alessi, T. Lehn, A. </a:t>
            </a:r>
            <a:r>
              <a:rPr lang="en-GB" sz="1600" i="1" dirty="0" err="1" smtClean="0"/>
              <a:t>Zelenski</a:t>
            </a:r>
            <a:r>
              <a:rPr lang="en-GB" sz="1600" i="1" dirty="0" smtClean="0"/>
              <a:t>, J. Ritter </a:t>
            </a:r>
            <a:r>
              <a:rPr lang="en-GB" sz="1600" i="1" dirty="0"/>
              <a:t>and the BNL ion source development team</a:t>
            </a:r>
            <a:r>
              <a:rPr lang="en-GB" sz="1600" i="1" dirty="0" smtClean="0"/>
              <a:t> is thankfully acknowledged</a:t>
            </a:r>
            <a:endParaRPr lang="en-GB" sz="160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81200" y="914400"/>
            <a:ext cx="6705600" cy="1077218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7030A0"/>
                </a:solidFill>
              </a:rPr>
              <a:t>To be addressed:</a:t>
            </a:r>
          </a:p>
          <a:p>
            <a:pPr marL="342900" indent="-342900">
              <a:buAutoNum type="arabicParenR"/>
            </a:pPr>
            <a:r>
              <a:rPr lang="en-GB" sz="1600" dirty="0" smtClean="0">
                <a:solidFill>
                  <a:srgbClr val="7030A0"/>
                </a:solidFill>
              </a:rPr>
              <a:t>Import technology</a:t>
            </a:r>
          </a:p>
          <a:p>
            <a:pPr marL="342900" indent="-342900">
              <a:buAutoNum type="arabicParenR"/>
            </a:pPr>
            <a:r>
              <a:rPr lang="en-GB" sz="1600" dirty="0" smtClean="0">
                <a:solidFill>
                  <a:srgbClr val="7030A0"/>
                </a:solidFill>
              </a:rPr>
              <a:t>Impact of higher beam energy,</a:t>
            </a:r>
          </a:p>
          <a:p>
            <a:pPr marL="342900" indent="-342900">
              <a:buAutoNum type="arabicParenR"/>
            </a:pPr>
            <a:r>
              <a:rPr lang="en-GB" sz="1600" dirty="0" smtClean="0">
                <a:solidFill>
                  <a:srgbClr val="7030A0"/>
                </a:solidFill>
              </a:rPr>
              <a:t>Dumping of co-extracted electron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0200" y="916523"/>
            <a:ext cx="3276600" cy="1077218"/>
          </a:xfrm>
          <a:prstGeom prst="rect">
            <a:avLst/>
          </a:prstGeo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4"/>
            </a:pPr>
            <a:endParaRPr lang="en-GB" sz="1600" dirty="0" smtClean="0">
              <a:solidFill>
                <a:srgbClr val="7030A0"/>
              </a:solidFill>
            </a:endParaRPr>
          </a:p>
          <a:p>
            <a:pPr marL="342900" indent="-342900">
              <a:buFont typeface="+mj-lt"/>
              <a:buAutoNum type="arabicParenR" startAt="4"/>
            </a:pPr>
            <a:r>
              <a:rPr lang="en-GB" sz="1600" dirty="0" smtClean="0">
                <a:solidFill>
                  <a:srgbClr val="7030A0"/>
                </a:solidFill>
              </a:rPr>
              <a:t>Operation at low duty factor</a:t>
            </a:r>
          </a:p>
          <a:p>
            <a:pPr marL="342900" indent="-342900">
              <a:buAutoNum type="arabicParenR" startAt="4"/>
            </a:pPr>
            <a:r>
              <a:rPr lang="en-GB" sz="1600" dirty="0" smtClean="0">
                <a:solidFill>
                  <a:srgbClr val="7030A0"/>
                </a:solidFill>
              </a:rPr>
              <a:t>Cs-handling</a:t>
            </a:r>
          </a:p>
          <a:p>
            <a:pPr marL="342900" indent="-342900">
              <a:buAutoNum type="arabicParenR" startAt="4"/>
            </a:pPr>
            <a:r>
              <a:rPr lang="en-GB" sz="1600" dirty="0" err="1" smtClean="0">
                <a:solidFill>
                  <a:srgbClr val="7030A0"/>
                </a:solidFill>
              </a:rPr>
              <a:t>Emittance</a:t>
            </a:r>
            <a:endParaRPr lang="en-GB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76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788" y="68258"/>
            <a:ext cx="4419086" cy="268520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68860" y="241018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2013  </a:t>
            </a:r>
            <a:r>
              <a:rPr lang="en-GB" b="1" dirty="0" smtClean="0">
                <a:solidFill>
                  <a:srgbClr val="0000FF"/>
                </a:solidFill>
              </a:rPr>
              <a:t>6.6</a:t>
            </a:r>
            <a:r>
              <a:rPr lang="en-GB" dirty="0" smtClean="0"/>
              <a:t> Hz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073" y="639239"/>
            <a:ext cx="4343400" cy="2311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53373" y="231807"/>
            <a:ext cx="2077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2013 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00FF"/>
                </a:solidFill>
              </a:rPr>
              <a:t>2.0</a:t>
            </a:r>
            <a:r>
              <a:rPr lang="en-GB" dirty="0" smtClean="0"/>
              <a:t> Hz (× 2/3) 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98988" y="2506658"/>
            <a:ext cx="8305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37988" y="2318162"/>
            <a:ext cx="1473417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Offset: 25 mA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679988" y="830258"/>
            <a:ext cx="38862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22788" y="-7942"/>
            <a:ext cx="46482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453825" y="563039"/>
            <a:ext cx="46482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02458"/>
            <a:ext cx="4572000" cy="305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590136" y="4191000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2002  7.5 Hz 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19" y="2950640"/>
            <a:ext cx="2450992" cy="582197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H</a:t>
            </a:r>
            <a:r>
              <a:rPr lang="en-GB" baseline="30000" dirty="0"/>
              <a:t>-</a:t>
            </a:r>
            <a:r>
              <a:rPr lang="en-GB" dirty="0"/>
              <a:t> beam yield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430" y="2950640"/>
            <a:ext cx="5096207" cy="3925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79805" y="5805997"/>
            <a:ext cx="2722220" cy="461665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i="1" dirty="0" smtClean="0"/>
              <a:t>IS Ok @2 &amp; 6.6 Hz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381490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Cs-Atomic Oven: bright wall collimation model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314263"/>
            <a:ext cx="7371429" cy="36761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953000"/>
            <a:ext cx="1828572" cy="685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5562600"/>
            <a:ext cx="2133333" cy="7142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6366843"/>
            <a:ext cx="3896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Master thesis J. Schindler Uni. Innsbruck, July 2011 </a:t>
            </a:r>
            <a:endParaRPr lang="en-GB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19600" y="947019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Puller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1" y="781087"/>
            <a:ext cx="1420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Magnetron’s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anode plate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25774" y="5287237"/>
            <a:ext cx="5809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Assumption 20% of all </a:t>
            </a:r>
            <a:r>
              <a:rPr lang="en-GB" dirty="0" err="1" smtClean="0"/>
              <a:t>Cesium</a:t>
            </a:r>
            <a:r>
              <a:rPr lang="en-GB" dirty="0" smtClean="0"/>
              <a:t> travels through the puller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O(1) g/y through the puller (and into the LEBT)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O(25) mg/y into the RFQ </a:t>
            </a:r>
            <a:r>
              <a:rPr lang="en-GB" dirty="0" smtClean="0"/>
              <a:t>(20 mm diam.at 2.3m dist.)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632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 Vapour pressure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28" y="834024"/>
            <a:ext cx="8371114" cy="600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2667000" y="5867400"/>
            <a:ext cx="228600" cy="304800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81300" y="1066800"/>
            <a:ext cx="1562100" cy="3810000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81000" y="2516537"/>
            <a:ext cx="8001000" cy="2360263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3505200" y="1219200"/>
            <a:ext cx="0" cy="2971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5800" y="4019550"/>
            <a:ext cx="7924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229100" y="2364137"/>
            <a:ext cx="2286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390900" y="3867150"/>
            <a:ext cx="228600" cy="30480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57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GB" dirty="0" err="1" smtClean="0"/>
              <a:t>Cesium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04" y="533400"/>
            <a:ext cx="9122664" cy="1828800"/>
          </a:xfrm>
        </p:spPr>
        <p:txBody>
          <a:bodyPr>
            <a:noAutofit/>
          </a:bodyPr>
          <a:lstStyle/>
          <a:p>
            <a:r>
              <a:rPr lang="en-GB" sz="1800" dirty="0" smtClean="0"/>
              <a:t>Yearly consumption for a Cs-oven temperature of 100 </a:t>
            </a:r>
            <a:r>
              <a:rPr lang="en-GB" sz="1800" dirty="0" smtClean="0">
                <a:latin typeface="Calibri"/>
              </a:rPr>
              <a:t>°</a:t>
            </a:r>
            <a:r>
              <a:rPr lang="en-GB" sz="1800" dirty="0" smtClean="0"/>
              <a:t>C: 4.5 g/year</a:t>
            </a:r>
          </a:p>
          <a:p>
            <a:r>
              <a:rPr lang="en-GB" sz="1800" dirty="0" smtClean="0"/>
              <a:t>Vapour </a:t>
            </a:r>
            <a:r>
              <a:rPr lang="en-GB" sz="1800" dirty="0"/>
              <a:t>pressure gradient </a:t>
            </a:r>
            <a:r>
              <a:rPr lang="en-GB" sz="1800" dirty="0" smtClean="0"/>
              <a:t>at T</a:t>
            </a:r>
            <a:r>
              <a:rPr lang="en-GB" sz="1800" baseline="-25000" dirty="0" smtClean="0"/>
              <a:t>0</a:t>
            </a:r>
            <a:r>
              <a:rPr lang="en-GB" sz="1800" dirty="0" smtClean="0"/>
              <a:t> = 100° : </a:t>
            </a:r>
            <a:r>
              <a:rPr lang="en-GB" sz="1800" dirty="0" err="1" smtClean="0">
                <a:solidFill>
                  <a:srgbClr val="0000FF"/>
                </a:solidFill>
              </a:rPr>
              <a:t>dp</a:t>
            </a:r>
            <a:r>
              <a:rPr lang="en-GB" sz="1800" dirty="0" smtClean="0">
                <a:solidFill>
                  <a:srgbClr val="0000FF"/>
                </a:solidFill>
              </a:rPr>
              <a:t>/p</a:t>
            </a:r>
            <a:r>
              <a:rPr lang="en-GB" sz="1800" baseline="-25000" dirty="0" smtClean="0">
                <a:solidFill>
                  <a:srgbClr val="0000FF"/>
                </a:solidFill>
              </a:rPr>
              <a:t>0</a:t>
            </a:r>
            <a:r>
              <a:rPr lang="en-GB" sz="1800" dirty="0" smtClean="0">
                <a:solidFill>
                  <a:srgbClr val="0000FF"/>
                </a:solidFill>
              </a:rPr>
              <a:t>/</a:t>
            </a:r>
            <a:r>
              <a:rPr lang="en-GB" sz="1800" dirty="0" err="1" smtClean="0">
                <a:solidFill>
                  <a:srgbClr val="0000FF"/>
                </a:solidFill>
              </a:rPr>
              <a:t>dT</a:t>
            </a:r>
            <a:r>
              <a:rPr lang="en-GB" sz="1800" dirty="0" smtClean="0">
                <a:solidFill>
                  <a:srgbClr val="0000FF"/>
                </a:solidFill>
              </a:rPr>
              <a:t>= 1 decade / 47</a:t>
            </a:r>
            <a:r>
              <a:rPr lang="en-GB" sz="1800" dirty="0" smtClean="0">
                <a:solidFill>
                  <a:srgbClr val="0000FF"/>
                </a:solidFill>
                <a:latin typeface="Calibri"/>
              </a:rPr>
              <a:t>°</a:t>
            </a:r>
          </a:p>
          <a:p>
            <a:r>
              <a:rPr lang="en-GB" sz="1800" dirty="0" smtClean="0"/>
              <a:t>Emission </a:t>
            </a:r>
            <a:r>
              <a:rPr lang="en-GB" sz="1800" dirty="0"/>
              <a:t>form an </a:t>
            </a:r>
            <a:r>
              <a:rPr lang="en-GB" sz="1800" dirty="0">
                <a:solidFill>
                  <a:srgbClr val="7030A0"/>
                </a:solidFill>
              </a:rPr>
              <a:t>atomic </a:t>
            </a:r>
            <a:r>
              <a:rPr lang="en-GB" sz="1800" dirty="0" smtClean="0">
                <a:solidFill>
                  <a:srgbClr val="7030A0"/>
                </a:solidFill>
              </a:rPr>
              <a:t>oven </a:t>
            </a:r>
            <a:r>
              <a:rPr lang="en-GB" sz="1800" dirty="0" smtClean="0"/>
              <a:t>→ O(25) mg/year in the RFQ &amp; 1g/y into LEBT</a:t>
            </a:r>
          </a:p>
          <a:p>
            <a:r>
              <a:rPr lang="en-GB" sz="1800" dirty="0" smtClean="0"/>
              <a:t>Negligible interaction of </a:t>
            </a:r>
            <a:r>
              <a:rPr lang="en-GB" sz="1800" baseline="30000" dirty="0" smtClean="0"/>
              <a:t>133</a:t>
            </a:r>
            <a:r>
              <a:rPr lang="en-GB" sz="1800" dirty="0" smtClean="0"/>
              <a:t>Cs-atoms </a:t>
            </a:r>
            <a:r>
              <a:rPr lang="en-GB" sz="1800" baseline="-25000" dirty="0" smtClean="0"/>
              <a:t>(T-cathode) </a:t>
            </a:r>
            <a:r>
              <a:rPr lang="en-GB" sz="1800" dirty="0" smtClean="0"/>
              <a:t>, </a:t>
            </a:r>
            <a:r>
              <a:rPr lang="en-GB" sz="1800" dirty="0" err="1" smtClean="0"/>
              <a:t>r</a:t>
            </a:r>
            <a:r>
              <a:rPr lang="en-GB" sz="1800" baseline="-25000" dirty="0" err="1" smtClean="0"/>
              <a:t>Cs</a:t>
            </a:r>
            <a:r>
              <a:rPr lang="en-GB" sz="1800" dirty="0" smtClean="0"/>
              <a:t>=2.60 </a:t>
            </a:r>
            <a:r>
              <a:rPr lang="en-GB" sz="1800" dirty="0" smtClean="0">
                <a:latin typeface="Calibri"/>
              </a:rPr>
              <a:t>Å</a:t>
            </a:r>
            <a:r>
              <a:rPr lang="en-GB" sz="1800" dirty="0" smtClean="0"/>
              <a:t> with the H</a:t>
            </a:r>
            <a:r>
              <a:rPr lang="en-GB" sz="1800" baseline="-25000" dirty="0" smtClean="0"/>
              <a:t>2 (room temp.)</a:t>
            </a:r>
            <a:r>
              <a:rPr lang="en-GB" sz="1800" dirty="0" smtClean="0"/>
              <a:t>, d</a:t>
            </a:r>
            <a:r>
              <a:rPr lang="en-GB" sz="1800" baseline="-25000" dirty="0" smtClean="0"/>
              <a:t>H</a:t>
            </a:r>
            <a:r>
              <a:rPr lang="en-GB" sz="1800" baseline="-32000" dirty="0" smtClean="0"/>
              <a:t>2</a:t>
            </a:r>
            <a:r>
              <a:rPr lang="en-GB" sz="1800" dirty="0" smtClean="0"/>
              <a:t>=0.74 </a:t>
            </a:r>
            <a:r>
              <a:rPr lang="en-GB" sz="1800" dirty="0"/>
              <a:t>Å </a:t>
            </a:r>
            <a:endParaRPr lang="en-GB" sz="1800" dirty="0" smtClean="0"/>
          </a:p>
          <a:p>
            <a:pPr lvl="1"/>
            <a:r>
              <a:rPr lang="en-GB" sz="1800" dirty="0" smtClean="0"/>
              <a:t>Rest gas in the LEBT: mean free path (p</a:t>
            </a:r>
            <a:r>
              <a:rPr lang="en-GB" sz="1800" baseline="-25000" dirty="0" smtClean="0"/>
              <a:t>0</a:t>
            </a:r>
            <a:r>
              <a:rPr lang="en-GB" sz="1800" dirty="0" smtClean="0"/>
              <a:t>) ~100 m at 1e-6 mbar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498460"/>
            <a:ext cx="3901440" cy="335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-2586" y="2590800"/>
            <a:ext cx="5260385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 smtClean="0">
                <a:solidFill>
                  <a:srgbClr val="0000FF"/>
                </a:solidFill>
              </a:rPr>
              <a:t>Cs-related Risk scenarios</a:t>
            </a:r>
            <a:r>
              <a:rPr lang="en-GB" sz="2000" dirty="0" smtClean="0">
                <a:solidFill>
                  <a:srgbClr val="0000FF"/>
                </a:solidFill>
              </a:rPr>
              <a:t>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Impact of steady </a:t>
            </a:r>
            <a:r>
              <a:rPr lang="en-GB" dirty="0"/>
              <a:t>state Cs-flux on </a:t>
            </a:r>
            <a:r>
              <a:rPr lang="en-GB" dirty="0" smtClean="0"/>
              <a:t>RFQ operation not fully clarified; likely increase of e-emission due to lowering of </a:t>
            </a:r>
            <a:r>
              <a:rPr lang="en-GB" dirty="0" err="1" smtClean="0"/>
              <a:t>cesiated</a:t>
            </a:r>
            <a:r>
              <a:rPr lang="en-GB" dirty="0" smtClean="0"/>
              <a:t> surface work function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Maintenance of </a:t>
            </a:r>
            <a:r>
              <a:rPr lang="en-GB" dirty="0" err="1" smtClean="0"/>
              <a:t>cesiated</a:t>
            </a:r>
            <a:r>
              <a:rPr lang="en-GB" dirty="0" smtClean="0"/>
              <a:t> inner-surface of vacuum components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Operation of </a:t>
            </a:r>
            <a:r>
              <a:rPr lang="en-GB" dirty="0" err="1" smtClean="0"/>
              <a:t>cesiated</a:t>
            </a:r>
            <a:r>
              <a:rPr lang="en-GB" dirty="0" smtClean="0"/>
              <a:t> beam diagnostics (grids)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Cs-Oven </a:t>
            </a:r>
            <a:r>
              <a:rPr lang="en-GB" dirty="0"/>
              <a:t>overheating </a:t>
            </a:r>
            <a:r>
              <a:rPr lang="en-GB" dirty="0" smtClean="0"/>
              <a:t> (</a:t>
            </a:r>
            <a:r>
              <a:rPr lang="en-GB" i="1" dirty="0" smtClean="0"/>
              <a:t>Worst case 300</a:t>
            </a:r>
            <a:r>
              <a:rPr lang="en-GB" dirty="0" smtClean="0"/>
              <a:t>°</a:t>
            </a:r>
            <a:r>
              <a:rPr lang="en-GB" dirty="0" smtClean="0">
                <a:solidFill>
                  <a:srgbClr val="0000FF"/>
                </a:solidFill>
              </a:rPr>
              <a:t> → Cs×1000</a:t>
            </a:r>
            <a:r>
              <a:rPr lang="en-GB" dirty="0" smtClean="0"/>
              <a:t>)</a:t>
            </a:r>
            <a:r>
              <a:rPr lang="en-GB" i="1" dirty="0" smtClean="0"/>
              <a:t>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→ </a:t>
            </a:r>
            <a:r>
              <a:rPr lang="en-GB" dirty="0" smtClean="0">
                <a:solidFill>
                  <a:srgbClr val="0000FF"/>
                </a:solidFill>
              </a:rPr>
              <a:t>Conditioning of the source with closed LEBT valve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→ </a:t>
            </a:r>
            <a:r>
              <a:rPr lang="en-GB" dirty="0" smtClean="0">
                <a:solidFill>
                  <a:srgbClr val="0000FF"/>
                </a:solidFill>
              </a:rPr>
              <a:t>Limitation of Cs-Oven heating to 130°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→ </a:t>
            </a:r>
            <a:r>
              <a:rPr lang="en-GB" dirty="0"/>
              <a:t>S</a:t>
            </a:r>
            <a:r>
              <a:rPr lang="en-GB" dirty="0" smtClean="0"/>
              <a:t>ingle bending or dog legged </a:t>
            </a:r>
            <a:r>
              <a:rPr lang="en-GB" dirty="0"/>
              <a:t>bend in the </a:t>
            </a:r>
            <a:r>
              <a:rPr lang="en-GB" dirty="0" smtClean="0"/>
              <a:t>LEBT </a:t>
            </a:r>
            <a:r>
              <a:rPr lang="en-GB" dirty="0"/>
              <a:t>or tilted source </a:t>
            </a:r>
            <a:r>
              <a:rPr lang="en-GB" dirty="0" smtClean="0"/>
              <a:t>(&gt; increased </a:t>
            </a:r>
            <a:r>
              <a:rPr lang="en-GB" dirty="0" err="1" smtClean="0"/>
              <a:t>emittance</a:t>
            </a:r>
            <a:r>
              <a:rPr lang="en-GB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→ </a:t>
            </a:r>
            <a:r>
              <a:rPr lang="en-GB" dirty="0" smtClean="0"/>
              <a:t>Condensation </a:t>
            </a:r>
            <a:r>
              <a:rPr lang="en-GB" dirty="0"/>
              <a:t>of Cs-vapour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7800" y="2209800"/>
            <a:ext cx="3886200" cy="1200329"/>
          </a:xfrm>
          <a:prstGeom prst="rect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But: “</a:t>
            </a:r>
            <a:r>
              <a:rPr lang="en-GB" i="1" dirty="0" smtClean="0"/>
              <a:t>Cs never seen beyond the </a:t>
            </a:r>
          </a:p>
          <a:p>
            <a:r>
              <a:rPr lang="en-GB" i="1" dirty="0"/>
              <a:t> </a:t>
            </a:r>
            <a:r>
              <a:rPr lang="en-GB" i="1" dirty="0" smtClean="0"/>
              <a:t>                  extraction electrode” at BNL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→ </a:t>
            </a:r>
            <a:r>
              <a:rPr lang="en-GB" dirty="0" smtClean="0"/>
              <a:t>BNL’s magnetron </a:t>
            </a:r>
          </a:p>
          <a:p>
            <a:r>
              <a:rPr lang="en-GB" dirty="0" smtClean="0"/>
              <a:t>    does not behave as a Cs-atomic Oven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67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BNL Test of CERN's Magnetron: 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2484060"/>
            <a:ext cx="3569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45 kV pulsed transformer designed for 200 mA. Low energy e-dumping not realistic ?</a:t>
            </a:r>
            <a:endParaRPr lang="en-GB" dirty="0">
              <a:solidFill>
                <a:srgbClr val="00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FF"/>
                </a:solidFill>
              </a:rPr>
              <a:t>Measurement of </a:t>
            </a:r>
            <a:r>
              <a:rPr lang="en-GB" dirty="0" smtClean="0">
                <a:solidFill>
                  <a:srgbClr val="0000FF"/>
                </a:solidFill>
              </a:rPr>
              <a:t>e/H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90032" y="785138"/>
            <a:ext cx="3569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Linac4 specification: </a:t>
            </a:r>
          </a:p>
          <a:p>
            <a:r>
              <a:rPr lang="en-GB" dirty="0"/>
              <a:t> </a:t>
            </a:r>
            <a:r>
              <a:rPr lang="en-GB" dirty="0" smtClean="0"/>
              <a:t>     80 mA </a:t>
            </a:r>
            <a:r>
              <a:rPr lang="en-GB" dirty="0"/>
              <a:t>within 0.25 </a:t>
            </a:r>
            <a:r>
              <a:rPr lang="en-GB" dirty="0">
                <a:latin typeface="Symbol" panose="05050102010706020507" pitchFamily="18" charset="2"/>
              </a:rPr>
              <a:t>p</a:t>
            </a:r>
            <a:r>
              <a:rPr lang="en-GB" dirty="0"/>
              <a:t> </a:t>
            </a:r>
            <a:r>
              <a:rPr lang="en-GB" dirty="0" err="1"/>
              <a:t>mm∙mrad</a:t>
            </a:r>
            <a:r>
              <a:rPr lang="en-GB" dirty="0"/>
              <a:t> 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Meas. of </a:t>
            </a:r>
            <a:r>
              <a:rPr lang="en-GB" dirty="0" err="1" smtClean="0">
                <a:solidFill>
                  <a:srgbClr val="0000FF"/>
                </a:solidFill>
              </a:rPr>
              <a:t>emittance</a:t>
            </a:r>
            <a:r>
              <a:rPr lang="en-GB" dirty="0" smtClean="0">
                <a:solidFill>
                  <a:srgbClr val="0000FF"/>
                </a:solidFill>
              </a:rPr>
              <a:t> @45 kV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Beam </a:t>
            </a:r>
            <a:r>
              <a:rPr lang="en-GB" dirty="0">
                <a:solidFill>
                  <a:srgbClr val="0000FF"/>
                </a:solidFill>
              </a:rPr>
              <a:t>intensity </a:t>
            </a:r>
            <a:r>
              <a:rPr lang="en-GB" dirty="0" smtClean="0">
                <a:solidFill>
                  <a:srgbClr val="0000FF"/>
                </a:solidFill>
              </a:rPr>
              <a:t>tuning via </a:t>
            </a:r>
            <a:r>
              <a:rPr lang="en-GB" dirty="0">
                <a:solidFill>
                  <a:srgbClr val="0000FF"/>
                </a:solidFill>
              </a:rPr>
              <a:t>extraction </a:t>
            </a:r>
            <a:r>
              <a:rPr lang="en-GB" dirty="0" smtClean="0">
                <a:solidFill>
                  <a:srgbClr val="0000FF"/>
                </a:solidFill>
              </a:rPr>
              <a:t>voltage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2600" y="5181600"/>
            <a:ext cx="3569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Low temperature Cs-Oven operation would be an asset: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Measurement of Cs-flow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T-controlled magnetron’s body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Tilted source + Cs-condenser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1" y="766850"/>
            <a:ext cx="5587845" cy="5781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90032" y="4724400"/>
            <a:ext cx="2586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FF"/>
                </a:solidFill>
              </a:rPr>
              <a:t>T-controlled </a:t>
            </a:r>
            <a:r>
              <a:rPr lang="en-GB" dirty="0" smtClean="0">
                <a:solidFill>
                  <a:srgbClr val="0000FF"/>
                </a:solidFill>
              </a:rPr>
              <a:t>cathode ?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628466" y="4798076"/>
            <a:ext cx="495733" cy="304800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946904" y="4788932"/>
            <a:ext cx="609600" cy="30480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13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6096000" cy="762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Magnetrons with heated anode body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874" y="2219038"/>
            <a:ext cx="1944117" cy="2461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874" y="4718560"/>
            <a:ext cx="4109401" cy="1729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209800"/>
            <a:ext cx="2114275" cy="247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10080" y="609600"/>
            <a:ext cx="70871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voiding a cold spot at the end of the </a:t>
            </a:r>
            <a:r>
              <a:rPr lang="en-GB" dirty="0">
                <a:solidFill>
                  <a:srgbClr val="0000FF"/>
                </a:solidFill>
              </a:rPr>
              <a:t>Cs </a:t>
            </a:r>
            <a:r>
              <a:rPr lang="en-GB" dirty="0" smtClean="0">
                <a:solidFill>
                  <a:srgbClr val="0000FF"/>
                </a:solidFill>
              </a:rPr>
              <a:t>path: Improved </a:t>
            </a:r>
            <a:r>
              <a:rPr lang="en-GB" dirty="0">
                <a:solidFill>
                  <a:srgbClr val="0000FF"/>
                </a:solidFill>
              </a:rPr>
              <a:t>start-up time </a:t>
            </a:r>
            <a:endParaRPr lang="en-GB" dirty="0" smtClean="0">
              <a:solidFill>
                <a:srgbClr val="00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Potential impact </a:t>
            </a:r>
            <a:r>
              <a:rPr lang="en-GB" dirty="0"/>
              <a:t>of the warm anode </a:t>
            </a:r>
            <a:r>
              <a:rPr lang="en-GB" dirty="0" smtClean="0"/>
              <a:t>body to </a:t>
            </a:r>
            <a:r>
              <a:rPr lang="en-GB" dirty="0"/>
              <a:t>be </a:t>
            </a:r>
            <a:r>
              <a:rPr lang="en-GB" dirty="0" smtClean="0"/>
              <a:t>assessed: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Reduction of overall Cs-consumption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Reduction of the necessary arc discharge current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Operation at 0.8 Hz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" y="2971800"/>
            <a:ext cx="30194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2895600" y="4343400"/>
            <a:ext cx="457200" cy="762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3400" y="5121164"/>
            <a:ext cx="365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Mo-Cathode: Thermocouple location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82880" y="5595549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00FF"/>
                </a:solidFill>
              </a:rPr>
              <a:t>Direct cathode heating to compensate low rep rate heating ?</a:t>
            </a:r>
          </a:p>
        </p:txBody>
      </p:sp>
    </p:spTree>
    <p:extLst>
      <p:ext uri="{BB962C8B-B14F-4D97-AF65-F5344CB8AC3E}">
        <p14:creationId xmlns:p14="http://schemas.microsoft.com/office/powerpoint/2010/main" val="10202094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Paschen</a:t>
            </a:r>
            <a:r>
              <a:rPr lang="en-GB" dirty="0" smtClean="0"/>
              <a:t> discharge, e-emission, arc impedance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074" name="Picture 2" descr="X:\Literature\Paschen curves\paschen H2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" y="838199"/>
            <a:ext cx="4724400" cy="308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84110" y="3138488"/>
            <a:ext cx="14478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523099" y="2909888"/>
            <a:ext cx="0" cy="76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10" y="4169324"/>
            <a:ext cx="46450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U</a:t>
            </a:r>
            <a:r>
              <a:rPr lang="en-GB" baseline="-25000" dirty="0" err="1" smtClean="0"/>
              <a:t>discharge</a:t>
            </a:r>
            <a:r>
              <a:rPr lang="en-GB" dirty="0" smtClean="0"/>
              <a:t> &lt; 400V, d = 1 mm </a:t>
            </a:r>
          </a:p>
          <a:p>
            <a:pPr algn="ctr"/>
            <a:r>
              <a:rPr lang="en-GB" dirty="0" smtClean="0"/>
              <a:t>→ p(H</a:t>
            </a:r>
            <a:r>
              <a:rPr lang="en-GB" baseline="-25000" dirty="0" smtClean="0"/>
              <a:t>2</a:t>
            </a:r>
            <a:r>
              <a:rPr lang="en-GB" dirty="0" smtClean="0"/>
              <a:t>) &gt; 2 mbar, </a:t>
            </a:r>
            <a:r>
              <a:rPr lang="en-GB" dirty="0" err="1" smtClean="0"/>
              <a:t>U</a:t>
            </a:r>
            <a:r>
              <a:rPr lang="en-GB" baseline="-25000" dirty="0" err="1" smtClean="0"/>
              <a:t>min</a:t>
            </a:r>
            <a:r>
              <a:rPr lang="en-GB" dirty="0" smtClean="0"/>
              <a:t> = 320V</a:t>
            </a:r>
          </a:p>
          <a:p>
            <a:pPr algn="ctr"/>
            <a:r>
              <a:rPr lang="en-GB" dirty="0" smtClean="0"/>
              <a:t>In </a:t>
            </a:r>
            <a:r>
              <a:rPr lang="en-GB" dirty="0" smtClean="0">
                <a:solidFill>
                  <a:srgbClr val="0000FF"/>
                </a:solidFill>
              </a:rPr>
              <a:t>clean</a:t>
            </a:r>
            <a:r>
              <a:rPr lang="en-GB" dirty="0" smtClean="0"/>
              <a:t> H2, No </a:t>
            </a:r>
            <a:r>
              <a:rPr lang="en-GB" dirty="0" err="1" smtClean="0"/>
              <a:t>Paschen</a:t>
            </a:r>
            <a:r>
              <a:rPr lang="en-GB" dirty="0" smtClean="0"/>
              <a:t> discharge below 300 V</a:t>
            </a:r>
          </a:p>
          <a:p>
            <a:pPr algn="ctr"/>
            <a:endParaRPr lang="en-GB" dirty="0" smtClean="0"/>
          </a:p>
          <a:p>
            <a:pPr algn="ctr"/>
            <a:r>
              <a:rPr lang="en-GB" i="1" dirty="0" smtClean="0">
                <a:solidFill>
                  <a:srgbClr val="0000FF"/>
                </a:solidFill>
              </a:rPr>
              <a:t>An estimation of the H</a:t>
            </a:r>
            <a:r>
              <a:rPr lang="en-GB" i="1" baseline="-25000" dirty="0" smtClean="0">
                <a:solidFill>
                  <a:srgbClr val="0000FF"/>
                </a:solidFill>
              </a:rPr>
              <a:t>2</a:t>
            </a:r>
            <a:r>
              <a:rPr lang="en-GB" i="1" dirty="0" smtClean="0">
                <a:solidFill>
                  <a:srgbClr val="0000FF"/>
                </a:solidFill>
              </a:rPr>
              <a:t> and Cs partial pressure and </a:t>
            </a:r>
            <a:r>
              <a:rPr lang="en-GB" i="1" dirty="0" err="1" smtClean="0">
                <a:solidFill>
                  <a:srgbClr val="0000FF"/>
                </a:solidFill>
              </a:rPr>
              <a:t>cesiated</a:t>
            </a:r>
            <a:r>
              <a:rPr lang="en-GB" i="1" dirty="0" smtClean="0">
                <a:solidFill>
                  <a:srgbClr val="0000FF"/>
                </a:solidFill>
              </a:rPr>
              <a:t> surface temperature  in the arc region would be interesting.</a:t>
            </a:r>
            <a:endParaRPr lang="en-GB" i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1220" y="1752599"/>
            <a:ext cx="381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</a:t>
            </a:r>
            <a:r>
              <a:rPr lang="en-GB" sz="1600" baseline="-25000" dirty="0" smtClean="0"/>
              <a:t>2</a:t>
            </a:r>
            <a:endParaRPr lang="en-GB" sz="16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409827" y="730873"/>
            <a:ext cx="3168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Arc impedance min: 10.5 Ohm</a:t>
            </a:r>
          </a:p>
          <a:p>
            <a:pPr algn="ctr"/>
            <a:r>
              <a:rPr lang="en-GB" dirty="0" smtClean="0"/>
              <a:t>Arc power 3.4 kW</a:t>
            </a:r>
          </a:p>
          <a:p>
            <a:pPr algn="ctr"/>
            <a:r>
              <a:rPr lang="en-GB" dirty="0" smtClean="0"/>
              <a:t>Av. conductivity:  0.15 S/m</a:t>
            </a:r>
          </a:p>
          <a:p>
            <a:pPr algn="ctr"/>
            <a:r>
              <a:rPr lang="en-GB" dirty="0" smtClean="0"/>
              <a:t>Arc electron density of 10</a:t>
            </a:r>
            <a:r>
              <a:rPr lang="en-GB" baseline="30000" dirty="0" smtClean="0"/>
              <a:t>18</a:t>
            </a:r>
            <a:r>
              <a:rPr lang="en-GB" dirty="0" smtClean="0"/>
              <a:t> m</a:t>
            </a:r>
            <a:r>
              <a:rPr lang="en-GB" baseline="30000" dirty="0" smtClean="0"/>
              <a:t>-3</a:t>
            </a:r>
            <a:r>
              <a:rPr lang="en-GB" dirty="0" smtClean="0"/>
              <a:t>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32149" y="2469492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Richardson current (Temp., Work </a:t>
            </a:r>
            <a:r>
              <a:rPr lang="en-GB" dirty="0" err="1" smtClean="0"/>
              <a:t>fct</a:t>
            </a:r>
            <a:r>
              <a:rPr lang="en-GB" dirty="0" smtClean="0"/>
              <a:t>.) extracted from the </a:t>
            </a:r>
            <a:r>
              <a:rPr lang="en-GB" dirty="0" err="1" smtClean="0"/>
              <a:t>cesiated</a:t>
            </a:r>
            <a:r>
              <a:rPr lang="en-GB" dirty="0" smtClean="0"/>
              <a:t> Mo cathode: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76376" y="622232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/>
              <a:t>AIP Conference Proceedings 111, 398 (1984); </a:t>
            </a:r>
            <a:r>
              <a:rPr lang="en-GB" sz="1200" dirty="0" err="1"/>
              <a:t>doi</a:t>
            </a:r>
            <a:r>
              <a:rPr lang="en-GB" sz="1200" dirty="0"/>
              <a:t>: </a:t>
            </a:r>
            <a:r>
              <a:rPr lang="en-GB" sz="1200" dirty="0" smtClean="0"/>
              <a:t>10.1063/1.34438</a:t>
            </a:r>
          </a:p>
          <a:p>
            <a:r>
              <a:rPr lang="en-GB" sz="1200" dirty="0" smtClean="0"/>
              <a:t>R. </a:t>
            </a:r>
            <a:r>
              <a:rPr lang="en-GB" sz="1200" dirty="0" err="1" smtClean="0"/>
              <a:t>Witkover</a:t>
            </a:r>
            <a:r>
              <a:rPr lang="en-GB" sz="1200" dirty="0" smtClean="0"/>
              <a:t>  </a:t>
            </a:r>
            <a:r>
              <a:rPr lang="en-GB" sz="1600" dirty="0" smtClean="0"/>
              <a:t>T-cathode bulk = ~</a:t>
            </a:r>
            <a:r>
              <a:rPr lang="en-GB" sz="1600" b="1" dirty="0" smtClean="0">
                <a:solidFill>
                  <a:srgbClr val="0000FF"/>
                </a:solidFill>
              </a:rPr>
              <a:t>380</a:t>
            </a:r>
            <a:r>
              <a:rPr lang="en-GB" sz="1600" b="1" dirty="0">
                <a:solidFill>
                  <a:srgbClr val="0000FF"/>
                </a:solidFill>
              </a:rPr>
              <a:t> °</a:t>
            </a: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149" y="3286888"/>
            <a:ext cx="4419600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5385848" y="3989827"/>
            <a:ext cx="2333896" cy="457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843048" y="3989827"/>
            <a:ext cx="228600" cy="1676400"/>
          </a:xfrm>
          <a:prstGeom prst="rect">
            <a:avLst/>
          </a:prstGeom>
          <a:noFill/>
          <a:ln w="127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400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GB" dirty="0" smtClean="0"/>
              <a:t>ISIS Penning H</a:t>
            </a:r>
            <a:r>
              <a:rPr lang="en-GB" baseline="30000" dirty="0" smtClean="0"/>
              <a:t>-</a:t>
            </a:r>
            <a:r>
              <a:rPr lang="en-GB" dirty="0" smtClean="0"/>
              <a:t> IS, ageing and 2Hz operation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28415" y="6027003"/>
            <a:ext cx="9156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0" indent="-177800">
              <a:buFont typeface="+mj-lt"/>
              <a:buAutoNum type="arabicParenR"/>
            </a:pPr>
            <a:r>
              <a:rPr lang="en-US" sz="1200" dirty="0" smtClean="0"/>
              <a:t>J. Lettry, J. Alessi, D. Faircloth, A. Gerardin, T. Kalvas, H. Pereira, and S. Sgobba, Investigation of ISIS and BNL ion source electrodes after extended operation, </a:t>
            </a:r>
            <a:r>
              <a:rPr lang="en-GB" sz="1200" dirty="0" smtClean="0"/>
              <a:t>Review of Scientific Instruments 83, 02A728 (2012).</a:t>
            </a:r>
          </a:p>
          <a:p>
            <a:pPr marL="177800" lvl="0" indent="-177800">
              <a:buFont typeface="+mj-lt"/>
              <a:buAutoNum type="arabicParenR"/>
            </a:pPr>
            <a:r>
              <a:rPr lang="en-US" sz="1200" dirty="0" smtClean="0"/>
              <a:t>H</a:t>
            </a:r>
            <a:r>
              <a:rPr lang="en-US" sz="1200" dirty="0"/>
              <a:t>. Pereira, D. Faircloth and J. Lettry, </a:t>
            </a:r>
            <a:r>
              <a:rPr lang="en-US" sz="1200" i="1" dirty="0"/>
              <a:t>Operation and thermal modeling of the ISIS H- source from 50 to 2 Hz repetition rates</a:t>
            </a:r>
            <a:r>
              <a:rPr lang="en-US" sz="1200" dirty="0"/>
              <a:t>, </a:t>
            </a:r>
            <a:r>
              <a:rPr lang="en-US" sz="1200" i="1" dirty="0"/>
              <a:t>AIP Conf. Proc.</a:t>
            </a:r>
            <a:r>
              <a:rPr lang="en-US" sz="1200" dirty="0"/>
              <a:t> 1515 (2013) pp.114-120</a:t>
            </a:r>
            <a:r>
              <a:rPr lang="en-US" sz="1200" dirty="0" smtClean="0"/>
              <a:t>.</a:t>
            </a:r>
            <a:endParaRPr lang="en-GB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725" y="568153"/>
            <a:ext cx="4724400" cy="209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3" name="Picture 262" descr="D:\ISIS Source\2012-05-09 NIBS 2012 paper\results and graphs\FETSGraph.WM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9" t="4797" r="4147" b="6849"/>
          <a:stretch/>
        </p:blipFill>
        <p:spPr bwMode="auto">
          <a:xfrm>
            <a:off x="-30997" y="566861"/>
            <a:ext cx="4583625" cy="29851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6" name="TextBox 265"/>
          <p:cNvSpPr txBox="1"/>
          <p:nvPr/>
        </p:nvSpPr>
        <p:spPr>
          <a:xfrm>
            <a:off x="4586205" y="2514600"/>
            <a:ext cx="4530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Results: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Once equipped with and additional </a:t>
            </a:r>
            <a:r>
              <a:rPr lang="en-GB" dirty="0"/>
              <a:t>heating </a:t>
            </a:r>
            <a:r>
              <a:rPr lang="en-GB" dirty="0" smtClean="0"/>
              <a:t>circuit (mandatory below 12 Hz) the ISIS penning IS operates at 2Hz. 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400" y="3781972"/>
            <a:ext cx="4356476" cy="2245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2" name="Rectangle 261"/>
          <p:cNvSpPr/>
          <p:nvPr/>
        </p:nvSpPr>
        <p:spPr>
          <a:xfrm>
            <a:off x="1526583" y="3310061"/>
            <a:ext cx="1295400" cy="2419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pic>
        <p:nvPicPr>
          <p:cNvPr id="264" name="Picture 263" descr="D:\ISIS Source\2012-05-09 NIBS 2012 paper\results and graphs\Geo2Graph.WMF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" t="5054" r="3487" b="6318"/>
          <a:stretch/>
        </p:blipFill>
        <p:spPr bwMode="auto">
          <a:xfrm>
            <a:off x="2583" y="3266604"/>
            <a:ext cx="4583625" cy="28323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9" name="TextBox 268"/>
          <p:cNvSpPr txBox="1"/>
          <p:nvPr/>
        </p:nvSpPr>
        <p:spPr>
          <a:xfrm>
            <a:off x="6329766" y="3962400"/>
            <a:ext cx="2792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 smtClean="0"/>
              <a:t>Cs</a:t>
            </a:r>
            <a:r>
              <a:rPr lang="en-GB" baseline="30000" dirty="0" err="1" smtClean="0"/>
              <a:t>+</a:t>
            </a:r>
            <a:r>
              <a:rPr lang="en-GB" dirty="0" err="1" smtClean="0"/>
              <a:t>,H</a:t>
            </a:r>
            <a:r>
              <a:rPr lang="en-GB" baseline="30000" dirty="0" smtClean="0"/>
              <a:t>+</a:t>
            </a:r>
            <a:r>
              <a:rPr lang="en-GB" dirty="0" smtClean="0"/>
              <a:t> Sputtered Mo growth in a brittle layer on Mo-cathode.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92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/>
          <a:p>
            <a:r>
              <a:rPr lang="en-GB" sz="2800" dirty="0"/>
              <a:t>Conclusion, </a:t>
            </a:r>
            <a:r>
              <a:rPr lang="en-GB" sz="2800" dirty="0" smtClean="0"/>
              <a:t>outlook: BNL’s Magnetron as Linac4 IS-03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85799"/>
            <a:ext cx="9144000" cy="5525869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None/>
            </a:pPr>
            <a:r>
              <a:rPr lang="en-GB" sz="2400" i="1" dirty="0" smtClean="0">
                <a:solidFill>
                  <a:srgbClr val="0000FF"/>
                </a:solidFill>
              </a:rPr>
              <a:t>2Hz duty cycle </a:t>
            </a:r>
            <a:r>
              <a:rPr lang="en-GB" sz="2400" dirty="0" smtClean="0"/>
              <a:t>: Operation at 2 Hz already demonstrated, discharge commissioning at higher repetition rate (6-10 Hz), additional heating is an asset to start the ion source, it may be beneficial to limit the Cs-flow </a:t>
            </a:r>
          </a:p>
          <a:p>
            <a:pPr marL="449263" indent="-449263">
              <a:buFont typeface="Wingdings" panose="05000000000000000000" pitchFamily="2" charset="2"/>
              <a:buChar char="Ø"/>
            </a:pPr>
            <a:r>
              <a:rPr lang="en-GB" sz="2400" dirty="0" smtClean="0"/>
              <a:t>0.8 Hz operation via 1 pulse out of 3 </a:t>
            </a:r>
          </a:p>
          <a:p>
            <a:pPr marL="449263" indent="-449263">
              <a:buFont typeface="Wingdings" panose="05000000000000000000" pitchFamily="2" charset="2"/>
              <a:buChar char="Ø"/>
            </a:pPr>
            <a:r>
              <a:rPr lang="en-GB" sz="2400" dirty="0" smtClean="0"/>
              <a:t>ISIS operation at 1.6 Hz demonstrated, R&amp;D </a:t>
            </a: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more </a:t>
            </a:r>
            <a:r>
              <a:rPr lang="en-GB" sz="2400" dirty="0" smtClean="0"/>
              <a:t>in T-control </a:t>
            </a:r>
            <a:r>
              <a:rPr lang="en-GB" sz="2400" dirty="0" smtClean="0">
                <a:solidFill>
                  <a:srgbClr val="00B050"/>
                </a:solidFill>
              </a:rPr>
              <a:t>less</a:t>
            </a:r>
            <a:r>
              <a:rPr lang="en-GB" sz="2400" dirty="0" smtClean="0"/>
              <a:t> in Cs-handling</a:t>
            </a:r>
          </a:p>
          <a:p>
            <a:pPr marL="457200" indent="-457200">
              <a:buNone/>
            </a:pPr>
            <a:r>
              <a:rPr lang="en-GB" sz="2400" i="1" dirty="0" smtClean="0">
                <a:solidFill>
                  <a:srgbClr val="0000FF"/>
                </a:solidFill>
              </a:rPr>
              <a:t>Operation at 45 kV</a:t>
            </a:r>
            <a:r>
              <a:rPr lang="en-GB" sz="2400" dirty="0" smtClean="0"/>
              <a:t>: Beam optics mandatory for Electrons and H</a:t>
            </a:r>
            <a:r>
              <a:rPr lang="en-GB" sz="2400" baseline="30000" dirty="0" smtClean="0"/>
              <a:t>-</a:t>
            </a:r>
            <a:r>
              <a:rPr lang="en-GB" sz="2400" dirty="0" smtClean="0"/>
              <a:t>, </a:t>
            </a:r>
          </a:p>
          <a:p>
            <a:pPr marL="457200" indent="-457200">
              <a:buNone/>
            </a:pPr>
            <a:r>
              <a:rPr lang="en-GB" sz="2400" i="1" dirty="0" smtClean="0">
                <a:solidFill>
                  <a:srgbClr val="0000FF"/>
                </a:solidFill>
              </a:rPr>
              <a:t>Ageing</a:t>
            </a:r>
            <a:r>
              <a:rPr lang="en-GB" sz="2400" dirty="0"/>
              <a:t>: </a:t>
            </a:r>
            <a:r>
              <a:rPr lang="en-GB" sz="2400" dirty="0" smtClean="0"/>
              <a:t>Marginal </a:t>
            </a:r>
            <a:r>
              <a:rPr lang="en-GB" sz="2400" dirty="0"/>
              <a:t>increase of the sputtering </a:t>
            </a:r>
            <a:r>
              <a:rPr lang="en-GB" sz="2400" dirty="0" smtClean="0"/>
              <a:t>anticipated for Cs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 or H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 ions. Tracking of e-beam-power surface density mandatory</a:t>
            </a:r>
          </a:p>
          <a:p>
            <a:pPr marL="457200" indent="-457200">
              <a:buNone/>
            </a:pPr>
            <a:r>
              <a:rPr lang="en-GB" sz="2400" i="1" dirty="0" err="1" smtClean="0">
                <a:solidFill>
                  <a:srgbClr val="0000FF"/>
                </a:solidFill>
              </a:rPr>
              <a:t>Emittance</a:t>
            </a:r>
            <a:r>
              <a:rPr lang="en-GB" sz="2400" dirty="0" smtClean="0"/>
              <a:t>: Measurement at 45 kV mandatory, </a:t>
            </a:r>
            <a:r>
              <a:rPr lang="en-GB" sz="1600" dirty="0" smtClean="0"/>
              <a:t>~</a:t>
            </a:r>
            <a:r>
              <a:rPr lang="en-GB" sz="2400" dirty="0" smtClean="0"/>
              <a:t>0.5 </a:t>
            </a:r>
            <a:r>
              <a:rPr lang="en-GB" sz="2400" dirty="0" err="1" smtClean="0">
                <a:latin typeface="Symbol" panose="05050102010706020507" pitchFamily="18" charset="2"/>
              </a:rPr>
              <a:t>p</a:t>
            </a:r>
            <a:r>
              <a:rPr lang="en-GB" sz="2400" dirty="0" err="1" smtClean="0"/>
              <a:t>∙mm∙mrad</a:t>
            </a:r>
            <a:r>
              <a:rPr lang="en-GB" sz="2400" dirty="0" smtClean="0"/>
              <a:t> </a:t>
            </a:r>
            <a:r>
              <a:rPr lang="en-GB" sz="2400" dirty="0"/>
              <a:t>expected </a:t>
            </a:r>
            <a:r>
              <a:rPr lang="en-GB" sz="2400" dirty="0" smtClean="0"/>
              <a:t>  </a:t>
            </a:r>
            <a:endParaRPr lang="en-GB" sz="2400" dirty="0"/>
          </a:p>
          <a:p>
            <a:pPr marL="457200" indent="-457200">
              <a:buNone/>
            </a:pPr>
            <a:r>
              <a:rPr lang="en-GB" sz="2400" i="1" dirty="0" smtClean="0">
                <a:solidFill>
                  <a:srgbClr val="0000FF"/>
                </a:solidFill>
              </a:rPr>
              <a:t>H</a:t>
            </a:r>
            <a:r>
              <a:rPr lang="en-GB" sz="2400" i="1" baseline="30000" dirty="0" smtClean="0">
                <a:solidFill>
                  <a:srgbClr val="0000FF"/>
                </a:solidFill>
              </a:rPr>
              <a:t>-</a:t>
            </a:r>
            <a:r>
              <a:rPr lang="en-GB" sz="2400" i="1" dirty="0" smtClean="0">
                <a:solidFill>
                  <a:srgbClr val="0000FF"/>
                </a:solidFill>
              </a:rPr>
              <a:t> intensity</a:t>
            </a:r>
            <a:r>
              <a:rPr lang="en-GB" sz="2400" dirty="0" smtClean="0"/>
              <a:t>: O(100) mA anticipated with O(80%) transmission through the RFQ.</a:t>
            </a:r>
          </a:p>
          <a:p>
            <a:pPr marL="457200" indent="-457200">
              <a:buNone/>
            </a:pPr>
            <a:r>
              <a:rPr lang="en-GB" sz="2400" i="1" dirty="0" smtClean="0">
                <a:solidFill>
                  <a:srgbClr val="0000FF"/>
                </a:solidFill>
              </a:rPr>
              <a:t>H</a:t>
            </a:r>
            <a:r>
              <a:rPr lang="en-GB" sz="2400" i="1" baseline="-25000" dirty="0" smtClean="0">
                <a:solidFill>
                  <a:srgbClr val="0000FF"/>
                </a:solidFill>
              </a:rPr>
              <a:t>2</a:t>
            </a:r>
            <a:r>
              <a:rPr lang="en-GB" sz="2400" i="1" dirty="0" smtClean="0">
                <a:solidFill>
                  <a:srgbClr val="0000FF"/>
                </a:solidFill>
              </a:rPr>
              <a:t> injection</a:t>
            </a:r>
            <a:r>
              <a:rPr lang="en-GB" sz="2400" dirty="0" smtClean="0"/>
              <a:t>: New valve and comparative measurement mandatory, </a:t>
            </a:r>
          </a:p>
          <a:p>
            <a:pPr marL="457200" indent="-457200">
              <a:buNone/>
            </a:pPr>
            <a:r>
              <a:rPr lang="en-GB" sz="2400" i="1" dirty="0" smtClean="0">
                <a:solidFill>
                  <a:srgbClr val="0000FF"/>
                </a:solidFill>
              </a:rPr>
              <a:t>Arc discharge power supply</a:t>
            </a:r>
            <a:r>
              <a:rPr lang="en-GB" sz="2400" dirty="0" smtClean="0">
                <a:solidFill>
                  <a:srgbClr val="0000FF"/>
                </a:solidFill>
              </a:rPr>
              <a:t>: </a:t>
            </a:r>
            <a:r>
              <a:rPr lang="en-GB" sz="2400" dirty="0" smtClean="0"/>
              <a:t>Achievable by the TE-team, 2015 ?</a:t>
            </a:r>
          </a:p>
          <a:p>
            <a:pPr marL="457200" indent="-457200">
              <a:buNone/>
            </a:pPr>
            <a:r>
              <a:rPr lang="en-GB" sz="2400" i="1" dirty="0" smtClean="0">
                <a:solidFill>
                  <a:srgbClr val="0000FF"/>
                </a:solidFill>
              </a:rPr>
              <a:t>Design and production: </a:t>
            </a:r>
            <a:r>
              <a:rPr lang="en-GB" sz="2400" dirty="0" smtClean="0"/>
              <a:t>New flange and external ceramic insulator required.</a:t>
            </a:r>
          </a:p>
          <a:p>
            <a:pPr marL="457200" indent="-457200">
              <a:buNone/>
            </a:pPr>
            <a:r>
              <a:rPr lang="en-GB" sz="2400" i="1" dirty="0" smtClean="0">
                <a:solidFill>
                  <a:schemeClr val="accent6">
                    <a:lumMod val="75000"/>
                  </a:schemeClr>
                </a:solidFill>
              </a:rPr>
              <a:t>Cs-flow</a:t>
            </a:r>
            <a:r>
              <a:rPr lang="en-GB" sz="2400" dirty="0" smtClean="0"/>
              <a:t>: Direct view to the RFQ for atomic beam between pulses, measurement required to confirm estimation of O(25) mg/y or clarify suppression mechanism.</a:t>
            </a:r>
          </a:p>
          <a:p>
            <a:pPr marL="457200" indent="-457200"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Magnetron at CERN: No show stopper </a:t>
            </a:r>
            <a:r>
              <a:rPr lang="en-GB" sz="2400" dirty="0" smtClean="0"/>
              <a:t>but mandatory 6 month testing </a:t>
            </a:r>
            <a:r>
              <a:rPr lang="en-GB" sz="2400" dirty="0"/>
              <a:t>the magnetron at the </a:t>
            </a:r>
            <a:r>
              <a:rPr lang="en-GB" sz="2400" dirty="0" smtClean="0"/>
              <a:t>IS-test-stand prior to decision of operation. Design of a Cs-trap + tilted source or dog legged LEBT mandatory.</a:t>
            </a:r>
          </a:p>
          <a:p>
            <a:pPr marL="457200" indent="-457200">
              <a:buNone/>
            </a:pPr>
            <a:r>
              <a:rPr lang="en-GB" sz="2400" dirty="0">
                <a:solidFill>
                  <a:srgbClr val="0000FF"/>
                </a:solidFill>
              </a:rPr>
              <a:t>BNL’s Off-line test stand </a:t>
            </a:r>
            <a:r>
              <a:rPr lang="en-GB" sz="2400" dirty="0"/>
              <a:t>could be refurbished for Magnetron R&amp;D</a:t>
            </a:r>
          </a:p>
          <a:p>
            <a:pPr marL="457200" indent="-457200">
              <a:buNone/>
            </a:pPr>
            <a:endParaRPr lang="en-GB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" y="6211669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support from J</a:t>
            </a:r>
            <a:r>
              <a:rPr lang="en-GB" dirty="0"/>
              <a:t>. Alessi, T. Lehn, A. </a:t>
            </a:r>
            <a:r>
              <a:rPr lang="en-GB" dirty="0" err="1" smtClean="0"/>
              <a:t>Zelenski</a:t>
            </a:r>
            <a:r>
              <a:rPr lang="en-GB" dirty="0" smtClean="0"/>
              <a:t>, J. Ritter, D, Faircloth </a:t>
            </a:r>
            <a:r>
              <a:rPr lang="en-GB" dirty="0"/>
              <a:t>and the </a:t>
            </a:r>
            <a:r>
              <a:rPr lang="en-GB" dirty="0" smtClean="0"/>
              <a:t>BNL &amp; ISIS </a:t>
            </a:r>
            <a:r>
              <a:rPr lang="en-GB" dirty="0"/>
              <a:t>ion source development </a:t>
            </a:r>
            <a:r>
              <a:rPr lang="en-GB" dirty="0" smtClean="0"/>
              <a:t>teams is thankfully acknowledged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9345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220200" cy="543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2295" y="5590882"/>
            <a:ext cx="7968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rgbClr val="0000FF"/>
                </a:solidFill>
              </a:rPr>
              <a:t>BNL: Nice place, Nice people, Thanks a lot to the ion source specialist team</a:t>
            </a:r>
            <a:endParaRPr lang="en-GB" sz="20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717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" y="597758"/>
            <a:ext cx="9144000" cy="346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564" y="3843595"/>
            <a:ext cx="3622127" cy="300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0362" y="-11842"/>
            <a:ext cx="4762038" cy="609600"/>
          </a:xfrm>
        </p:spPr>
        <p:txBody>
          <a:bodyPr>
            <a:normAutofit/>
          </a:bodyPr>
          <a:lstStyle/>
          <a:p>
            <a:r>
              <a:rPr lang="en-GB" dirty="0" smtClean="0"/>
              <a:t>BNL’s Magnetron 3D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151" y="3144766"/>
            <a:ext cx="959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Cs-Oven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2463" y="368855"/>
            <a:ext cx="2966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Internally heated transfer line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07654" y="2289663"/>
            <a:ext cx="1059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EM-Valve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15567" y="694698"/>
            <a:ext cx="304800" cy="685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42862" y="3458936"/>
            <a:ext cx="387338" cy="11225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23" y="3843595"/>
            <a:ext cx="2400233" cy="300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88" y="3843595"/>
            <a:ext cx="2870265" cy="300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545629" y="6245383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Arc discharge feed through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4572" y="4062322"/>
            <a:ext cx="156476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Thermocouple feed through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367433" y="6235182"/>
            <a:ext cx="163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Perm. Magnets</a:t>
            </a:r>
          </a:p>
          <a:p>
            <a:pPr algn="ctr"/>
            <a:r>
              <a:rPr lang="en-GB" dirty="0" smtClean="0"/>
              <a:t>&amp; yoke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863233" y="6512181"/>
            <a:ext cx="816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Puller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5395815"/>
            <a:ext cx="1064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EM-Valve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3352800" y="977360"/>
            <a:ext cx="5714999" cy="262460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3748433" y="4945442"/>
            <a:ext cx="1044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CC"/>
                </a:solidFill>
              </a:rPr>
              <a:t>Cathode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38299" y="6003730"/>
            <a:ext cx="8164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Anode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693627" y="5155023"/>
            <a:ext cx="387338" cy="24079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9" idx="1"/>
          </p:cNvCxnSpPr>
          <p:nvPr/>
        </p:nvCxnSpPr>
        <p:spPr>
          <a:xfrm flipH="1" flipV="1">
            <a:off x="5165170" y="5879455"/>
            <a:ext cx="273129" cy="30894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34900" y="3305048"/>
            <a:ext cx="233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Produced at CERN for the test</a:t>
            </a:r>
            <a:endParaRPr lang="en-GB" sz="1400" i="1" dirty="0"/>
          </a:p>
        </p:txBody>
      </p:sp>
      <p:cxnSp>
        <p:nvCxnSpPr>
          <p:cNvPr id="14" name="Straight Arrow Connector 13"/>
          <p:cNvCxnSpPr>
            <a:stCxn id="7" idx="3"/>
          </p:cNvCxnSpPr>
          <p:nvPr/>
        </p:nvCxnSpPr>
        <p:spPr>
          <a:xfrm flipV="1">
            <a:off x="3267458" y="1905000"/>
            <a:ext cx="466342" cy="56932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772400" y="348333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D. Steyaert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479188" y="2749542"/>
            <a:ext cx="685982" cy="436578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479188" y="2758630"/>
            <a:ext cx="30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4504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IS03 WP summary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3340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GB" sz="2000" i="1" dirty="0">
                <a:solidFill>
                  <a:srgbClr val="0000FF"/>
                </a:solidFill>
              </a:rPr>
              <a:t>Remaining tasks towards testing the magnetron at the Linac4 IS –test stand</a:t>
            </a:r>
          </a:p>
          <a:p>
            <a:pPr marL="998537" lvl="1">
              <a:buFontTx/>
              <a:buChar char="-"/>
            </a:pPr>
            <a:r>
              <a:rPr lang="en-GB" sz="1800" dirty="0" smtClean="0"/>
              <a:t>Design an Arc </a:t>
            </a:r>
            <a:r>
              <a:rPr lang="en-GB" sz="1800" dirty="0"/>
              <a:t>discharge power </a:t>
            </a:r>
            <a:r>
              <a:rPr lang="en-GB" sz="1800" dirty="0" smtClean="0"/>
              <a:t>supply and </a:t>
            </a:r>
            <a:r>
              <a:rPr lang="en-GB" sz="1800" dirty="0"/>
              <a:t>produce </a:t>
            </a:r>
            <a:r>
              <a:rPr lang="en-GB" sz="1800" dirty="0" smtClean="0"/>
              <a:t>3u + spare parts  (TE) </a:t>
            </a:r>
          </a:p>
          <a:p>
            <a:pPr marL="998537" lvl="1">
              <a:buFontTx/>
              <a:buChar char="-"/>
            </a:pPr>
            <a:r>
              <a:rPr lang="en-GB" sz="1800" dirty="0" smtClean="0"/>
              <a:t>H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 </a:t>
            </a:r>
            <a:r>
              <a:rPr lang="en-GB" sz="1800" dirty="0"/>
              <a:t>pulsed injection valve, </a:t>
            </a:r>
            <a:r>
              <a:rPr lang="en-GB" sz="1800" dirty="0" smtClean="0"/>
              <a:t>(BE)</a:t>
            </a:r>
          </a:p>
          <a:p>
            <a:pPr marL="998537" lvl="1">
              <a:buFontTx/>
              <a:buChar char="-"/>
            </a:pPr>
            <a:r>
              <a:rPr lang="en-GB" sz="1800" dirty="0" smtClean="0"/>
              <a:t>Calculate Beam optics protecting the RFQ from IS’s Cs-flux (BE)</a:t>
            </a:r>
          </a:p>
          <a:p>
            <a:pPr marL="998537" lvl="1">
              <a:buFontTx/>
              <a:buChar char="-"/>
            </a:pPr>
            <a:r>
              <a:rPr lang="en-GB" sz="1800" dirty="0" smtClean="0"/>
              <a:t>Design and produce support flange, Cs-condenser and tilted extraction, (EN)</a:t>
            </a:r>
          </a:p>
          <a:p>
            <a:pPr marL="998537" lvl="1">
              <a:buFontTx/>
              <a:buChar char="-"/>
            </a:pPr>
            <a:r>
              <a:rPr lang="en-GB" sz="1800" dirty="0" smtClean="0"/>
              <a:t>Design and produce Ceramics insulator (EN)</a:t>
            </a:r>
          </a:p>
          <a:p>
            <a:pPr marL="998537" lvl="1">
              <a:buFontTx/>
              <a:buChar char="-"/>
            </a:pPr>
            <a:r>
              <a:rPr lang="en-GB" sz="1800" dirty="0" err="1" smtClean="0"/>
              <a:t>Emittance</a:t>
            </a:r>
            <a:r>
              <a:rPr lang="en-GB" sz="1800" dirty="0" smtClean="0"/>
              <a:t> measurement. (BE)</a:t>
            </a:r>
          </a:p>
          <a:p>
            <a:pPr marL="998537" lvl="1">
              <a:buFontTx/>
              <a:buChar char="-"/>
            </a:pPr>
            <a:r>
              <a:rPr lang="en-GB" sz="1800" dirty="0" smtClean="0"/>
              <a:t>Learning phase on operation + &gt;6 month measurement at the test stand</a:t>
            </a:r>
          </a:p>
          <a:p>
            <a:pPr marL="0" lvl="1" indent="0">
              <a:buNone/>
            </a:pPr>
            <a:r>
              <a:rPr lang="en-GB" sz="1800" i="1" dirty="0" smtClean="0">
                <a:solidFill>
                  <a:srgbClr val="0000FF"/>
                </a:solidFill>
              </a:rPr>
              <a:t>Resources</a:t>
            </a:r>
            <a:r>
              <a:rPr lang="en-GB" sz="1800" dirty="0" smtClean="0"/>
              <a:t>:  3 FTE + 100k CHF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3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47650"/>
            <a:ext cx="8772525" cy="636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3886200"/>
            <a:ext cx="4876800" cy="609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983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95309" y="5681131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85691" y="332074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57191" y="3505411"/>
            <a:ext cx="53973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3919" y="5865797"/>
            <a:ext cx="53973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098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85800"/>
            <a:ext cx="7467600" cy="56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34700" y="2564727"/>
            <a:ext cx="3325826" cy="2006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0078" y="2623608"/>
            <a:ext cx="2992451" cy="188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3" name="Title 4"/>
          <p:cNvSpPr txBox="1">
            <a:spLocks/>
          </p:cNvSpPr>
          <p:nvPr/>
        </p:nvSpPr>
        <p:spPr>
          <a:xfrm>
            <a:off x="12192" y="0"/>
            <a:ext cx="9131808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i="1" kern="1200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Ageing and Wear after 2 years operation</a:t>
            </a:r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5469012" y="3047999"/>
            <a:ext cx="322187" cy="272746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458006" y="3320746"/>
            <a:ext cx="827993" cy="1743392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5283616" y="3522200"/>
            <a:ext cx="827993" cy="1659399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173311" y="685800"/>
            <a:ext cx="1533946" cy="923330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Cathode: </a:t>
            </a:r>
          </a:p>
          <a:p>
            <a:pPr algn="ctr"/>
            <a:r>
              <a:rPr lang="en-GB" dirty="0" err="1" smtClean="0"/>
              <a:t>Cs</a:t>
            </a:r>
            <a:r>
              <a:rPr lang="en-GB" baseline="30000" dirty="0" err="1" smtClean="0"/>
              <a:t>+</a:t>
            </a:r>
            <a:r>
              <a:rPr lang="en-GB" dirty="0" err="1" smtClean="0"/>
              <a:t>,H</a:t>
            </a:r>
            <a:r>
              <a:rPr lang="en-GB" baseline="30000" dirty="0" smtClean="0"/>
              <a:t>+</a:t>
            </a:r>
            <a:r>
              <a:rPr lang="en-GB" dirty="0" smtClean="0"/>
              <a:t> and </a:t>
            </a:r>
          </a:p>
          <a:p>
            <a:pPr algn="ctr"/>
            <a:r>
              <a:rPr lang="en-GB" dirty="0" smtClean="0"/>
              <a:t>plasma effects</a:t>
            </a:r>
          </a:p>
        </p:txBody>
      </p:sp>
    </p:spTree>
    <p:extLst>
      <p:ext uri="{BB962C8B-B14F-4D97-AF65-F5344CB8AC3E}">
        <p14:creationId xmlns:p14="http://schemas.microsoft.com/office/powerpoint/2010/main" val="233910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098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85800"/>
            <a:ext cx="7467600" cy="56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5309" y="5681131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85691" y="332074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06167" y="2018771"/>
            <a:ext cx="630346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757191" y="3505411"/>
            <a:ext cx="53973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43919" y="5865797"/>
            <a:ext cx="53973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0" name="Title 4"/>
          <p:cNvSpPr txBox="1">
            <a:spLocks/>
          </p:cNvSpPr>
          <p:nvPr/>
        </p:nvSpPr>
        <p:spPr>
          <a:xfrm>
            <a:off x="12192" y="0"/>
            <a:ext cx="9131808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i="1" kern="1200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Ageing and Wear after 2 years operation</a:t>
            </a:r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5486400" y="3200401"/>
            <a:ext cx="1219200" cy="1219200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934200" y="696669"/>
            <a:ext cx="2155910" cy="646331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Inner front plate</a:t>
            </a:r>
            <a:endParaRPr lang="en-GB" dirty="0"/>
          </a:p>
          <a:p>
            <a:pPr algn="ctr"/>
            <a:r>
              <a:rPr lang="en-GB" dirty="0" err="1"/>
              <a:t>Cs</a:t>
            </a:r>
            <a:r>
              <a:rPr lang="en-GB" baseline="30000" dirty="0" err="1"/>
              <a:t>+</a:t>
            </a:r>
            <a:r>
              <a:rPr lang="en-GB" dirty="0" err="1"/>
              <a:t>,H</a:t>
            </a:r>
            <a:r>
              <a:rPr lang="en-GB" baseline="30000" dirty="0"/>
              <a:t>+</a:t>
            </a:r>
            <a:r>
              <a:rPr lang="en-GB" dirty="0"/>
              <a:t> plasma </a:t>
            </a:r>
            <a:r>
              <a:rPr lang="en-GB" dirty="0" smtClean="0"/>
              <a:t>effects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119372" y="2976372"/>
                <a:ext cx="2201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159D256-D4F8-4DD0-9C51-6B7ACB8C86BB}" type="mathplaceholder">
                        <a:rPr lang="en-GB" i="1" smtClean="0">
                          <a:latin typeface="Cambria Math"/>
                        </a:rPr>
                        <a:t>Type equation here.</a:t>
                      </a:fl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372" y="2976372"/>
                <a:ext cx="2201244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182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95309" y="5681131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85691" y="332074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57191" y="3505411"/>
            <a:ext cx="53973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43919" y="5865797"/>
            <a:ext cx="53973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098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85800"/>
            <a:ext cx="7467600" cy="56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" y="2922479"/>
            <a:ext cx="4434784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" y="0"/>
            <a:ext cx="9131808" cy="76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 smtClean="0"/>
              <a:t>Ageing and Wear after 2 years operation</a:t>
            </a:r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2476500" y="3480873"/>
            <a:ext cx="838200" cy="71012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133600" y="3048000"/>
            <a:ext cx="685800" cy="45667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4402" y="677328"/>
            <a:ext cx="1822101" cy="1200329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Puller: W-tip</a:t>
            </a:r>
          </a:p>
          <a:p>
            <a:pPr algn="ctr"/>
            <a:r>
              <a:rPr lang="en-GB" dirty="0" smtClean="0"/>
              <a:t>Co-</a:t>
            </a:r>
            <a:r>
              <a:rPr lang="en-GB" dirty="0" err="1" smtClean="0"/>
              <a:t>extr</a:t>
            </a:r>
            <a:r>
              <a:rPr lang="en-GB" dirty="0" smtClean="0"/>
              <a:t>. Electrons</a:t>
            </a:r>
          </a:p>
          <a:p>
            <a:pPr algn="ctr"/>
            <a:r>
              <a:rPr lang="en-GB" dirty="0" smtClean="0"/>
              <a:t>H</a:t>
            </a:r>
            <a:r>
              <a:rPr lang="en-GB" baseline="30000" dirty="0" smtClean="0"/>
              <a:t>- </a:t>
            </a:r>
            <a:r>
              <a:rPr lang="en-GB" dirty="0"/>
              <a:t>ions </a:t>
            </a:r>
            <a:r>
              <a:rPr lang="en-GB" dirty="0" smtClean="0"/>
              <a:t>?</a:t>
            </a:r>
          </a:p>
          <a:p>
            <a:pPr algn="ctr"/>
            <a:r>
              <a:rPr lang="en-GB" dirty="0" smtClean="0"/>
              <a:t>HV Sparks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82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95309" y="5681131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85691" y="332074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57191" y="3505411"/>
            <a:ext cx="53973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43919" y="5865797"/>
            <a:ext cx="53973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098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85800"/>
            <a:ext cx="7467600" cy="56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956475" y="5609239"/>
            <a:ext cx="2035126" cy="1200329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Field shaping plate facing puller</a:t>
            </a:r>
          </a:p>
          <a:p>
            <a:pPr algn="ctr"/>
            <a:r>
              <a:rPr lang="en-GB" dirty="0"/>
              <a:t>Cs</a:t>
            </a:r>
            <a:r>
              <a:rPr lang="en-GB" baseline="30000" dirty="0" smtClean="0"/>
              <a:t>+</a:t>
            </a:r>
            <a:r>
              <a:rPr lang="en-GB" dirty="0" smtClean="0"/>
              <a:t>, H</a:t>
            </a:r>
            <a:r>
              <a:rPr lang="en-GB" baseline="30000" dirty="0" smtClean="0"/>
              <a:t>+ </a:t>
            </a:r>
            <a:r>
              <a:rPr lang="en-GB" dirty="0" smtClean="0"/>
              <a:t>ions ?</a:t>
            </a:r>
          </a:p>
          <a:p>
            <a:pPr algn="ctr"/>
            <a:r>
              <a:rPr lang="en-GB" dirty="0" smtClean="0"/>
              <a:t>HV sparks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769" y="5813506"/>
            <a:ext cx="2332241" cy="99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" y="0"/>
            <a:ext cx="9131808" cy="76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 smtClean="0"/>
              <a:t>Ageing and Wear after 2 years operation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951" y="1637505"/>
            <a:ext cx="4375049" cy="3998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054" y="609600"/>
            <a:ext cx="2423421" cy="92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162800" y="887027"/>
            <a:ext cx="1828801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Al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3</a:t>
            </a:r>
            <a:r>
              <a:rPr lang="en-GB" dirty="0" smtClean="0"/>
              <a:t> insulators</a:t>
            </a:r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6956474" y="3124199"/>
            <a:ext cx="511125" cy="512611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9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6426"/>
          </a:xfrm>
        </p:spPr>
        <p:txBody>
          <a:bodyPr/>
          <a:lstStyle/>
          <a:p>
            <a:r>
              <a:rPr lang="en-GB" dirty="0" smtClean="0"/>
              <a:t>Simulation of BNL’s Magnetron with </a:t>
            </a:r>
            <a:r>
              <a:rPr lang="en-GB" dirty="0" err="1" smtClean="0"/>
              <a:t>IBSimu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49" y="990600"/>
            <a:ext cx="4051379" cy="222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34000" y="5029200"/>
            <a:ext cx="3819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0" indent="-177800">
              <a:buFont typeface="+mj-lt"/>
              <a:buAutoNum type="arabicParenR"/>
            </a:pPr>
            <a:r>
              <a:rPr lang="en-US" sz="1200" dirty="0"/>
              <a:t>J. Lettry, J. Alessi, D. Faircloth, A. Gerardin, T. Kalvas, H. Pereira, and S. Sgobba, Investigation of ISIS and BNL ion source electrodes after extended operation, </a:t>
            </a:r>
            <a:r>
              <a:rPr lang="en-GB" sz="1200" dirty="0"/>
              <a:t>Review of Scientific Instruments 83, 02A728 (2012).</a:t>
            </a:r>
          </a:p>
          <a:p>
            <a:pPr marL="177800" lvl="0" indent="-177800">
              <a:buFont typeface="+mj-lt"/>
              <a:buAutoNum type="arabicParenR"/>
            </a:pPr>
            <a:r>
              <a:rPr lang="en-US" sz="1200" dirty="0"/>
              <a:t>H. Pereira, J. Lettry, J. Alessi and T. Kalvas, </a:t>
            </a:r>
            <a:r>
              <a:rPr lang="en-US" sz="1200" i="1" dirty="0"/>
              <a:t>Estimation of Sputtering Damages on a Magnetron H</a:t>
            </a:r>
            <a:r>
              <a:rPr lang="en-US" sz="1200" i="1" baseline="30000" dirty="0"/>
              <a:t>-</a:t>
            </a:r>
            <a:r>
              <a:rPr lang="en-US" sz="1200" i="1" dirty="0"/>
              <a:t> Ion Source Induced by Cs</a:t>
            </a:r>
            <a:r>
              <a:rPr lang="en-US" sz="1200" i="1" baseline="30000" dirty="0"/>
              <a:t>+</a:t>
            </a:r>
            <a:r>
              <a:rPr lang="en-US" sz="1200" i="1" dirty="0"/>
              <a:t> and H</a:t>
            </a:r>
            <a:r>
              <a:rPr lang="en-US" sz="1200" i="1" baseline="30000" dirty="0"/>
              <a:t>+</a:t>
            </a:r>
            <a:r>
              <a:rPr lang="en-US" sz="1200" i="1" dirty="0"/>
              <a:t> Ions</a:t>
            </a:r>
            <a:r>
              <a:rPr lang="en-US" sz="1200" dirty="0"/>
              <a:t>, </a:t>
            </a:r>
            <a:r>
              <a:rPr lang="en-US" sz="1200" i="1" dirty="0"/>
              <a:t>AIP Conf. Proc.</a:t>
            </a:r>
            <a:r>
              <a:rPr lang="en-US" sz="1200" dirty="0"/>
              <a:t> 1515 (2013) pp.81-88</a:t>
            </a:r>
            <a:r>
              <a:rPr lang="en-US" sz="1200" dirty="0" smtClean="0"/>
              <a:t>.</a:t>
            </a:r>
            <a:endParaRPr lang="en-GB" sz="1200" dirty="0"/>
          </a:p>
        </p:txBody>
      </p:sp>
      <p:pic>
        <p:nvPicPr>
          <p:cNvPr id="10" name="Picture 2" descr="G:\Workspaces\l\Linac4-IS-Optics\Geometry\BNL geometry\0045kV\BNLextraCase001view_zx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214615"/>
            <a:ext cx="2743200" cy="264338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041" y="3906838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-35 kV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410267" y="3906838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-45 kV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6520" y="5352410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</a:t>
            </a:r>
            <a:r>
              <a:rPr lang="en-GB" sz="1400" baseline="30000" dirty="0" smtClean="0"/>
              <a:t>-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620807" y="427385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</a:t>
            </a:r>
            <a:endParaRPr lang="en-GB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36163" y="4222364"/>
            <a:ext cx="2387019" cy="2567870"/>
            <a:chOff x="1193800" y="21751130"/>
            <a:chExt cx="6677012" cy="6553200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3800" y="21751130"/>
              <a:ext cx="6677012" cy="655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32400" y="2716133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ectangle 2"/>
          <p:cNvSpPr/>
          <p:nvPr/>
        </p:nvSpPr>
        <p:spPr>
          <a:xfrm>
            <a:off x="4228987" y="4029948"/>
            <a:ext cx="1028813" cy="846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191001" y="685800"/>
            <a:ext cx="49529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>
                <a:solidFill>
                  <a:srgbClr val="0000FF"/>
                </a:solidFill>
              </a:rPr>
              <a:t>IBSimu</a:t>
            </a:r>
            <a:r>
              <a:rPr lang="en-GB" i="1" dirty="0">
                <a:solidFill>
                  <a:srgbClr val="0000FF"/>
                </a:solidFill>
              </a:rPr>
              <a:t> </a:t>
            </a:r>
            <a:r>
              <a:rPr lang="en-GB" i="1" dirty="0" smtClean="0">
                <a:solidFill>
                  <a:srgbClr val="0000FF"/>
                </a:solidFill>
              </a:rPr>
              <a:t>settings: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H</a:t>
            </a:r>
            <a:r>
              <a:rPr lang="en-GB" baseline="30000" dirty="0" smtClean="0"/>
              <a:t>-</a:t>
            </a:r>
            <a:r>
              <a:rPr lang="en-GB" dirty="0" smtClean="0"/>
              <a:t> </a:t>
            </a:r>
            <a:r>
              <a:rPr lang="en-GB" dirty="0"/>
              <a:t>beam current density is set to </a:t>
            </a:r>
            <a:r>
              <a:rPr lang="en-GB" dirty="0">
                <a:solidFill>
                  <a:srgbClr val="0000FF"/>
                </a:solidFill>
              </a:rPr>
              <a:t>1.6 A/cm2</a:t>
            </a:r>
            <a:r>
              <a:rPr lang="en-GB" dirty="0"/>
              <a:t>, resulting in a current of </a:t>
            </a:r>
            <a:r>
              <a:rPr lang="en-GB" dirty="0">
                <a:solidFill>
                  <a:srgbClr val="0000FF"/>
                </a:solidFill>
              </a:rPr>
              <a:t>100 mA</a:t>
            </a:r>
            <a:r>
              <a:rPr lang="en-GB" dirty="0"/>
              <a:t>. 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E</a:t>
            </a:r>
            <a:r>
              <a:rPr lang="en-GB" dirty="0" smtClean="0"/>
              <a:t>lectron </a:t>
            </a:r>
            <a:r>
              <a:rPr lang="en-GB" dirty="0"/>
              <a:t>to H</a:t>
            </a:r>
            <a:r>
              <a:rPr lang="en-GB" baseline="30000" dirty="0"/>
              <a:t>-</a:t>
            </a:r>
            <a:r>
              <a:rPr lang="en-GB" dirty="0"/>
              <a:t> ratio </a:t>
            </a:r>
            <a:r>
              <a:rPr lang="en-GB" dirty="0" smtClean="0"/>
              <a:t>= ½ (50 mA)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 </a:t>
            </a:r>
            <a:r>
              <a:rPr lang="en-US" dirty="0" smtClean="0"/>
              <a:t>3-D </a:t>
            </a:r>
            <a:r>
              <a:rPr lang="en-US" dirty="0"/>
              <a:t>magnetic field map </a:t>
            </a:r>
            <a:r>
              <a:rPr lang="en-US" dirty="0" smtClean="0"/>
              <a:t>created in </a:t>
            </a:r>
            <a:r>
              <a:rPr lang="en-US" dirty="0"/>
              <a:t>OPERA </a:t>
            </a:r>
            <a:r>
              <a:rPr lang="en-US" dirty="0" smtClean="0"/>
              <a:t>from the </a:t>
            </a:r>
            <a:r>
              <a:rPr lang="en-US" dirty="0"/>
              <a:t>known magnet geometry and adjusting the field to a peak of 900 G</a:t>
            </a:r>
            <a:r>
              <a:rPr lang="en-US" dirty="0" smtClean="0"/>
              <a:t>.</a:t>
            </a:r>
          </a:p>
          <a:p>
            <a:endParaRPr lang="en-GB" sz="1050" dirty="0" smtClean="0"/>
          </a:p>
          <a:p>
            <a:r>
              <a:rPr lang="en-GB" i="1" dirty="0" smtClean="0">
                <a:solidFill>
                  <a:srgbClr val="0000FF"/>
                </a:solidFill>
              </a:rPr>
              <a:t>Results: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The H</a:t>
            </a:r>
            <a:r>
              <a:rPr lang="en-GB" baseline="30000" dirty="0"/>
              <a:t>-</a:t>
            </a:r>
            <a:r>
              <a:rPr lang="en-GB" dirty="0"/>
              <a:t> beam is transported through the puller at close to 100% efficiency.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60 % of the co-extracted </a:t>
            </a:r>
            <a:r>
              <a:rPr lang="en-GB" dirty="0" smtClean="0"/>
              <a:t>electrons (30mA), </a:t>
            </a:r>
            <a:r>
              <a:rPr lang="en-GB" dirty="0"/>
              <a:t>which trajectories are bent by the magnetic field, are dumped on the puller electrode tip</a:t>
            </a:r>
            <a:r>
              <a:rPr lang="en-GB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20 mA e-beam passes the puller electrode.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48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4613</TotalTime>
  <Words>2286</Words>
  <Application>Microsoft Office PowerPoint</Application>
  <PresentationFormat>On-screen Show (4:3)</PresentationFormat>
  <Paragraphs>315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Why BNL’s magnetron ? </vt:lpstr>
      <vt:lpstr>BNL’s Magnetron:  Linac4 IS-03</vt:lpstr>
      <vt:lpstr>BNL’s Magnetron 3D model</vt:lpstr>
      <vt:lpstr>PowerPoint Presentation</vt:lpstr>
      <vt:lpstr>PowerPoint Presentation</vt:lpstr>
      <vt:lpstr>PowerPoint Presentation</vt:lpstr>
      <vt:lpstr>Ageing and Wear after 2 years operation</vt:lpstr>
      <vt:lpstr>Ageing and Wear after 2 years operation</vt:lpstr>
      <vt:lpstr>Simulation of BNL’s Magnetron with IBSimu</vt:lpstr>
      <vt:lpstr>Ageing/wear mechanisms</vt:lpstr>
      <vt:lpstr>Ageing / wear  summary </vt:lpstr>
      <vt:lpstr>Estimation of Cs + and H+ sputtering rates</vt:lpstr>
      <vt:lpstr>2013-10 Test location at BNL: Linac injector</vt:lpstr>
      <vt:lpstr>HV-rack</vt:lpstr>
      <vt:lpstr>H2 injection EM-valve Measurement 2011-04</vt:lpstr>
      <vt:lpstr>Cs-Oven ^&amp; transfer line</vt:lpstr>
      <vt:lpstr>Commissioning of the cesiated Arc-discharge</vt:lpstr>
      <vt:lpstr>BNL’s IS local control room</vt:lpstr>
      <vt:lpstr>Operating at 2 Hz rep. rate</vt:lpstr>
      <vt:lpstr>H- beam yield</vt:lpstr>
      <vt:lpstr>Cs-Atomic Oven: bright wall collimation model</vt:lpstr>
      <vt:lpstr>Cs Vapour pressure</vt:lpstr>
      <vt:lpstr>Cesium</vt:lpstr>
      <vt:lpstr>BNL Test of CERN's Magnetron:  Summary</vt:lpstr>
      <vt:lpstr>Magnetrons with heated anode body</vt:lpstr>
      <vt:lpstr>Paschen discharge, e-emission, arc impedance</vt:lpstr>
      <vt:lpstr>ISIS Penning H- IS, ageing and 2Hz operation</vt:lpstr>
      <vt:lpstr>Conclusion, outlook: BNL’s Magnetron as Linac4 IS-03</vt:lpstr>
      <vt:lpstr>PowerPoint Presentation</vt:lpstr>
      <vt:lpstr>IS03 WP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BNL’s Magnetron as Linac4 IS-03</dc:title>
  <dc:creator>Jacques Lettry</dc:creator>
  <cp:lastModifiedBy>Lettry</cp:lastModifiedBy>
  <cp:revision>205</cp:revision>
  <dcterms:created xsi:type="dcterms:W3CDTF">2006-08-16T00:00:00Z</dcterms:created>
  <dcterms:modified xsi:type="dcterms:W3CDTF">2013-11-12T17:31:44Z</dcterms:modified>
</cp:coreProperties>
</file>