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74" r:id="rId4"/>
    <p:sldId id="280" r:id="rId5"/>
    <p:sldId id="282" r:id="rId6"/>
    <p:sldId id="291" r:id="rId7"/>
    <p:sldId id="275" r:id="rId8"/>
    <p:sldId id="276" r:id="rId9"/>
    <p:sldId id="288" r:id="rId10"/>
    <p:sldId id="289" r:id="rId11"/>
    <p:sldId id="283" r:id="rId12"/>
    <p:sldId id="290" r:id="rId13"/>
    <p:sldId id="279" r:id="rId14"/>
    <p:sldId id="287" r:id="rId15"/>
    <p:sldId id="261" r:id="rId16"/>
    <p:sldId id="277" r:id="rId17"/>
    <p:sldId id="278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54" autoAdjust="0"/>
    <p:restoredTop sz="94660"/>
  </p:normalViewPr>
  <p:slideViewPr>
    <p:cSldViewPr>
      <p:cViewPr>
        <p:scale>
          <a:sx n="108" d="100"/>
          <a:sy n="108" d="100"/>
        </p:scale>
        <p:origin x="-72" y="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FD80F-A6F5-405F-ABE9-259AB5810F32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CB04E-553B-4260-81C8-2921C7D2B3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317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9A272-E03F-4256-B5DC-A3BF40A54E2A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16585"/>
            <a:ext cx="5436909" cy="4467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F6033-71C9-403D-A056-86615A04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98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Linac4 Ion Source Review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11/14/2013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6480720" cy="2150095"/>
          </a:xfrm>
        </p:spPr>
        <p:txBody>
          <a:bodyPr/>
          <a:lstStyle/>
          <a:p>
            <a:pPr algn="ctr"/>
            <a:r>
              <a:rPr lang="en-US" sz="7200" dirty="0" smtClean="0"/>
              <a:t>Linac4 source Control system 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5517232"/>
            <a:ext cx="6461760" cy="1066800"/>
          </a:xfrm>
        </p:spPr>
        <p:txBody>
          <a:bodyPr>
            <a:normAutofit fontScale="85000" lnSpcReduction="10000"/>
          </a:bodyPr>
          <a:lstStyle/>
          <a:p>
            <a:r>
              <a:rPr lang="en-GB" sz="2100" dirty="0" smtClean="0"/>
              <a:t>M</a:t>
            </a:r>
            <a:r>
              <a:rPr lang="en-GB" sz="2100" dirty="0"/>
              <a:t>. </a:t>
            </a:r>
            <a:r>
              <a:rPr lang="en-GB" sz="2100" dirty="0" smtClean="0"/>
              <a:t>O’Neil (BE/ABP), </a:t>
            </a:r>
            <a:r>
              <a:rPr lang="en-GB" sz="2100" dirty="0"/>
              <a:t>J. </a:t>
            </a:r>
            <a:r>
              <a:rPr lang="en-GB" sz="2100" dirty="0" smtClean="0"/>
              <a:t>Gil-Flores (BE/ABP),P</a:t>
            </a:r>
            <a:r>
              <a:rPr lang="en-GB" sz="2100" dirty="0"/>
              <a:t>. </a:t>
            </a:r>
            <a:r>
              <a:rPr lang="en-GB" sz="2100" dirty="0" smtClean="0"/>
              <a:t>Andersson (BE/ABP), </a:t>
            </a:r>
          </a:p>
          <a:p>
            <a:r>
              <a:rPr lang="en-GB" sz="2100" dirty="0" smtClean="0"/>
              <a:t>I </a:t>
            </a:r>
            <a:r>
              <a:rPr lang="en-GB" sz="2100" dirty="0"/>
              <a:t>Kozsar (BE/CO</a:t>
            </a:r>
            <a:r>
              <a:rPr lang="en-GB" sz="2100" dirty="0" smtClean="0"/>
              <a:t>),</a:t>
            </a:r>
          </a:p>
          <a:p>
            <a:r>
              <a:rPr lang="en-GB" sz="2100" u="sng" dirty="0" smtClean="0"/>
              <a:t>J-L</a:t>
            </a:r>
            <a:r>
              <a:rPr lang="en-GB" sz="2100" u="sng" dirty="0"/>
              <a:t>. Sanchez Alvarez (BE/OP</a:t>
            </a:r>
            <a:r>
              <a:rPr lang="en-GB" sz="2100" u="sng" dirty="0" smtClean="0"/>
              <a:t>)</a:t>
            </a:r>
            <a:r>
              <a:rPr lang="en-GB" sz="2100" dirty="0" smtClean="0"/>
              <a:t>. </a:t>
            </a:r>
            <a:endParaRPr lang="en-GB" sz="2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064896" cy="1143000"/>
          </a:xfrm>
        </p:spPr>
        <p:txBody>
          <a:bodyPr/>
          <a:lstStyle/>
          <a:p>
            <a:pPr algn="ctr"/>
            <a:r>
              <a:rPr lang="en-US" sz="4400" dirty="0"/>
              <a:t>List of parameter logged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57400"/>
            <a:ext cx="7620000" cy="4800600"/>
          </a:xfrm>
        </p:spPr>
        <p:txBody>
          <a:bodyPr/>
          <a:lstStyle/>
          <a:p>
            <a:r>
              <a:rPr lang="en-US" dirty="0" smtClean="0"/>
              <a:t>Description of the working source (Type, Name, Polarity,…)</a:t>
            </a:r>
          </a:p>
          <a:p>
            <a:r>
              <a:rPr lang="en-US" dirty="0" smtClean="0"/>
              <a:t>48 waveforms 5000pts(time window 1ms).</a:t>
            </a:r>
          </a:p>
          <a:p>
            <a:pPr lvl="1"/>
            <a:r>
              <a:rPr lang="en-US" dirty="0" smtClean="0"/>
              <a:t>Settings : sampling rate, cursors. </a:t>
            </a:r>
          </a:p>
          <a:p>
            <a:pPr lvl="1"/>
            <a:r>
              <a:rPr lang="en-US" dirty="0" smtClean="0"/>
              <a:t>Average, Standard Deviation</a:t>
            </a:r>
          </a:p>
          <a:p>
            <a:r>
              <a:rPr lang="en-US" dirty="0" smtClean="0"/>
              <a:t>Others relevant parameter (Power Supplies acquisition, Pressures, Temperatures).</a:t>
            </a:r>
          </a:p>
          <a:p>
            <a:r>
              <a:rPr lang="en-US" dirty="0" smtClean="0"/>
              <a:t>Monitoring frequency : 0.83Hz.</a:t>
            </a:r>
          </a:p>
          <a:p>
            <a:r>
              <a:rPr lang="en-US" dirty="0" smtClean="0"/>
              <a:t>Storage frequency : 	every cycle in the short DB and on change in the long term database. </a:t>
            </a:r>
          </a:p>
          <a:p>
            <a:pPr marL="411480" lvl="1" indent="0">
              <a:buNone/>
            </a:pPr>
            <a:r>
              <a:rPr lang="en-US" i="1" dirty="0" smtClean="0"/>
              <a:t>Exception: Waveforms every hour in the long term database.</a:t>
            </a:r>
          </a:p>
        </p:txBody>
      </p:sp>
    </p:spTree>
    <p:extLst>
      <p:ext uri="{BB962C8B-B14F-4D97-AF65-F5344CB8AC3E}">
        <p14:creationId xmlns:p14="http://schemas.microsoft.com/office/powerpoint/2010/main" val="175771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Application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484784"/>
            <a:ext cx="4513342" cy="4296544"/>
          </a:xfrm>
          <a:scene3d>
            <a:camera prst="perspectiveContrastingLeftFacing"/>
            <a:lightRig rig="threePt" dir="t"/>
          </a:scene3d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816754" cy="3504264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Content Placeholder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80928"/>
            <a:ext cx="5387752" cy="3307638"/>
          </a:xfrm>
          <a:prstGeom prst="rect">
            <a:avLst/>
          </a:prstGeom>
          <a:effectLst>
            <a:reflection blurRad="6350" stA="50000" endA="300" endPos="555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737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306" y="1893025"/>
            <a:ext cx="8081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Logging Service offers a generic application to extract the data: “TIMBER”</a:t>
            </a:r>
          </a:p>
          <a:p>
            <a:r>
              <a:rPr lang="en-US" dirty="0" smtClean="0"/>
              <a:t>The GUI of this application is not adapted to our requirements.</a:t>
            </a:r>
          </a:p>
          <a:p>
            <a:r>
              <a:rPr lang="en-US" dirty="0" smtClean="0"/>
              <a:t>We developed a specific application with a user friendly interface to display the data </a:t>
            </a:r>
          </a:p>
          <a:p>
            <a:endParaRPr lang="en-GB" dirty="0"/>
          </a:p>
        </p:txBody>
      </p:sp>
      <p:pic>
        <p:nvPicPr>
          <p:cNvPr id="1026" name="23D089E8-F843-40B7-A965-C6188357D8CA" descr="EB1F01D1-97DA-411F-B08A-D15849A14864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7056784" cy="436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4B27D075-6C2F-46C2-B9C2-237D7D1D7A56" descr="A26BC47A-0918-4187-A4CB-E7E5799EA37C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13792"/>
            <a:ext cx="7704856" cy="433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display software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2160" y="263691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Dump Voltage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40457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Puller Voltage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93133" y="596850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Voltage</a:t>
            </a:r>
          </a:p>
        </p:txBody>
      </p:sp>
    </p:spTree>
    <p:extLst>
      <p:ext uri="{BB962C8B-B14F-4D97-AF65-F5344CB8AC3E}">
        <p14:creationId xmlns:p14="http://schemas.microsoft.com/office/powerpoint/2010/main" val="427568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1844824"/>
            <a:ext cx="4712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purpose of this application is to adjust the timing without knowing the layout and configuration of  timings.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Timings editor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91293"/>
            <a:ext cx="2052228" cy="14041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5338"/>
            <a:ext cx="4731328" cy="43456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789040"/>
            <a:ext cx="6507889" cy="213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2297256"/>
            <a:ext cx="7896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synoptic is based on the PVSS technology (Process visualization and control system). It’s a software </a:t>
            </a:r>
            <a:r>
              <a:rPr lang="en-US" dirty="0"/>
              <a:t>package for field of automation </a:t>
            </a:r>
            <a:r>
              <a:rPr lang="en-US" dirty="0" smtClean="0"/>
              <a:t>engineering.</a:t>
            </a:r>
          </a:p>
          <a:p>
            <a:r>
              <a:rPr lang="en-US" dirty="0" smtClean="0"/>
              <a:t>The application is furnished by the service group 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809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smtClean="0"/>
              <a:t>Synoptic: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7" y="2001020"/>
            <a:ext cx="7620000" cy="24239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19672" y="2420888"/>
            <a:ext cx="1152128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3" idx="2"/>
          </p:cNvCxnSpPr>
          <p:nvPr/>
        </p:nvCxnSpPr>
        <p:spPr>
          <a:xfrm flipH="1" flipV="1">
            <a:off x="2195736" y="4005064"/>
            <a:ext cx="576064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75656" y="4581128"/>
            <a:ext cx="5305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Red circuit/lines controlled by the Gas Delivery System</a:t>
            </a:r>
            <a:endParaRPr lang="en-US" dirty="0"/>
          </a:p>
          <a:p>
            <a:pPr algn="ctr"/>
            <a:r>
              <a:rPr lang="en-US" dirty="0" smtClean="0"/>
              <a:t>Source and LEBT</a:t>
            </a:r>
          </a:p>
        </p:txBody>
      </p:sp>
      <p:pic>
        <p:nvPicPr>
          <p:cNvPr id="18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7" r="3282" b="8739"/>
          <a:stretch/>
        </p:blipFill>
        <p:spPr>
          <a:xfrm>
            <a:off x="2735442" y="5229200"/>
            <a:ext cx="2785787" cy="1505058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95536" y="1403484"/>
            <a:ext cx="1525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Vacuum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9292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GB" sz="3600" dirty="0" smtClean="0"/>
              <a:t>General Source Control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84" y="1600200"/>
            <a:ext cx="5042832" cy="4800600"/>
          </a:xfrm>
        </p:spPr>
      </p:pic>
    </p:spTree>
    <p:extLst>
      <p:ext uri="{BB962C8B-B14F-4D97-AF65-F5344CB8AC3E}">
        <p14:creationId xmlns:p14="http://schemas.microsoft.com/office/powerpoint/2010/main" val="1825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920880" cy="1143000"/>
          </a:xfrm>
        </p:spPr>
        <p:txBody>
          <a:bodyPr/>
          <a:lstStyle/>
          <a:p>
            <a:r>
              <a:rPr lang="en-US" sz="2800" dirty="0" smtClean="0"/>
              <a:t>Resources needed to implement a magnetron source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Hardware (25kCHF, 0.5FTE)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iming card</a:t>
            </a:r>
          </a:p>
          <a:p>
            <a:pPr lvl="1"/>
            <a:r>
              <a:rPr lang="en-US" dirty="0" smtClean="0"/>
              <a:t>Cabling</a:t>
            </a:r>
          </a:p>
          <a:p>
            <a:pPr lvl="1"/>
            <a:r>
              <a:rPr lang="en-US" dirty="0" smtClean="0"/>
              <a:t>PLC</a:t>
            </a:r>
          </a:p>
          <a:p>
            <a:pPr lvl="1"/>
            <a:r>
              <a:rPr lang="en-US"/>
              <a:t>B</a:t>
            </a:r>
            <a:r>
              <a:rPr lang="en-US" smtClean="0"/>
              <a:t>uffer </a:t>
            </a:r>
            <a:r>
              <a:rPr lang="en-US" smtClean="0"/>
              <a:t>cards</a:t>
            </a:r>
            <a:endParaRPr lang="en-US" dirty="0" smtClean="0"/>
          </a:p>
          <a:p>
            <a:pPr lvl="1"/>
            <a:r>
              <a:rPr lang="en-US" dirty="0" smtClean="0"/>
              <a:t>Oscilloscope for OASIS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 smtClean="0"/>
              <a:t>Software adaptation (0.5FTE)</a:t>
            </a:r>
          </a:p>
          <a:p>
            <a:pPr lvl="1"/>
            <a:r>
              <a:rPr lang="en-US" dirty="0" smtClean="0"/>
              <a:t>Timing editor</a:t>
            </a:r>
          </a:p>
          <a:p>
            <a:pPr lvl="1"/>
            <a:r>
              <a:rPr lang="en-US" dirty="0" smtClean="0"/>
              <a:t>General source </a:t>
            </a:r>
            <a:r>
              <a:rPr lang="en-US" dirty="0"/>
              <a:t>control </a:t>
            </a:r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FESA classes</a:t>
            </a:r>
          </a:p>
          <a:p>
            <a:pPr lvl="1"/>
            <a:r>
              <a:rPr lang="en-US" dirty="0" smtClean="0"/>
              <a:t>Logging Service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11/14/2013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9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Conclusion/outlook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he control </a:t>
            </a:r>
            <a:r>
              <a:rPr lang="en-US" sz="2000" dirty="0"/>
              <a:t>system of </a:t>
            </a:r>
            <a:r>
              <a:rPr lang="en-US" sz="2000" dirty="0" smtClean="0"/>
              <a:t>the Ion </a:t>
            </a:r>
            <a:r>
              <a:rPr lang="en-US" sz="2000" dirty="0"/>
              <a:t>Source </a:t>
            </a:r>
            <a:r>
              <a:rPr lang="en-US" sz="2000" dirty="0" smtClean="0"/>
              <a:t>is based on existing components and systems developed for the LHC and injectors accelerators</a:t>
            </a:r>
            <a:r>
              <a:rPr lang="en-US" sz="2000" dirty="0"/>
              <a:t> </a:t>
            </a:r>
            <a:r>
              <a:rPr lang="en-US" sz="2000" dirty="0" smtClean="0"/>
              <a:t>(LSA, INCA, WS, Knobs, OASIS and Logging Service).    BE-CO is responsible of the maintenance and the configuration is done by BE/OP</a:t>
            </a:r>
          </a:p>
          <a:p>
            <a:r>
              <a:rPr lang="en-US" sz="2000" dirty="0" smtClean="0"/>
              <a:t>Java Operational applications will be maintain by BE-OP and BE-ABP </a:t>
            </a:r>
          </a:p>
          <a:p>
            <a:r>
              <a:rPr lang="en-US" sz="2000" dirty="0" smtClean="0"/>
              <a:t>PH-DT and TE-VSC groups are responsible of their Specific application</a:t>
            </a:r>
          </a:p>
          <a:p>
            <a:r>
              <a:rPr lang="en-US" sz="2000" dirty="0" smtClean="0"/>
              <a:t>Finalize the connection </a:t>
            </a:r>
            <a:r>
              <a:rPr lang="en-US" sz="2000" dirty="0"/>
              <a:t>of the missing signal </a:t>
            </a:r>
            <a:r>
              <a:rPr lang="en-US" sz="2000" dirty="0" smtClean="0"/>
              <a:t>to OASIS + Logging settings 0.5FTE </a:t>
            </a:r>
          </a:p>
          <a:p>
            <a:r>
              <a:rPr lang="en-US" sz="2000" dirty="0" smtClean="0"/>
              <a:t>1FTE and 25kCHF are needed to implement the Magnetron source in the current control system.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51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GB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Control architecture (INCA) </a:t>
            </a:r>
          </a:p>
          <a:p>
            <a:pPr lvl="1"/>
            <a:r>
              <a:rPr lang="en-US" dirty="0" err="1" smtClean="0"/>
              <a:t>WorkingSet</a:t>
            </a:r>
            <a:r>
              <a:rPr lang="en-US" dirty="0"/>
              <a:t> (</a:t>
            </a:r>
            <a:r>
              <a:rPr lang="en-US" dirty="0" smtClean="0"/>
              <a:t>Knobs, Function Editor, Trim History)</a:t>
            </a:r>
          </a:p>
          <a:p>
            <a:pPr lvl="1"/>
            <a:r>
              <a:rPr lang="en-US" dirty="0" smtClean="0"/>
              <a:t>OASIS </a:t>
            </a:r>
          </a:p>
          <a:p>
            <a:pPr lvl="1"/>
            <a:r>
              <a:rPr lang="en-US" dirty="0" smtClean="0"/>
              <a:t>Logging Service</a:t>
            </a:r>
          </a:p>
          <a:p>
            <a:pPr lvl="1"/>
            <a:r>
              <a:rPr lang="en-US" dirty="0" smtClean="0"/>
              <a:t>Specific Application</a:t>
            </a:r>
          </a:p>
          <a:p>
            <a:pPr lvl="2"/>
            <a:r>
              <a:rPr lang="en-US" dirty="0" smtClean="0"/>
              <a:t>Logging Display</a:t>
            </a:r>
          </a:p>
          <a:p>
            <a:pPr lvl="2"/>
            <a:r>
              <a:rPr lang="en-US" dirty="0" smtClean="0"/>
              <a:t>Timing editor</a:t>
            </a:r>
            <a:endParaRPr lang="en-US" dirty="0"/>
          </a:p>
          <a:p>
            <a:pPr lvl="2"/>
            <a:r>
              <a:rPr lang="en-US" dirty="0" smtClean="0"/>
              <a:t>Synoptic : Vacuum and Gas </a:t>
            </a:r>
            <a:r>
              <a:rPr lang="en-US" dirty="0"/>
              <a:t>delivery </a:t>
            </a:r>
            <a:r>
              <a:rPr lang="en-US" dirty="0" smtClean="0"/>
              <a:t>System </a:t>
            </a:r>
          </a:p>
          <a:p>
            <a:pPr lvl="2"/>
            <a:r>
              <a:rPr lang="en-US" dirty="0" smtClean="0"/>
              <a:t>General Source control</a:t>
            </a:r>
          </a:p>
          <a:p>
            <a:r>
              <a:rPr lang="en-US" dirty="0" smtClean="0"/>
              <a:t>Resources needed to implement a magnetron source</a:t>
            </a:r>
          </a:p>
          <a:p>
            <a:r>
              <a:rPr lang="en-US" dirty="0" smtClean="0"/>
              <a:t>Conclusion/outlook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3528" y="5161941"/>
            <a:ext cx="7992888" cy="14401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IN</a:t>
            </a:r>
            <a:r>
              <a:rPr lang="en-US" sz="3600" dirty="0" err="1" smtClean="0"/>
              <a:t>jector</a:t>
            </a:r>
            <a:r>
              <a:rPr lang="en-US" sz="3600" dirty="0" smtClean="0"/>
              <a:t> </a:t>
            </a:r>
            <a:r>
              <a:rPr lang="en-US" sz="3600" dirty="0">
                <a:solidFill>
                  <a:srgbClr val="FF0000"/>
                </a:solidFill>
              </a:rPr>
              <a:t>C</a:t>
            </a:r>
            <a:r>
              <a:rPr lang="en-US" sz="3600" dirty="0"/>
              <a:t>ontrol </a:t>
            </a:r>
            <a:r>
              <a:rPr lang="en-US" sz="3600" dirty="0" err="1">
                <a:solidFill>
                  <a:srgbClr val="FF0000"/>
                </a:solidFill>
              </a:rPr>
              <a:t>A</a:t>
            </a:r>
            <a:r>
              <a:rPr lang="en-US" sz="3600" dirty="0" err="1"/>
              <a:t>rchitechture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34926" y="51571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Front-End Computers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7391567" y="6049398"/>
            <a:ext cx="81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FESA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99625" y="3356992"/>
            <a:ext cx="7992888" cy="1440160"/>
          </a:xfrm>
          <a:prstGeom prst="rect">
            <a:avLst/>
          </a:prstGeom>
        </p:spPr>
        <p:style>
          <a:lnRef idx="0">
            <a:schemeClr val="accent3"/>
          </a:lnRef>
          <a:fillRef idx="1001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45023" y="3399984"/>
            <a:ext cx="271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INCA (Applications Servers)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467545" y="3878373"/>
            <a:ext cx="1872208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 CORE LSA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801287" y="3878373"/>
            <a:ext cx="1296144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AcqCore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4558965" y="3878373"/>
            <a:ext cx="1584176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Configuration Service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99625" y="1556792"/>
            <a:ext cx="7992888" cy="13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34926" y="1592972"/>
            <a:ext cx="142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 room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372068" y="2015457"/>
            <a:ext cx="3839891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WorkingSet</a:t>
            </a:r>
            <a:endParaRPr lang="en-US" dirty="0" smtClean="0"/>
          </a:p>
          <a:p>
            <a:pPr algn="ctr"/>
            <a:r>
              <a:rPr lang="en-US" dirty="0" smtClean="0"/>
              <a:t>Knobs, Function Editor, Trim History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6121713" y="2015457"/>
            <a:ext cx="208823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Specific JAVA Applications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31" y="5574599"/>
            <a:ext cx="1962424" cy="905001"/>
          </a:xfr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190" y="5397048"/>
            <a:ext cx="2012876" cy="108255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001" y="5401866"/>
            <a:ext cx="1984566" cy="1077734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518764" y="2015457"/>
            <a:ext cx="129614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OASIS</a:t>
            </a:r>
          </a:p>
          <a:p>
            <a:pPr algn="ctr"/>
            <a:r>
              <a:rPr lang="en-US" dirty="0" smtClean="0"/>
              <a:t>Viewer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6604674" y="3878373"/>
            <a:ext cx="1584176" cy="64807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Logging Service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427432" y="5697355"/>
            <a:ext cx="1175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Tier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-512147" y="3892406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Middle Tier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-348040" y="2092205"/>
            <a:ext cx="93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Tier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2660" y="1156102"/>
            <a:ext cx="2801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3-tier architecture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09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 animBg="1"/>
      <p:bldP spid="14" grpId="0"/>
      <p:bldP spid="16" grpId="0" animBg="1"/>
      <p:bldP spid="17" grpId="0" animBg="1"/>
      <p:bldP spid="18" grpId="0" animBg="1"/>
      <p:bldP spid="19" grpId="0" animBg="1"/>
      <p:bldP spid="21" grpId="0"/>
      <p:bldP spid="22" grpId="0" animBg="1"/>
      <p:bldP spid="24" grpId="0" animBg="1"/>
      <p:bldP spid="28" grpId="0" animBg="1"/>
      <p:bldP spid="29" grpId="0" animBg="1"/>
      <p:bldP spid="3" grpId="0"/>
      <p:bldP spid="25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WorkingSet</a:t>
            </a:r>
            <a:r>
              <a:rPr lang="en-US" dirty="0" smtClean="0"/>
              <a:t> &amp; Knobs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52316" y="1285963"/>
            <a:ext cx="4826051" cy="5126908"/>
            <a:chOff x="2157734" y="1412776"/>
            <a:chExt cx="4826051" cy="51269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9005" y="1412776"/>
              <a:ext cx="4824536" cy="512690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t="52711"/>
            <a:stretch/>
          </p:blipFill>
          <p:spPr>
            <a:xfrm>
              <a:off x="2157734" y="4110309"/>
              <a:ext cx="4826051" cy="2412525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3983496"/>
            <a:ext cx="4420096" cy="30570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2080" y="1628800"/>
            <a:ext cx="282526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WorkingSets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Control: 	- power supplies</a:t>
            </a:r>
          </a:p>
          <a:p>
            <a:r>
              <a:rPr lang="en-US" dirty="0"/>
              <a:t>	</a:t>
            </a:r>
            <a:r>
              <a:rPr lang="en-US" dirty="0" smtClean="0"/>
              <a:t>- RF</a:t>
            </a:r>
          </a:p>
          <a:p>
            <a:r>
              <a:rPr lang="en-US" dirty="0" smtClean="0"/>
              <a:t>	- timings</a:t>
            </a:r>
          </a:p>
          <a:p>
            <a:r>
              <a:rPr lang="en-US" dirty="0"/>
              <a:t>	</a:t>
            </a:r>
            <a:r>
              <a:rPr lang="en-US" dirty="0" smtClean="0"/>
              <a:t>- beam stopper</a:t>
            </a:r>
          </a:p>
          <a:p>
            <a:r>
              <a:rPr lang="en-US" dirty="0"/>
              <a:t>	</a:t>
            </a:r>
            <a:r>
              <a:rPr lang="en-US" dirty="0" smtClean="0"/>
              <a:t>- faraday-cup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Monitoring: - pressures</a:t>
            </a:r>
          </a:p>
          <a:p>
            <a:r>
              <a:rPr lang="en-US" dirty="0"/>
              <a:t>	</a:t>
            </a:r>
            <a:r>
              <a:rPr lang="en-US" dirty="0" smtClean="0"/>
              <a:t>      - temperatures</a:t>
            </a:r>
          </a:p>
          <a:p>
            <a:r>
              <a:rPr lang="en-US" dirty="0"/>
              <a:t>	</a:t>
            </a:r>
            <a:r>
              <a:rPr lang="en-US" dirty="0" smtClean="0"/>
              <a:t>      - Waveforms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02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Editor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57" y="2276872"/>
            <a:ext cx="4577008" cy="324036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01008"/>
            <a:ext cx="4572000" cy="32466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1850886"/>
            <a:ext cx="1616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function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2996952"/>
            <a:ext cx="200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</a:t>
            </a:r>
            <a:r>
              <a:rPr lang="en-US" dirty="0"/>
              <a:t>function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154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25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 History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6117409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11/14/2013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487803" cy="515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9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O</a:t>
            </a:r>
            <a:r>
              <a:rPr lang="en-US" sz="3200" dirty="0" smtClean="0"/>
              <a:t>pen </a:t>
            </a:r>
            <a:r>
              <a:rPr lang="en-US" sz="3200" dirty="0" smtClean="0">
                <a:solidFill>
                  <a:srgbClr val="FF0000"/>
                </a:solidFill>
              </a:rPr>
              <a:t>A</a:t>
            </a:r>
            <a:r>
              <a:rPr lang="en-US" sz="3200" dirty="0" smtClean="0"/>
              <a:t>nalogue </a:t>
            </a:r>
            <a:r>
              <a:rPr lang="en-US" sz="3200" dirty="0" smtClean="0">
                <a:solidFill>
                  <a:srgbClr val="FF0000"/>
                </a:solidFill>
              </a:rPr>
              <a:t>S</a:t>
            </a:r>
            <a:r>
              <a:rPr lang="en-US" sz="3200" dirty="0" smtClean="0"/>
              <a:t>ignal </a:t>
            </a:r>
            <a:r>
              <a:rPr lang="en-US" sz="3200" dirty="0" smtClean="0">
                <a:solidFill>
                  <a:srgbClr val="FF0000"/>
                </a:solidFill>
              </a:rPr>
              <a:t>I</a:t>
            </a:r>
            <a:r>
              <a:rPr lang="en-US" sz="3200" dirty="0" smtClean="0"/>
              <a:t>nformation </a:t>
            </a:r>
            <a:r>
              <a:rPr lang="en-US" sz="3200" dirty="0" smtClean="0">
                <a:solidFill>
                  <a:srgbClr val="FF0000"/>
                </a:solidFill>
              </a:rPr>
              <a:t>S</a:t>
            </a:r>
            <a:r>
              <a:rPr lang="en-US" sz="3200" dirty="0" smtClean="0"/>
              <a:t>ystem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211" y="4256386"/>
            <a:ext cx="7620000" cy="2052933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endParaRPr lang="en-US" dirty="0" smtClean="0"/>
          </a:p>
          <a:p>
            <a:r>
              <a:rPr lang="en-US" sz="1600" dirty="0" smtClean="0"/>
              <a:t>System to acquire analogue signal from devices and display them in a graphical application.</a:t>
            </a:r>
            <a:r>
              <a:rPr lang="en-US" sz="1600" dirty="0"/>
              <a:t> </a:t>
            </a:r>
            <a:r>
              <a:rPr lang="en-US" sz="1600" dirty="0" smtClean="0"/>
              <a:t>The signals are digitalized by oscilloscopes located in the front-end computers(FEC). The acquired data are sent through the Ethernet network , displayed on workstations running dedicated application and logged by the logging service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6 scopes in 2 FEC for linac4 and the same for the Test Stands. </a:t>
            </a:r>
          </a:p>
          <a:p>
            <a:r>
              <a:rPr lang="en-US" dirty="0" smtClean="0"/>
              <a:t>48 signals are foreseen to be acquired by OASIS. (30% connected)</a:t>
            </a:r>
            <a:endParaRPr lang="en-US" dirty="0"/>
          </a:p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5"/>
            <a:ext cx="3623427" cy="2869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522" y="2420888"/>
            <a:ext cx="1260290" cy="16309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165718"/>
            <a:ext cx="2160528" cy="12590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28999"/>
            <a:ext cx="1962424" cy="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6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signals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697453"/>
              </p:ext>
            </p:extLst>
          </p:nvPr>
        </p:nvGraphicFramePr>
        <p:xfrm>
          <a:off x="457200" y="1684139"/>
          <a:ext cx="7619999" cy="4632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016"/>
                <a:gridCol w="2512316"/>
                <a:gridCol w="2875667"/>
              </a:tblGrid>
              <a:tr h="33480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 err="1">
                          <a:effectLst/>
                        </a:rPr>
                        <a:t>Linac</a:t>
                      </a:r>
                      <a:r>
                        <a:rPr lang="en-GB" sz="2000" u="none" strike="noStrike" dirty="0">
                          <a:effectLst/>
                        </a:rPr>
                        <a:t> 4 </a:t>
                      </a:r>
                      <a:r>
                        <a:rPr lang="en-GB" sz="2000" u="none" strike="noStrike" dirty="0" err="1">
                          <a:effectLst/>
                        </a:rPr>
                        <a:t>Tunel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 dirty="0" smtClean="0">
                          <a:effectLst/>
                        </a:rPr>
                        <a:t>3MeV Test </a:t>
                      </a:r>
                      <a:r>
                        <a:rPr lang="en-GB" sz="2000" u="none" strike="noStrike" dirty="0">
                          <a:effectLst/>
                        </a:rPr>
                        <a:t>Stand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u="none" strike="noStrike">
                          <a:effectLst/>
                        </a:rPr>
                        <a:t>Description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L4L.SOL-ANTENA-I-AS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L4LT.SOL-ANTENA-I-AS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RF antenna current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L4L.COLLAR-I-AS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L4LT.COLLAR-I-AS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Collar electrode current, SF 10, 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L4L.COLLAR-V-AS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L4LT.COLLAR-V-AS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Collar electrode voltage, SF 100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L4L.FC-1-AS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L4LT.FC-1-AS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Faraday cup 1 current, SF 0.1, 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L4L.PLASMA-LIGHT-0-AS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L4LT.PLASMA-LIGHT-0-AS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Ignition chamber light signal 0°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L4L.PLASMA-LIGHT-15-AS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L4LT.PLASMA-LIGHT-15-AS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Ignition chamber light signal 15°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L4L.PLASMA-LIGHT-30-AS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L4LT.PLASMA-LIGHT-30-AS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Ignition chamber light signal 30°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L4L.RF-P-REFL-AS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L4LT.RF-P-REFL-AS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RF reflected power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L4L.RF-P-FW-AS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L4LT.RF-P-FW-AS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RF forward power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L4L.GAS-PIEZO-V-AS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L4LT.GAS-PIEZO-V-AS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Piezo valve voltage, SF 100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L4L.IGN-V-AS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L4LT.IGN-V-AS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000" u="none" strike="noStrike">
                          <a:effectLst/>
                        </a:rPr>
                        <a:t>Ignition pulser voltage, SF 1000</a:t>
                      </a:r>
                      <a:endParaRPr lang="da-DK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L4L.IGN-I-AS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L4LT.IGN-I-AS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Ignition pulser current, SF 20, 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L4L.SOURCE-V-AS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L4LT.SOURCE-V-AS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HT power supply voltage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L4L.SOURCE-I-AS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L4LT.SOURCE-I-AS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HT power supply current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L4L.PULLER-V-AS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L4LT.PULLER-V-AS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Puller HT power supply voltage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L4L.PULLER-I-AS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L4LT.PULLER-I-AS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Puller HT power supply current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L4L.DUMP-V-AS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L4LT.DUMP-V-AS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Dump HT power supply voltage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L4L.DUMP-I-AS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L4LT.DUMP-I-AS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Dump HT power supply current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L4L.EINZEL-V-AS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L4LT.EINZEL-V-AS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Einzel HT power supply voltage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L4L.EINZEL-I-AS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L4LT.EINZEL-I-AS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Einzel HT power supply current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L4L.SRC-PRES-1-AS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L4LT.SRC-PRES-1-AS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Source Pressure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L4L.SRC-PRES-2-AS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L4LT.SRC-PRES-2-AS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Source Pressure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L4L.EINZ-PRES-AS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L4LT.EINZ-PRES-AS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Einzel pressure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  <a:tr h="179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L4L.LEBT-PRES-AS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L4LT.LEBT-PRES-AS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LEBT Pressure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86" marR="7786" marT="778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7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LOGGING Service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827584" y="2319440"/>
            <a:ext cx="6192469" cy="3917872"/>
            <a:chOff x="827584" y="2319440"/>
            <a:chExt cx="6192469" cy="3917872"/>
          </a:xfrm>
        </p:grpSpPr>
        <p:sp>
          <p:nvSpPr>
            <p:cNvPr id="7" name="Flowchart: Alternate Process 6"/>
            <p:cNvSpPr/>
            <p:nvPr/>
          </p:nvSpPr>
          <p:spPr>
            <a:xfrm>
              <a:off x="2051501" y="3429000"/>
              <a:ext cx="1368152" cy="576064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Logging Core</a:t>
              </a:r>
              <a:endParaRPr lang="en-GB" dirty="0"/>
            </a:p>
          </p:txBody>
        </p:sp>
        <p:sp>
          <p:nvSpPr>
            <p:cNvPr id="8" name="Flowchart: Magnetic Disk 7"/>
            <p:cNvSpPr/>
            <p:nvPr/>
          </p:nvSpPr>
          <p:spPr>
            <a:xfrm>
              <a:off x="2339533" y="2319440"/>
              <a:ext cx="792088" cy="864096"/>
            </a:xfrm>
            <a:prstGeom prst="flowChartMagneticDisk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Configuration in DB</a:t>
              </a:r>
              <a:endParaRPr lang="en-GB" sz="800" dirty="0"/>
            </a:p>
          </p:txBody>
        </p:sp>
        <p:cxnSp>
          <p:nvCxnSpPr>
            <p:cNvPr id="10" name="Straight Arrow Connector 9"/>
            <p:cNvCxnSpPr>
              <a:stCxn id="8" idx="3"/>
              <a:endCxn id="7" idx="0"/>
            </p:cNvCxnSpPr>
            <p:nvPr/>
          </p:nvCxnSpPr>
          <p:spPr>
            <a:xfrm>
              <a:off x="2735577" y="3183536"/>
              <a:ext cx="0" cy="2454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827584" y="5229200"/>
              <a:ext cx="1656184" cy="10081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/>
                <a:t>Linac</a:t>
              </a:r>
              <a:r>
                <a:rPr lang="en-US" sz="1600" dirty="0" smtClean="0"/>
                <a:t> 4 devices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419653" y="5229200"/>
              <a:ext cx="1880422" cy="10081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3 MeV </a:t>
              </a:r>
              <a:r>
                <a:rPr lang="en-GB" sz="1600" dirty="0" smtClean="0"/>
                <a:t>Test </a:t>
              </a:r>
              <a:r>
                <a:rPr lang="en-GB" sz="1600" dirty="0"/>
                <a:t>S</a:t>
              </a:r>
              <a:r>
                <a:rPr lang="en-GB" sz="1600" dirty="0" smtClean="0"/>
                <a:t>tand</a:t>
              </a:r>
              <a:r>
                <a:rPr lang="en-US" sz="1600" dirty="0" smtClean="0"/>
                <a:t> devices</a:t>
              </a:r>
              <a:endParaRPr lang="en-US" sz="1600" dirty="0"/>
            </a:p>
          </p:txBody>
        </p:sp>
        <p:sp>
          <p:nvSpPr>
            <p:cNvPr id="16" name="Flowchart: Process 15"/>
            <p:cNvSpPr/>
            <p:nvPr/>
          </p:nvSpPr>
          <p:spPr>
            <a:xfrm>
              <a:off x="2105617" y="4290638"/>
              <a:ext cx="1295925" cy="504056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JAPC Monitoring</a:t>
              </a:r>
              <a:endParaRPr lang="en-GB" dirty="0"/>
            </a:p>
          </p:txBody>
        </p:sp>
        <p:cxnSp>
          <p:nvCxnSpPr>
            <p:cNvPr id="18" name="Straight Arrow Connector 17"/>
            <p:cNvCxnSpPr>
              <a:stCxn id="16" idx="0"/>
              <a:endCxn id="7" idx="2"/>
            </p:cNvCxnSpPr>
            <p:nvPr/>
          </p:nvCxnSpPr>
          <p:spPr>
            <a:xfrm flipH="1" flipV="1">
              <a:off x="2735577" y="4005064"/>
              <a:ext cx="18003" cy="2855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3" idx="0"/>
              <a:endCxn id="16" idx="2"/>
            </p:cNvCxnSpPr>
            <p:nvPr/>
          </p:nvCxnSpPr>
          <p:spPr>
            <a:xfrm rot="16200000" flipV="1">
              <a:off x="3339469" y="4208805"/>
              <a:ext cx="434506" cy="1606284"/>
            </a:xfrm>
            <a:prstGeom prst="bentConnector3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2" idx="0"/>
              <a:endCxn id="16" idx="2"/>
            </p:cNvCxnSpPr>
            <p:nvPr/>
          </p:nvCxnSpPr>
          <p:spPr>
            <a:xfrm rot="5400000" flipH="1" flipV="1">
              <a:off x="1987375" y="4462995"/>
              <a:ext cx="434506" cy="1097904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lowchart: Magnetic Disk 28"/>
            <p:cNvSpPr/>
            <p:nvPr/>
          </p:nvSpPr>
          <p:spPr>
            <a:xfrm>
              <a:off x="4131739" y="3199227"/>
              <a:ext cx="1079901" cy="1035609"/>
            </a:xfrm>
            <a:prstGeom prst="flowChartMagneticDisk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Measurement DB (7 days)</a:t>
              </a:r>
              <a:endParaRPr lang="en-GB" sz="1200" dirty="0"/>
            </a:p>
          </p:txBody>
        </p:sp>
        <p:sp>
          <p:nvSpPr>
            <p:cNvPr id="34" name="Flowchart: Magnetic Disk 33"/>
            <p:cNvSpPr/>
            <p:nvPr/>
          </p:nvSpPr>
          <p:spPr>
            <a:xfrm>
              <a:off x="5940152" y="3199227"/>
              <a:ext cx="1079901" cy="1035609"/>
            </a:xfrm>
            <a:prstGeom prst="flowChartMagneticDisk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Logging DB</a:t>
              </a:r>
            </a:p>
            <a:p>
              <a:pPr algn="ctr"/>
              <a:r>
                <a:rPr lang="en-US" sz="1200" dirty="0" smtClean="0"/>
                <a:t>Long term </a:t>
              </a:r>
              <a:endParaRPr lang="en-GB" sz="1200" dirty="0"/>
            </a:p>
          </p:txBody>
        </p:sp>
        <p:sp>
          <p:nvSpPr>
            <p:cNvPr id="35" name="Right Arrow 34"/>
            <p:cNvSpPr/>
            <p:nvPr/>
          </p:nvSpPr>
          <p:spPr>
            <a:xfrm>
              <a:off x="3419653" y="3743320"/>
              <a:ext cx="712086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5219852" y="3743320"/>
              <a:ext cx="720299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68987" y="1256257"/>
            <a:ext cx="5404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Operational on the whole CERN accelerator</a:t>
            </a:r>
          </a:p>
          <a:p>
            <a:r>
              <a:rPr lang="en-US" dirty="0" smtClean="0"/>
              <a:t>Aim : to capture and store any relevant accelerator data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64812" y="4005064"/>
            <a:ext cx="138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</a:t>
            </a:r>
            <a:r>
              <a:rPr lang="en-US" dirty="0" smtClean="0"/>
              <a:t>ava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PI* for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arameter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ontrol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401542" y="2134774"/>
            <a:ext cx="22376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 list</a:t>
            </a:r>
          </a:p>
          <a:p>
            <a:r>
              <a:rPr lang="en-US" dirty="0" smtClean="0"/>
              <a:t>Monitoring frequency</a:t>
            </a:r>
          </a:p>
          <a:p>
            <a:r>
              <a:rPr lang="en-US" dirty="0" smtClean="0"/>
              <a:t>Storage frequency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6488668"/>
            <a:ext cx="35030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* API = Application Programming Interface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46840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22847</TotalTime>
  <Words>872</Words>
  <Application>Microsoft Office PowerPoint</Application>
  <PresentationFormat>On-screen Show (4:3)</PresentationFormat>
  <Paragraphs>245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Linac4 source Control system </vt:lpstr>
      <vt:lpstr>Outline</vt:lpstr>
      <vt:lpstr>INjector Control Architechture</vt:lpstr>
      <vt:lpstr>WorkingSet &amp; Knobs</vt:lpstr>
      <vt:lpstr>Function Editor</vt:lpstr>
      <vt:lpstr>Trim History</vt:lpstr>
      <vt:lpstr>Open Analogue Signal Information System</vt:lpstr>
      <vt:lpstr>List of signals</vt:lpstr>
      <vt:lpstr>LOGGING Service</vt:lpstr>
      <vt:lpstr>List of parameter logged</vt:lpstr>
      <vt:lpstr>Specific Application</vt:lpstr>
      <vt:lpstr>LOGGING display software</vt:lpstr>
      <vt:lpstr>Timings editor</vt:lpstr>
      <vt:lpstr>Synoptic:</vt:lpstr>
      <vt:lpstr>General Source Control</vt:lpstr>
      <vt:lpstr>Resources needed to implement a magnetron source</vt:lpstr>
      <vt:lpstr>Conclusion/outlook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 Source Control system</dc:title>
  <dc:creator>jsanchez</dc:creator>
  <cp:lastModifiedBy>jsanchez</cp:lastModifiedBy>
  <cp:revision>216</cp:revision>
  <cp:lastPrinted>2013-11-08T15:38:45Z</cp:lastPrinted>
  <dcterms:created xsi:type="dcterms:W3CDTF">2013-10-22T05:51:06Z</dcterms:created>
  <dcterms:modified xsi:type="dcterms:W3CDTF">2013-11-13T10:29:20Z</dcterms:modified>
</cp:coreProperties>
</file>