
<file path=[Content_Types].xml><?xml version="1.0" encoding="utf-8"?>
<Types xmlns="http://schemas.openxmlformats.org/package/2006/content-types">
  <Default Extension="png" ContentType="image/png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8" r:id="rId3"/>
    <p:sldId id="270" r:id="rId4"/>
    <p:sldId id="264" r:id="rId5"/>
    <p:sldId id="268" r:id="rId6"/>
    <p:sldId id="266" r:id="rId7"/>
    <p:sldId id="267" r:id="rId8"/>
    <p:sldId id="260" r:id="rId9"/>
    <p:sldId id="261" r:id="rId10"/>
    <p:sldId id="263" r:id="rId11"/>
    <p:sldId id="269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564" y="-47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6ED86-FDD8-4117-9862-04F5C0062A12}" type="datetimeFigureOut">
              <a:rPr lang="en-GB" smtClean="0"/>
              <a:t>13/11/2013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99A22-206E-4BCB-9A1C-C1185CEA96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78641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6ED86-FDD8-4117-9862-04F5C0062A12}" type="datetimeFigureOut">
              <a:rPr lang="en-GB" smtClean="0"/>
              <a:t>13/11/2013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99A22-206E-4BCB-9A1C-C1185CEA96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48423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6ED86-FDD8-4117-9862-04F5C0062A12}" type="datetimeFigureOut">
              <a:rPr lang="en-GB" smtClean="0"/>
              <a:t>13/11/2013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99A22-206E-4BCB-9A1C-C1185CEA96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16581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6ED86-FDD8-4117-9862-04F5C0062A12}" type="datetimeFigureOut">
              <a:rPr lang="en-GB" smtClean="0"/>
              <a:t>13/11/2013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99A22-206E-4BCB-9A1C-C1185CEA96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13161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6ED86-FDD8-4117-9862-04F5C0062A12}" type="datetimeFigureOut">
              <a:rPr lang="en-GB" smtClean="0"/>
              <a:t>13/11/2013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99A22-206E-4BCB-9A1C-C1185CEA96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8016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6ED86-FDD8-4117-9862-04F5C0062A12}" type="datetimeFigureOut">
              <a:rPr lang="en-GB" smtClean="0"/>
              <a:t>13/11/2013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99A22-206E-4BCB-9A1C-C1185CEA96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80420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6ED86-FDD8-4117-9862-04F5C0062A12}" type="datetimeFigureOut">
              <a:rPr lang="en-GB" smtClean="0"/>
              <a:t>13/11/2013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99A22-206E-4BCB-9A1C-C1185CEA96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09388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6ED86-FDD8-4117-9862-04F5C0062A12}" type="datetimeFigureOut">
              <a:rPr lang="en-GB" smtClean="0"/>
              <a:t>13/11/2013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99A22-206E-4BCB-9A1C-C1185CEA96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80667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6ED86-FDD8-4117-9862-04F5C0062A12}" type="datetimeFigureOut">
              <a:rPr lang="en-GB" smtClean="0"/>
              <a:t>13/11/2013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99A22-206E-4BCB-9A1C-C1185CEA96FA}" type="slidenum">
              <a:rPr lang="en-GB" smtClean="0"/>
              <a:t>‹#›</a:t>
            </a:fld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" contrast="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525000" cy="714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13650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6ED86-FDD8-4117-9862-04F5C0062A12}" type="datetimeFigureOut">
              <a:rPr lang="en-GB" smtClean="0"/>
              <a:t>13/11/2013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99A22-206E-4BCB-9A1C-C1185CEA96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6541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6ED86-FDD8-4117-9862-04F5C0062A12}" type="datetimeFigureOut">
              <a:rPr lang="en-GB" smtClean="0"/>
              <a:t>13/11/2013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99A22-206E-4BCB-9A1C-C1185CEA96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1683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C6ED86-FDD8-4117-9862-04F5C0062A12}" type="datetimeFigureOut">
              <a:rPr lang="en-GB" smtClean="0"/>
              <a:t>13/11/2013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099A22-206E-4BCB-9A1C-C1185CEA96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7168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emf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260648"/>
            <a:ext cx="1445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Linac4 – LEBT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3707904" y="1412776"/>
            <a:ext cx="24256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Linac4 – LEBT</a:t>
            </a:r>
            <a:endParaRPr lang="en-GB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3275856" y="6093296"/>
            <a:ext cx="31094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 Scrivens</a:t>
            </a:r>
          </a:p>
          <a:p>
            <a:r>
              <a:rPr lang="en-GB" dirty="0" smtClean="0"/>
              <a:t>Ion Source Review, 14/11/2013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85138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260648"/>
            <a:ext cx="28162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Linac4 – LEBT – In a nutshell</a:t>
            </a:r>
          </a:p>
        </p:txBody>
      </p:sp>
      <p:sp>
        <p:nvSpPr>
          <p:cNvPr id="3" name="Rectangle 2"/>
          <p:cNvSpPr/>
          <p:nvPr/>
        </p:nvSpPr>
        <p:spPr>
          <a:xfrm>
            <a:off x="781740" y="1614990"/>
            <a:ext cx="587849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LEBTs installed.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Commissioning being finished with beam.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Some spares and testing to be completed.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 smtClean="0"/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422123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539553" y="1844824"/>
            <a:ext cx="8712968" cy="489654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2" name="Group 11"/>
          <p:cNvGrpSpPr/>
          <p:nvPr/>
        </p:nvGrpSpPr>
        <p:grpSpPr>
          <a:xfrm>
            <a:off x="708495" y="2059308"/>
            <a:ext cx="8400009" cy="3025876"/>
            <a:chOff x="-2207070" y="171199"/>
            <a:chExt cx="18629917" cy="6710922"/>
          </a:xfrm>
        </p:grpSpPr>
        <p:pic>
          <p:nvPicPr>
            <p:cNvPr id="2" name="Picture 13" descr="C:\work2013\lebt2013measurementsandtravel\negative\ibsimusim\oysteinsimulation\14v7s1cur0.2\nsimp_xz80.pn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13" t="20663" r="-31" b="1140"/>
            <a:stretch/>
          </p:blipFill>
          <p:spPr bwMode="auto">
            <a:xfrm>
              <a:off x="-1325153" y="3484733"/>
              <a:ext cx="12996000" cy="1476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" name="Picture 12" descr="C:\work2013\lebt2013measurementsandtravel\negative\ibsimusim\oysteinsimulation\14v7s1cur0.2\nsimp_xz20.pn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46" t="19868" r="239" b="-1881"/>
            <a:stretch/>
          </p:blipFill>
          <p:spPr bwMode="auto">
            <a:xfrm>
              <a:off x="-1433153" y="760250"/>
              <a:ext cx="13068000" cy="154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-2167164" y="5785872"/>
              <a:ext cx="13795008" cy="1096249"/>
            </a:xfrm>
            <a:prstGeom prst="rect">
              <a:avLst/>
            </a:prstGeom>
            <a:noFill/>
          </p:spPr>
          <p:txBody>
            <a:bodyPr wrap="square" lIns="123746" tIns="61873" rIns="123746" bIns="61873" rtlCol="0">
              <a:spAutoFit/>
            </a:bodyPr>
            <a:lstStyle/>
            <a:p>
              <a:r>
                <a:rPr lang="en-US" sz="1200" dirty="0" smtClean="0">
                  <a:solidFill>
                    <a:schemeClr val="tx2"/>
                  </a:solidFill>
                  <a:latin typeface="Gill Sans"/>
                </a:rPr>
                <a:t>Particle trajectory  from a simulation of the  experimental setup  and part of the Extraction system at 20µs an 200µs. H− beam  </a:t>
              </a:r>
              <a:r>
                <a:rPr lang="en-US" sz="1200" dirty="0">
                  <a:solidFill>
                    <a:schemeClr val="tx2"/>
                  </a:solidFill>
                  <a:latin typeface="Gill Sans"/>
                </a:rPr>
                <a:t>[</a:t>
              </a:r>
              <a:r>
                <a:rPr lang="en-US" sz="1200" dirty="0" smtClean="0">
                  <a:solidFill>
                    <a:schemeClr val="tx2"/>
                  </a:solidFill>
                  <a:latin typeface="Gill Sans"/>
                </a:rPr>
                <a:t>red] and the potential lines </a:t>
              </a:r>
              <a:r>
                <a:rPr lang="en-US" sz="1200" dirty="0">
                  <a:solidFill>
                    <a:schemeClr val="tx2"/>
                  </a:solidFill>
                  <a:latin typeface="Gill Sans"/>
                </a:rPr>
                <a:t>[</a:t>
              </a:r>
              <a:r>
                <a:rPr lang="en-US" sz="1200" dirty="0" smtClean="0">
                  <a:solidFill>
                    <a:schemeClr val="tx2"/>
                  </a:solidFill>
                  <a:latin typeface="Gill Sans"/>
                </a:rPr>
                <a:t>green] .</a:t>
              </a:r>
              <a:endParaRPr lang="en-US" sz="1200" dirty="0">
                <a:solidFill>
                  <a:schemeClr val="tx2"/>
                </a:solidFill>
                <a:latin typeface="Gill Sans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2292437" y="5634610"/>
              <a:ext cx="3846706" cy="686689"/>
            </a:xfrm>
            <a:prstGeom prst="rect">
              <a:avLst/>
            </a:prstGeom>
            <a:noFill/>
          </p:spPr>
          <p:txBody>
            <a:bodyPr wrap="square" lIns="123746" tIns="61873" rIns="123746" bIns="61873" rtlCol="0">
              <a:spAutoFit/>
            </a:bodyPr>
            <a:lstStyle/>
            <a:p>
              <a:r>
                <a:rPr lang="en-US" sz="1200" dirty="0">
                  <a:solidFill>
                    <a:schemeClr val="tx2"/>
                  </a:solidFill>
                  <a:latin typeface="Gill Sans"/>
                </a:rPr>
                <a:t>Phase </a:t>
              </a:r>
              <a:r>
                <a:rPr lang="en-US" sz="1200" dirty="0" smtClean="0">
                  <a:solidFill>
                    <a:schemeClr val="tx2"/>
                  </a:solidFill>
                  <a:latin typeface="Gill Sans"/>
                </a:rPr>
                <a:t>space rotation  </a:t>
              </a:r>
              <a:endParaRPr lang="en-US" sz="1200" dirty="0">
                <a:solidFill>
                  <a:schemeClr val="tx2"/>
                </a:solidFill>
                <a:latin typeface="Gill Sans"/>
              </a:endParaRPr>
            </a:p>
          </p:txBody>
        </p:sp>
        <p:pic>
          <p:nvPicPr>
            <p:cNvPr id="6" name="Picture 3" descr="C:\work2013\lebt2013measurementsandtravel\negative\ibsimusim\oysteinsimulation\14v2s2cur0.2\emittance_meterdatay68.png"/>
            <p:cNvPicPr>
              <a:picLocks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733" t="7134" r="1249" b="14701"/>
            <a:stretch/>
          </p:blipFill>
          <p:spPr bwMode="auto">
            <a:xfrm>
              <a:off x="12354847" y="3009085"/>
              <a:ext cx="4068000" cy="244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4" descr="C:\work2013\lebt2013measurementsandtravel\negative\ibsimusim\oysteinsimulation\14v2s2cur0.2\emittance_meterdatay20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484" t="7654" r="1263" b="6040"/>
            <a:stretch/>
          </p:blipFill>
          <p:spPr bwMode="auto">
            <a:xfrm>
              <a:off x="12292435" y="171199"/>
              <a:ext cx="4008184" cy="244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8" name="Straight Connector 7"/>
            <p:cNvCxnSpPr/>
            <p:nvPr/>
          </p:nvCxnSpPr>
          <p:spPr>
            <a:xfrm>
              <a:off x="11627844" y="2272250"/>
              <a:ext cx="664591" cy="34694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V="1">
              <a:off x="11627844" y="3009085"/>
              <a:ext cx="664592" cy="47564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-2207070" y="538667"/>
              <a:ext cx="1080137" cy="18430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 smtClean="0">
                  <a:solidFill>
                    <a:schemeClr val="tx2"/>
                  </a:solidFill>
                  <a:latin typeface="Gill Sans"/>
                </a:rPr>
                <a:t>0.05</a:t>
              </a:r>
            </a:p>
            <a:p>
              <a:endParaRPr lang="en-US" sz="800" b="1" dirty="0" smtClean="0">
                <a:solidFill>
                  <a:schemeClr val="tx2"/>
                </a:solidFill>
                <a:latin typeface="Gill Sans"/>
              </a:endParaRPr>
            </a:p>
            <a:p>
              <a:r>
                <a:rPr lang="en-US" sz="800" b="1" dirty="0" smtClean="0">
                  <a:solidFill>
                    <a:schemeClr val="tx2"/>
                  </a:solidFill>
                  <a:latin typeface="Gill Sans"/>
                </a:rPr>
                <a:t>0 Y(m)</a:t>
              </a:r>
              <a:endParaRPr lang="en-US" sz="800" b="1" dirty="0">
                <a:solidFill>
                  <a:schemeClr val="tx2"/>
                </a:solidFill>
                <a:latin typeface="Gill Sans"/>
              </a:endParaRPr>
            </a:p>
            <a:p>
              <a:endParaRPr lang="en-US" sz="800" b="1" dirty="0" smtClean="0">
                <a:solidFill>
                  <a:schemeClr val="tx2"/>
                </a:solidFill>
                <a:latin typeface="Gill Sans"/>
              </a:endParaRPr>
            </a:p>
            <a:p>
              <a:r>
                <a:rPr lang="en-US" sz="800" b="1" dirty="0" smtClean="0">
                  <a:solidFill>
                    <a:schemeClr val="tx2"/>
                  </a:solidFill>
                  <a:latin typeface="Gill Sans"/>
                </a:rPr>
                <a:t>-0.05</a:t>
              </a:r>
              <a:endParaRPr lang="en-US" sz="800" b="1" dirty="0">
                <a:solidFill>
                  <a:schemeClr val="tx2"/>
                </a:solidFill>
                <a:latin typeface="Gill Sans"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782078" y="3475266"/>
            <a:ext cx="4870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>
                <a:solidFill>
                  <a:schemeClr val="tx2"/>
                </a:solidFill>
                <a:latin typeface="Gill Sans"/>
              </a:rPr>
              <a:t>0.05</a:t>
            </a:r>
          </a:p>
          <a:p>
            <a:endParaRPr lang="en-US" sz="800" b="1" dirty="0" smtClean="0">
              <a:solidFill>
                <a:schemeClr val="tx2"/>
              </a:solidFill>
              <a:latin typeface="Gill Sans"/>
            </a:endParaRPr>
          </a:p>
          <a:p>
            <a:r>
              <a:rPr lang="en-US" sz="800" b="1" dirty="0" smtClean="0">
                <a:solidFill>
                  <a:schemeClr val="tx2"/>
                </a:solidFill>
                <a:latin typeface="Gill Sans"/>
              </a:rPr>
              <a:t>0 Y(m)</a:t>
            </a:r>
            <a:endParaRPr lang="en-US" sz="800" b="1" dirty="0">
              <a:solidFill>
                <a:schemeClr val="tx2"/>
              </a:solidFill>
              <a:latin typeface="Gill Sans"/>
            </a:endParaRPr>
          </a:p>
          <a:p>
            <a:endParaRPr lang="en-US" sz="800" b="1" dirty="0" smtClean="0">
              <a:solidFill>
                <a:schemeClr val="tx2"/>
              </a:solidFill>
              <a:latin typeface="Gill Sans"/>
            </a:endParaRPr>
          </a:p>
          <a:p>
            <a:r>
              <a:rPr lang="en-US" sz="800" b="1" dirty="0" smtClean="0">
                <a:solidFill>
                  <a:schemeClr val="tx2"/>
                </a:solidFill>
                <a:latin typeface="Gill Sans"/>
              </a:rPr>
              <a:t>-0.05</a:t>
            </a:r>
            <a:endParaRPr lang="en-US" sz="800" b="1" dirty="0">
              <a:solidFill>
                <a:schemeClr val="tx2"/>
              </a:solidFill>
              <a:latin typeface="Gill San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51520" y="260648"/>
            <a:ext cx="24338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Linac4 – LEBT – Backups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488632" y="836712"/>
            <a:ext cx="66247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Simulation with </a:t>
            </a:r>
            <a:r>
              <a:rPr lang="en-GB" dirty="0" err="1" smtClean="0"/>
              <a:t>IBSimu</a:t>
            </a:r>
            <a:r>
              <a:rPr lang="en-GB" dirty="0" smtClean="0"/>
              <a:t>, taking into account secondary ions causing spec charge compensation.</a:t>
            </a:r>
          </a:p>
          <a:p>
            <a:r>
              <a:rPr lang="en-GB" dirty="0" smtClean="0"/>
              <a:t>Evolution of the beam in time can be seen.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4863556" y="1988840"/>
            <a:ext cx="8579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T=20us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4857387" y="3275692"/>
            <a:ext cx="9749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T=200us</a:t>
            </a: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864" y="5301208"/>
            <a:ext cx="6399245" cy="12445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7294391" y="5613886"/>
            <a:ext cx="1734434" cy="494286"/>
          </a:xfrm>
          <a:prstGeom prst="rect">
            <a:avLst/>
          </a:prstGeom>
          <a:noFill/>
        </p:spPr>
        <p:txBody>
          <a:bodyPr wrap="square" lIns="123746" tIns="61873" rIns="123746" bIns="61873" rtlCol="0">
            <a:spAutoFit/>
          </a:bodyPr>
          <a:lstStyle/>
          <a:p>
            <a:r>
              <a:rPr lang="en-US" sz="1200" dirty="0" smtClean="0">
                <a:solidFill>
                  <a:schemeClr val="tx2"/>
                </a:solidFill>
                <a:latin typeface="Gill Sans"/>
              </a:rPr>
              <a:t>Trajectories of secondary ions.</a:t>
            </a:r>
            <a:endParaRPr lang="en-US" sz="1200" dirty="0">
              <a:solidFill>
                <a:schemeClr val="tx2"/>
              </a:solidFill>
              <a:latin typeface="Gill Sans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488632" y="3163082"/>
            <a:ext cx="2003248" cy="2830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Solenoid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9944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260648"/>
            <a:ext cx="21989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Linac4 – LEBT - Status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676014" y="943560"/>
            <a:ext cx="722203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2 LEBTs are installed.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The Linac4 LEBT is being hardware and beam commissioned.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Presently the Ion Source Test Stand LEBT has the second half replaced with the Emittance Meter.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</p:txBody>
      </p:sp>
      <p:grpSp>
        <p:nvGrpSpPr>
          <p:cNvPr id="5" name="Group 4"/>
          <p:cNvGrpSpPr/>
          <p:nvPr/>
        </p:nvGrpSpPr>
        <p:grpSpPr>
          <a:xfrm>
            <a:off x="1259632" y="2193442"/>
            <a:ext cx="7200800" cy="4691942"/>
            <a:chOff x="1259632" y="2420888"/>
            <a:chExt cx="7200800" cy="4691942"/>
          </a:xfrm>
        </p:grpSpPr>
        <p:sp>
          <p:nvSpPr>
            <p:cNvPr id="4" name="Rectangle 3"/>
            <p:cNvSpPr/>
            <p:nvPr/>
          </p:nvSpPr>
          <p:spPr>
            <a:xfrm>
              <a:off x="1259632" y="2420888"/>
              <a:ext cx="7200800" cy="469194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50987" y="2564904"/>
              <a:ext cx="6992031" cy="45479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610101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260648"/>
            <a:ext cx="3603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Linac4 – LEBT – List of Achievements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662337" y="1259468"/>
            <a:ext cx="7582071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Magnets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2x2 Solenoids.  2x2x2 Trajectory Correctors.  All Installed and Commissioned.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Solenoid field axis centred with vibrating wire technique + shims.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Power converters installed.  Controls (almost) finished.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Vacuum and LEBT gas injection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2 LEBTs installed and leak tight.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Gas injection commissioned (beam measurements still </a:t>
            </a:r>
            <a:r>
              <a:rPr lang="en-GB" dirty="0" err="1" smtClean="0"/>
              <a:t>ongoing</a:t>
            </a:r>
            <a:r>
              <a:rPr lang="en-GB" dirty="0" smtClean="0"/>
              <a:t>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Question of vacuum at 2Hz operation to be resolved.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Pre-chopper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Deflection System redesigned to avoid insulator view of beam.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Driver installed in the Linac4 tunnel.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Briefly tested to &gt;20kV in Linac4, with beam present. Permit system still to commission.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Test stand driver still to be installed.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130455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260648"/>
            <a:ext cx="3603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Linac4 – LEBT – List of Achievements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662337" y="1259468"/>
            <a:ext cx="8014119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Beams Instrumentation.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Faraday Cup – OK with ~20mA of H-.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Beam Current Transformer – Working.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err="1" smtClean="0"/>
              <a:t>SEMGrid</a:t>
            </a:r>
            <a:r>
              <a:rPr lang="en-GB" dirty="0" smtClean="0"/>
              <a:t> (profile monitor). Secondary electron signal being understood.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Emittance meter. 1 meter dedicated to source measurements – installed in the test stand.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Beam-stoppers.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Only 1 set are required. They are moved to the Linac4 tunnel.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Ion trapping electrode.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Item installed, but is left grounded.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Support and alignment.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Girder support is aligned to reference axis.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Each component has its mounting point </a:t>
            </a:r>
            <a:r>
              <a:rPr lang="en-GB" dirty="0" err="1" smtClean="0"/>
              <a:t>toleranced</a:t>
            </a:r>
            <a:r>
              <a:rPr lang="en-GB" dirty="0" smtClean="0"/>
              <a:t> to this reference.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Follow up of alignment is the “LEBT bench” as a whole.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2865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ogethe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790220"/>
            <a:ext cx="7629012" cy="3384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931115" y="2420888"/>
            <a:ext cx="15084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Measurement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5724128" y="2437588"/>
            <a:ext cx="11844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Simulation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122715" y="1124744"/>
            <a:ext cx="66247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Comparison of measured and simulated H- in the LEBT.</a:t>
            </a:r>
          </a:p>
          <a:p>
            <a:r>
              <a:rPr lang="en-GB" dirty="0" smtClean="0"/>
              <a:t>Measurement is of phase space.</a:t>
            </a:r>
          </a:p>
          <a:p>
            <a:r>
              <a:rPr lang="en-GB" dirty="0" smtClean="0"/>
              <a:t>Simulation is from source extraction to emittance meter, with secondary particles providing compensation.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251520" y="260648"/>
            <a:ext cx="3080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Linac4 – LEBT – Measurements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3079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260648"/>
            <a:ext cx="3080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Linac4 – LEBT – Measurements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662336" y="764704"/>
            <a:ext cx="801411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The LEBT is the beam measurement system for the source.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Emittance – Limited measurement time so far with H-, just ~2 weeks when the source was working with H-, and the RFQ was not connected.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</p:txBody>
      </p:sp>
      <p:pic>
        <p:nvPicPr>
          <p:cNvPr id="4" name="Picture 3" descr="\\cern.ch\dfs\Users\c\cvalerio\Documents\L4measurements\emittancechangetimehminus\beta_y_4_pressions.pn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5172" r="9942" b="6274"/>
          <a:stretch/>
        </p:blipFill>
        <p:spPr bwMode="auto">
          <a:xfrm>
            <a:off x="6156176" y="2104568"/>
            <a:ext cx="2808312" cy="248653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Picture 5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673" r="8401" b="6571"/>
          <a:stretch/>
        </p:blipFill>
        <p:spPr bwMode="auto">
          <a:xfrm>
            <a:off x="1619672" y="1988840"/>
            <a:ext cx="3600400" cy="288834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 descr="\\cern.ch\dfs\Users\c\cvalerio\Documents\L4measurements\emittancechangetimehminus\alpha_y_4_pressions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62" r="10566" b="6471"/>
          <a:stretch/>
        </p:blipFill>
        <p:spPr bwMode="auto">
          <a:xfrm>
            <a:off x="6156176" y="4591102"/>
            <a:ext cx="2808312" cy="235456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62337" y="4982232"/>
            <a:ext cx="542183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Space-charge compensation of the beam is clearly visible.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Establish stable conditions faster at higher pressure.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We do not know </a:t>
            </a:r>
            <a:r>
              <a:rPr lang="en-GB" dirty="0" smtClean="0"/>
              <a:t>why </a:t>
            </a:r>
            <a:r>
              <a:rPr lang="en-GB" dirty="0" smtClean="0"/>
              <a:t>the emittance is increasing with compensation (but a 10% effect).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Best RFQ transmission was at 1x10</a:t>
            </a:r>
            <a:r>
              <a:rPr lang="en-GB" baseline="30000" dirty="0" smtClean="0"/>
              <a:t>-6</a:t>
            </a:r>
            <a:r>
              <a:rPr lang="en-GB" dirty="0" smtClean="0"/>
              <a:t>mbar (based on limited study).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2411760" y="2078173"/>
            <a:ext cx="215636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Measured </a:t>
            </a:r>
            <a:r>
              <a:rPr lang="en-GB" sz="1000" dirty="0" err="1" smtClean="0"/>
              <a:t>rms</a:t>
            </a:r>
            <a:r>
              <a:rPr lang="en-GB" sz="1000" dirty="0" smtClean="0"/>
              <a:t> emittance parameters.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3964616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260648"/>
            <a:ext cx="5275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Linac4 – LEBT – Still to be done (magnetron excepted).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662337" y="836712"/>
            <a:ext cx="758207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Pre-chopper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Drivers for test stand and spares need to be finished.</a:t>
            </a:r>
            <a:endParaRPr lang="en-GB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Space-charge compensation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Additional gases to be tested.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Many beam measurements to make with IS02 and IS03.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62037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260648"/>
            <a:ext cx="2904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Linac4 – LEBT – Maintenance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662337" y="836712"/>
            <a:ext cx="7582071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Magnets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Test stand serves as spare.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Vacuum and LEBT gas injection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See vacuum talk.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Pre-chopper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Plates – Test stand serves as spare.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Driver – Test stand, plus spare components foreseen, but needs to be implemented.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Beam Instruments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Test stand serves as spares for hardware.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Beam Stoppers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Integration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The “in-beam” integration is very tight, but ok.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Cabling/adapters/amplifiers </a:t>
            </a:r>
            <a:r>
              <a:rPr lang="en-GB" dirty="0" err="1" smtClean="0"/>
              <a:t>etc</a:t>
            </a:r>
            <a:r>
              <a:rPr lang="en-GB" dirty="0" smtClean="0"/>
              <a:t>, hosted around the LEBT is very dense, not very well optimized. Constrictions of staying within a transport zone leads to lack of space.</a:t>
            </a:r>
          </a:p>
        </p:txBody>
      </p:sp>
    </p:spTree>
    <p:extLst>
      <p:ext uri="{BB962C8B-B14F-4D97-AF65-F5344CB8AC3E}">
        <p14:creationId xmlns:p14="http://schemas.microsoft.com/office/powerpoint/2010/main" val="775922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260648"/>
            <a:ext cx="60135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Linac4 – LEBT – Resources needed to implement a magnetron 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662337" y="1259468"/>
            <a:ext cx="758207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No specific modifications of the LEBT are foreseen for a magnetron.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Evaluation of this needs completion of beam dynamics study for extraction and transport.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Not fully excluded that some modifications will be included for </a:t>
            </a:r>
            <a:r>
              <a:rPr lang="en-GB" dirty="0" err="1" smtClean="0"/>
              <a:t>cesium</a:t>
            </a:r>
            <a:r>
              <a:rPr lang="en-GB" dirty="0" smtClean="0"/>
              <a:t>, if they cannot be hosted in the source.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Evaluation of gas load to be made.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883522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13261</TotalTime>
  <Words>736</Words>
  <Application>Microsoft Office PowerPoint</Application>
  <PresentationFormat>On-screen Show (4:3)</PresentationFormat>
  <Paragraphs>113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Richard Scrivens</dc:creator>
  <cp:lastModifiedBy>Richard Scrivens</cp:lastModifiedBy>
  <cp:revision>23</cp:revision>
  <dcterms:created xsi:type="dcterms:W3CDTF">2013-10-25T09:33:03Z</dcterms:created>
  <dcterms:modified xsi:type="dcterms:W3CDTF">2013-11-13T16:03:43Z</dcterms:modified>
</cp:coreProperties>
</file>