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avi" ContentType="video/avi"/>
  <Default Extension="jpg" ContentType="image/jpeg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39" r:id="rId1"/>
  </p:sldMasterIdLst>
  <p:notesMasterIdLst>
    <p:notesMasterId r:id="rId19"/>
  </p:notesMasterIdLst>
  <p:sldIdLst>
    <p:sldId id="260" r:id="rId2"/>
    <p:sldId id="265" r:id="rId3"/>
    <p:sldId id="269" r:id="rId4"/>
    <p:sldId id="272" r:id="rId5"/>
    <p:sldId id="302" r:id="rId6"/>
    <p:sldId id="278" r:id="rId7"/>
    <p:sldId id="277" r:id="rId8"/>
    <p:sldId id="281" r:id="rId9"/>
    <p:sldId id="303" r:id="rId10"/>
    <p:sldId id="304" r:id="rId11"/>
    <p:sldId id="305" r:id="rId12"/>
    <p:sldId id="306" r:id="rId13"/>
    <p:sldId id="298" r:id="rId14"/>
    <p:sldId id="283" r:id="rId15"/>
    <p:sldId id="300" r:id="rId16"/>
    <p:sldId id="299" r:id="rId17"/>
    <p:sldId id="29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B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67" autoAdjust="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-129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A99673-ED1F-40E9-9EC2-397554D0304A}" type="datetimeFigureOut">
              <a:rPr lang="en-GB" smtClean="0"/>
              <a:t>19/11/2013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C24A54-C0BC-4284-B0F7-3EDDB614F9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715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C24A54-C0BC-4284-B0F7-3EDDB614F931}" type="slidenum">
              <a:rPr lang="en-GB" smtClean="0"/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26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C24A54-C0BC-4284-B0F7-3EDDB614F93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175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C24A54-C0BC-4284-B0F7-3EDDB614F93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356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C24A54-C0BC-4284-B0F7-3EDDB614F93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4631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C24A54-C0BC-4284-B0F7-3EDDB614F93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1570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C24A54-C0BC-4284-B0F7-3EDDB614F93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0461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C24A54-C0BC-4284-B0F7-3EDDB614F93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4994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C24A54-C0BC-4284-B0F7-3EDDB614F93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3246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C24A54-C0BC-4284-B0F7-3EDDB614F93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395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C24A54-C0BC-4284-B0F7-3EDDB614F93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59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C24A54-C0BC-4284-B0F7-3EDDB614F93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605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C24A54-C0BC-4284-B0F7-3EDDB614F93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4897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C24A54-C0BC-4284-B0F7-3EDDB614F93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123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C24A54-C0BC-4284-B0F7-3EDDB614F93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1572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C24A54-C0BC-4284-B0F7-3EDDB614F93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624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C24A54-C0BC-4284-B0F7-3EDDB614F93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778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C24A54-C0BC-4284-B0F7-3EDDB614F93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569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S. Mattei – Linac4 ion source review</a:t>
            </a:r>
            <a:endParaRPr 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755211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S. Mattei – Linac4 ion source review</a:t>
            </a:r>
            <a:endParaRPr 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451799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S. Mattei – Linac4 ion source review</a:t>
            </a:r>
            <a:endParaRPr 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791430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1529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143000"/>
            <a:ext cx="41529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S. Mattei – Linac4 ion source review</a:t>
            </a:r>
            <a:endParaRPr lang="en-US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561769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S. Mattei – Linac4 ion source review</a:t>
            </a:r>
            <a:endParaRPr 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639325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S. Mattei – Linac4 ion source review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307296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S. Mattei – Linac4 ion source review</a:t>
            </a:r>
            <a:endParaRPr 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478226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28600"/>
            <a:ext cx="211455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19125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S. Mattei – Linac4 ion source review</a:t>
            </a:r>
            <a:endParaRPr 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892546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03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743200" y="228600"/>
            <a:ext cx="6019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458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1" y="6553200"/>
            <a:ext cx="353422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r>
              <a:rPr lang="en-US" dirty="0" smtClean="0"/>
              <a:t>S. </a:t>
            </a:r>
            <a:r>
              <a:rPr lang="en-US" dirty="0" err="1" smtClean="0"/>
              <a:t>Mattei</a:t>
            </a:r>
            <a:r>
              <a:rPr lang="en-US" dirty="0" smtClean="0"/>
              <a:t> – Linac4 ion source review</a:t>
            </a:r>
            <a:endParaRPr lang="en-US" dirty="0"/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bg1"/>
                </a:solidFill>
                <a:latin typeface="Verdana" charset="0"/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0"/>
            <a:ext cx="2743201" cy="914400"/>
          </a:xfrm>
          <a:prstGeom prst="rect">
            <a:avLst/>
          </a:prstGeom>
          <a:solidFill>
            <a:srgbClr val="01008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LogoBadge-04.jpg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73" y="53359"/>
            <a:ext cx="807603" cy="807603"/>
          </a:xfrm>
          <a:prstGeom prst="rect">
            <a:avLst/>
          </a:prstGeom>
        </p:spPr>
      </p:pic>
      <p:pic>
        <p:nvPicPr>
          <p:cNvPr id="12" name="Picture 6" descr="http://web.econ.keio.ac.jp/org/pubecon/keio_mark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241" y="53398"/>
            <a:ext cx="807518" cy="807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411" y="53359"/>
            <a:ext cx="786626" cy="807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5" r:id="rId5"/>
    <p:sldLayoutId id="2147483746" r:id="rId6"/>
    <p:sldLayoutId id="2147483749" r:id="rId7"/>
    <p:sldLayoutId id="2147483750" r:id="rId8"/>
    <p:sldLayoutId id="2147483661" r:id="rId9"/>
    <p:sldLayoutId id="2147483676" r:id="rId10"/>
    <p:sldLayoutId id="2147483677" r:id="rId11"/>
    <p:sldLayoutId id="2147483678" r:id="rId12"/>
    <p:sldLayoutId id="2147483674" r:id="rId13"/>
  </p:sldLayoutIdLst>
  <p:transition>
    <p:dissolve/>
  </p:transition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ＭＳ Ｐゴシック" charset="0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  <a:ea typeface="ＭＳ Ｐゴシック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  <a:ea typeface="ＭＳ Ｐゴシック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  <a:ea typeface="ＭＳ Ｐゴシック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  <a:ea typeface="ＭＳ Ｐゴシック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" pitchFamily="18" charset="0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" pitchFamily="18" charset="0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" pitchFamily="18" charset="0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5" Type="http://schemas.openxmlformats.org/officeDocument/2006/relationships/image" Target="../media/image26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jpeg"/><Relationship Id="rId4" Type="http://schemas.openxmlformats.org/officeDocument/2006/relationships/image" Target="../media/image28.png"/><Relationship Id="rId9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0.jpe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0.jpeg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6" Type="http://schemas.openxmlformats.org/officeDocument/2006/relationships/image" Target="../media/image19.png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24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25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1000" y="6553200"/>
            <a:ext cx="1905000" cy="304800"/>
          </a:xfrm>
        </p:spPr>
        <p:txBody>
          <a:bodyPr/>
          <a:lstStyle/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Linac4 ion source </a:t>
            </a:r>
            <a:r>
              <a:rPr lang="fr-FR" dirty="0" err="1" smtClean="0"/>
              <a:t>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553766" y="963269"/>
            <a:ext cx="8113983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j-lt"/>
                <a:ea typeface="ＭＳ Ｐゴシック" charset="0"/>
                <a:cs typeface="+mj-cs"/>
              </a:defRPr>
            </a:lvl1pPr>
            <a:lvl2pPr algn="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  <a:ea typeface="ＭＳ Ｐゴシック" charset="0"/>
              </a:defRPr>
            </a:lvl2pPr>
            <a:lvl3pPr algn="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  <a:ea typeface="ＭＳ Ｐゴシック" charset="0"/>
              </a:defRPr>
            </a:lvl3pPr>
            <a:lvl4pPr algn="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  <a:ea typeface="ＭＳ Ｐゴシック" charset="0"/>
              </a:defRPr>
            </a:lvl4pPr>
            <a:lvl5pPr algn="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  <a:ea typeface="ＭＳ Ｐゴシック" charset="0"/>
              </a:defRPr>
            </a:lvl5pPr>
            <a:lvl6pPr marL="457200" algn="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6pPr>
            <a:lvl7pPr marL="914400" algn="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7pPr>
            <a:lvl8pPr marL="1371600" algn="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8pPr>
            <a:lvl9pPr marL="1828800" algn="r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lang="en-US" b="1" kern="0" dirty="0" smtClean="0">
                <a:solidFill>
                  <a:schemeClr val="tx1"/>
                </a:solidFill>
              </a:rPr>
              <a:t>Plasma ignition and steady state simulations of CERN’s Linac4 H</a:t>
            </a:r>
            <a:r>
              <a:rPr lang="en-US" b="1" kern="0" baseline="30000" dirty="0" smtClean="0">
                <a:solidFill>
                  <a:schemeClr val="tx1"/>
                </a:solidFill>
              </a:rPr>
              <a:t>-</a:t>
            </a:r>
            <a:r>
              <a:rPr lang="en-US" b="1" kern="0" dirty="0" smtClean="0">
                <a:solidFill>
                  <a:schemeClr val="tx1"/>
                </a:solidFill>
              </a:rPr>
              <a:t> ion source</a:t>
            </a:r>
            <a:endParaRPr lang="en-US" b="1" kern="0" dirty="0">
              <a:solidFill>
                <a:schemeClr val="tx1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757" y="4337692"/>
            <a:ext cx="3274889" cy="1899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556142" y="2347569"/>
            <a:ext cx="320685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dirty="0" smtClean="0"/>
              <a:t>Stefano </a:t>
            </a:r>
            <a:r>
              <a:rPr lang="en-US" dirty="0" err="1" smtClean="0"/>
              <a:t>Mattei</a:t>
            </a:r>
            <a:endParaRPr lang="en-US" dirty="0" smtClean="0"/>
          </a:p>
          <a:p>
            <a:pPr algn="ctr">
              <a:spcBef>
                <a:spcPts val="600"/>
              </a:spcBef>
            </a:pPr>
            <a:r>
              <a:rPr lang="en-US" sz="1600" dirty="0" smtClean="0"/>
              <a:t>BE-ABP-HSL</a:t>
            </a:r>
          </a:p>
          <a:p>
            <a:pPr algn="ctr">
              <a:spcBef>
                <a:spcPts val="600"/>
              </a:spcBef>
            </a:pPr>
            <a:r>
              <a:rPr lang="en-US" sz="1600" dirty="0"/>
              <a:t>(</a:t>
            </a:r>
            <a:r>
              <a:rPr lang="en-US" sz="1600" dirty="0" smtClean="0"/>
              <a:t>on behalf of the CERN-KEIO collaboration)</a:t>
            </a:r>
            <a:endParaRPr lang="en-GB" sz="1600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91" y="2379119"/>
            <a:ext cx="2867940" cy="2094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298" y="3970477"/>
            <a:ext cx="232661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089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26920" y="175260"/>
            <a:ext cx="4922520" cy="307777"/>
          </a:xfrm>
          <a:prstGeom prst="rect">
            <a:avLst/>
          </a:prstGeom>
          <a:ln w="127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Inductive heating to steady state – Inverted polarity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5" name="Steady_inverted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8000" y="648000"/>
            <a:ext cx="8160000" cy="6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23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b="1" dirty="0" smtClean="0"/>
              <a:t>Plasma ignition</a:t>
            </a:r>
          </a:p>
          <a:p>
            <a:pPr lvl="1"/>
            <a:r>
              <a:rPr lang="en-US" sz="1600" dirty="0" smtClean="0"/>
              <a:t>Dominated by the capacitive coupling</a:t>
            </a:r>
          </a:p>
          <a:p>
            <a:pPr lvl="1"/>
            <a:r>
              <a:rPr lang="en-US" sz="1600" dirty="0" smtClean="0"/>
              <a:t>Low plasma density allows the RF fields to penetrate in the middle of the plasma chamber to induce a push-pull effect</a:t>
            </a:r>
          </a:p>
          <a:p>
            <a:pPr lvl="1"/>
            <a:r>
              <a:rPr lang="en-US" sz="1600" dirty="0" smtClean="0"/>
              <a:t>Protons and H</a:t>
            </a:r>
            <a:r>
              <a:rPr lang="en-US" sz="1600" baseline="-25000" dirty="0" smtClean="0"/>
              <a:t>2</a:t>
            </a:r>
            <a:r>
              <a:rPr lang="en-US" sz="1600" baseline="30000" dirty="0" smtClean="0"/>
              <a:t>+ </a:t>
            </a:r>
            <a:r>
              <a:rPr lang="en-US" sz="1600" dirty="0" smtClean="0"/>
              <a:t>less influenced by the external fields due to larger inertia</a:t>
            </a:r>
          </a:p>
          <a:p>
            <a:pPr lvl="1"/>
            <a:endParaRPr lang="en-GB" sz="1600" dirty="0" smtClean="0"/>
          </a:p>
          <a:p>
            <a:r>
              <a:rPr lang="en-US" sz="1400" b="1" dirty="0" smtClean="0"/>
              <a:t>Steady state regime</a:t>
            </a:r>
          </a:p>
          <a:p>
            <a:pPr lvl="1"/>
            <a:r>
              <a:rPr lang="en-US" sz="1600" dirty="0" smtClean="0"/>
              <a:t>At higher density the plasma heating is dominated by the inductive coupling</a:t>
            </a:r>
          </a:p>
          <a:p>
            <a:pPr lvl="1"/>
            <a:r>
              <a:rPr lang="en-US" sz="1600" dirty="0" smtClean="0"/>
              <a:t>4 MHz ripple observed in the plasma e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/ion density and energy</a:t>
            </a:r>
          </a:p>
          <a:p>
            <a:pPr lvl="1"/>
            <a:r>
              <a:rPr lang="en-US" sz="1600" dirty="0" smtClean="0"/>
              <a:t>Hints into plasma waves in the azimuthal direction (investigation ongoing)</a:t>
            </a:r>
          </a:p>
          <a:p>
            <a:pPr lvl="1"/>
            <a:r>
              <a:rPr lang="en-US" sz="1600" dirty="0" smtClean="0"/>
              <a:t>RF high voltage polarity has a strong influence on the plasma parameters spatial distribution</a:t>
            </a:r>
          </a:p>
          <a:p>
            <a:pPr lvl="1"/>
            <a:r>
              <a:rPr lang="en-US" sz="1600" dirty="0" smtClean="0"/>
              <a:t>Equilibrium is the result of the balance of production vs. losses</a:t>
            </a:r>
          </a:p>
          <a:p>
            <a:pPr lvl="1"/>
            <a:endParaRPr lang="en-US" sz="1800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Mattei – Linac4 ion source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10952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Collision </a:t>
            </a:r>
            <a:r>
              <a:rPr lang="en-US" dirty="0" err="1" smtClean="0"/>
              <a:t>Radiative</a:t>
            </a:r>
            <a:r>
              <a:rPr lang="en-US" dirty="0" smtClean="0"/>
              <a:t> model prediction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Mattei – Linac4 ion source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11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17" y="1950512"/>
            <a:ext cx="1917794" cy="16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267" y="1771705"/>
            <a:ext cx="3908828" cy="873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886" y="2778512"/>
            <a:ext cx="3410232" cy="678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11" y="3936897"/>
            <a:ext cx="1962206" cy="16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244" y="3895181"/>
            <a:ext cx="3909600" cy="837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G:\res_tau5\fh_alpha_11_16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393" y="4725741"/>
            <a:ext cx="3809119" cy="86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384" y="3362558"/>
            <a:ext cx="2269650" cy="2457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2016" y="1172222"/>
            <a:ext cx="5787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Preliminary results on 1 cycle during plasma ignition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551496" y="6079576"/>
            <a:ext cx="2420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Courtesy of Takanori Shibata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79736" y="2570940"/>
            <a:ext cx="19527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H</a:t>
            </a:r>
            <a:r>
              <a:rPr kumimoji="1" lang="en-US" altLang="ja-JP" sz="1100" b="1" baseline="-25000" dirty="0" smtClean="0">
                <a:latin typeface="Symbol" pitchFamily="18" charset="2"/>
              </a:rPr>
              <a:t>a</a:t>
            </a:r>
            <a:r>
              <a:rPr kumimoji="1" lang="en-US" altLang="ja-JP" sz="1100" dirty="0" smtClean="0">
                <a:latin typeface="Symbol" pitchFamily="18" charset="2"/>
              </a:rPr>
              <a:t> </a:t>
            </a:r>
            <a:r>
              <a:rPr kumimoji="1" lang="en-US" altLang="ja-JP" sz="1100" dirty="0" smtClean="0"/>
              <a:t>intensity</a:t>
            </a:r>
            <a:endParaRPr lang="en-GB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2508149" y="4645737"/>
            <a:ext cx="19527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H</a:t>
            </a:r>
            <a:r>
              <a:rPr kumimoji="1" lang="en-US" altLang="ja-JP" sz="1100" b="1" baseline="-25000" dirty="0" smtClean="0">
                <a:latin typeface="Symbol" pitchFamily="18" charset="2"/>
              </a:rPr>
              <a:t>a</a:t>
            </a:r>
            <a:r>
              <a:rPr kumimoji="1" lang="en-US" altLang="ja-JP" sz="1100" dirty="0" smtClean="0">
                <a:latin typeface="Symbol" pitchFamily="18" charset="2"/>
              </a:rPr>
              <a:t> </a:t>
            </a:r>
            <a:r>
              <a:rPr kumimoji="1" lang="en-US" altLang="ja-JP" sz="1100" dirty="0" smtClean="0"/>
              <a:t>intensity</a:t>
            </a:r>
            <a:endParaRPr lang="en-GB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6799937" y="2854568"/>
            <a:ext cx="1765076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Integrated light central view port</a:t>
            </a:r>
            <a:endParaRPr lang="en-GB" sz="1400" dirty="0"/>
          </a:p>
        </p:txBody>
      </p:sp>
      <p:pic>
        <p:nvPicPr>
          <p:cNvPr id="36" name="Picture 4" descr="\\cern.ch\dfs\Users\s\steyaert\Public\IS02\6-Assy-Antenne6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18" r="13898" b="19072"/>
          <a:stretch/>
        </p:blipFill>
        <p:spPr bwMode="auto">
          <a:xfrm>
            <a:off x="6393050" y="1172222"/>
            <a:ext cx="2578851" cy="131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7" name="Straight Connector 36"/>
          <p:cNvCxnSpPr/>
          <p:nvPr/>
        </p:nvCxnSpPr>
        <p:spPr>
          <a:xfrm flipH="1">
            <a:off x="7345968" y="1793321"/>
            <a:ext cx="1488066" cy="0"/>
          </a:xfrm>
          <a:prstGeom prst="line">
            <a:avLst/>
          </a:prstGeom>
          <a:ln w="69850">
            <a:solidFill>
              <a:srgbClr val="FD91C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711139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95104"/>
            <a:ext cx="7391400" cy="6096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CR model vs. Photometry</a:t>
            </a: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68" y="1834532"/>
            <a:ext cx="2078670" cy="2250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409" y="1834532"/>
            <a:ext cx="1921899" cy="2181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973" y="4585773"/>
            <a:ext cx="7499564" cy="196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597311" y="4914900"/>
            <a:ext cx="533400" cy="12545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454650" y="1449319"/>
            <a:ext cx="3467100" cy="22467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P</a:t>
            </a:r>
            <a:r>
              <a:rPr lang="en-GB" sz="1400" dirty="0" smtClean="0"/>
              <a:t>reliminary results </a:t>
            </a:r>
            <a:endParaRPr lang="en-US" sz="1400" dirty="0"/>
          </a:p>
          <a:p>
            <a:endParaRPr lang="en-GB" sz="1400" dirty="0"/>
          </a:p>
          <a:p>
            <a:r>
              <a:rPr lang="en-GB" sz="1400" dirty="0" smtClean="0"/>
              <a:t>Correlation between measurements and simulations in 1 cycle during the </a:t>
            </a:r>
            <a:r>
              <a:rPr lang="en-GB" sz="1400" dirty="0" smtClean="0">
                <a:solidFill>
                  <a:srgbClr val="FF0000"/>
                </a:solidFill>
              </a:rPr>
              <a:t>plasma ignition transient</a:t>
            </a:r>
            <a:endParaRPr lang="en-GB" sz="1400" dirty="0" smtClean="0"/>
          </a:p>
          <a:p>
            <a:endParaRPr lang="en-GB" sz="1400" dirty="0" smtClean="0"/>
          </a:p>
          <a:p>
            <a:r>
              <a:rPr lang="en-GB" sz="1400" dirty="0" smtClean="0"/>
              <a:t>Hard work ahead…</a:t>
            </a:r>
          </a:p>
          <a:p>
            <a:r>
              <a:rPr lang="en-GB" sz="1400" dirty="0" smtClean="0"/>
              <a:t>Experiment and simulation shall now focus on steady state plasma (suitable for H</a:t>
            </a:r>
            <a:r>
              <a:rPr lang="en-GB" sz="1400" baseline="30000" dirty="0" smtClean="0"/>
              <a:t>-</a:t>
            </a:r>
            <a:r>
              <a:rPr lang="en-GB" sz="1400" dirty="0" smtClean="0"/>
              <a:t> beam production)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898442" y="1526755"/>
            <a:ext cx="18433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30 deg. view port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470" y="1526755"/>
            <a:ext cx="1747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on-axis view port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624152" y="4219095"/>
            <a:ext cx="3024297" cy="3385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Photometry measurements 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1183095" y="1083169"/>
            <a:ext cx="3024297" cy="3385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CR model prediction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5990697" y="3707364"/>
            <a:ext cx="2420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Courtesy of Takanori Shibata</a:t>
            </a:r>
            <a:endParaRPr lang="en-GB" sz="1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0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smtClean="0">
                <a:solidFill>
                  <a:srgbClr val="333399"/>
                </a:solidFill>
              </a:rPr>
              <a:t>We </a:t>
            </a:r>
            <a:r>
              <a:rPr lang="en-US" sz="1800" dirty="0">
                <a:solidFill>
                  <a:srgbClr val="333399"/>
                </a:solidFill>
              </a:rPr>
              <a:t>have simulated the plasma ignition and the steady state regime in the Linac4 </a:t>
            </a:r>
            <a:r>
              <a:rPr lang="en-US" sz="1800" dirty="0" smtClean="0">
                <a:solidFill>
                  <a:srgbClr val="333399"/>
                </a:solidFill>
              </a:rPr>
              <a:t>H</a:t>
            </a:r>
            <a:r>
              <a:rPr lang="en-US" sz="1800" baseline="30000" dirty="0" smtClean="0">
                <a:solidFill>
                  <a:srgbClr val="333399"/>
                </a:solidFill>
              </a:rPr>
              <a:t>-</a:t>
            </a:r>
            <a:r>
              <a:rPr lang="en-US" sz="1800" dirty="0" smtClean="0">
                <a:solidFill>
                  <a:srgbClr val="333399"/>
                </a:solidFill>
              </a:rPr>
              <a:t> ion source</a:t>
            </a:r>
          </a:p>
          <a:p>
            <a:pPr marL="0" indent="0">
              <a:buNone/>
            </a:pPr>
            <a:endParaRPr lang="en-US" sz="1600" dirty="0" smtClean="0">
              <a:solidFill>
                <a:srgbClr val="333399"/>
              </a:solidFill>
            </a:endParaRPr>
          </a:p>
          <a:p>
            <a:pPr>
              <a:buFontTx/>
              <a:buChar char="-"/>
            </a:pPr>
            <a:r>
              <a:rPr lang="en-US" sz="1600" dirty="0" smtClean="0"/>
              <a:t>Obtained first </a:t>
            </a:r>
            <a:r>
              <a:rPr lang="en-US" sz="1600" dirty="0"/>
              <a:t>insights into the </a:t>
            </a:r>
            <a:r>
              <a:rPr lang="en-US" sz="1600" dirty="0" smtClean="0"/>
              <a:t>capacitive ignition and the transition to inductive heating mechanisms</a:t>
            </a:r>
          </a:p>
          <a:p>
            <a:pPr>
              <a:buFontTx/>
              <a:buChar char="-"/>
            </a:pPr>
            <a:r>
              <a:rPr lang="en-US" sz="1600" dirty="0" smtClean="0"/>
              <a:t>Steady state reached at a plasma density of 10</a:t>
            </a:r>
            <a:r>
              <a:rPr lang="en-US" sz="1600" baseline="30000" dirty="0" smtClean="0"/>
              <a:t>18</a:t>
            </a:r>
            <a:r>
              <a:rPr lang="en-US" sz="1600" dirty="0" smtClean="0"/>
              <a:t> m</a:t>
            </a:r>
            <a:r>
              <a:rPr lang="en-US" sz="1600" baseline="30000" dirty="0" smtClean="0"/>
              <a:t>-3</a:t>
            </a:r>
            <a:endParaRPr lang="en-US" sz="2000" baseline="30000" dirty="0" smtClean="0"/>
          </a:p>
          <a:p>
            <a:pPr>
              <a:buFontTx/>
              <a:buChar char="-"/>
            </a:pPr>
            <a:r>
              <a:rPr lang="en-US" sz="1600" dirty="0" smtClean="0"/>
              <a:t>Compared results between CR model prediction and photometry measurements</a:t>
            </a:r>
          </a:p>
          <a:p>
            <a:pPr>
              <a:buFontTx/>
              <a:buChar char="-"/>
            </a:pPr>
            <a:r>
              <a:rPr lang="en-US" sz="1600" dirty="0" smtClean="0"/>
              <a:t>Could lead to the simulation to the only observable during operation</a:t>
            </a:r>
          </a:p>
          <a:p>
            <a:pPr>
              <a:buFontTx/>
              <a:buChar char="-"/>
            </a:pPr>
            <a:endParaRPr lang="en-US" sz="1600" dirty="0" smtClean="0"/>
          </a:p>
          <a:p>
            <a:pPr>
              <a:buFontTx/>
              <a:buChar char="-"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Mattei – Linac4 ion source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13</a:t>
            </a:fld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45" y="4413078"/>
            <a:ext cx="5137150" cy="1911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Right Brace 30"/>
          <p:cNvSpPr/>
          <p:nvPr/>
        </p:nvSpPr>
        <p:spPr>
          <a:xfrm>
            <a:off x="6472578" y="4413078"/>
            <a:ext cx="352425" cy="1657350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72" name="TextBox 3071"/>
          <p:cNvSpPr txBox="1"/>
          <p:nvPr/>
        </p:nvSpPr>
        <p:spPr>
          <a:xfrm>
            <a:off x="6957286" y="4949365"/>
            <a:ext cx="1905000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Closed the loop for the first time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91550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b="1" dirty="0" smtClean="0">
                <a:solidFill>
                  <a:srgbClr val="333399"/>
                </a:solidFill>
              </a:rPr>
              <a:t>Inclusion of new physics</a:t>
            </a:r>
            <a:endParaRPr lang="en-US" sz="1400" b="1" dirty="0" smtClean="0">
              <a:solidFill>
                <a:srgbClr val="333399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400" dirty="0" smtClean="0">
                <a:solidFill>
                  <a:srgbClr val="333399"/>
                </a:solidFill>
              </a:rPr>
              <a:t>H</a:t>
            </a:r>
            <a:r>
              <a:rPr lang="en-US" sz="1400" baseline="30000" dirty="0" smtClean="0">
                <a:solidFill>
                  <a:srgbClr val="333399"/>
                </a:solidFill>
              </a:rPr>
              <a:t>- </a:t>
            </a:r>
            <a:r>
              <a:rPr lang="en-US" sz="1400" dirty="0" smtClean="0">
                <a:solidFill>
                  <a:srgbClr val="333399"/>
                </a:solidFill>
              </a:rPr>
              <a:t>production mechanisms – surface + volume     </a:t>
            </a:r>
            <a:r>
              <a:rPr lang="en-US" sz="1400" dirty="0" smtClean="0"/>
              <a:t>(1 year)</a:t>
            </a:r>
          </a:p>
          <a:p>
            <a:pPr lvl="1"/>
            <a:r>
              <a:rPr lang="en-US" sz="1400" dirty="0" smtClean="0">
                <a:solidFill>
                  <a:srgbClr val="333399"/>
                </a:solidFill>
              </a:rPr>
              <a:t>Neutral transport</a:t>
            </a:r>
            <a:endParaRPr lang="en-US" sz="1800" dirty="0">
              <a:solidFill>
                <a:srgbClr val="333399"/>
              </a:solidFill>
            </a:endParaRPr>
          </a:p>
          <a:p>
            <a:pPr marL="400050">
              <a:buFont typeface="+mj-lt"/>
              <a:buAutoNum type="arabicPeriod"/>
            </a:pPr>
            <a:r>
              <a:rPr lang="en-US" sz="1400" dirty="0" smtClean="0">
                <a:solidFill>
                  <a:srgbClr val="333399"/>
                </a:solidFill>
              </a:rPr>
              <a:t>Ion collisions      </a:t>
            </a:r>
            <a:r>
              <a:rPr lang="en-US" sz="1400" dirty="0" smtClean="0"/>
              <a:t>(3 months)</a:t>
            </a:r>
          </a:p>
          <a:p>
            <a:pPr marL="400050">
              <a:buFont typeface="+mj-lt"/>
              <a:buAutoNum type="arabicPeriod"/>
            </a:pPr>
            <a:r>
              <a:rPr lang="en-US" sz="1400" dirty="0" smtClean="0">
                <a:solidFill>
                  <a:srgbClr val="333399"/>
                </a:solidFill>
              </a:rPr>
              <a:t>Coulomb collisions: e</a:t>
            </a:r>
            <a:r>
              <a:rPr lang="en-US" sz="1400" baseline="30000" dirty="0" smtClean="0">
                <a:solidFill>
                  <a:srgbClr val="333399"/>
                </a:solidFill>
              </a:rPr>
              <a:t>-</a:t>
            </a:r>
            <a:r>
              <a:rPr lang="en-US" sz="1400" dirty="0" smtClean="0">
                <a:solidFill>
                  <a:srgbClr val="333399"/>
                </a:solidFill>
              </a:rPr>
              <a:t>-e</a:t>
            </a:r>
            <a:r>
              <a:rPr lang="en-US" sz="1400" baseline="30000" dirty="0" smtClean="0">
                <a:solidFill>
                  <a:srgbClr val="333399"/>
                </a:solidFill>
              </a:rPr>
              <a:t>-</a:t>
            </a:r>
            <a:r>
              <a:rPr lang="en-US" sz="1400" dirty="0" smtClean="0">
                <a:solidFill>
                  <a:srgbClr val="333399"/>
                </a:solidFill>
              </a:rPr>
              <a:t>      </a:t>
            </a:r>
            <a:r>
              <a:rPr lang="en-US" sz="1400" dirty="0" smtClean="0"/>
              <a:t>(1 year)</a:t>
            </a:r>
          </a:p>
          <a:p>
            <a:pPr marL="914400" lvl="1" indent="-457200"/>
            <a:r>
              <a:rPr lang="en-US" sz="1400" dirty="0" smtClean="0">
                <a:solidFill>
                  <a:srgbClr val="333399"/>
                </a:solidFill>
              </a:rPr>
              <a:t>Electron </a:t>
            </a:r>
            <a:r>
              <a:rPr lang="en-US" sz="1400" dirty="0" err="1" smtClean="0">
                <a:solidFill>
                  <a:srgbClr val="333399"/>
                </a:solidFill>
              </a:rPr>
              <a:t>thermalization</a:t>
            </a:r>
            <a:endParaRPr lang="en-US" sz="1400" dirty="0" smtClean="0">
              <a:solidFill>
                <a:srgbClr val="333399"/>
              </a:solidFill>
            </a:endParaRPr>
          </a:p>
          <a:p>
            <a:pPr marL="914400" lvl="1" indent="-457200"/>
            <a:r>
              <a:rPr lang="en-US" sz="1400" dirty="0" smtClean="0">
                <a:solidFill>
                  <a:srgbClr val="333399"/>
                </a:solidFill>
              </a:rPr>
              <a:t>Diffusion across the filter field</a:t>
            </a:r>
          </a:p>
          <a:p>
            <a:pPr marL="285750" indent="-228600">
              <a:buFont typeface="+mj-lt"/>
              <a:buAutoNum type="arabicPeriod"/>
            </a:pPr>
            <a:r>
              <a:rPr lang="en-US" sz="1400" dirty="0" smtClean="0">
                <a:solidFill>
                  <a:srgbClr val="333399"/>
                </a:solidFill>
              </a:rPr>
              <a:t>Wishful upgrade to fully 3D code to take into account the real magnetic field configuration</a:t>
            </a:r>
          </a:p>
          <a:p>
            <a:pPr marL="57150" indent="0">
              <a:buNone/>
            </a:pPr>
            <a:endParaRPr lang="en-US" sz="1200" dirty="0" smtClean="0">
              <a:solidFill>
                <a:srgbClr val="333399"/>
              </a:solidFill>
            </a:endParaRPr>
          </a:p>
          <a:p>
            <a:pPr marL="57150" indent="0">
              <a:buNone/>
            </a:pPr>
            <a:r>
              <a:rPr lang="en-US" sz="1600" b="1" dirty="0" smtClean="0">
                <a:solidFill>
                  <a:srgbClr val="333399"/>
                </a:solidFill>
              </a:rPr>
              <a:t>Informatics</a:t>
            </a:r>
          </a:p>
          <a:p>
            <a:pPr marL="57150" indent="0">
              <a:buNone/>
            </a:pPr>
            <a:r>
              <a:rPr lang="en-US" sz="1400" dirty="0" smtClean="0">
                <a:solidFill>
                  <a:srgbClr val="333399"/>
                </a:solidFill>
              </a:rPr>
              <a:t>Inclusion of new physics will result in a further computational cost </a:t>
            </a:r>
          </a:p>
          <a:p>
            <a:pPr indent="-285750">
              <a:buFontTx/>
              <a:buChar char="-"/>
            </a:pPr>
            <a:r>
              <a:rPr lang="en-US" sz="1400" dirty="0" smtClean="0">
                <a:solidFill>
                  <a:srgbClr val="333399"/>
                </a:solidFill>
              </a:rPr>
              <a:t>Code optimization – speedup</a:t>
            </a:r>
          </a:p>
          <a:p>
            <a:pPr indent="-285750">
              <a:buFontTx/>
              <a:buChar char="-"/>
            </a:pPr>
            <a:r>
              <a:rPr lang="en-US" sz="1400" dirty="0" smtClean="0">
                <a:solidFill>
                  <a:srgbClr val="333399"/>
                </a:solidFill>
              </a:rPr>
              <a:t>Hybrid parallelization</a:t>
            </a:r>
            <a:endParaRPr lang="en-US" sz="1800" dirty="0" smtClean="0">
              <a:solidFill>
                <a:srgbClr val="333399"/>
              </a:solidFill>
            </a:endParaRPr>
          </a:p>
          <a:p>
            <a:pPr marL="0" indent="0">
              <a:buNone/>
            </a:pPr>
            <a:endParaRPr lang="en-US" sz="1600" dirty="0" smtClean="0"/>
          </a:p>
          <a:p>
            <a:pPr marL="57150" lvl="0" indent="0">
              <a:buNone/>
            </a:pPr>
            <a:r>
              <a:rPr lang="en-US" sz="1600" b="1" dirty="0" smtClean="0">
                <a:solidFill>
                  <a:srgbClr val="333399"/>
                </a:solidFill>
              </a:rPr>
              <a:t>Sensitivity studies</a:t>
            </a:r>
          </a:p>
          <a:p>
            <a:pPr indent="-285750">
              <a:buFontTx/>
              <a:buChar char="-"/>
            </a:pPr>
            <a:r>
              <a:rPr lang="en-US" sz="1400" dirty="0" smtClean="0">
                <a:solidFill>
                  <a:srgbClr val="333399"/>
                </a:solidFill>
              </a:rPr>
              <a:t>Runs with variation of the source parameters (e.g. RF power, H</a:t>
            </a:r>
            <a:r>
              <a:rPr lang="en-US" sz="1400" baseline="-25000" dirty="0" smtClean="0">
                <a:solidFill>
                  <a:srgbClr val="333399"/>
                </a:solidFill>
              </a:rPr>
              <a:t>2</a:t>
            </a:r>
            <a:r>
              <a:rPr lang="en-US" sz="1400" dirty="0" smtClean="0">
                <a:solidFill>
                  <a:srgbClr val="333399"/>
                </a:solidFill>
              </a:rPr>
              <a:t> pressure)</a:t>
            </a:r>
          </a:p>
          <a:p>
            <a:pPr indent="-285750">
              <a:buFontTx/>
              <a:buChar char="-"/>
            </a:pPr>
            <a:r>
              <a:rPr lang="en-US" sz="1400" dirty="0" smtClean="0">
                <a:solidFill>
                  <a:srgbClr val="333399"/>
                </a:solidFill>
              </a:rPr>
              <a:t>Inclusion of average magnetic cusp field to get first insights</a:t>
            </a:r>
          </a:p>
          <a:p>
            <a:pPr indent="-285750">
              <a:buFontTx/>
              <a:buChar char="-"/>
            </a:pPr>
            <a:endParaRPr lang="en-US" sz="1400" dirty="0">
              <a:solidFill>
                <a:srgbClr val="333399"/>
              </a:solidFill>
            </a:endParaRPr>
          </a:p>
          <a:p>
            <a:pPr marL="57150" lvl="0" indent="0">
              <a:buNone/>
            </a:pPr>
            <a:r>
              <a:rPr lang="en-US" sz="1600" b="1" dirty="0" smtClean="0">
                <a:solidFill>
                  <a:srgbClr val="333399"/>
                </a:solidFill>
              </a:rPr>
              <a:t>Experimental campaign</a:t>
            </a:r>
            <a:endParaRPr lang="en-US" sz="1600" b="1" dirty="0">
              <a:solidFill>
                <a:srgbClr val="333399"/>
              </a:solidFill>
            </a:endParaRPr>
          </a:p>
          <a:p>
            <a:pPr indent="-285750">
              <a:buFontTx/>
              <a:buChar char="-"/>
            </a:pPr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Mattei – Linac4 ion source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14</a:t>
            </a:fld>
            <a:endParaRPr lang="en-US" dirty="0"/>
          </a:p>
        </p:txBody>
      </p:sp>
      <p:sp>
        <p:nvSpPr>
          <p:cNvPr id="8" name="Right Brace 7"/>
          <p:cNvSpPr/>
          <p:nvPr/>
        </p:nvSpPr>
        <p:spPr>
          <a:xfrm>
            <a:off x="3567517" y="4289748"/>
            <a:ext cx="176212" cy="504825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131267" y="4397290"/>
            <a:ext cx="1162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End 2013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97220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Thanks to all of our collaborators</a:t>
            </a:r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b="1" dirty="0" smtClean="0">
                <a:solidFill>
                  <a:schemeClr val="accent2"/>
                </a:solidFill>
              </a:rPr>
              <a:t>KEIO University (Japan)</a:t>
            </a:r>
          </a:p>
          <a:p>
            <a:pPr lvl="1"/>
            <a:r>
              <a:rPr lang="en-US" sz="1800" dirty="0" smtClean="0">
                <a:latin typeface="+mn-lt"/>
              </a:rPr>
              <a:t>A. Hatayama, K. Nishida, M. </a:t>
            </a:r>
            <a:r>
              <a:rPr lang="en-US" sz="1800" dirty="0" err="1" smtClean="0">
                <a:latin typeface="+mn-lt"/>
              </a:rPr>
              <a:t>Ohta</a:t>
            </a:r>
            <a:r>
              <a:rPr lang="en-US" sz="1800" dirty="0" smtClean="0">
                <a:latin typeface="+mn-lt"/>
              </a:rPr>
              <a:t>, T. Shibata, T. Yamamoto, </a:t>
            </a:r>
            <a:r>
              <a:rPr lang="en-US" sz="1800" dirty="0" err="1" smtClean="0">
                <a:latin typeface="+mn-lt"/>
              </a:rPr>
              <a:t>M.Yasumoto</a:t>
            </a:r>
            <a:endParaRPr lang="en-US" sz="1800" dirty="0" smtClean="0">
              <a:latin typeface="+mn-lt"/>
            </a:endParaRPr>
          </a:p>
          <a:p>
            <a:pPr marL="457200" lvl="1" indent="0">
              <a:buNone/>
            </a:pPr>
            <a:endParaRPr lang="en-US" sz="1800" dirty="0" smtClean="0">
              <a:latin typeface="+mn-lt"/>
            </a:endParaRPr>
          </a:p>
          <a:p>
            <a:r>
              <a:rPr lang="en-US" sz="1800" b="1" dirty="0" smtClean="0">
                <a:solidFill>
                  <a:schemeClr val="accent2"/>
                </a:solidFill>
              </a:rPr>
              <a:t>CERN</a:t>
            </a:r>
          </a:p>
          <a:p>
            <a:pPr lvl="1"/>
            <a:r>
              <a:rPr lang="en-US" sz="1800" dirty="0" smtClean="0">
                <a:latin typeface="+mn-lt"/>
              </a:rPr>
              <a:t>E. McIntosh</a:t>
            </a:r>
          </a:p>
          <a:p>
            <a:pPr lvl="1"/>
            <a:r>
              <a:rPr lang="en-US" sz="1800" dirty="0" smtClean="0">
                <a:latin typeface="+mn-lt"/>
              </a:rPr>
              <a:t>M</a:t>
            </a:r>
            <a:r>
              <a:rPr lang="en-US" sz="1800" dirty="0">
                <a:latin typeface="+mn-lt"/>
              </a:rPr>
              <a:t>. Husejko, I. Agtzidis, N. Hoimyr (IT Dept</a:t>
            </a:r>
            <a:r>
              <a:rPr lang="en-US" sz="1800" dirty="0" smtClean="0">
                <a:latin typeface="+mn-lt"/>
              </a:rPr>
              <a:t>.)</a:t>
            </a:r>
          </a:p>
          <a:p>
            <a:pPr lvl="1"/>
            <a:r>
              <a:rPr lang="en-US" sz="1800" dirty="0" smtClean="0">
                <a:latin typeface="+mn-lt"/>
              </a:rPr>
              <a:t>A. Grudiev (BE Dept.)</a:t>
            </a:r>
          </a:p>
          <a:p>
            <a:pPr lvl="1"/>
            <a:r>
              <a:rPr lang="en-US" sz="1800" dirty="0" smtClean="0">
                <a:latin typeface="+mn-lt"/>
              </a:rPr>
              <a:t>T. Pieloni (BE Dept.)</a:t>
            </a:r>
          </a:p>
          <a:p>
            <a:pPr lvl="1"/>
            <a:endParaRPr lang="en-US" sz="1800" dirty="0" smtClean="0"/>
          </a:p>
          <a:p>
            <a:r>
              <a:rPr lang="en-US" sz="1800" b="1" dirty="0" err="1" smtClean="0">
                <a:solidFill>
                  <a:schemeClr val="accent2"/>
                </a:solidFill>
              </a:rPr>
              <a:t>École</a:t>
            </a:r>
            <a:r>
              <a:rPr lang="en-US" sz="1800" b="1" dirty="0" smtClean="0">
                <a:solidFill>
                  <a:schemeClr val="accent2"/>
                </a:solidFill>
              </a:rPr>
              <a:t> </a:t>
            </a:r>
            <a:r>
              <a:rPr lang="en-US" sz="1800" b="1" dirty="0" err="1" smtClean="0">
                <a:solidFill>
                  <a:schemeClr val="accent2"/>
                </a:solidFill>
              </a:rPr>
              <a:t>Polytechnique</a:t>
            </a:r>
            <a:r>
              <a:rPr lang="en-US" sz="1800" b="1" dirty="0" smtClean="0">
                <a:solidFill>
                  <a:schemeClr val="accent2"/>
                </a:solidFill>
              </a:rPr>
              <a:t> </a:t>
            </a:r>
            <a:r>
              <a:rPr lang="en-US" sz="1800" b="1" dirty="0" err="1" smtClean="0">
                <a:solidFill>
                  <a:schemeClr val="accent2"/>
                </a:solidFill>
              </a:rPr>
              <a:t>Fédérale</a:t>
            </a:r>
            <a:r>
              <a:rPr lang="en-US" sz="1800" b="1" dirty="0" smtClean="0">
                <a:solidFill>
                  <a:schemeClr val="accent2"/>
                </a:solidFill>
              </a:rPr>
              <a:t> de Lausanne (EPFL)</a:t>
            </a:r>
          </a:p>
          <a:p>
            <a:pPr lvl="1"/>
            <a:r>
              <a:rPr lang="en-US" sz="1800" dirty="0" smtClean="0">
                <a:latin typeface="+mn-lt"/>
              </a:rPr>
              <a:t>L. Rivkin</a:t>
            </a:r>
          </a:p>
          <a:p>
            <a:pPr lvl="1"/>
            <a:endParaRPr lang="en-US" sz="1800" dirty="0"/>
          </a:p>
          <a:p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Mattei – Linac4 ion source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30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Mattei – Linac4 ion source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72583" y="2095499"/>
            <a:ext cx="759883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THANK YOU FOR YOUR ATTENTION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7393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\\cern.ch\dfs\Users\s\steyaert\Public\IS02\6-Assy-Antenne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18" r="13898" b="19072"/>
          <a:stretch/>
        </p:blipFill>
        <p:spPr bwMode="auto">
          <a:xfrm>
            <a:off x="135173" y="1394986"/>
            <a:ext cx="5489503" cy="2809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"/>
          <a:stretch/>
        </p:blipFill>
        <p:spPr bwMode="auto">
          <a:xfrm>
            <a:off x="2279742" y="2160052"/>
            <a:ext cx="3227268" cy="1103840"/>
          </a:xfrm>
          <a:prstGeom prst="homePlat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Linac4 H</a:t>
            </a:r>
            <a:r>
              <a:rPr lang="en-US" baseline="30000" dirty="0" smtClean="0"/>
              <a:t>-</a:t>
            </a:r>
            <a:r>
              <a:rPr lang="en-US" dirty="0" smtClean="0"/>
              <a:t> ion source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Mattei – Linac4 ion source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61206" y="1366667"/>
            <a:ext cx="20415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Plasma chamber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L = 136 mm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Φ</a:t>
            </a:r>
            <a:r>
              <a:rPr lang="en-US" sz="1400" dirty="0" smtClean="0"/>
              <a:t> = 48 mm</a:t>
            </a:r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5961206" y="2105331"/>
            <a:ext cx="204156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RF coil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3</a:t>
            </a:r>
            <a:r>
              <a:rPr lang="en-US" sz="1400" dirty="0" smtClean="0"/>
              <a:t> to 6 turns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2 MHz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100 kW peak power available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961206" y="3367981"/>
            <a:ext cx="282633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Pulsed operation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2 Hz rep. rate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500 </a:t>
            </a:r>
            <a:r>
              <a:rPr lang="en-US" sz="1400" dirty="0" err="1" smtClean="0"/>
              <a:t>μs</a:t>
            </a:r>
            <a:r>
              <a:rPr lang="en-US" sz="1400" dirty="0" smtClean="0"/>
              <a:t> pulses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Plasma newly ignited at each pulse</a:t>
            </a:r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483436" y="4811024"/>
            <a:ext cx="7927140" cy="13227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 anchorCtr="0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Times" pitchFamily="18" charset="0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Times" pitchFamily="18" charset="0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pitchFamily="18" charset="0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0" indent="0">
              <a:buNone/>
            </a:pPr>
            <a:r>
              <a:rPr lang="en-US" sz="1600" b="1" kern="0" dirty="0" smtClean="0"/>
              <a:t>Simulate the RF-plasma coupling</a:t>
            </a:r>
          </a:p>
          <a:p>
            <a:r>
              <a:rPr lang="en-US" sz="1400" kern="0" dirty="0" smtClean="0"/>
              <a:t>Plasma ignition</a:t>
            </a:r>
          </a:p>
          <a:p>
            <a:r>
              <a:rPr lang="en-US" sz="1400" kern="0" dirty="0" smtClean="0"/>
              <a:t>Transition to steady state and stabilization during the pulse</a:t>
            </a:r>
          </a:p>
          <a:p>
            <a:r>
              <a:rPr lang="en-US" sz="1400" kern="0" dirty="0" smtClean="0"/>
              <a:t>Long term goal: optimization of the source geometry and operational parameters (e.g. coil position, number of turns, RF power, H</a:t>
            </a:r>
            <a:r>
              <a:rPr lang="en-US" sz="1400" kern="0" baseline="-25000" dirty="0" smtClean="0"/>
              <a:t>2</a:t>
            </a:r>
            <a:r>
              <a:rPr lang="en-US" sz="1400" kern="0" dirty="0" smtClean="0"/>
              <a:t> pressure)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25830" y="3567523"/>
            <a:ext cx="1000595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200" dirty="0" smtClean="0"/>
              <a:t>View ports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 flipV="1">
            <a:off x="1350040" y="2790533"/>
            <a:ext cx="433141" cy="742258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274740" y="3742491"/>
            <a:ext cx="153763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200" dirty="0" smtClean="0"/>
              <a:t>RF coil + Ferrites</a:t>
            </a:r>
          </a:p>
        </p:txBody>
      </p:sp>
      <p:cxnSp>
        <p:nvCxnSpPr>
          <p:cNvPr id="66" name="Straight Arrow Connector 65"/>
          <p:cNvCxnSpPr/>
          <p:nvPr/>
        </p:nvCxnSpPr>
        <p:spPr>
          <a:xfrm flipV="1">
            <a:off x="3166282" y="3532791"/>
            <a:ext cx="512200" cy="2097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 flipV="1">
            <a:off x="1263601" y="3196394"/>
            <a:ext cx="86439" cy="371129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658322" y="4286626"/>
            <a:ext cx="3966353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200" dirty="0" smtClean="0"/>
              <a:t>External magnetic fields (cusp + filter) neglected</a:t>
            </a:r>
          </a:p>
        </p:txBody>
      </p:sp>
    </p:spTree>
    <p:extLst>
      <p:ext uri="{BB962C8B-B14F-4D97-AF65-F5344CB8AC3E}">
        <p14:creationId xmlns:p14="http://schemas.microsoft.com/office/powerpoint/2010/main" val="4057940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RF-plasma-light emission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Mattei – Linac4 ion source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56041" y="2479732"/>
            <a:ext cx="2685090" cy="738664"/>
          </a:xfrm>
          <a:prstGeom prst="rect">
            <a:avLst/>
          </a:prstGeom>
          <a:noFill/>
          <a:ln w="28575" cmpd="sng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Electromagnetic field simulations performed by </a:t>
            </a:r>
            <a:r>
              <a:rPr lang="en-US" sz="1400" dirty="0" err="1" smtClean="0"/>
              <a:t>Ansys</a:t>
            </a:r>
            <a:r>
              <a:rPr lang="en-US" sz="1400" dirty="0" smtClean="0"/>
              <a:t> HFSS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801879" y="2479732"/>
            <a:ext cx="2364111" cy="738664"/>
          </a:xfrm>
          <a:prstGeom prst="rect">
            <a:avLst/>
          </a:prstGeom>
          <a:noFill/>
          <a:ln w="28575" cmpd="sng"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Plasma simulation</a:t>
            </a:r>
          </a:p>
          <a:p>
            <a:pPr algn="ctr"/>
            <a:r>
              <a:rPr lang="en-US" sz="1400" dirty="0" smtClean="0"/>
              <a:t>Electromagnetic</a:t>
            </a:r>
          </a:p>
          <a:p>
            <a:pPr algn="ctr"/>
            <a:r>
              <a:rPr lang="en-US" sz="1400" dirty="0" smtClean="0"/>
              <a:t>PIC-MCC</a:t>
            </a:r>
            <a:endParaRPr lang="en-US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135986" y="2849064"/>
            <a:ext cx="1208014" cy="0"/>
          </a:xfrm>
          <a:prstGeom prst="straightConnector1">
            <a:avLst/>
          </a:prstGeom>
          <a:ln w="28575" cmpd="sng">
            <a:solidFill>
              <a:srgbClr val="008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079812" y="2414524"/>
            <a:ext cx="1361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Field map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57960" y="3966685"/>
            <a:ext cx="2949935" cy="307777"/>
          </a:xfrm>
          <a:prstGeom prst="rect">
            <a:avLst/>
          </a:prstGeom>
          <a:noFill/>
          <a:ln w="28575" cmpd="sng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400" dirty="0" smtClean="0"/>
              <a:t>Collision-</a:t>
            </a:r>
            <a:r>
              <a:rPr lang="en-US" sz="1400" dirty="0" err="1" smtClean="0"/>
              <a:t>Radiative</a:t>
            </a:r>
            <a:r>
              <a:rPr lang="en-US" sz="1400" dirty="0" smtClean="0"/>
              <a:t> model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368627" y="3250620"/>
            <a:ext cx="22599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2"/>
                </a:solidFill>
              </a:rPr>
              <a:t>Courtesy of Alexej Grudiev</a:t>
            </a:r>
            <a:endParaRPr lang="en-GB" sz="1200" dirty="0">
              <a:solidFill>
                <a:schemeClr val="accent2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6955787" y="3288273"/>
            <a:ext cx="0" cy="538059"/>
          </a:xfrm>
          <a:prstGeom prst="straightConnector1">
            <a:avLst/>
          </a:prstGeom>
          <a:ln w="28575" cmpd="sng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130488" y="3388025"/>
            <a:ext cx="850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EEDF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86203" y="3735852"/>
            <a:ext cx="3024764" cy="738664"/>
          </a:xfrm>
          <a:prstGeom prst="rect">
            <a:avLst/>
          </a:prstGeom>
          <a:noFill/>
          <a:ln w="28575" cmpd="sng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Experimental verification by Optical Emission Spectroscopy and photometry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5745584" y="4336016"/>
            <a:ext cx="2420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</a:rPr>
              <a:t>Courtesy of Takanori Shibata</a:t>
            </a:r>
            <a:endParaRPr lang="en-GB" sz="1200" dirty="0">
              <a:solidFill>
                <a:srgbClr val="C00000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4136601" y="4120573"/>
            <a:ext cx="1247591" cy="1"/>
          </a:xfrm>
          <a:prstGeom prst="straightConnector1">
            <a:avLst/>
          </a:prstGeom>
          <a:ln w="28575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G:\Workspaces\s\SPLHMISs\_SLHC71\_LOGBOOK\2013-08-14 Light measurements\Setup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203" y="4703737"/>
            <a:ext cx="3058528" cy="1275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275" y="1015861"/>
            <a:ext cx="2734110" cy="139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192" y="985346"/>
            <a:ext cx="2793758" cy="1429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0358" y="4703735"/>
            <a:ext cx="2817537" cy="1441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619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to the plasma simulation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Mattei – Linac4 ion source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</a:t>
            </a:fld>
            <a:endParaRPr lang="en-US" dirty="0"/>
          </a:p>
        </p:txBody>
      </p:sp>
      <p:pic>
        <p:nvPicPr>
          <p:cNvPr id="6" name="Electric_field.avi">
            <a:hlinkClick r:id="" action="ppaction://media"/>
          </p:cNvPr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634656" y="1806922"/>
            <a:ext cx="5416354" cy="3508996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4349832" y="3590916"/>
            <a:ext cx="4179427" cy="161728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05" t="24797"/>
          <a:stretch/>
        </p:blipFill>
        <p:spPr bwMode="auto">
          <a:xfrm>
            <a:off x="6488053" y="3596462"/>
            <a:ext cx="739893" cy="163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\\cern.ch\dfs\Users\s\steyaert\Public\IS02\6-Assy-Antenne6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18" r="13898" b="19072"/>
          <a:stretch/>
        </p:blipFill>
        <p:spPr bwMode="auto">
          <a:xfrm>
            <a:off x="0" y="3561420"/>
            <a:ext cx="3210026" cy="1642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255363" y="4006312"/>
            <a:ext cx="1867546" cy="317715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3122909" y="4324027"/>
            <a:ext cx="1069383" cy="581187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122909" y="3812583"/>
            <a:ext cx="991891" cy="19373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137688" y="1332854"/>
            <a:ext cx="2603714" cy="381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Vacuum electric field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6791093" y="6110058"/>
            <a:ext cx="22599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2"/>
                </a:solidFill>
              </a:rPr>
              <a:t>Courtesy of Alexej Grudiev</a:t>
            </a:r>
            <a:endParaRPr lang="en-GB" sz="1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19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agnetic_field.avi">
            <a:hlinkClick r:id="" action="ppaction://media"/>
          </p:cNvPr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636000" y="1807200"/>
            <a:ext cx="5418000" cy="351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to the plasma simulation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Mattei – Linac4 ion source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</a:t>
            </a:fld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4349832" y="3590916"/>
            <a:ext cx="4179427" cy="161728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05" t="24797"/>
          <a:stretch/>
        </p:blipFill>
        <p:spPr bwMode="auto">
          <a:xfrm>
            <a:off x="6488053" y="3596462"/>
            <a:ext cx="739893" cy="163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\\cern.ch\dfs\Users\s\steyaert\Public\IS02\6-Assy-Antenne6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18" r="13898" b="19072"/>
          <a:stretch/>
        </p:blipFill>
        <p:spPr bwMode="auto">
          <a:xfrm>
            <a:off x="0" y="3561420"/>
            <a:ext cx="3210026" cy="1642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255363" y="4006312"/>
            <a:ext cx="1867546" cy="317715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3122909" y="4324027"/>
            <a:ext cx="1069383" cy="581187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122909" y="3812583"/>
            <a:ext cx="991891" cy="19373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052447" y="1332854"/>
            <a:ext cx="2820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Vacuum magnetic field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791093" y="6110058"/>
            <a:ext cx="22599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2"/>
                </a:solidFill>
              </a:rPr>
              <a:t>Courtesy of Alexej Grudiev</a:t>
            </a:r>
            <a:endParaRPr lang="en-GB" sz="1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178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 Magnetic PIC - MCC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1253876"/>
                <a:ext cx="8458200" cy="480402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1600" dirty="0" smtClean="0">
                    <a:solidFill>
                      <a:schemeClr val="accent2"/>
                    </a:solidFill>
                  </a:rPr>
                  <a:t>2.5 D model in cylindrical coordinate system</a:t>
                </a:r>
              </a:p>
              <a:p>
                <a:pPr lvl="1"/>
                <a:r>
                  <a:rPr lang="en-US" sz="1600" dirty="0" smtClean="0"/>
                  <a:t>3D3V particle dynamics</a:t>
                </a:r>
              </a:p>
              <a:p>
                <a:pPr lvl="1"/>
                <a:r>
                  <a:rPr lang="en-US" sz="1600" dirty="0" smtClean="0"/>
                  <a:t>EM fields calculated in 2D averaging in </a:t>
                </a:r>
                <a:r>
                  <a:rPr lang="en-US" sz="1600" dirty="0" err="1" smtClean="0"/>
                  <a:t>θ</a:t>
                </a:r>
                <a:r>
                  <a:rPr lang="en-US" sz="1600" dirty="0" smtClean="0"/>
                  <a:t>-direction</a:t>
                </a:r>
              </a:p>
              <a:p>
                <a:pPr lvl="1"/>
                <a:r>
                  <a:rPr lang="en-US" sz="1600" dirty="0" smtClean="0"/>
                  <a:t>E  = E</a:t>
                </a:r>
                <a:r>
                  <a:rPr lang="en-US" sz="1600" baseline="-25000" dirty="0" smtClean="0"/>
                  <a:t>RF</a:t>
                </a:r>
                <a:r>
                  <a:rPr lang="en-US" sz="1600" dirty="0" smtClean="0"/>
                  <a:t> + </a:t>
                </a:r>
                <a:r>
                  <a:rPr lang="en-US" sz="1600" dirty="0" err="1" smtClean="0"/>
                  <a:t>E</a:t>
                </a:r>
                <a:r>
                  <a:rPr lang="en-US" sz="1600" baseline="-25000" dirty="0" err="1" smtClean="0"/>
                  <a:t>pl</a:t>
                </a:r>
                <a:r>
                  <a:rPr lang="en-US" sz="1600" baseline="-25000" dirty="0" smtClean="0"/>
                  <a:t>        </a:t>
                </a:r>
                <a:r>
                  <a:rPr lang="en-US" sz="1600" dirty="0" smtClean="0"/>
                  <a:t>B  </a:t>
                </a:r>
                <a:r>
                  <a:rPr lang="en-US" sz="1600" dirty="0"/>
                  <a:t>= </a:t>
                </a:r>
                <a:r>
                  <a:rPr lang="en-US" sz="1600" dirty="0" smtClean="0"/>
                  <a:t>B</a:t>
                </a:r>
                <a:r>
                  <a:rPr lang="en-US" sz="1600" baseline="-25000" dirty="0" smtClean="0"/>
                  <a:t>RF</a:t>
                </a:r>
                <a:r>
                  <a:rPr lang="en-US" sz="1600" dirty="0" smtClean="0"/>
                  <a:t> </a:t>
                </a:r>
                <a:r>
                  <a:rPr lang="en-US" sz="1600" dirty="0"/>
                  <a:t>+ </a:t>
                </a:r>
                <a:r>
                  <a:rPr lang="en-US" sz="1600" dirty="0" err="1" smtClean="0"/>
                  <a:t>B</a:t>
                </a:r>
                <a:r>
                  <a:rPr lang="en-US" sz="1600" baseline="-25000" dirty="0" err="1" smtClean="0"/>
                  <a:t>pl</a:t>
                </a:r>
                <a:endParaRPr lang="en-US" sz="1600" baseline="-25000" dirty="0"/>
              </a:p>
              <a:p>
                <a:pPr marL="457200" lvl="1" indent="0">
                  <a:buNone/>
                </a:pPr>
                <a:endParaRPr lang="en-US" sz="1600" dirty="0" smtClean="0"/>
              </a:p>
              <a:p>
                <a:pPr marL="0" indent="0">
                  <a:buNone/>
                </a:pPr>
                <a:r>
                  <a:rPr lang="en-US" sz="1600" dirty="0" smtClean="0">
                    <a:solidFill>
                      <a:srgbClr val="333399"/>
                    </a:solidFill>
                  </a:rPr>
                  <a:t>Monte Carlo Collision method</a:t>
                </a:r>
              </a:p>
              <a:p>
                <a:pPr lvl="1"/>
                <a:r>
                  <a:rPr lang="en-US" sz="1600" dirty="0" smtClean="0"/>
                  <a:t>540 reactions: e</a:t>
                </a:r>
                <a:r>
                  <a:rPr lang="en-US" sz="1600" baseline="30000" dirty="0" smtClean="0"/>
                  <a:t>-</a:t>
                </a:r>
                <a:r>
                  <a:rPr lang="en-US" sz="1600" dirty="0"/>
                  <a:t>-neutral and e</a:t>
                </a:r>
                <a:r>
                  <a:rPr lang="en-US" sz="1600" baseline="30000" dirty="0"/>
                  <a:t>-</a:t>
                </a:r>
                <a:r>
                  <a:rPr lang="en-US" sz="1600" dirty="0"/>
                  <a:t>-ion collisions simulated by the Null-Collision </a:t>
                </a:r>
                <a:r>
                  <a:rPr lang="en-US" sz="1600" dirty="0" smtClean="0"/>
                  <a:t>method, e.g.</a:t>
                </a:r>
                <a:endParaRPr lang="en-US" sz="1600" dirty="0"/>
              </a:p>
              <a:p>
                <a:pPr lvl="2"/>
                <a:r>
                  <a:rPr lang="en-US" sz="1400" dirty="0" smtClean="0"/>
                  <a:t>Elastic collision: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400" b="0" i="1" smtClean="0">
                            <a:latin typeface="Cambria Math"/>
                          </a:rPr>
                          <m:t>−</m:t>
                        </m:r>
                      </m:sup>
                    </m:sSup>
                    <m:r>
                      <a:rPr lang="en-US" sz="1400" b="0" i="1" smtClean="0">
                        <a:latin typeface="Cambria Math"/>
                      </a:rPr>
                      <m:t>+</m:t>
                    </m:r>
                    <m:r>
                      <a:rPr lang="en-US" sz="1400" b="0" i="1" smtClean="0">
                        <a:latin typeface="Cambria Math"/>
                      </a:rPr>
                      <m:t>𝐻</m:t>
                    </m:r>
                    <m:groupChr>
                      <m:groupChrPr>
                        <m:chr m:val="→"/>
                        <m:vertJc m:val="bot"/>
                        <m:ctrlPr>
                          <a:rPr lang="en-US" sz="1400" b="0" i="1" smtClean="0">
                            <a:latin typeface="Cambria Math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sz="1400" b="0" i="0" smtClean="0">
                            <a:latin typeface="Cambria Math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en-US" sz="1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400" i="1">
                            <a:latin typeface="Cambria Math"/>
                          </a:rPr>
                          <m:t>−</m:t>
                        </m:r>
                      </m:sup>
                    </m:sSup>
                    <m:r>
                      <a:rPr lang="en-US" sz="1400" i="1">
                        <a:latin typeface="Cambria Math"/>
                      </a:rPr>
                      <m:t>+</m:t>
                    </m:r>
                    <m:r>
                      <a:rPr lang="en-US" sz="1400" i="1">
                        <a:latin typeface="Cambria Math"/>
                      </a:rPr>
                      <m:t>𝐻</m:t>
                    </m:r>
                  </m:oMath>
                </a14:m>
                <a:endParaRPr lang="en-US" sz="1400" dirty="0" smtClean="0"/>
              </a:p>
              <a:p>
                <a:pPr lvl="2"/>
                <a:r>
                  <a:rPr lang="en-US" sz="1400" dirty="0" smtClean="0"/>
                  <a:t>Ionization: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400" i="1">
                            <a:latin typeface="Cambria Math"/>
                          </a:rPr>
                          <m:t>−</m:t>
                        </m:r>
                      </m:sup>
                    </m:sSup>
                    <m:r>
                      <a:rPr lang="en-US" sz="1400" i="1">
                        <a:latin typeface="Cambria Math"/>
                      </a:rPr>
                      <m:t>+</m:t>
                    </m:r>
                    <m:r>
                      <a:rPr lang="en-US" sz="1400" i="1">
                        <a:latin typeface="Cambria Math"/>
                      </a:rPr>
                      <m:t>𝐻</m:t>
                    </m:r>
                    <m:r>
                      <a:rPr lang="en-US" sz="1400" b="0" i="1" smtClean="0">
                        <a:latin typeface="Cambria Math"/>
                      </a:rPr>
                      <m:t> </m:t>
                    </m:r>
                    <m:groupChr>
                      <m:groupChrPr>
                        <m:chr m:val="→"/>
                        <m:vertJc m:val="bot"/>
                        <m:ctrlPr>
                          <a:rPr lang="en-US" sz="1400" i="1">
                            <a:latin typeface="Cambria Math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sz="1400">
                            <a:latin typeface="Cambria Math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en-US" sz="1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400" i="1">
                            <a:latin typeface="Cambria Math"/>
                          </a:rPr>
                          <m:t>−</m:t>
                        </m:r>
                      </m:sup>
                    </m:sSup>
                    <m:r>
                      <a:rPr lang="en-US" sz="1400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sz="1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/>
                          </a:rPr>
                          <m:t>𝐻</m:t>
                        </m:r>
                      </m:e>
                      <m:sup>
                        <m:r>
                          <a:rPr lang="en-US" sz="1400" b="0" i="1" smtClean="0">
                            <a:latin typeface="Cambria Math"/>
                          </a:rPr>
                          <m:t>+</m:t>
                        </m:r>
                      </m:sup>
                    </m:sSup>
                    <m:r>
                      <a:rPr lang="en-US" sz="14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sz="1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400" i="1"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endParaRPr lang="en-US" sz="1400" dirty="0" smtClean="0"/>
              </a:p>
              <a:p>
                <a:pPr lvl="2"/>
                <a:r>
                  <a:rPr lang="en-US" sz="1400" dirty="0" smtClean="0"/>
                  <a:t>Dissociation: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400" i="1">
                            <a:latin typeface="Cambria Math"/>
                          </a:rPr>
                          <m:t>−</m:t>
                        </m:r>
                      </m:sup>
                    </m:sSup>
                    <m:r>
                      <a:rPr lang="en-US" sz="14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1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1400" b="0" i="1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sz="1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/>
                          </a:rPr>
                          <m:t>𝑋</m:t>
                        </m:r>
                      </m:e>
                      <m:sup>
                        <m:r>
                          <a:rPr lang="en-US" sz="1400" b="0" i="1" smtClean="0">
                            <a:latin typeface="Cambria Math"/>
                          </a:rPr>
                          <m:t>1</m:t>
                        </m:r>
                      </m:sup>
                    </m:sSup>
                    <m:nary>
                      <m:naryPr>
                        <m:chr m:val="∑"/>
                        <m:limLoc m:val="subSup"/>
                        <m:ctrlPr>
                          <a:rPr lang="en-US" sz="1400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1400" b="0" i="1" smtClean="0">
                            <a:latin typeface="Cambria Math"/>
                          </a:rPr>
                          <m:t>𝑔</m:t>
                        </m:r>
                      </m:sub>
                      <m:sup>
                        <m:r>
                          <a:rPr lang="en-US" sz="1400" b="0" i="1" smtClean="0">
                            <a:latin typeface="Cambria Math"/>
                          </a:rPr>
                          <m:t>+</m:t>
                        </m:r>
                      </m:sup>
                      <m:e>
                        <m:r>
                          <a:rPr lang="en-US" sz="1400" b="0" i="1" smtClean="0">
                            <a:latin typeface="Cambria Math"/>
                          </a:rPr>
                          <m:t> </m:t>
                        </m:r>
                      </m:e>
                    </m:nary>
                    <m:r>
                      <a:rPr lang="en-US" sz="1400" b="0" i="1" smtClean="0">
                        <a:latin typeface="Cambria Math"/>
                      </a:rPr>
                      <m:t>)</m:t>
                    </m:r>
                    <m:r>
                      <a:rPr lang="en-US" sz="1400" i="1">
                        <a:latin typeface="Cambria Math"/>
                      </a:rPr>
                      <m:t> </m:t>
                    </m:r>
                    <m:groupChr>
                      <m:groupChrPr>
                        <m:chr m:val="→"/>
                        <m:vertJc m:val="bot"/>
                        <m:ctrlPr>
                          <a:rPr lang="en-US" sz="1400" i="1">
                            <a:latin typeface="Cambria Math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sz="1400">
                            <a:latin typeface="Cambria Math"/>
                          </a:rPr>
                          <m:t>      </m:t>
                        </m:r>
                      </m:e>
                    </m:groupChr>
                  </m:oMath>
                </a14:m>
                <a:r>
                  <a:rPr lang="en-US" sz="1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400" i="1">
                            <a:latin typeface="Cambria Math"/>
                          </a:rPr>
                          <m:t>−</m:t>
                        </m:r>
                      </m:sup>
                    </m:sSup>
                    <m:r>
                      <a:rPr lang="en-US" sz="1400" i="1">
                        <a:latin typeface="Cambria Math"/>
                      </a:rPr>
                      <m:t>+</m:t>
                    </m:r>
                    <m:r>
                      <a:rPr lang="en-US" sz="1400" b="0" i="1" smtClean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n-US" sz="1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/>
                          </a:rPr>
                          <m:t>1</m:t>
                        </m:r>
                        <m:r>
                          <a:rPr lang="en-US" sz="1400" b="0" i="1" smtClean="0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n-US" sz="1400" b="0" i="1" smtClean="0">
                        <a:latin typeface="Cambria Math"/>
                      </a:rPr>
                      <m:t>+</m:t>
                    </m:r>
                    <m:r>
                      <a:rPr lang="en-US" sz="1400" b="0" i="1" smtClean="0">
                        <a:latin typeface="Cambria Math"/>
                      </a:rPr>
                      <m:t>𝐻</m:t>
                    </m:r>
                    <m:r>
                      <a:rPr lang="en-US" sz="1400" b="0" i="1" smtClean="0">
                        <a:latin typeface="Cambria Math"/>
                      </a:rPr>
                      <m:t>(1</m:t>
                    </m:r>
                    <m:r>
                      <a:rPr lang="en-US" sz="1400" b="0" i="1" smtClean="0">
                        <a:latin typeface="Cambria Math"/>
                      </a:rPr>
                      <m:t>𝑠</m:t>
                    </m:r>
                    <m:r>
                      <a:rPr lang="en-US" sz="1400" b="0" i="1" smtClean="0">
                        <a:latin typeface="Cambria Math"/>
                      </a:rPr>
                      <m:t>)</m:t>
                    </m:r>
                  </m:oMath>
                </a14:m>
                <a:endParaRPr lang="en-US" sz="1400" dirty="0" smtClean="0"/>
              </a:p>
              <a:p>
                <a:pPr lvl="1"/>
                <a:r>
                  <a:rPr lang="en-US" sz="1600" dirty="0" smtClean="0"/>
                  <a:t>NO ion-ion collision nor ion-neutral collisions at present</a:t>
                </a:r>
              </a:p>
              <a:p>
                <a:pPr lvl="1"/>
                <a:r>
                  <a:rPr lang="en-US" sz="1600" dirty="0" smtClean="0"/>
                  <a:t>Gas taken as a background gas of constant density at 3 Pa</a:t>
                </a:r>
              </a:p>
              <a:p>
                <a:pPr marL="457200" lvl="1" indent="0">
                  <a:buNone/>
                </a:pPr>
                <a:endParaRPr lang="en-US" sz="1600" dirty="0">
                  <a:solidFill>
                    <a:srgbClr val="333399"/>
                  </a:solidFill>
                </a:endParaRPr>
              </a:p>
              <a:p>
                <a:pPr marL="0" indent="0">
                  <a:buNone/>
                </a:pPr>
                <a:r>
                  <a:rPr lang="en-US" sz="1600" dirty="0" smtClean="0">
                    <a:solidFill>
                      <a:srgbClr val="333399"/>
                    </a:solidFill>
                  </a:rPr>
                  <a:t>Code parallelized via Message Passing Interface (MPI)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253876"/>
                <a:ext cx="8458200" cy="4804023"/>
              </a:xfrm>
              <a:blipFill rotWithShape="1">
                <a:blip r:embed="rId3"/>
                <a:stretch>
                  <a:fillRect l="-433" t="-3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Mattei – Linac4 ion source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228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parameters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Mattei – Linac4 ion source review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6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845589"/>
              </p:ext>
            </p:extLst>
          </p:nvPr>
        </p:nvGraphicFramePr>
        <p:xfrm>
          <a:off x="456624" y="1153116"/>
          <a:ext cx="4573151" cy="338328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1877099"/>
                <a:gridCol w="1348026"/>
                <a:gridCol w="1348026"/>
              </a:tblGrid>
              <a:tr h="12638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Parameter</a:t>
                      </a:r>
                      <a:endParaRPr lang="en-GB" sz="110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Ignition</a:t>
                      </a:r>
                      <a:endParaRPr lang="en-GB" sz="120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Steady state</a:t>
                      </a:r>
                      <a:endParaRPr lang="en-GB" sz="1200" dirty="0"/>
                    </a:p>
                  </a:txBody>
                  <a:tcPr marL="91430" marR="91430"/>
                </a:tc>
              </a:tr>
              <a:tr h="20762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Initial particle number</a:t>
                      </a:r>
                      <a:endParaRPr lang="en-GB" sz="110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4800</a:t>
                      </a: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24000</a:t>
                      </a:r>
                    </a:p>
                  </a:txBody>
                  <a:tcPr marL="91430" marR="91430"/>
                </a:tc>
              </a:tr>
              <a:tr h="1186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Specific</a:t>
                      </a:r>
                      <a:r>
                        <a:rPr lang="en-US" sz="1100" baseline="0" dirty="0" smtClean="0"/>
                        <a:t> weight</a:t>
                      </a:r>
                      <a:endParaRPr lang="en-GB" sz="110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5</a:t>
                      </a:r>
                      <a:r>
                        <a:rPr lang="en-GB" sz="1100" kern="1200" dirty="0" smtClean="0">
                          <a:effectLst/>
                        </a:rPr>
                        <a:t> × </a:t>
                      </a:r>
                      <a:r>
                        <a:rPr lang="en-US" sz="1100" dirty="0" smtClean="0"/>
                        <a:t>10</a:t>
                      </a:r>
                      <a:r>
                        <a:rPr lang="en-US" sz="1100" baseline="30000" dirty="0" smtClean="0"/>
                        <a:t>4</a:t>
                      </a:r>
                      <a:endParaRPr lang="en-GB" sz="1100" baseline="3000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× </a:t>
                      </a:r>
                      <a:r>
                        <a:rPr lang="en-US" sz="1100" dirty="0" smtClean="0"/>
                        <a:t>10</a:t>
                      </a:r>
                      <a:r>
                        <a:rPr lang="en-US" sz="1100" baseline="30000" dirty="0" smtClean="0"/>
                        <a:t>7</a:t>
                      </a:r>
                      <a:endParaRPr lang="en-GB" sz="1100" baseline="30000" dirty="0"/>
                    </a:p>
                  </a:txBody>
                  <a:tcPr marL="91430" marR="91430"/>
                </a:tc>
              </a:tr>
              <a:tr h="20762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Initial e</a:t>
                      </a:r>
                      <a:r>
                        <a:rPr lang="en-US" sz="1100" baseline="30000" dirty="0" smtClean="0"/>
                        <a:t>-</a:t>
                      </a:r>
                      <a:r>
                        <a:rPr lang="en-US" sz="1100" dirty="0" smtClean="0"/>
                        <a:t> density</a:t>
                      </a:r>
                      <a:endParaRPr lang="en-GB" sz="110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effectLst/>
                        </a:rPr>
                        <a:t>1 × 10</a:t>
                      </a:r>
                      <a:r>
                        <a:rPr lang="en-GB" sz="1100" kern="1200" baseline="30000" dirty="0" smtClean="0">
                          <a:effectLst/>
                        </a:rPr>
                        <a:t>12</a:t>
                      </a:r>
                      <a:r>
                        <a:rPr lang="en-GB" sz="1100" kern="1200" dirty="0" smtClean="0">
                          <a:effectLst/>
                        </a:rPr>
                        <a:t> m</a:t>
                      </a:r>
                      <a:r>
                        <a:rPr lang="en-GB" sz="1100" kern="1200" baseline="30000" dirty="0" smtClean="0">
                          <a:effectLst/>
                        </a:rPr>
                        <a:t>-3</a:t>
                      </a:r>
                      <a:endParaRPr lang="en-GB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× 10</a:t>
                      </a:r>
                      <a:r>
                        <a:rPr lang="en-GB" sz="11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</a:t>
                      </a:r>
                      <a:r>
                        <a:rPr lang="en-GB" sz="11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endParaRPr lang="en-GB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0" marR="91430"/>
                </a:tc>
              </a:tr>
              <a:tr h="20762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Initial</a:t>
                      </a:r>
                      <a:r>
                        <a:rPr lang="en-US" sz="1100" baseline="0" dirty="0" smtClean="0"/>
                        <a:t> p</a:t>
                      </a:r>
                      <a:r>
                        <a:rPr lang="en-US" sz="1100" baseline="30000" dirty="0" smtClean="0"/>
                        <a:t>+ </a:t>
                      </a:r>
                      <a:r>
                        <a:rPr lang="en-US" sz="1100" baseline="0" dirty="0" smtClean="0"/>
                        <a:t>density</a:t>
                      </a:r>
                      <a:endParaRPr lang="en-GB" sz="1100" baseline="3000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effectLst/>
                        </a:rPr>
                        <a:t>1 × 10</a:t>
                      </a:r>
                      <a:r>
                        <a:rPr lang="en-GB" sz="1100" kern="1200" baseline="30000" dirty="0" smtClean="0">
                          <a:effectLst/>
                        </a:rPr>
                        <a:t>11</a:t>
                      </a:r>
                      <a:r>
                        <a:rPr lang="en-GB" sz="1100" kern="1200" dirty="0" smtClean="0">
                          <a:effectLst/>
                        </a:rPr>
                        <a:t> m</a:t>
                      </a:r>
                      <a:r>
                        <a:rPr lang="en-GB" sz="1100" kern="1200" baseline="30000" dirty="0" smtClean="0">
                          <a:effectLst/>
                        </a:rPr>
                        <a:t>-3</a:t>
                      </a:r>
                      <a:endParaRPr lang="en-GB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× 10</a:t>
                      </a:r>
                      <a:r>
                        <a:rPr lang="en-GB" sz="11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</a:t>
                      </a:r>
                      <a:r>
                        <a:rPr lang="en-GB" sz="11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</a:p>
                  </a:txBody>
                  <a:tcPr marL="91430" marR="91430"/>
                </a:tc>
              </a:tr>
              <a:tr h="207620">
                <a:tc>
                  <a:txBody>
                    <a:bodyPr/>
                    <a:lstStyle/>
                    <a:p>
                      <a:r>
                        <a:rPr lang="en-US" sz="1100" baseline="0" dirty="0" smtClean="0"/>
                        <a:t>Initial H</a:t>
                      </a:r>
                      <a:r>
                        <a:rPr lang="en-US" sz="1100" baseline="-25000" dirty="0" smtClean="0"/>
                        <a:t>2</a:t>
                      </a:r>
                      <a:r>
                        <a:rPr lang="en-US" sz="1100" baseline="30000" dirty="0" smtClean="0"/>
                        <a:t>+</a:t>
                      </a:r>
                      <a:r>
                        <a:rPr lang="en-US" sz="1100" baseline="0" dirty="0" smtClean="0"/>
                        <a:t> density</a:t>
                      </a:r>
                      <a:endParaRPr lang="en-GB" sz="1100" baseline="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effectLst/>
                        </a:rPr>
                        <a:t>9 × 10</a:t>
                      </a:r>
                      <a:r>
                        <a:rPr lang="en-GB" sz="1100" kern="1200" baseline="30000" dirty="0" smtClean="0">
                          <a:effectLst/>
                        </a:rPr>
                        <a:t>11</a:t>
                      </a:r>
                      <a:r>
                        <a:rPr lang="en-GB" sz="1100" kern="1200" dirty="0" smtClean="0">
                          <a:effectLst/>
                        </a:rPr>
                        <a:t> m</a:t>
                      </a:r>
                      <a:r>
                        <a:rPr lang="en-GB" sz="1100" kern="1200" baseline="30000" dirty="0" smtClean="0">
                          <a:effectLst/>
                        </a:rPr>
                        <a:t>-3</a:t>
                      </a:r>
                      <a:endParaRPr lang="en-GB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× 10</a:t>
                      </a:r>
                      <a:r>
                        <a:rPr lang="en-GB" sz="11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</a:t>
                      </a:r>
                      <a:r>
                        <a:rPr lang="en-GB" sz="11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endParaRPr lang="en-GB" sz="11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0" marR="91430"/>
                </a:tc>
              </a:tr>
              <a:tr h="1186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RF power</a:t>
                      </a:r>
                      <a:endParaRPr lang="en-GB" sz="110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7 kW</a:t>
                      </a:r>
                      <a:endParaRPr lang="en-GB" sz="110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7 kW</a:t>
                      </a:r>
                      <a:endParaRPr lang="en-GB" sz="1100" dirty="0"/>
                    </a:p>
                  </a:txBody>
                  <a:tcPr marL="91430" marR="91430"/>
                </a:tc>
              </a:tr>
              <a:tr h="1186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Cell size</a:t>
                      </a:r>
                      <a:endParaRPr lang="en-GB" sz="110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1x1</a:t>
                      </a:r>
                      <a:r>
                        <a:rPr lang="en-US" sz="1100" baseline="0" dirty="0" smtClean="0"/>
                        <a:t> mm</a:t>
                      </a:r>
                      <a:endParaRPr lang="en-GB" sz="110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1x1</a:t>
                      </a:r>
                      <a:r>
                        <a:rPr lang="en-US" sz="1100" baseline="0" dirty="0" smtClean="0"/>
                        <a:t> mm</a:t>
                      </a:r>
                      <a:endParaRPr lang="en-GB" sz="1100" dirty="0"/>
                    </a:p>
                  </a:txBody>
                  <a:tcPr marL="91430" marR="91430"/>
                </a:tc>
              </a:tr>
              <a:tr h="1186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H</a:t>
                      </a:r>
                      <a:r>
                        <a:rPr lang="en-US" sz="1100" baseline="-25000" dirty="0" smtClean="0"/>
                        <a:t>2</a:t>
                      </a:r>
                      <a:r>
                        <a:rPr lang="en-US" sz="1100" dirty="0" smtClean="0"/>
                        <a:t> gas pressure</a:t>
                      </a:r>
                      <a:endParaRPr lang="en-GB" sz="110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3 Pa</a:t>
                      </a:r>
                      <a:endParaRPr lang="en-GB" sz="110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3 Pa</a:t>
                      </a:r>
                      <a:endParaRPr lang="en-GB" sz="1100" dirty="0"/>
                    </a:p>
                  </a:txBody>
                  <a:tcPr marL="91430" marR="91430"/>
                </a:tc>
              </a:tr>
              <a:tr h="1186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H</a:t>
                      </a:r>
                      <a:r>
                        <a:rPr lang="en-US" sz="1100" baseline="-25000" dirty="0" smtClean="0"/>
                        <a:t>2</a:t>
                      </a:r>
                      <a:r>
                        <a:rPr lang="en-US" sz="1100" dirty="0" smtClean="0"/>
                        <a:t> temperature</a:t>
                      </a:r>
                      <a:endParaRPr lang="en-GB" sz="110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300 K</a:t>
                      </a:r>
                      <a:endParaRPr lang="en-GB" sz="110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300 K</a:t>
                      </a:r>
                      <a:endParaRPr lang="en-GB" sz="1100" dirty="0"/>
                    </a:p>
                  </a:txBody>
                  <a:tcPr marL="91430" marR="91430"/>
                </a:tc>
              </a:tr>
              <a:tr h="1186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Initial e</a:t>
                      </a:r>
                      <a:r>
                        <a:rPr lang="en-US" sz="1100" baseline="30000" dirty="0" smtClean="0"/>
                        <a:t>-</a:t>
                      </a:r>
                      <a:r>
                        <a:rPr lang="en-US" sz="1100" dirty="0" smtClean="0"/>
                        <a:t> temperature</a:t>
                      </a:r>
                      <a:endParaRPr lang="en-GB" sz="110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15 </a:t>
                      </a:r>
                      <a:r>
                        <a:rPr lang="en-US" sz="1100" dirty="0" err="1" smtClean="0"/>
                        <a:t>eV</a:t>
                      </a:r>
                      <a:endParaRPr lang="en-GB" sz="110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1.5 </a:t>
                      </a:r>
                      <a:r>
                        <a:rPr lang="en-US" sz="1100" dirty="0" err="1" smtClean="0"/>
                        <a:t>eV</a:t>
                      </a:r>
                      <a:endParaRPr lang="en-GB" sz="1100" dirty="0"/>
                    </a:p>
                  </a:txBody>
                  <a:tcPr marL="91430" marR="91430"/>
                </a:tc>
              </a:tr>
              <a:tr h="1186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Time step</a:t>
                      </a:r>
                      <a:endParaRPr lang="en-GB" sz="110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10</a:t>
                      </a:r>
                      <a:r>
                        <a:rPr lang="en-US" sz="1100" baseline="30000" dirty="0" smtClean="0"/>
                        <a:t>-12</a:t>
                      </a:r>
                      <a:r>
                        <a:rPr lang="en-US" sz="1100" baseline="0" dirty="0" smtClean="0"/>
                        <a:t> s</a:t>
                      </a:r>
                      <a:endParaRPr lang="en-GB" sz="110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10</a:t>
                      </a:r>
                      <a:r>
                        <a:rPr lang="en-US" sz="1100" baseline="30000" dirty="0" smtClean="0"/>
                        <a:t>-12</a:t>
                      </a:r>
                      <a:r>
                        <a:rPr lang="en-US" sz="1100" baseline="0" dirty="0" smtClean="0"/>
                        <a:t> s</a:t>
                      </a:r>
                      <a:endParaRPr lang="en-GB" sz="1100" dirty="0"/>
                    </a:p>
                  </a:txBody>
                  <a:tcPr marL="91430" marR="91430"/>
                </a:tc>
              </a:tr>
              <a:tr h="11864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Collision time</a:t>
                      </a:r>
                      <a:r>
                        <a:rPr lang="en-US" sz="1100" baseline="0" dirty="0" smtClean="0"/>
                        <a:t> step</a:t>
                      </a:r>
                      <a:endParaRPr lang="en-GB" sz="110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10</a:t>
                      </a:r>
                      <a:r>
                        <a:rPr lang="en-US" sz="1100" baseline="30000" dirty="0" smtClean="0"/>
                        <a:t>-10</a:t>
                      </a:r>
                      <a:r>
                        <a:rPr lang="en-US" sz="1100" dirty="0" smtClean="0"/>
                        <a:t> s</a:t>
                      </a:r>
                      <a:endParaRPr lang="en-GB" sz="110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10</a:t>
                      </a:r>
                      <a:r>
                        <a:rPr lang="en-US" sz="1100" baseline="30000" dirty="0" smtClean="0"/>
                        <a:t>-10</a:t>
                      </a:r>
                      <a:r>
                        <a:rPr lang="en-US" sz="1100" dirty="0" smtClean="0"/>
                        <a:t> s</a:t>
                      </a:r>
                      <a:endParaRPr lang="en-GB" sz="1100" dirty="0"/>
                    </a:p>
                  </a:txBody>
                  <a:tcPr marL="91430" marR="91430"/>
                </a:tc>
              </a:tr>
            </a:tbl>
          </a:graphicData>
        </a:graphic>
      </p:graphicFrame>
      <p:pic>
        <p:nvPicPr>
          <p:cNvPr id="10" name="Picture 4" descr="\\cern.ch\dfs\Users\s\steyaert\Public\IS02\6-Assy-Antenne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18" r="13898" b="19072"/>
          <a:stretch/>
        </p:blipFill>
        <p:spPr bwMode="auto">
          <a:xfrm>
            <a:off x="5252986" y="1713897"/>
            <a:ext cx="3806347" cy="194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736166" y="2258107"/>
            <a:ext cx="2217334" cy="376736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644640" y="1292175"/>
            <a:ext cx="2118360" cy="307777"/>
          </a:xfrm>
          <a:prstGeom prst="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Simulation domain</a:t>
            </a:r>
            <a:endParaRPr lang="en-GB" sz="14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371093"/>
              </p:ext>
            </p:extLst>
          </p:nvPr>
        </p:nvGraphicFramePr>
        <p:xfrm>
          <a:off x="456625" y="4838700"/>
          <a:ext cx="4573150" cy="129540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4573150"/>
              </a:tblGrid>
              <a:tr h="12638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Resources – EPFL cluster</a:t>
                      </a:r>
                      <a:endParaRPr lang="en-GB" sz="1200" dirty="0"/>
                    </a:p>
                  </a:txBody>
                  <a:tcPr marL="91430" marR="91430">
                    <a:solidFill>
                      <a:srgbClr val="008000"/>
                    </a:solidFill>
                  </a:tcPr>
                </a:tc>
              </a:tr>
              <a:tr h="20762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 nodes</a:t>
                      </a:r>
                      <a:r>
                        <a:rPr lang="en-US" sz="1100" baseline="0" dirty="0" smtClean="0"/>
                        <a:t> of 48 cores each – 96 cores</a:t>
                      </a:r>
                      <a:endParaRPr lang="en-GB" sz="1100" dirty="0"/>
                    </a:p>
                  </a:txBody>
                  <a:tcPr marL="91430" marR="91430"/>
                </a:tc>
              </a:tr>
              <a:tr h="118640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/>
                        <a:t>AMD </a:t>
                      </a:r>
                      <a:r>
                        <a:rPr lang="fr-FR" sz="1100" dirty="0" err="1" smtClean="0"/>
                        <a:t>Opteron</a:t>
                      </a:r>
                      <a:r>
                        <a:rPr lang="fr-FR" sz="1100" dirty="0" smtClean="0"/>
                        <a:t> 6176 (Magny-Cours) à 2.3 GHz</a:t>
                      </a:r>
                      <a:endParaRPr lang="en-GB" sz="1100" dirty="0"/>
                    </a:p>
                  </a:txBody>
                  <a:tcPr marL="91430" marR="91430"/>
                </a:tc>
              </a:tr>
              <a:tr h="1186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196 GB RAM per</a:t>
                      </a:r>
                      <a:r>
                        <a:rPr lang="en-US" sz="1100" baseline="0" dirty="0" smtClean="0"/>
                        <a:t> node – 392 GB</a:t>
                      </a:r>
                      <a:endParaRPr lang="en-GB" sz="1100" dirty="0" smtClean="0"/>
                    </a:p>
                  </a:txBody>
                  <a:tcPr marL="91430" marR="91430"/>
                </a:tc>
              </a:tr>
              <a:tr h="21086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Simulation time – 400</a:t>
                      </a:r>
                      <a:r>
                        <a:rPr lang="en-US" sz="1100" baseline="0" dirty="0" smtClean="0"/>
                        <a:t> cores day per </a:t>
                      </a:r>
                      <a:r>
                        <a:rPr lang="el-GR" sz="1100" baseline="0" dirty="0" smtClean="0"/>
                        <a:t>μ</a:t>
                      </a:r>
                      <a:r>
                        <a:rPr lang="en-US" sz="1100" baseline="0" dirty="0" smtClean="0"/>
                        <a:t>s</a:t>
                      </a:r>
                      <a:endParaRPr lang="en-GB" sz="1100" dirty="0"/>
                    </a:p>
                  </a:txBody>
                  <a:tcPr marL="91430" marR="91430"/>
                </a:tc>
              </a:tr>
            </a:tbl>
          </a:graphicData>
        </a:graphic>
      </p:graphicFrame>
      <p:pic>
        <p:nvPicPr>
          <p:cNvPr id="13" name="Picture 4" descr="\\cern.ch\dfs\Users\s\steyaert\Public\IS02\6-Assy-Antenne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18" r="13898" b="19072"/>
          <a:stretch/>
        </p:blipFill>
        <p:spPr bwMode="auto">
          <a:xfrm>
            <a:off x="5299553" y="4462259"/>
            <a:ext cx="3806347" cy="194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6782733" y="4990971"/>
            <a:ext cx="2217334" cy="376736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743958" y="4017294"/>
            <a:ext cx="2118360" cy="307777"/>
          </a:xfrm>
          <a:prstGeom prst="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Initial condition</a:t>
            </a:r>
            <a:endParaRPr lang="en-GB" sz="1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733" y="5018496"/>
            <a:ext cx="2170767" cy="33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563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tartup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8000" y="648000"/>
            <a:ext cx="8160000" cy="612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0" y="175260"/>
            <a:ext cx="3048000" cy="307777"/>
          </a:xfrm>
          <a:prstGeom prst="rect">
            <a:avLst/>
          </a:prstGeom>
          <a:ln w="127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Capacitive plasma ignition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980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64180" y="175260"/>
            <a:ext cx="3192780" cy="307777"/>
          </a:xfrm>
          <a:prstGeom prst="rect">
            <a:avLst/>
          </a:prstGeom>
          <a:ln w="127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Inductive heating to steady state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4" name="Steady_normal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8000" y="648000"/>
            <a:ext cx="8160000" cy="6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461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CERN_KEIO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CERN_KEIO.thmx</Template>
  <TotalTime>4543</TotalTime>
  <Words>1093</Words>
  <Application>Microsoft Office PowerPoint</Application>
  <PresentationFormat>On-screen Show (4:3)</PresentationFormat>
  <Paragraphs>239</Paragraphs>
  <Slides>17</Slides>
  <Notes>17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CERN_KEIO</vt:lpstr>
      <vt:lpstr>PowerPoint Presentation</vt:lpstr>
      <vt:lpstr>The Linac4 H- ion source</vt:lpstr>
      <vt:lpstr>RF-plasma-light emission </vt:lpstr>
      <vt:lpstr>Input to the plasma simulation</vt:lpstr>
      <vt:lpstr>Input to the plasma simulation</vt:lpstr>
      <vt:lpstr>Electro Magnetic PIC - MCC</vt:lpstr>
      <vt:lpstr>Simulation parameters</vt:lpstr>
      <vt:lpstr>PowerPoint Presentation</vt:lpstr>
      <vt:lpstr>PowerPoint Presentation</vt:lpstr>
      <vt:lpstr>PowerPoint Presentation</vt:lpstr>
      <vt:lpstr>Remarks</vt:lpstr>
      <vt:lpstr>Collision Radiative model prediction</vt:lpstr>
      <vt:lpstr>CR model vs. Photometry</vt:lpstr>
      <vt:lpstr>Conclusions and outlook</vt:lpstr>
      <vt:lpstr>Outlook</vt:lpstr>
      <vt:lpstr>Acknowledgements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Plasma ignition and steady state simulations of CERN’s Linac4 H- ion source</dc:title>
  <dc:creator>Stefano Mattei</dc:creator>
  <cp:lastModifiedBy>Stefano Mattei</cp:lastModifiedBy>
  <cp:revision>126</cp:revision>
  <dcterms:created xsi:type="dcterms:W3CDTF">2013-09-13T02:55:22Z</dcterms:created>
  <dcterms:modified xsi:type="dcterms:W3CDTF">2013-11-19T15:41:19Z</dcterms:modified>
</cp:coreProperties>
</file>