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6"/>
  </p:notesMasterIdLst>
  <p:handoutMasterIdLst>
    <p:handoutMasterId r:id="rId17"/>
  </p:handoutMasterIdLst>
  <p:sldIdLst>
    <p:sldId id="682" r:id="rId2"/>
    <p:sldId id="1035" r:id="rId3"/>
    <p:sldId id="1098" r:id="rId4"/>
    <p:sldId id="1096" r:id="rId5"/>
    <p:sldId id="1103" r:id="rId6"/>
    <p:sldId id="1116" r:id="rId7"/>
    <p:sldId id="1117" r:id="rId8"/>
    <p:sldId id="1106" r:id="rId9"/>
    <p:sldId id="1111" r:id="rId10"/>
    <p:sldId id="1119" r:id="rId11"/>
    <p:sldId id="1097" r:id="rId12"/>
    <p:sldId id="1118" r:id="rId13"/>
    <p:sldId id="1120" r:id="rId14"/>
    <p:sldId id="1006" r:id="rId15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FFFFCC"/>
    <a:srgbClr val="FFFF99"/>
    <a:srgbClr val="CCFFFF"/>
    <a:srgbClr val="FFFF00"/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3" autoAdjust="0"/>
    <p:restoredTop sz="94625" autoAdjust="0"/>
  </p:normalViewPr>
  <p:slideViewPr>
    <p:cSldViewPr>
      <p:cViewPr>
        <p:scale>
          <a:sx n="100" d="100"/>
          <a:sy n="100" d="100"/>
        </p:scale>
        <p:origin x="-726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622" y="-91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81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81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fld id="{A84F1FC3-AF5C-4A43-889A-BC4A01DC30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168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81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3" y="4714603"/>
            <a:ext cx="5438771" cy="446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81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B6B913-EDB6-49CB-A6D9-A41AA22AF8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67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3D952-4254-4B4B-9D0A-65EA9F7A4545}" type="slidenum">
              <a:rPr lang="en-US"/>
              <a:pPr/>
              <a:t>1</a:t>
            </a:fld>
            <a:endParaRPr lang="en-US"/>
          </a:p>
        </p:txBody>
      </p:sp>
      <p:sp>
        <p:nvSpPr>
          <p:cNvPr id="78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Measures taken to remove or mitigate the risks.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23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961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Zone 2: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A hazardous area in which an explosive atmosphere consisting of a mixture with air of flammable substances in the form of gas, vapour or mist is not likely to occur in normal operation but, if it doe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Here, ‘not likely to occur in normal operation, but if it does occur, will persist for a short period only’, is taken to mean a few times per year, of a duration of about 30 minutes each time (&lt; 10 hours per year in total). s occur, will persist for a short period only.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15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14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11/12/2013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1D2F-34EF-4D3D-A9A1-5D82DCA87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575CD5-AE4D-47BD-9E5D-433E48B7F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Chamonix 2010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DE6111-17D0-46EC-97EE-DCEFBC02FF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1B4CC9-3F88-40CD-90FF-9F487E778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535694-23F1-4756-9844-051181E368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89D65D-BBAA-40FB-8443-0E2345141C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4B2F72-5111-4132-B1DA-339737C8F2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AFA886-5C67-4B61-83E9-0E5B4B1E2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2735E-07A4-43EF-8AF9-8118BC0169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78A5998-2EA1-47A4-AA7F-89EFA1B3D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4008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71600"/>
            <a:ext cx="8153400" cy="4754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2010 Chamonix Workshop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1440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9060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9060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9060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16" descr="cern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1000" y="152400"/>
            <a:ext cx="795338" cy="795338"/>
          </a:xfrm>
          <a:prstGeom prst="rect">
            <a:avLst/>
          </a:prstGeom>
          <a:noFill/>
        </p:spPr>
      </p:pic>
      <p:pic>
        <p:nvPicPr>
          <p:cNvPr id="11" name="Picture 19" descr="Logo-Lina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9600" y="152400"/>
            <a:ext cx="787400" cy="8001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227231/0.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280742/0.1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file/1113408/LAST_RELEASED/GSI-C2_E.pdf" TargetMode="External"/><Relationship Id="rId13" Type="http://schemas.openxmlformats.org/officeDocument/2006/relationships/hyperlink" Target="https://edms.cern.ch/file/1113409/LAST_RELEASED/GSI-C3_E.pdf" TargetMode="External"/><Relationship Id="rId3" Type="http://schemas.openxmlformats.org/officeDocument/2006/relationships/hyperlink" Target="https://edms.cern.ch/document/1218116/1" TargetMode="External"/><Relationship Id="rId7" Type="http://schemas.openxmlformats.org/officeDocument/2006/relationships/hyperlink" Target="http://www.legifrance.gouv.fr/affichTexte.do;jsessionid=13BC44FD24AFE021BC025980617A97E0.tpdjo06v_2?cidTexte=JORFTEXT000000226401&amp;categorieLien=id" TargetMode="External"/><Relationship Id="rId12" Type="http://schemas.openxmlformats.org/officeDocument/2006/relationships/hyperlink" Target="https://edms.cern.ch/file/1113405/LAST_RELEASED/GSI-C1_E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ur-lex.europa.eu/LexUriServ/LexUriServ.do?uri=OJ:L:2013:179:0001:0021:EN:PDF" TargetMode="External"/><Relationship Id="rId11" Type="http://schemas.openxmlformats.org/officeDocument/2006/relationships/hyperlink" Target="https://edms.cern.ch/file/940853/LAST_RELEASED/SR-C_E.pdf" TargetMode="External"/><Relationship Id="rId5" Type="http://schemas.openxmlformats.org/officeDocument/2006/relationships/hyperlink" Target="https://edms.cern.ch/file/335746/LAST_RELEASED/IS24.pdf" TargetMode="External"/><Relationship Id="rId10" Type="http://schemas.openxmlformats.org/officeDocument/2006/relationships/hyperlink" Target="https://edms.cern.ch/file/875610/LAST_RELEASED/GSI_M2_Standard_Pressure_Equipment_E.pdf" TargetMode="External"/><Relationship Id="rId4" Type="http://schemas.openxmlformats.org/officeDocument/2006/relationships/hyperlink" Target="https://edms.cern.ch/file/335725/LAST_RELEASED/C1_E.pdf" TargetMode="External"/><Relationship Id="rId9" Type="http://schemas.openxmlformats.org/officeDocument/2006/relationships/hyperlink" Target="https://edms.cern.ch/file/875606/LAST_RELEASED/SR_M_Mechanical_Equipment_E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212106/1.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113399/LAST_RELEASED/Safety_Guideline_EN_C-2-0-3.pdf" TargetMode="Externa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hyperlink" Target="https://edms.cern.ch/document/1261469/1.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dms.cern.ch/file/875610/LAST_RELEASED/GSI_M2_Standard_Pressure_Equipment_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261469/1.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LINAC4_civil_engineering\building_progress\16_05_12\SL7009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00D39F4-837D-4512-AA41-A5C4293EB843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46482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09600" y="1600200"/>
            <a:ext cx="8153400" cy="11430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Linac4 Ion Source 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–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Safety Aspects HT, Gas, Cs, Electrical, Fire</a:t>
            </a:r>
            <a:endParaRPr kumimoji="0" lang="fr-FR" sz="3600" b="1" i="0" u="none" strike="noStrike" kern="1200" cap="none" spc="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Slide Number Placeholder 3"/>
          <p:cNvSpPr txBox="1">
            <a:spLocks/>
          </p:cNvSpPr>
          <p:nvPr/>
        </p:nvSpPr>
        <p:spPr>
          <a:xfrm>
            <a:off x="0" y="990600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0D39F4-837D-4512-AA41-A5C4293EB843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4400" y="46482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09599" y="2971800"/>
            <a:ext cx="5867401" cy="8382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A. Funken – J. Lettry</a:t>
            </a:r>
            <a:endParaRPr lang="en-GB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On behalf of the Ion </a:t>
            </a:r>
            <a:r>
              <a:rPr lang="en-GB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</a:t>
            </a: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ource team</a:t>
            </a: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533400" y="5486400"/>
            <a:ext cx="4114800" cy="11430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L4 Ion Source Review</a:t>
            </a:r>
            <a:endParaRPr kumimoji="0" lang="en-GB" sz="2800" b="1" i="0" u="none" strike="noStrike" kern="120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14</a:t>
            </a:r>
            <a:r>
              <a:rPr kumimoji="0" lang="en-GB" sz="24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.11.2013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CERN</a:t>
            </a:r>
            <a:endParaRPr kumimoji="0" lang="en-US" sz="11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 t="-14162"/>
          <a:stretch>
            <a:fillRect/>
          </a:stretch>
        </p:blipFill>
        <p:spPr bwMode="auto">
          <a:xfrm>
            <a:off x="6629400" y="152400"/>
            <a:ext cx="1181606" cy="762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control measures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137160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>
                <a:latin typeface="+mn-lt"/>
              </a:rPr>
              <a:t>Chemical safety</a:t>
            </a:r>
            <a:endParaRPr lang="en-GB" b="1" u="sng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914525"/>
            <a:ext cx="4114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+mn-lt"/>
              </a:rPr>
              <a:t>Chemical risk assessment (to be released).</a:t>
            </a:r>
            <a:endParaRPr lang="en-GB" sz="16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2286000"/>
            <a:ext cx="8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+mn-lt"/>
              </a:rPr>
              <a:t>Specific procedures to handle the caesium in Linac4 (In </a:t>
            </a:r>
            <a:r>
              <a:rPr lang="en-GB" sz="1600" dirty="0">
                <a:latin typeface="+mn-lt"/>
              </a:rPr>
              <a:t>W</a:t>
            </a:r>
            <a:r>
              <a:rPr lang="en-GB" sz="1600" dirty="0" smtClean="0">
                <a:latin typeface="+mn-lt"/>
              </a:rPr>
              <a:t>ork): installation</a:t>
            </a:r>
            <a:r>
              <a:rPr lang="en-GB" sz="1600" dirty="0">
                <a:latin typeface="+mn-lt"/>
              </a:rPr>
              <a:t>, multi month operation and exchange of </a:t>
            </a:r>
            <a:r>
              <a:rPr lang="en-GB" sz="1600" dirty="0" err="1">
                <a:latin typeface="+mn-lt"/>
              </a:rPr>
              <a:t>Cesiated</a:t>
            </a:r>
            <a:r>
              <a:rPr lang="en-GB" sz="1600" dirty="0">
                <a:latin typeface="+mn-lt"/>
              </a:rPr>
              <a:t> ion </a:t>
            </a:r>
            <a:r>
              <a:rPr lang="en-GB" sz="1600" dirty="0" smtClean="0">
                <a:latin typeface="+mn-lt"/>
              </a:rPr>
              <a:t>sources. </a:t>
            </a:r>
            <a:endParaRPr lang="en-GB" sz="1600" dirty="0"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43200" y="1402378"/>
            <a:ext cx="2686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u="sng" dirty="0" err="1" smtClean="0">
                <a:latin typeface="+mn-lt"/>
              </a:rPr>
              <a:t>Caesium</a:t>
            </a:r>
            <a:endParaRPr lang="en-US" sz="1600" u="sng" dirty="0" smtClean="0">
              <a:latin typeface="+mn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590925" y="1414046"/>
            <a:ext cx="4953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+mn-lt"/>
              </a:rPr>
              <a:t>(Quantity in </a:t>
            </a:r>
            <a:r>
              <a:rPr lang="en-GB" sz="1600" dirty="0">
                <a:latin typeface="+mn-lt"/>
              </a:rPr>
              <a:t>the LINAC4 </a:t>
            </a:r>
            <a:r>
              <a:rPr lang="en-GB" sz="1600" dirty="0" smtClean="0">
                <a:latin typeface="+mn-lt"/>
              </a:rPr>
              <a:t>source: 100 mg to 5 g)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267200" y="3201412"/>
            <a:ext cx="4572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+mn-lt"/>
              </a:rPr>
              <a:t>The </a:t>
            </a:r>
            <a:r>
              <a:rPr lang="en-GB" sz="1600" b="1" dirty="0">
                <a:latin typeface="+mn-lt"/>
              </a:rPr>
              <a:t>Cs-load</a:t>
            </a:r>
            <a:r>
              <a:rPr lang="en-GB" sz="1600" dirty="0">
                <a:latin typeface="+mn-lt"/>
              </a:rPr>
              <a:t> and </a:t>
            </a:r>
            <a:r>
              <a:rPr lang="en-GB" sz="1600" b="1" dirty="0">
                <a:latin typeface="+mn-lt"/>
              </a:rPr>
              <a:t>condensed Cs vapours </a:t>
            </a:r>
            <a:r>
              <a:rPr lang="en-GB" sz="1600" dirty="0">
                <a:latin typeface="+mn-lt"/>
              </a:rPr>
              <a:t>are </a:t>
            </a:r>
            <a:r>
              <a:rPr lang="en-GB" sz="1600" b="1" dirty="0">
                <a:latin typeface="+mn-lt"/>
              </a:rPr>
              <a:t>confined</a:t>
            </a:r>
            <a:r>
              <a:rPr lang="en-GB" sz="1600" dirty="0">
                <a:latin typeface="+mn-lt"/>
              </a:rPr>
              <a:t> within the dispenser and the ion source vacuum tanks. </a:t>
            </a:r>
            <a:endParaRPr lang="en-GB" sz="1600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+mn-lt"/>
              </a:rPr>
              <a:t>Coupling </a:t>
            </a:r>
            <a:r>
              <a:rPr lang="en-GB" sz="1600" b="1" dirty="0">
                <a:latin typeface="+mn-lt"/>
              </a:rPr>
              <a:t>the Cs-dispenser to the source </a:t>
            </a:r>
            <a:r>
              <a:rPr lang="en-GB" sz="1600" dirty="0">
                <a:latin typeface="+mn-lt"/>
              </a:rPr>
              <a:t>will be done according to a procedure. </a:t>
            </a:r>
            <a:endParaRPr lang="en-GB" sz="1600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+mn-lt"/>
              </a:rPr>
              <a:t>Maintenance </a:t>
            </a:r>
            <a:r>
              <a:rPr lang="en-GB" sz="1600" dirty="0">
                <a:latin typeface="+mn-lt"/>
              </a:rPr>
              <a:t>of the component inside the vacuum tank will be done in a </a:t>
            </a:r>
            <a:r>
              <a:rPr lang="en-GB" sz="1600" b="1" dirty="0">
                <a:latin typeface="+mn-lt"/>
              </a:rPr>
              <a:t>dedicated </a:t>
            </a:r>
            <a:r>
              <a:rPr lang="en-GB" sz="1600" b="1" dirty="0" smtClean="0">
                <a:latin typeface="+mn-lt"/>
              </a:rPr>
              <a:t>laboratory </a:t>
            </a:r>
            <a:r>
              <a:rPr lang="en-GB" sz="1600" dirty="0" smtClean="0">
                <a:latin typeface="+mn-lt"/>
              </a:rPr>
              <a:t>(</a:t>
            </a:r>
            <a:r>
              <a:rPr lang="en-GB" sz="1600" dirty="0">
                <a:latin typeface="+mn-lt"/>
              </a:rPr>
              <a:t>Cs-test </a:t>
            </a:r>
            <a:r>
              <a:rPr lang="en-GB" sz="1600" dirty="0" smtClean="0">
                <a:latin typeface="+mn-lt"/>
              </a:rPr>
              <a:t>stand – building 357).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+mn-lt"/>
              </a:rPr>
              <a:t>All </a:t>
            </a:r>
            <a:r>
              <a:rPr lang="en-GB" sz="1600" b="1" dirty="0">
                <a:latin typeface="+mn-lt"/>
              </a:rPr>
              <a:t>transport</a:t>
            </a:r>
            <a:r>
              <a:rPr lang="en-GB" sz="1600" dirty="0">
                <a:latin typeface="+mn-lt"/>
              </a:rPr>
              <a:t> will be under inert atmosphere enclosed in dedicated hoods. </a:t>
            </a:r>
            <a:endParaRPr lang="en-GB" sz="1600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+mn-lt"/>
              </a:rPr>
              <a:t>Personnel </a:t>
            </a:r>
            <a:r>
              <a:rPr lang="en-GB" sz="1600" b="1" dirty="0">
                <a:latin typeface="+mn-lt"/>
              </a:rPr>
              <a:t>protective equipment </a:t>
            </a:r>
            <a:r>
              <a:rPr lang="en-GB" sz="1600" dirty="0">
                <a:latin typeface="+mn-lt"/>
              </a:rPr>
              <a:t>is foreseen (gloves, goggles) and will be adapted to the tasks.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4" t="31051" r="24238" b="13471"/>
          <a:stretch/>
        </p:blipFill>
        <p:spPr bwMode="auto">
          <a:xfrm>
            <a:off x="249223" y="2971800"/>
            <a:ext cx="3970352" cy="368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94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documentation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09600" y="1383268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The safety documentation is included in the Safety Folder of Linac4 which consists of 4 main parts: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008003"/>
              </p:ext>
            </p:extLst>
          </p:nvPr>
        </p:nvGraphicFramePr>
        <p:xfrm>
          <a:off x="457200" y="2209800"/>
          <a:ext cx="8229600" cy="390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694"/>
                <a:gridCol w="3630706"/>
                <a:gridCol w="1048870"/>
                <a:gridCol w="16943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Contents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Ref.</a:t>
                      </a:r>
                      <a:r>
                        <a:rPr lang="en-GB" sz="1600" baseline="0" dirty="0" smtClean="0"/>
                        <a:t> EDMS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Status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Descriptive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n-lt"/>
                        </a:rPr>
                        <a:t>Description of the facility in terms of safety, access modes, dismantling and disposal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n-lt"/>
                          <a:hlinkClick r:id="rId3"/>
                        </a:rPr>
                        <a:t>1227231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 smtClean="0">
                          <a:latin typeface="+mn-lt"/>
                        </a:rPr>
                        <a:t>Approval process</a:t>
                      </a:r>
                      <a:r>
                        <a:rPr lang="en-GB" sz="1600" i="1" baseline="0" dirty="0" smtClean="0">
                          <a:latin typeface="+mn-lt"/>
                        </a:rPr>
                        <a:t> </a:t>
                      </a:r>
                      <a:r>
                        <a:rPr lang="en-GB" sz="1600" i="1" dirty="0" smtClean="0">
                          <a:latin typeface="+mn-lt"/>
                        </a:rPr>
                        <a:t>closed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Demonstrative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n-lt"/>
                        </a:rPr>
                        <a:t>Hazards inventory, risks induced, risk control measures, risk assessments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n-lt"/>
                          <a:hlinkClick r:id="rId4"/>
                        </a:rPr>
                        <a:t>1280742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 smtClean="0">
                          <a:latin typeface="+mn-lt"/>
                        </a:rPr>
                        <a:t>Under Engineering Check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n-lt"/>
                        </a:rPr>
                        <a:t>Inventory of information notes, operational instructions and procedures related to safety, description of the project phase and organisation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1280745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 smtClean="0"/>
                        <a:t>In Work</a:t>
                      </a:r>
                      <a:endParaRPr lang="en-GB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REM </a:t>
                      </a:r>
                    </a:p>
                    <a:p>
                      <a:pPr algn="ctr"/>
                      <a:r>
                        <a:rPr lang="en-GB" sz="1600" dirty="0" smtClean="0"/>
                        <a:t>(Record, Experience,</a:t>
                      </a:r>
                      <a:r>
                        <a:rPr lang="en-GB" sz="1600" baseline="0" dirty="0" smtClean="0"/>
                        <a:t> Monitoring)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Inventory of all feedbacks, inspections, safety reports, non-conformities, near-misses, incidents, accidents and experience gained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1280750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 smtClean="0"/>
                        <a:t>In Work</a:t>
                      </a:r>
                    </a:p>
                    <a:p>
                      <a:pPr algn="ctr"/>
                      <a:endParaRPr lang="en-GB" sz="16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893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documentation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847291"/>
              </p:ext>
            </p:extLst>
          </p:nvPr>
        </p:nvGraphicFramePr>
        <p:xfrm>
          <a:off x="762000" y="1798320"/>
          <a:ext cx="7696199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1676400"/>
                <a:gridCol w="914400"/>
                <a:gridCol w="7619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/>
                        <a:t>Procedures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/>
                        <a:t>Released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To </a:t>
                      </a:r>
                      <a:r>
                        <a:rPr lang="fr-CH" sz="1600" dirty="0" err="1" smtClean="0"/>
                        <a:t>be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released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In </a:t>
                      </a:r>
                      <a:r>
                        <a:rPr lang="fr-CH" sz="1600" dirty="0" err="1" smtClean="0"/>
                        <a:t>work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High voltage safety</a:t>
                      </a:r>
                      <a:r>
                        <a:rPr lang="en-GB" sz="1600" baseline="0" dirty="0" smtClean="0"/>
                        <a:t> and Interlocks of the Linac4 Ion Source Test Procedure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EDMS 1314944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Access and </a:t>
                      </a:r>
                      <a:r>
                        <a:rPr lang="fr-CH" sz="1600" dirty="0" err="1" smtClean="0"/>
                        <a:t>work</a:t>
                      </a:r>
                      <a:r>
                        <a:rPr lang="fr-CH" sz="1600" dirty="0" smtClean="0"/>
                        <a:t> in the H- source cage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X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 smtClean="0"/>
                        <a:t>Safety</a:t>
                      </a:r>
                      <a:r>
                        <a:rPr lang="fr-CH" sz="1600" baseline="0" dirty="0" smtClean="0"/>
                        <a:t> lock-out of the Ion Source power </a:t>
                      </a:r>
                      <a:r>
                        <a:rPr lang="fr-CH" sz="1600" baseline="0" dirty="0" err="1" smtClean="0"/>
                        <a:t>converters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 smtClean="0"/>
                        <a:t>Fire</a:t>
                      </a:r>
                      <a:r>
                        <a:rPr lang="fr-CH" sz="1600" baseline="0" dirty="0" smtClean="0"/>
                        <a:t> brigade emergency intervention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X</a:t>
                      </a:r>
                      <a:endParaRPr lang="en-GB" sz="1600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 smtClean="0"/>
                        <a:t>Procedure</a:t>
                      </a:r>
                      <a:r>
                        <a:rPr lang="fr-CH" sz="1600" baseline="0" dirty="0" smtClean="0"/>
                        <a:t> in case of </a:t>
                      </a:r>
                      <a:r>
                        <a:rPr lang="fr-CH" sz="1600" baseline="0" dirty="0" err="1" smtClean="0"/>
                        <a:t>failure</a:t>
                      </a:r>
                      <a:r>
                        <a:rPr lang="fr-CH" sz="1600" baseline="0" dirty="0" smtClean="0"/>
                        <a:t> of the ventilation system of the Linac4 tunnel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 smtClean="0"/>
                        <a:t>Replacement of the H2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bottle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EDMS 1261469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0" lang="en-US" sz="1600" u="none" strike="noStrike" kern="1200" baseline="0" dirty="0" smtClean="0"/>
                        <a:t>Emergency procedure in case of problem during operation of the LINAC4 gas system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EDMS 1320768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baseline="0" dirty="0" smtClean="0"/>
                        <a:t>Operation instruction of the gas system: how to connect remotely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EDMS 1320770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 smtClean="0"/>
                        <a:t>Caesium </a:t>
                      </a:r>
                      <a:r>
                        <a:rPr lang="fr-CH" sz="1600" dirty="0" err="1" smtClean="0"/>
                        <a:t>related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procedures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X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762000" y="12954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Status of the safety procedures for the Linac4 ion source: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01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outlook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1651337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+mn-lt"/>
              </a:rPr>
              <a:t>All systems are being documented within </a:t>
            </a:r>
            <a:r>
              <a:rPr lang="en-GB" dirty="0" smtClean="0">
                <a:latin typeface="+mn-lt"/>
              </a:rPr>
              <a:t>CERN safety </a:t>
            </a:r>
            <a:r>
              <a:rPr lang="en-GB" dirty="0">
                <a:latin typeface="+mn-lt"/>
              </a:rPr>
              <a:t>rules and </a:t>
            </a:r>
            <a:r>
              <a:rPr lang="en-GB" dirty="0" smtClean="0">
                <a:latin typeface="+mn-lt"/>
              </a:rPr>
              <a:t>regulations.</a:t>
            </a:r>
            <a:endParaRPr lang="en-GB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2209800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Manpower needs for the </a:t>
            </a:r>
            <a:r>
              <a:rPr lang="en-GB" dirty="0" smtClean="0">
                <a:latin typeface="+mn-lt"/>
              </a:rPr>
              <a:t>remaining safety documentation:</a:t>
            </a:r>
            <a:endParaRPr lang="en-GB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2639199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+mn-lt"/>
              </a:rPr>
              <a:t>IS-02 (plasma Cs-surface) : 2 </a:t>
            </a:r>
            <a:r>
              <a:rPr lang="en-GB" dirty="0" smtClean="0">
                <a:latin typeface="+mn-lt"/>
              </a:rPr>
              <a:t>months, 0.5 FTE</a:t>
            </a:r>
            <a:endParaRPr lang="en-GB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3084731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+mn-lt"/>
              </a:rPr>
              <a:t>IS-03 (Magnetron) : 4 </a:t>
            </a:r>
            <a:r>
              <a:rPr lang="en-GB" dirty="0" smtClean="0">
                <a:latin typeface="+mn-lt"/>
              </a:rPr>
              <a:t>months, 0.5 FTE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962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LINAC4_civil_engineering\building_progress\16_05_12\SL70099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981200"/>
            <a:ext cx="6477000" cy="685800"/>
          </a:xfrm>
        </p:spPr>
        <p:txBody>
          <a:bodyPr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Hazards</a:t>
            </a:r>
            <a:r>
              <a:rPr lang="fr-CH" dirty="0" smtClean="0"/>
              <a:t> </a:t>
            </a:r>
            <a:r>
              <a:rPr lang="fr-CH" dirty="0" err="1" smtClean="0"/>
              <a:t>inventory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Risk</a:t>
            </a:r>
            <a:r>
              <a:rPr lang="fr-CH" dirty="0" smtClean="0"/>
              <a:t> control </a:t>
            </a:r>
            <a:r>
              <a:rPr lang="fr-CH" dirty="0" err="1" smtClean="0"/>
              <a:t>measures</a:t>
            </a:r>
            <a:endParaRPr lang="fr-CH" dirty="0" smtClean="0"/>
          </a:p>
          <a:p>
            <a:r>
              <a:rPr lang="fr-CH" dirty="0" err="1" smtClean="0"/>
              <a:t>Safety</a:t>
            </a:r>
            <a:r>
              <a:rPr lang="fr-CH" dirty="0" smtClean="0"/>
              <a:t> documentation</a:t>
            </a:r>
          </a:p>
          <a:p>
            <a:r>
              <a:rPr lang="fr-CH" dirty="0" smtClean="0"/>
              <a:t>Conclusion and </a:t>
            </a:r>
            <a:r>
              <a:rPr lang="fr-CH" dirty="0" err="1" smtClean="0"/>
              <a:t>outlook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Hazards inventory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2701" y="1343799"/>
            <a:ext cx="32564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+mn-lt"/>
              </a:rPr>
              <a:t>Electrical hazards: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+mn-lt"/>
              </a:rPr>
              <a:t>High voltage (10kV to 50 kV) 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+mn-lt"/>
              </a:rPr>
              <a:t>Capacitor banks (20J/50 kV)</a:t>
            </a:r>
            <a:endParaRPr lang="en-GB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4731" y="2706469"/>
            <a:ext cx="35200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Non ionizing radiations: 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+mn-lt"/>
              </a:rPr>
              <a:t>High power </a:t>
            </a:r>
            <a:r>
              <a:rPr lang="en-GB" dirty="0" smtClean="0">
                <a:latin typeface="+mn-lt"/>
              </a:rPr>
              <a:t>RF 2 MHz (RF </a:t>
            </a:r>
            <a:r>
              <a:rPr lang="en-GB" dirty="0">
                <a:latin typeface="+mn-lt"/>
              </a:rPr>
              <a:t>power amplifier in the Klystrons </a:t>
            </a:r>
            <a:r>
              <a:rPr lang="en-GB" dirty="0" smtClean="0">
                <a:latin typeface="+mn-lt"/>
              </a:rPr>
              <a:t>hall)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9600" y="4086999"/>
            <a:ext cx="45089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+mn-lt"/>
              </a:rPr>
              <a:t>Flammable gas: 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+mn-lt"/>
              </a:rPr>
              <a:t>Hydrogen (2 x 10 </a:t>
            </a:r>
            <a:r>
              <a:rPr lang="en-GB" dirty="0" err="1" smtClean="0">
                <a:latin typeface="+mn-lt"/>
              </a:rPr>
              <a:t>liter</a:t>
            </a:r>
            <a:r>
              <a:rPr lang="en-GB" dirty="0" smtClean="0">
                <a:latin typeface="+mn-lt"/>
              </a:rPr>
              <a:t> 200 bar gas bottles)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58475" y="5029200"/>
            <a:ext cx="34403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+mn-lt"/>
              </a:rPr>
              <a:t>Chemical hazards: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+mn-lt"/>
              </a:rPr>
              <a:t>Oil 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+mn-lt"/>
              </a:rPr>
              <a:t>Caesium (with plasma Cs source)</a:t>
            </a:r>
            <a:endParaRPr lang="en-GB" dirty="0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7174" y="5077599"/>
            <a:ext cx="38786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+mn-lt"/>
              </a:rPr>
              <a:t>Mechanical hazards: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+mn-lt"/>
              </a:rPr>
              <a:t>Pressurized pipelines (0.5-3 bars H2)</a:t>
            </a:r>
            <a:endParaRPr lang="en-GB" dirty="0">
              <a:latin typeface="+mn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897018" y="4531545"/>
            <a:ext cx="22394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latin typeface="+mn-lt"/>
              </a:rPr>
              <a:t>Closed Faraday cage</a:t>
            </a:r>
            <a:endParaRPr lang="en-GB" sz="1600" i="1" dirty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2400" y="1346958"/>
            <a:ext cx="298480" cy="338554"/>
            <a:chOff x="4273520" y="1650984"/>
            <a:chExt cx="298480" cy="338554"/>
          </a:xfrm>
        </p:grpSpPr>
        <p:sp>
          <p:nvSpPr>
            <p:cNvPr id="5" name="Oval 4"/>
            <p:cNvSpPr/>
            <p:nvPr/>
          </p:nvSpPr>
          <p:spPr>
            <a:xfrm>
              <a:off x="4290501" y="1676399"/>
              <a:ext cx="281499" cy="30361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73520" y="165098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1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69381" y="2739693"/>
            <a:ext cx="298480" cy="338554"/>
            <a:chOff x="169381" y="2739693"/>
            <a:chExt cx="298480" cy="338554"/>
          </a:xfrm>
        </p:grpSpPr>
        <p:sp>
          <p:nvSpPr>
            <p:cNvPr id="23" name="Oval 22"/>
            <p:cNvSpPr/>
            <p:nvPr/>
          </p:nvSpPr>
          <p:spPr>
            <a:xfrm>
              <a:off x="177871" y="2774632"/>
              <a:ext cx="281499" cy="30361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9381" y="2739693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latin typeface="+mn-lt"/>
                </a:rPr>
                <a:t>2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69381" y="4103106"/>
            <a:ext cx="298480" cy="338554"/>
            <a:chOff x="169381" y="4103106"/>
            <a:chExt cx="298480" cy="338554"/>
          </a:xfrm>
        </p:grpSpPr>
        <p:sp>
          <p:nvSpPr>
            <p:cNvPr id="40" name="Oval 39"/>
            <p:cNvSpPr/>
            <p:nvPr/>
          </p:nvSpPr>
          <p:spPr>
            <a:xfrm>
              <a:off x="169381" y="4112414"/>
              <a:ext cx="281499" cy="30361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69381" y="4103106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3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998665" y="5071646"/>
            <a:ext cx="298480" cy="338554"/>
            <a:chOff x="4273520" y="1650984"/>
            <a:chExt cx="298480" cy="338554"/>
          </a:xfrm>
        </p:grpSpPr>
        <p:sp>
          <p:nvSpPr>
            <p:cNvPr id="52" name="Oval 51"/>
            <p:cNvSpPr/>
            <p:nvPr/>
          </p:nvSpPr>
          <p:spPr>
            <a:xfrm>
              <a:off x="4290501" y="1676399"/>
              <a:ext cx="281499" cy="30361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273520" y="165098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5</a:t>
              </a:r>
              <a:endParaRPr lang="en-GB" sz="1600" dirty="0">
                <a:latin typeface="+mn-lt"/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594731" y="2269867"/>
            <a:ext cx="39404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+mn-lt"/>
              </a:rPr>
              <a:t>Electrocution, electrical shocks, fire</a:t>
            </a:r>
            <a:endParaRPr lang="en-GB" b="1" dirty="0">
              <a:latin typeface="+mn-l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09600" y="3641467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+mn-lt"/>
              </a:rPr>
              <a:t>Electrical shocks, tissue burns</a:t>
            </a:r>
            <a:endParaRPr lang="en-GB" b="1" dirty="0">
              <a:latin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28650" y="4708267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+mn-lt"/>
              </a:rPr>
              <a:t>Explosion, fire</a:t>
            </a:r>
            <a:endParaRPr lang="en-GB" b="1" dirty="0">
              <a:latin typeface="+mn-l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47700" y="6019800"/>
            <a:ext cx="3854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+mn-lt"/>
              </a:rPr>
              <a:t>R</a:t>
            </a:r>
            <a:r>
              <a:rPr lang="en-US" b="1" dirty="0" smtClean="0">
                <a:latin typeface="+mn-lt"/>
              </a:rPr>
              <a:t>elease </a:t>
            </a:r>
            <a:r>
              <a:rPr lang="en-US" b="1" dirty="0">
                <a:latin typeface="+mn-lt"/>
              </a:rPr>
              <a:t>of </a:t>
            </a:r>
            <a:r>
              <a:rPr lang="en-US" b="1" dirty="0" smtClean="0">
                <a:latin typeface="+mn-lt"/>
              </a:rPr>
              <a:t>gas</a:t>
            </a:r>
            <a:r>
              <a:rPr lang="en-GB" b="1" dirty="0" smtClean="0">
                <a:latin typeface="+mn-lt"/>
              </a:rPr>
              <a:t>, e</a:t>
            </a:r>
            <a:r>
              <a:rPr lang="en-US" b="1" dirty="0" err="1" smtClean="0">
                <a:latin typeface="+mn-lt"/>
              </a:rPr>
              <a:t>xplosion</a:t>
            </a:r>
            <a:r>
              <a:rPr lang="en-US" b="1" dirty="0" smtClean="0">
                <a:latin typeface="+mn-lt"/>
              </a:rPr>
              <a:t>; hearing loss, material projection</a:t>
            </a:r>
            <a:endParaRPr lang="en-GB" b="1" dirty="0"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471601" y="5898237"/>
            <a:ext cx="3443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+mn-lt"/>
              </a:rPr>
              <a:t>Fire, explosion, intoxication, chemical burns</a:t>
            </a:r>
            <a:endParaRPr lang="en-GB" b="1" dirty="0">
              <a:latin typeface="+mn-lt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159640" y="5269468"/>
            <a:ext cx="1755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+mn-lt"/>
              </a:rPr>
              <a:t>Pollution </a:t>
            </a:r>
            <a:endParaRPr lang="en-GB" b="1" dirty="0">
              <a:latin typeface="+mn-lt"/>
            </a:endParaRPr>
          </a:p>
        </p:txBody>
      </p:sp>
      <p:grpSp>
        <p:nvGrpSpPr>
          <p:cNvPr id="86" name="Group 85"/>
          <p:cNvGrpSpPr/>
          <p:nvPr/>
        </p:nvGrpSpPr>
        <p:grpSpPr>
          <a:xfrm rot="5400000">
            <a:off x="5325322" y="1178447"/>
            <a:ext cx="3138356" cy="3400372"/>
            <a:chOff x="2362200" y="981495"/>
            <a:chExt cx="4038600" cy="4352505"/>
          </a:xfrm>
        </p:grpSpPr>
        <p:pic>
          <p:nvPicPr>
            <p:cNvPr id="87" name="Picture 4" descr="X:\x Linac4 ion source upgrade\Faraday cage\L4-tunnel 400\400.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62200" y="981495"/>
              <a:ext cx="4038600" cy="4352505"/>
            </a:xfrm>
            <a:prstGeom prst="rect">
              <a:avLst/>
            </a:prstGeom>
            <a:noFill/>
          </p:spPr>
        </p:pic>
        <p:sp>
          <p:nvSpPr>
            <p:cNvPr id="88" name="Rectangle 87"/>
            <p:cNvSpPr/>
            <p:nvPr/>
          </p:nvSpPr>
          <p:spPr>
            <a:xfrm>
              <a:off x="3429000" y="4628566"/>
              <a:ext cx="685800" cy="457200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267200" y="4628566"/>
              <a:ext cx="1600200" cy="457200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953000" y="4628566"/>
              <a:ext cx="685800" cy="4572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F0000"/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NY03</a:t>
              </a:r>
            </a:p>
          </p:txBody>
        </p:sp>
        <p:cxnSp>
          <p:nvCxnSpPr>
            <p:cNvPr id="91" name="Straight Connector 90"/>
            <p:cNvCxnSpPr/>
            <p:nvPr/>
          </p:nvCxnSpPr>
          <p:spPr>
            <a:xfrm>
              <a:off x="3429000" y="4628566"/>
              <a:ext cx="2438400" cy="0"/>
            </a:xfrm>
            <a:prstGeom prst="line">
              <a:avLst/>
            </a:prstGeom>
            <a:noFill/>
            <a:ln w="44450" cap="flat" cmpd="dbl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92" name="TextBox 91"/>
            <p:cNvSpPr txBox="1"/>
            <p:nvPr/>
          </p:nvSpPr>
          <p:spPr>
            <a:xfrm>
              <a:off x="5029200" y="3637966"/>
              <a:ext cx="5164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NY04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029200" y="4095166"/>
              <a:ext cx="5164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NY05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5257800" y="2571166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NYTR</a:t>
              </a: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971800" y="2494966"/>
              <a:ext cx="460582" cy="6853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F0000"/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NJ01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971800" y="3256966"/>
              <a:ext cx="457200" cy="762000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971800" y="3637966"/>
              <a:ext cx="460582" cy="6853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F0000"/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NY08</a:t>
              </a: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6102398" y="2916606"/>
            <a:ext cx="298480" cy="338554"/>
            <a:chOff x="4273520" y="1650984"/>
            <a:chExt cx="298480" cy="338554"/>
          </a:xfrm>
        </p:grpSpPr>
        <p:sp>
          <p:nvSpPr>
            <p:cNvPr id="99" name="Oval 98"/>
            <p:cNvSpPr/>
            <p:nvPr/>
          </p:nvSpPr>
          <p:spPr>
            <a:xfrm>
              <a:off x="4290501" y="1676399"/>
              <a:ext cx="281499" cy="30361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273520" y="165098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1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7071520" y="3085883"/>
            <a:ext cx="298480" cy="338554"/>
            <a:chOff x="4273520" y="1650984"/>
            <a:chExt cx="298480" cy="338554"/>
          </a:xfrm>
        </p:grpSpPr>
        <p:sp>
          <p:nvSpPr>
            <p:cNvPr id="102" name="Oval 101"/>
            <p:cNvSpPr/>
            <p:nvPr/>
          </p:nvSpPr>
          <p:spPr>
            <a:xfrm>
              <a:off x="4290501" y="1676399"/>
              <a:ext cx="281499" cy="30361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4273520" y="165098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1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718240" y="3614035"/>
            <a:ext cx="298480" cy="338554"/>
            <a:chOff x="4273520" y="1650984"/>
            <a:chExt cx="298480" cy="338554"/>
          </a:xfrm>
        </p:grpSpPr>
        <p:sp>
          <p:nvSpPr>
            <p:cNvPr id="114" name="Oval 113"/>
            <p:cNvSpPr/>
            <p:nvPr/>
          </p:nvSpPr>
          <p:spPr>
            <a:xfrm>
              <a:off x="4290501" y="1676399"/>
              <a:ext cx="281499" cy="30361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273520" y="165098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5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6569000" y="2235641"/>
            <a:ext cx="298480" cy="338554"/>
            <a:chOff x="4273520" y="1650984"/>
            <a:chExt cx="298480" cy="338554"/>
          </a:xfrm>
        </p:grpSpPr>
        <p:sp>
          <p:nvSpPr>
            <p:cNvPr id="117" name="Oval 116"/>
            <p:cNvSpPr/>
            <p:nvPr/>
          </p:nvSpPr>
          <p:spPr>
            <a:xfrm>
              <a:off x="4290501" y="1676399"/>
              <a:ext cx="281499" cy="30361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4273520" y="165098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5</a:t>
              </a:r>
              <a:endParaRPr lang="en-GB" sz="1600" dirty="0">
                <a:latin typeface="+mn-lt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609600" y="5638800"/>
            <a:ext cx="4466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>
                <a:latin typeface="+mn-lt"/>
              </a:rPr>
              <a:t>Equipment under vacuum (up to 10</a:t>
            </a:r>
            <a:r>
              <a:rPr lang="en-GB" baseline="30000" dirty="0" smtClean="0">
                <a:latin typeface="+mn-lt"/>
              </a:rPr>
              <a:t>-7</a:t>
            </a:r>
            <a:r>
              <a:rPr lang="en-GB" dirty="0" smtClean="0">
                <a:latin typeface="+mn-lt"/>
              </a:rPr>
              <a:t> </a:t>
            </a:r>
            <a:r>
              <a:rPr lang="en-GB" dirty="0" err="1" smtClean="0">
                <a:latin typeface="+mn-lt"/>
              </a:rPr>
              <a:t>mbars</a:t>
            </a:r>
            <a:r>
              <a:rPr lang="en-GB" dirty="0" smtClean="0">
                <a:latin typeface="+mn-lt"/>
              </a:rPr>
              <a:t>)</a:t>
            </a:r>
            <a:endParaRPr lang="en-GB" dirty="0">
              <a:latin typeface="+mn-lt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6171923" y="2491026"/>
            <a:ext cx="298480" cy="338554"/>
            <a:chOff x="169381" y="2739693"/>
            <a:chExt cx="298480" cy="338554"/>
          </a:xfrm>
        </p:grpSpPr>
        <p:sp>
          <p:nvSpPr>
            <p:cNvPr id="72" name="Oval 71"/>
            <p:cNvSpPr/>
            <p:nvPr/>
          </p:nvSpPr>
          <p:spPr>
            <a:xfrm>
              <a:off x="177871" y="2774632"/>
              <a:ext cx="281499" cy="30361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69381" y="2739693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latin typeface="+mn-lt"/>
                </a:rPr>
                <a:t>2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073513" y="1372373"/>
            <a:ext cx="298480" cy="338554"/>
            <a:chOff x="169381" y="4103106"/>
            <a:chExt cx="298480" cy="338554"/>
          </a:xfrm>
        </p:grpSpPr>
        <p:sp>
          <p:nvSpPr>
            <p:cNvPr id="75" name="Oval 74"/>
            <p:cNvSpPr/>
            <p:nvPr/>
          </p:nvSpPr>
          <p:spPr>
            <a:xfrm>
              <a:off x="169381" y="4112414"/>
              <a:ext cx="281499" cy="30361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69381" y="4103106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3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43909" y="5077599"/>
            <a:ext cx="298480" cy="340724"/>
            <a:chOff x="143909" y="5077599"/>
            <a:chExt cx="298480" cy="340724"/>
          </a:xfrm>
        </p:grpSpPr>
        <p:sp>
          <p:nvSpPr>
            <p:cNvPr id="81" name="Oval 80"/>
            <p:cNvSpPr/>
            <p:nvPr/>
          </p:nvSpPr>
          <p:spPr>
            <a:xfrm>
              <a:off x="152400" y="5114708"/>
              <a:ext cx="281499" cy="30361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43909" y="5077599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4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987119" y="2337048"/>
            <a:ext cx="298480" cy="340724"/>
            <a:chOff x="143909" y="5077599"/>
            <a:chExt cx="298480" cy="340724"/>
          </a:xfrm>
        </p:grpSpPr>
        <p:sp>
          <p:nvSpPr>
            <p:cNvPr id="85" name="Oval 84"/>
            <p:cNvSpPr/>
            <p:nvPr/>
          </p:nvSpPr>
          <p:spPr>
            <a:xfrm>
              <a:off x="152400" y="5114708"/>
              <a:ext cx="281499" cy="30361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43909" y="5077599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4</a:t>
              </a:r>
              <a:endParaRPr lang="en-GB" sz="16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049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control measures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Rectangle 10">
            <a:hlinkClick r:id="rId3"/>
          </p:cNvPr>
          <p:cNvSpPr/>
          <p:nvPr/>
        </p:nvSpPr>
        <p:spPr>
          <a:xfrm>
            <a:off x="609600" y="12954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Based on </a:t>
            </a:r>
            <a:r>
              <a:rPr lang="en-GB" u="sng" dirty="0" smtClean="0">
                <a:latin typeface="+mn-lt"/>
              </a:rPr>
              <a:t>HSE Launch Safety Agreement</a:t>
            </a:r>
            <a:r>
              <a:rPr lang="en-GB" dirty="0" smtClean="0">
                <a:latin typeface="+mn-lt"/>
              </a:rPr>
              <a:t> (equivalent to </a:t>
            </a:r>
            <a:r>
              <a:rPr lang="en-GB" dirty="0" smtClean="0">
                <a:latin typeface="+mn-lt"/>
                <a:hlinkClick r:id="rId3"/>
              </a:rPr>
              <a:t>EDMS 1218116</a:t>
            </a:r>
            <a:r>
              <a:rPr lang="en-GB" dirty="0" smtClean="0">
                <a:latin typeface="+mn-lt"/>
              </a:rPr>
              <a:t> for Linac4 ion source):</a:t>
            </a:r>
            <a:endParaRPr lang="en-GB" dirty="0"/>
          </a:p>
        </p:txBody>
      </p:sp>
      <p:sp>
        <p:nvSpPr>
          <p:cNvPr id="12" name="Rectangle 11">
            <a:hlinkClick r:id="rId3"/>
          </p:cNvPr>
          <p:cNvSpPr/>
          <p:nvPr/>
        </p:nvSpPr>
        <p:spPr>
          <a:xfrm>
            <a:off x="914400" y="2025690"/>
            <a:ext cx="75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This document is an </a:t>
            </a:r>
            <a:r>
              <a:rPr lang="en-GB" dirty="0">
                <a:latin typeface="+mn-lt"/>
              </a:rPr>
              <a:t>o</a:t>
            </a:r>
            <a:r>
              <a:rPr lang="en-GB" dirty="0" smtClean="0">
                <a:latin typeface="+mn-lt"/>
              </a:rPr>
              <a:t>verview of the </a:t>
            </a:r>
            <a:r>
              <a:rPr lang="en-GB" dirty="0" smtClean="0">
                <a:solidFill>
                  <a:srgbClr val="0000CC"/>
                </a:solidFill>
                <a:latin typeface="+mn-lt"/>
              </a:rPr>
              <a:t>applicable Safety requirements for the ion source </a:t>
            </a:r>
            <a:r>
              <a:rPr lang="en-GB" dirty="0" smtClean="0">
                <a:latin typeface="+mn-lt"/>
              </a:rPr>
              <a:t>(based on the CERN Safety rules or if not existing, on Host States </a:t>
            </a:r>
          </a:p>
          <a:p>
            <a:r>
              <a:rPr lang="en-GB" dirty="0" smtClean="0">
                <a:latin typeface="+mn-lt"/>
              </a:rPr>
              <a:t>regulations, European Directives, international standards and best practices).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235038"/>
              </p:ext>
            </p:extLst>
          </p:nvPr>
        </p:nvGraphicFramePr>
        <p:xfrm>
          <a:off x="838200" y="3159760"/>
          <a:ext cx="7467600" cy="324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5791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Fields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Safety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requirements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Electrical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safety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CH" sz="1400" dirty="0" smtClean="0"/>
                        <a:t>Safety</a:t>
                      </a:r>
                      <a:r>
                        <a:rPr lang="fr-CH" sz="1400" baseline="0" dirty="0" smtClean="0"/>
                        <a:t> Code </a:t>
                      </a:r>
                      <a:r>
                        <a:rPr lang="fr-CH" sz="1400" dirty="0" smtClean="0">
                          <a:hlinkClick r:id="rId4"/>
                        </a:rPr>
                        <a:t>C1</a:t>
                      </a:r>
                      <a:r>
                        <a:rPr lang="fr-CH" sz="1400" dirty="0" smtClean="0"/>
                        <a:t>- </a:t>
                      </a:r>
                      <a:r>
                        <a:rPr lang="fr-CH" sz="1400" dirty="0" err="1" smtClean="0"/>
                        <a:t>Electrical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safety</a:t>
                      </a:r>
                      <a:r>
                        <a:rPr lang="fr-CH" sz="1400" dirty="0" smtClean="0"/>
                        <a:t> code</a:t>
                      </a:r>
                      <a:endParaRPr lang="en-GB" sz="140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CH" sz="1400" dirty="0" smtClean="0"/>
                        <a:t>Safety</a:t>
                      </a:r>
                      <a:r>
                        <a:rPr lang="fr-CH" sz="1400" baseline="0" dirty="0" smtClean="0"/>
                        <a:t> Instruction </a:t>
                      </a:r>
                      <a:r>
                        <a:rPr lang="fr-CH" sz="1400" baseline="0" dirty="0" smtClean="0">
                          <a:hlinkClick r:id="rId5"/>
                        </a:rPr>
                        <a:t>IS24</a:t>
                      </a:r>
                      <a:r>
                        <a:rPr lang="fr-CH" sz="1400" baseline="0" dirty="0" smtClean="0"/>
                        <a:t> – </a:t>
                      </a:r>
                      <a:r>
                        <a:rPr lang="fr-CH" sz="1400" baseline="0" dirty="0" err="1" smtClean="0"/>
                        <a:t>Regulation</a:t>
                      </a:r>
                      <a:r>
                        <a:rPr lang="fr-CH" sz="1400" baseline="0" dirty="0" smtClean="0"/>
                        <a:t> applicable to </a:t>
                      </a:r>
                      <a:r>
                        <a:rPr lang="fr-CH" sz="1400" baseline="0" dirty="0" err="1" smtClean="0"/>
                        <a:t>electrical</a:t>
                      </a:r>
                      <a:r>
                        <a:rPr lang="fr-CH" sz="1400" baseline="0" dirty="0" smtClean="0"/>
                        <a:t> installations</a:t>
                      </a:r>
                      <a:endParaRPr lang="fr-CH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Non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ionizing</a:t>
                      </a:r>
                      <a:r>
                        <a:rPr lang="fr-CH" sz="1400" baseline="0" dirty="0" smtClean="0"/>
                        <a:t> radiations (RF)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CH" sz="1400" dirty="0" smtClean="0">
                          <a:hlinkClick r:id="rId6"/>
                        </a:rPr>
                        <a:t>European Directive</a:t>
                      </a:r>
                      <a:r>
                        <a:rPr lang="fr-CH" sz="1400" baseline="0" dirty="0" smtClean="0">
                          <a:hlinkClick r:id="rId6"/>
                        </a:rPr>
                        <a:t> 2013/35/EU</a:t>
                      </a:r>
                      <a:endParaRPr lang="fr-CH" sz="1400" baseline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CH" sz="1400" baseline="0" dirty="0" smtClean="0">
                          <a:hlinkClick r:id="rId7"/>
                        </a:rPr>
                        <a:t>French Decret n˚2002-775 of 3 Mai 2002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Flammable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gas</a:t>
                      </a:r>
                      <a:r>
                        <a:rPr lang="fr-CH" sz="1400" dirty="0" smtClean="0"/>
                        <a:t> (H2)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CH" sz="1400" dirty="0" smtClean="0"/>
                        <a:t>Explosive </a:t>
                      </a:r>
                      <a:r>
                        <a:rPr lang="fr-CH" sz="1400" dirty="0" err="1" smtClean="0"/>
                        <a:t>atmospheres</a:t>
                      </a:r>
                      <a:r>
                        <a:rPr lang="fr-CH" sz="1400" dirty="0" smtClean="0"/>
                        <a:t> (</a:t>
                      </a:r>
                      <a:r>
                        <a:rPr lang="fr-CH" sz="1400" dirty="0" smtClean="0">
                          <a:hlinkClick r:id="rId8"/>
                        </a:rPr>
                        <a:t>GS-C2</a:t>
                      </a:r>
                      <a:r>
                        <a:rPr lang="fr-CH" sz="1400" dirty="0" smtClean="0"/>
                        <a:t>) 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Mechanical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safety</a:t>
                      </a:r>
                      <a:r>
                        <a:rPr lang="fr-CH" sz="1400" dirty="0" smtClean="0"/>
                        <a:t> (Pressure</a:t>
                      </a:r>
                      <a:r>
                        <a:rPr lang="fr-CH" sz="1400" baseline="0" dirty="0" smtClean="0"/>
                        <a:t>, vacuum)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CH" sz="1400" dirty="0" smtClean="0"/>
                        <a:t>Safety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Regulation</a:t>
                      </a:r>
                      <a:r>
                        <a:rPr lang="fr-CH" sz="1400" baseline="0" dirty="0" smtClean="0"/>
                        <a:t> on </a:t>
                      </a:r>
                      <a:r>
                        <a:rPr lang="fr-CH" sz="1400" baseline="0" dirty="0" err="1" smtClean="0"/>
                        <a:t>mechanical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equipment</a:t>
                      </a:r>
                      <a:r>
                        <a:rPr lang="fr-CH" sz="1400" baseline="0" dirty="0" smtClean="0"/>
                        <a:t> (</a:t>
                      </a:r>
                      <a:r>
                        <a:rPr lang="fr-CH" sz="1400" baseline="0" dirty="0" smtClean="0">
                          <a:hlinkClick r:id="rId9"/>
                        </a:rPr>
                        <a:t>SR-M</a:t>
                      </a:r>
                      <a:r>
                        <a:rPr lang="fr-CH" sz="1400" baseline="0" dirty="0" smtClean="0"/>
                        <a:t>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CH" sz="1400" baseline="0" dirty="0" smtClean="0"/>
                        <a:t>General Safety Instruction (</a:t>
                      </a:r>
                      <a:r>
                        <a:rPr lang="fr-CH" sz="1400" baseline="0" dirty="0" smtClean="0">
                          <a:hlinkClick r:id="rId10"/>
                        </a:rPr>
                        <a:t>GSI-M2</a:t>
                      </a:r>
                      <a:r>
                        <a:rPr lang="fr-CH" sz="1400" baseline="0" dirty="0" smtClean="0"/>
                        <a:t>) – Standard pressure </a:t>
                      </a:r>
                      <a:r>
                        <a:rPr lang="fr-CH" sz="1400" baseline="0" dirty="0" err="1" smtClean="0"/>
                        <a:t>equipment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Chemical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safety</a:t>
                      </a:r>
                      <a:r>
                        <a:rPr lang="fr-CH" sz="1400" dirty="0" smtClean="0"/>
                        <a:t> (Cs)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 Regulation on chemical agents (</a:t>
                      </a:r>
                      <a:r>
                        <a:rPr kumimoji="0" lang="en-GB" sz="14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SR-C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 Safety Instruction (</a:t>
                      </a:r>
                      <a:r>
                        <a:rPr kumimoji="0" lang="en-GB" sz="14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GSI-C1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on prevention and protection measures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 Safety Instruction (</a:t>
                      </a:r>
                      <a:r>
                        <a:rPr kumimoji="0" lang="en-GB" sz="14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GSI-C3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on monitoring of exposure to hazardous chemical agents in workplace atmospheres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08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control measures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2400" y="1383268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>
                <a:latin typeface="+mn-lt"/>
              </a:rPr>
              <a:t>Electrical safety and RF</a:t>
            </a:r>
            <a:endParaRPr lang="en-GB" b="1" u="sng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2173069"/>
            <a:ext cx="541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Equipment are located inside the closed Faraday cage having a </a:t>
            </a:r>
            <a:r>
              <a:rPr lang="en-GB" dirty="0">
                <a:latin typeface="+mn-lt"/>
              </a:rPr>
              <a:t>protection index IP3X according to </a:t>
            </a:r>
            <a:r>
              <a:rPr lang="en-GB" dirty="0" smtClean="0">
                <a:latin typeface="+mn-lt"/>
              </a:rPr>
              <a:t>IEC60529.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7200" y="4953000"/>
            <a:ext cx="365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+mn-lt"/>
              </a:rPr>
              <a:t>Faraday </a:t>
            </a:r>
            <a:r>
              <a:rPr lang="en-GB" dirty="0" smtClean="0">
                <a:latin typeface="+mn-lt"/>
              </a:rPr>
              <a:t>cage equipped with </a:t>
            </a:r>
            <a:r>
              <a:rPr lang="en-GB" b="1" dirty="0" smtClean="0">
                <a:latin typeface="+mn-lt"/>
              </a:rPr>
              <a:t>AUL</a:t>
            </a:r>
            <a:r>
              <a:rPr lang="en-GB" dirty="0" smtClean="0">
                <a:latin typeface="+mn-lt"/>
              </a:rPr>
              <a:t> (</a:t>
            </a:r>
            <a:r>
              <a:rPr lang="en-GB" dirty="0">
                <a:latin typeface="+mn-lt"/>
              </a:rPr>
              <a:t>l</a:t>
            </a:r>
            <a:r>
              <a:rPr lang="en-GB" dirty="0" smtClean="0">
                <a:latin typeface="+mn-lt"/>
              </a:rPr>
              <a:t>ocal emergency stop)</a:t>
            </a:r>
            <a:endParaRPr lang="en-GB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199" y="5638800"/>
            <a:ext cx="39874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+mn-lt"/>
              </a:rPr>
              <a:t>Linac4 </a:t>
            </a:r>
            <a:r>
              <a:rPr lang="en-GB" dirty="0" smtClean="0">
                <a:latin typeface="+mn-lt"/>
              </a:rPr>
              <a:t>tunnel equipped with </a:t>
            </a:r>
            <a:r>
              <a:rPr lang="en-GB" b="1" dirty="0" smtClean="0">
                <a:latin typeface="+mn-lt"/>
              </a:rPr>
              <a:t>AUG</a:t>
            </a:r>
            <a:r>
              <a:rPr lang="en-GB" dirty="0" smtClean="0">
                <a:latin typeface="+mn-lt"/>
              </a:rPr>
              <a:t> (general emergency stop)</a:t>
            </a:r>
            <a:endParaRPr lang="en-GB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" y="2819400"/>
            <a:ext cx="502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Faraday cage equipped with an access interlock system (</a:t>
            </a:r>
            <a:r>
              <a:rPr lang="en-GB" dirty="0" smtClean="0">
                <a:latin typeface="+mn-lt"/>
                <a:hlinkClick r:id="rId3"/>
              </a:rPr>
              <a:t>EDMS 1212106</a:t>
            </a:r>
            <a:r>
              <a:rPr lang="en-GB" dirty="0" smtClean="0">
                <a:latin typeface="+mn-lt"/>
              </a:rPr>
              <a:t>), PLC-based.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09600" y="3445133"/>
            <a:ext cx="5029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 smtClean="0">
                <a:latin typeface="+mn-lt"/>
              </a:rPr>
              <a:t>In case of access</a:t>
            </a:r>
            <a:r>
              <a:rPr lang="en-GB" dirty="0" smtClean="0">
                <a:latin typeface="+mn-lt"/>
              </a:rPr>
              <a:t>, the high-voltage power converters and the 2 MHz RF generator are disabled. Racks automatically grounded. Warning signs posted on the doors indicating that access is restricted to specialists.</a:t>
            </a:r>
            <a:endParaRPr lang="en-GB" dirty="0">
              <a:latin typeface="+mn-lt"/>
            </a:endParaRPr>
          </a:p>
        </p:txBody>
      </p:sp>
      <p:pic>
        <p:nvPicPr>
          <p:cNvPr id="18" name="Picture 17" descr="Warnzeichen: Warnung vor gefÃ€hrlicher elektrischer Spannung (Blitzpfeil)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30325"/>
            <a:ext cx="805180" cy="60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non-ionizing-radiation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1343660"/>
            <a:ext cx="659765" cy="58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X:\x Linac4 ion source upgrade\ISWP meetings\Presentations Linac4 IS upgrade\2013-11-14 WP-Review\Safety Anne\P104064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001023"/>
            <a:ext cx="3250301" cy="433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90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control measures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2590800"/>
            <a:ext cx="54559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The maximum volume </a:t>
            </a:r>
            <a:r>
              <a:rPr lang="en-GB" dirty="0">
                <a:latin typeface="+mn-lt"/>
              </a:rPr>
              <a:t>of a </a:t>
            </a:r>
            <a:r>
              <a:rPr lang="en-GB" b="1" dirty="0">
                <a:latin typeface="+mn-lt"/>
              </a:rPr>
              <a:t>hydrogen </a:t>
            </a:r>
            <a:r>
              <a:rPr lang="en-GB" b="1" dirty="0" smtClean="0">
                <a:latin typeface="+mn-lt"/>
              </a:rPr>
              <a:t>leak </a:t>
            </a:r>
            <a:r>
              <a:rPr lang="en-GB" dirty="0" smtClean="0">
                <a:latin typeface="+mn-lt"/>
              </a:rPr>
              <a:t>is </a:t>
            </a:r>
            <a:r>
              <a:rPr lang="en-GB" b="1" dirty="0">
                <a:latin typeface="+mn-lt"/>
              </a:rPr>
              <a:t>2 </a:t>
            </a:r>
            <a:r>
              <a:rPr lang="en-GB" b="1" dirty="0" smtClean="0">
                <a:latin typeface="+mn-lt"/>
              </a:rPr>
              <a:t>m3</a:t>
            </a:r>
            <a:r>
              <a:rPr lang="en-GB" dirty="0">
                <a:latin typeface="+mn-lt"/>
              </a:rPr>
              <a:t> </a:t>
            </a:r>
            <a:r>
              <a:rPr lang="en-GB" dirty="0" smtClean="0">
                <a:latin typeface="+mn-lt"/>
              </a:rPr>
              <a:t>with one gas bottle (the </a:t>
            </a:r>
            <a:r>
              <a:rPr lang="en-GB" dirty="0">
                <a:latin typeface="+mn-lt"/>
              </a:rPr>
              <a:t>full content of one 10 </a:t>
            </a:r>
            <a:r>
              <a:rPr lang="en-GB" dirty="0" err="1" smtClean="0">
                <a:latin typeface="+mn-lt"/>
              </a:rPr>
              <a:t>liter</a:t>
            </a:r>
            <a:r>
              <a:rPr lang="en-GB" dirty="0" smtClean="0">
                <a:latin typeface="+mn-lt"/>
              </a:rPr>
              <a:t>, 200 bar bottle).</a:t>
            </a:r>
            <a:endParaRPr lang="en-GB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4639270"/>
            <a:ext cx="53340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The ventilation system is supervised from the CCC. </a:t>
            </a:r>
          </a:p>
          <a:p>
            <a:r>
              <a:rPr lang="en-GB" b="1" dirty="0" smtClean="0">
                <a:latin typeface="+mn-lt"/>
              </a:rPr>
              <a:t>In </a:t>
            </a:r>
            <a:r>
              <a:rPr lang="en-GB" b="1" dirty="0">
                <a:latin typeface="+mn-lt"/>
              </a:rPr>
              <a:t>case a </a:t>
            </a:r>
            <a:r>
              <a:rPr lang="en-GB" b="1" dirty="0" smtClean="0">
                <a:latin typeface="+mn-lt"/>
              </a:rPr>
              <a:t>failure of the ventilation system</a:t>
            </a:r>
            <a:r>
              <a:rPr lang="en-GB" dirty="0" smtClean="0">
                <a:latin typeface="+mn-lt"/>
              </a:rPr>
              <a:t>, the standby service is called (specific written procedures).</a:t>
            </a:r>
            <a:endParaRPr lang="en-GB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1887140"/>
            <a:ext cx="449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The </a:t>
            </a:r>
            <a:r>
              <a:rPr lang="en-GB" dirty="0">
                <a:latin typeface="+mn-lt"/>
              </a:rPr>
              <a:t>gas rack itself </a:t>
            </a:r>
            <a:r>
              <a:rPr lang="en-GB" dirty="0" smtClean="0">
                <a:latin typeface="+mn-lt"/>
              </a:rPr>
              <a:t>is classified </a:t>
            </a:r>
            <a:r>
              <a:rPr lang="en-GB" dirty="0">
                <a:latin typeface="+mn-lt"/>
              </a:rPr>
              <a:t>as </a:t>
            </a:r>
            <a:r>
              <a:rPr lang="en-GB" dirty="0" smtClean="0">
                <a:latin typeface="+mn-lt"/>
              </a:rPr>
              <a:t>ATEX zone 2, </a:t>
            </a:r>
            <a:r>
              <a:rPr lang="en-GB" dirty="0">
                <a:latin typeface="+mn-lt"/>
              </a:rPr>
              <a:t>in line with </a:t>
            </a:r>
            <a:r>
              <a:rPr lang="en-GB" dirty="0">
                <a:latin typeface="+mn-lt"/>
                <a:hlinkClick r:id="rId3"/>
              </a:rPr>
              <a:t>Safety Guideline </a:t>
            </a:r>
            <a:r>
              <a:rPr lang="en-GB" dirty="0" smtClean="0">
                <a:latin typeface="+mn-lt"/>
                <a:hlinkClick r:id="rId3"/>
              </a:rPr>
              <a:t>C-2-0-3</a:t>
            </a:r>
            <a:r>
              <a:rPr lang="en-GB" dirty="0" smtClean="0">
                <a:latin typeface="+mn-lt"/>
              </a:rPr>
              <a:t>. </a:t>
            </a:r>
            <a:endParaRPr lang="en-GB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3400" y="3447871"/>
            <a:ext cx="53997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 smtClean="0">
                <a:latin typeface="+mn-lt"/>
              </a:rPr>
              <a:t>In </a:t>
            </a:r>
            <a:r>
              <a:rPr lang="en-GB" u="sng" dirty="0">
                <a:latin typeface="+mn-lt"/>
              </a:rPr>
              <a:t>case of a gas leak</a:t>
            </a:r>
            <a:r>
              <a:rPr lang="en-GB" dirty="0">
                <a:latin typeface="+mn-lt"/>
              </a:rPr>
              <a:t>: </a:t>
            </a:r>
            <a:r>
              <a:rPr lang="en-GB" dirty="0" smtClean="0">
                <a:latin typeface="+mn-lt"/>
              </a:rPr>
              <a:t>the </a:t>
            </a:r>
            <a:r>
              <a:rPr lang="en-GB" dirty="0">
                <a:latin typeface="+mn-lt"/>
              </a:rPr>
              <a:t>ventilated volume around the </a:t>
            </a:r>
            <a:r>
              <a:rPr lang="en-GB" dirty="0" smtClean="0">
                <a:latin typeface="+mn-lt"/>
              </a:rPr>
              <a:t>ion source </a:t>
            </a:r>
            <a:r>
              <a:rPr lang="en-GB" dirty="0">
                <a:latin typeface="+mn-lt"/>
              </a:rPr>
              <a:t>is considered as large enough </a:t>
            </a:r>
            <a:r>
              <a:rPr lang="en-GB" dirty="0" smtClean="0">
                <a:latin typeface="+mn-lt"/>
              </a:rPr>
              <a:t>(2’500 m</a:t>
            </a:r>
            <a:r>
              <a:rPr lang="en-GB" baseline="30000" dirty="0" smtClean="0">
                <a:latin typeface="+mn-lt"/>
              </a:rPr>
              <a:t>3</a:t>
            </a:r>
            <a:r>
              <a:rPr lang="en-GB" dirty="0" smtClean="0">
                <a:latin typeface="+mn-lt"/>
              </a:rPr>
              <a:t>) so </a:t>
            </a:r>
            <a:r>
              <a:rPr lang="en-GB" dirty="0">
                <a:latin typeface="+mn-lt"/>
              </a:rPr>
              <a:t>that no explosive hazards can arise outside the rack. Hence, </a:t>
            </a:r>
            <a:r>
              <a:rPr lang="en-GB" b="1" dirty="0">
                <a:latin typeface="+mn-lt"/>
              </a:rPr>
              <a:t>gas detection system is not necessary</a:t>
            </a:r>
            <a:r>
              <a:rPr lang="en-GB" dirty="0" smtClean="0">
                <a:latin typeface="+mn-lt"/>
              </a:rPr>
              <a:t>.</a:t>
            </a:r>
            <a:endParaRPr lang="en-GB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1383268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>
                <a:latin typeface="+mn-lt"/>
              </a:rPr>
              <a:t>Flammable gas safety</a:t>
            </a:r>
            <a:endParaRPr lang="en-GB" b="1" u="sng" dirty="0"/>
          </a:p>
        </p:txBody>
      </p:sp>
      <p:sp>
        <p:nvSpPr>
          <p:cNvPr id="14" name="Rectangle 13"/>
          <p:cNvSpPr/>
          <p:nvPr/>
        </p:nvSpPr>
        <p:spPr>
          <a:xfrm>
            <a:off x="533401" y="5629870"/>
            <a:ext cx="533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The gas distribution system can </a:t>
            </a:r>
            <a:r>
              <a:rPr lang="en-GB" dirty="0">
                <a:latin typeface="+mn-lt"/>
              </a:rPr>
              <a:t>be fully vented with clean nitrogen so that no flammable gas will remain in the system at the operational state “Stop</a:t>
            </a:r>
            <a:r>
              <a:rPr lang="en-GB" dirty="0" smtClean="0">
                <a:latin typeface="+mn-lt"/>
              </a:rPr>
              <a:t>”.</a:t>
            </a:r>
            <a:endParaRPr lang="en-GB" dirty="0"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19400" y="1383268"/>
            <a:ext cx="4076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Explosion risk assessment: </a:t>
            </a:r>
            <a:r>
              <a:rPr lang="en-GB" dirty="0" smtClean="0">
                <a:latin typeface="+mn-lt"/>
                <a:hlinkClick r:id="rId4"/>
              </a:rPr>
              <a:t>EDMS 1261469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676400"/>
            <a:ext cx="7143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http://www.unece.org/trans/danger/publi/ghs/pictograms/flamme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54458" y="1676400"/>
            <a:ext cx="723265" cy="72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X:\x Linac4 ion source upgrade\ISWP meetings\Presentations Linac4 IS upgrade\2013-11-14 WP-Review\Safety Anne\P10406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03191"/>
            <a:ext cx="2698311" cy="359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66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control measures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3276600"/>
            <a:ext cx="403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All </a:t>
            </a:r>
            <a:r>
              <a:rPr lang="en-GB" dirty="0">
                <a:latin typeface="+mn-lt"/>
              </a:rPr>
              <a:t>sections of the pipe </a:t>
            </a:r>
            <a:r>
              <a:rPr lang="en-GB" dirty="0" smtClean="0">
                <a:latin typeface="+mn-lt"/>
              </a:rPr>
              <a:t>work are protected </a:t>
            </a:r>
            <a:r>
              <a:rPr lang="en-GB" dirty="0">
                <a:latin typeface="+mn-lt"/>
              </a:rPr>
              <a:t>by </a:t>
            </a:r>
            <a:r>
              <a:rPr lang="en-GB" b="1" dirty="0">
                <a:latin typeface="+mn-lt"/>
              </a:rPr>
              <a:t>safety relief valves </a:t>
            </a:r>
            <a:r>
              <a:rPr lang="en-GB" dirty="0">
                <a:latin typeface="+mn-lt"/>
              </a:rPr>
              <a:t>(relief pressure</a:t>
            </a:r>
            <a:r>
              <a:rPr lang="en-GB" dirty="0" smtClean="0">
                <a:latin typeface="+mn-lt"/>
              </a:rPr>
              <a:t>: 5 </a:t>
            </a:r>
            <a:r>
              <a:rPr lang="en-GB" dirty="0">
                <a:latin typeface="+mn-lt"/>
              </a:rPr>
              <a:t>bar</a:t>
            </a:r>
            <a:r>
              <a:rPr lang="en-GB" dirty="0" smtClean="0">
                <a:latin typeface="+mn-lt"/>
              </a:rPr>
              <a:t>), with </a:t>
            </a:r>
            <a:r>
              <a:rPr lang="en-GB" dirty="0">
                <a:latin typeface="+mn-lt"/>
              </a:rPr>
              <a:t>exhaust into the </a:t>
            </a:r>
            <a:r>
              <a:rPr lang="en-GB" dirty="0" smtClean="0">
                <a:latin typeface="+mn-lt"/>
              </a:rPr>
              <a:t>tunnel, which are subjected </a:t>
            </a:r>
            <a:r>
              <a:rPr lang="en-GB" dirty="0">
                <a:latin typeface="+mn-lt"/>
              </a:rPr>
              <a:t>to periodic tests by the HSE</a:t>
            </a:r>
            <a:r>
              <a:rPr lang="en-GB" dirty="0" smtClean="0">
                <a:latin typeface="+mn-lt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868269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n-lt"/>
              </a:rPr>
              <a:t>All the components and the assembly of the gas system </a:t>
            </a:r>
            <a:r>
              <a:rPr lang="en-GB" dirty="0" smtClean="0">
                <a:latin typeface="+mn-lt"/>
              </a:rPr>
              <a:t>are made </a:t>
            </a:r>
            <a:r>
              <a:rPr lang="en-GB" dirty="0">
                <a:latin typeface="+mn-lt"/>
              </a:rPr>
              <a:t>and tested according to the General Safety instruction GSI-M2 for standard pressure </a:t>
            </a:r>
            <a:r>
              <a:rPr lang="en-GB" dirty="0" smtClean="0">
                <a:latin typeface="+mn-lt"/>
              </a:rPr>
              <a:t>equipment, </a:t>
            </a:r>
            <a:r>
              <a:rPr lang="en-GB" dirty="0" smtClean="0">
                <a:latin typeface="+mn-lt"/>
                <a:hlinkClick r:id="rId2"/>
              </a:rPr>
              <a:t>EDMS 875610</a:t>
            </a:r>
            <a:r>
              <a:rPr lang="en-GB" dirty="0" smtClean="0">
                <a:latin typeface="+mn-lt"/>
              </a:rPr>
              <a:t>. </a:t>
            </a:r>
          </a:p>
        </p:txBody>
      </p:sp>
      <p:sp>
        <p:nvSpPr>
          <p:cNvPr id="8" name="Rectangle 7"/>
          <p:cNvSpPr/>
          <p:nvPr/>
        </p:nvSpPr>
        <p:spPr>
          <a:xfrm>
            <a:off x="381000" y="1415534"/>
            <a:ext cx="190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>
                <a:latin typeface="+mn-lt"/>
              </a:rPr>
              <a:t>Mechanical</a:t>
            </a:r>
            <a:r>
              <a:rPr lang="en-GB" u="sng" dirty="0" smtClean="0">
                <a:latin typeface="+mn-lt"/>
              </a:rPr>
              <a:t> </a:t>
            </a:r>
            <a:r>
              <a:rPr lang="en-GB" b="1" u="sng" dirty="0" smtClean="0">
                <a:latin typeface="+mn-lt"/>
              </a:rPr>
              <a:t>safety</a:t>
            </a:r>
            <a:endParaRPr lang="en-GB" b="1" u="sng" dirty="0"/>
          </a:p>
        </p:txBody>
      </p:sp>
      <p:sp>
        <p:nvSpPr>
          <p:cNvPr id="9" name="Rectangle 8"/>
          <p:cNvSpPr/>
          <p:nvPr/>
        </p:nvSpPr>
        <p:spPr>
          <a:xfrm>
            <a:off x="457200" y="2590800"/>
            <a:ext cx="411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+mn-lt"/>
              </a:rPr>
              <a:t>T</a:t>
            </a:r>
            <a:r>
              <a:rPr lang="en-GB" dirty="0" smtClean="0">
                <a:latin typeface="+mn-lt"/>
              </a:rPr>
              <a:t>he pipe work is tested </a:t>
            </a:r>
            <a:r>
              <a:rPr lang="en-GB" dirty="0">
                <a:latin typeface="+mn-lt"/>
              </a:rPr>
              <a:t>to </a:t>
            </a:r>
            <a:r>
              <a:rPr lang="en-GB" b="1" dirty="0">
                <a:latin typeface="+mn-lt"/>
              </a:rPr>
              <a:t>1.5 times </a:t>
            </a:r>
            <a:r>
              <a:rPr lang="en-GB" dirty="0">
                <a:latin typeface="+mn-lt"/>
              </a:rPr>
              <a:t>the nominal pressure. </a:t>
            </a:r>
            <a:endParaRPr lang="en-GB" dirty="0" smtClean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4819471"/>
            <a:ext cx="403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Flow </a:t>
            </a:r>
            <a:r>
              <a:rPr lang="en-GB" dirty="0">
                <a:latin typeface="+mn-lt"/>
              </a:rPr>
              <a:t>rate </a:t>
            </a:r>
            <a:r>
              <a:rPr lang="en-GB" dirty="0" smtClean="0">
                <a:latin typeface="+mn-lt"/>
              </a:rPr>
              <a:t>measures </a:t>
            </a:r>
            <a:r>
              <a:rPr lang="en-GB" dirty="0">
                <a:latin typeface="+mn-lt"/>
              </a:rPr>
              <a:t>by two redundant flow meters which, in case of abnormal flow rate </a:t>
            </a:r>
            <a:r>
              <a:rPr lang="en-GB" dirty="0" smtClean="0">
                <a:latin typeface="+mn-lt"/>
              </a:rPr>
              <a:t>automatically, will close two </a:t>
            </a:r>
            <a:r>
              <a:rPr lang="en-GB" b="1" dirty="0" smtClean="0">
                <a:latin typeface="+mn-lt"/>
              </a:rPr>
              <a:t>pneumatic safety </a:t>
            </a:r>
            <a:r>
              <a:rPr lang="en-GB" b="1" dirty="0">
                <a:latin typeface="+mn-lt"/>
              </a:rPr>
              <a:t>valves</a:t>
            </a:r>
            <a:r>
              <a:rPr lang="en-GB" dirty="0">
                <a:latin typeface="+mn-lt"/>
              </a:rPr>
              <a:t>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718824" y="2667001"/>
            <a:ext cx="4191000" cy="3200399"/>
            <a:chOff x="4953000" y="3086456"/>
            <a:chExt cx="3987791" cy="313207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0" y="3086456"/>
              <a:ext cx="3987791" cy="2628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5638800" y="5756867"/>
              <a:ext cx="28956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i="1" dirty="0" smtClean="0">
                  <a:latin typeface="+mn-lt"/>
                </a:rPr>
                <a:t>Extract from the Explosion risk assessment file, </a:t>
              </a:r>
            </a:p>
            <a:p>
              <a:pPr algn="ctr"/>
              <a:r>
                <a:rPr lang="en-GB" sz="1200" i="1" dirty="0" smtClean="0">
                  <a:latin typeface="+mn-lt"/>
                  <a:hlinkClick r:id="rId4"/>
                </a:rPr>
                <a:t>EDMS 1261469</a:t>
              </a:r>
              <a:endParaRPr lang="en-GB" sz="1200" i="1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032134" y="1415534"/>
            <a:ext cx="21494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 smtClean="0">
                <a:latin typeface="+mn-lt"/>
              </a:rPr>
              <a:t>Pressurized pipelines</a:t>
            </a:r>
            <a:endParaRPr lang="en-GB" u="sng" dirty="0"/>
          </a:p>
        </p:txBody>
      </p:sp>
      <p:sp>
        <p:nvSpPr>
          <p:cNvPr id="14" name="Rectangle 13"/>
          <p:cNvSpPr/>
          <p:nvPr/>
        </p:nvSpPr>
        <p:spPr>
          <a:xfrm>
            <a:off x="609600" y="6146651"/>
            <a:ext cx="2422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 smtClean="0">
                <a:latin typeface="+mn-lt"/>
              </a:rPr>
              <a:t>Equipment under vacuum</a:t>
            </a:r>
            <a:endParaRPr lang="en-GB" u="sng" dirty="0"/>
          </a:p>
        </p:txBody>
      </p:sp>
      <p:sp>
        <p:nvSpPr>
          <p:cNvPr id="5" name="Right Arrow 4"/>
          <p:cNvSpPr/>
          <p:nvPr/>
        </p:nvSpPr>
        <p:spPr>
          <a:xfrm>
            <a:off x="3076575" y="6236309"/>
            <a:ext cx="381000" cy="24231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581400" y="6172200"/>
            <a:ext cx="2422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EN-MME design</a:t>
            </a:r>
          </a:p>
        </p:txBody>
      </p:sp>
    </p:spTree>
    <p:extLst>
      <p:ext uri="{BB962C8B-B14F-4D97-AF65-F5344CB8AC3E}">
        <p14:creationId xmlns:p14="http://schemas.microsoft.com/office/powerpoint/2010/main" val="396116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control measures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1371600"/>
            <a:ext cx="1332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>
                <a:latin typeface="+mn-lt"/>
              </a:rPr>
              <a:t>Fire safety</a:t>
            </a:r>
            <a:endParaRPr lang="en-GB" b="1" u="sng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3745468"/>
            <a:ext cx="16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Faraday cage</a:t>
            </a:r>
            <a:endParaRPr lang="en-GB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" y="1847850"/>
            <a:ext cx="839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Tunnel</a:t>
            </a:r>
            <a:endParaRPr lang="en-GB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81200" y="184785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Fire detection system : activation of one detector triggers a level-3 alarm and the intervention of the fire brigade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018414" y="320040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Smoke extraction system (started by the fire brigade)</a:t>
            </a:r>
            <a:endParaRPr lang="en-GB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8200" y="4343400"/>
            <a:ext cx="3077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Evacuation plans posted on site </a:t>
            </a:r>
            <a:endParaRPr lang="en-GB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8200" y="4828401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Fire extinguishers and </a:t>
            </a:r>
          </a:p>
          <a:p>
            <a:r>
              <a:rPr lang="en-GB" dirty="0" smtClean="0">
                <a:latin typeface="+mn-lt"/>
              </a:rPr>
              <a:t>fire-fighting system (RIA)</a:t>
            </a:r>
            <a:endParaRPr lang="en-GB" dirty="0">
              <a:latin typeface="+mn-lt"/>
            </a:endParaRPr>
          </a:p>
        </p:txBody>
      </p:sp>
      <p:pic>
        <p:nvPicPr>
          <p:cNvPr id="15" name="Picture 14" descr="\\cern.ch\dfs\Users\f\funkena\Desktop\DOC_SAFETY_BE\SAFETY FILE\LINAC4\PHOTOS\DSC0278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4512707"/>
            <a:ext cx="3638550" cy="19738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018414" y="2438400"/>
            <a:ext cx="6668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Fire alarm (evacuation)  in case of activation of two fire detectors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018414" y="281940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+mn-lt"/>
              </a:rPr>
              <a:t>I</a:t>
            </a:r>
            <a:r>
              <a:rPr lang="en-GB" dirty="0" smtClean="0">
                <a:latin typeface="+mn-lt"/>
              </a:rPr>
              <a:t>nterlocks with the ventilation system </a:t>
            </a:r>
            <a:endParaRPr lang="en-GB" dirty="0"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01185" y="3733800"/>
            <a:ext cx="4105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Fire detection system + Fire alarm</a:t>
            </a:r>
          </a:p>
        </p:txBody>
      </p:sp>
    </p:spTree>
    <p:extLst>
      <p:ext uri="{BB962C8B-B14F-4D97-AF65-F5344CB8AC3E}">
        <p14:creationId xmlns:p14="http://schemas.microsoft.com/office/powerpoint/2010/main" val="84331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control measures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137160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>
                <a:latin typeface="+mn-lt"/>
              </a:rPr>
              <a:t>Chemical safety</a:t>
            </a:r>
            <a:endParaRPr lang="en-GB" b="1" u="sng" dirty="0">
              <a:latin typeface="+mn-lt"/>
            </a:endParaRPr>
          </a:p>
        </p:txBody>
      </p:sp>
      <p:pic>
        <p:nvPicPr>
          <p:cNvPr id="11" name="Picture 51" descr="H-_Safe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716"/>
          <a:stretch/>
        </p:blipFill>
        <p:spPr bwMode="auto">
          <a:xfrm>
            <a:off x="666750" y="2620288"/>
            <a:ext cx="2497004" cy="325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786188" y="4731603"/>
            <a:ext cx="42910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+mn-lt"/>
              </a:rPr>
              <a:t>Monitoring </a:t>
            </a:r>
            <a:r>
              <a:rPr lang="en-US" sz="1600" dirty="0">
                <a:latin typeface="+mn-lt"/>
              </a:rPr>
              <a:t>of oil pressure, temperature, </a:t>
            </a:r>
            <a:r>
              <a:rPr lang="en-US" sz="1600" dirty="0" smtClean="0">
                <a:latin typeface="+mn-lt"/>
              </a:rPr>
              <a:t>levels includes in the interlock </a:t>
            </a:r>
            <a:r>
              <a:rPr lang="en-US" sz="1600" dirty="0">
                <a:latin typeface="+mn-lt"/>
              </a:rPr>
              <a:t>chain of the power </a:t>
            </a:r>
            <a:r>
              <a:rPr lang="en-US" sz="1600" dirty="0" smtClean="0">
                <a:latin typeface="+mn-lt"/>
              </a:rPr>
              <a:t>converters.</a:t>
            </a:r>
            <a:endParaRPr lang="en-GB" sz="16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47800" y="1981200"/>
            <a:ext cx="609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u="sng" dirty="0" smtClean="0">
                <a:latin typeface="+mn-lt"/>
              </a:rPr>
              <a:t>Oil</a:t>
            </a:r>
            <a:endParaRPr lang="en-GB" sz="1600" u="sng" dirty="0">
              <a:latin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243704" y="5410200"/>
            <a:ext cx="298480" cy="338554"/>
            <a:chOff x="4273520" y="1650984"/>
            <a:chExt cx="298480" cy="338554"/>
          </a:xfrm>
        </p:grpSpPr>
        <p:sp>
          <p:nvSpPr>
            <p:cNvPr id="19" name="Oval 18"/>
            <p:cNvSpPr/>
            <p:nvPr/>
          </p:nvSpPr>
          <p:spPr>
            <a:xfrm>
              <a:off x="4290501" y="1676399"/>
              <a:ext cx="281499" cy="30361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73520" y="165098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1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78589" y="4321768"/>
            <a:ext cx="298480" cy="338554"/>
            <a:chOff x="4273520" y="1650984"/>
            <a:chExt cx="298480" cy="338554"/>
          </a:xfrm>
        </p:grpSpPr>
        <p:sp>
          <p:nvSpPr>
            <p:cNvPr id="22" name="Oval 21"/>
            <p:cNvSpPr/>
            <p:nvPr/>
          </p:nvSpPr>
          <p:spPr>
            <a:xfrm>
              <a:off x="4290501" y="1676399"/>
              <a:ext cx="281499" cy="303615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73520" y="165098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+mn-lt"/>
                </a:rPr>
                <a:t>1</a:t>
              </a:r>
              <a:endParaRPr lang="en-GB" sz="1600" dirty="0">
                <a:latin typeface="+mn-lt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3757613" y="2667000"/>
            <a:ext cx="42910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+mn-lt"/>
              </a:rPr>
              <a:t>The transformers of the three HV pulsed power converters are immersed in oil: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757613" y="3348097"/>
            <a:ext cx="42910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+mn-lt"/>
              </a:rPr>
              <a:t>Sealed oil tanks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757613" y="3736993"/>
            <a:ext cx="42910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+mn-lt"/>
              </a:rPr>
              <a:t>Oil type  </a:t>
            </a:r>
            <a:r>
              <a:rPr lang="en-US" sz="1600" b="1" dirty="0" smtClean="0">
                <a:latin typeface="+mn-lt"/>
              </a:rPr>
              <a:t>MIDEL 7131 </a:t>
            </a:r>
            <a:r>
              <a:rPr lang="en-US" sz="1600" dirty="0" smtClean="0">
                <a:latin typeface="+mn-lt"/>
              </a:rPr>
              <a:t>(3 x 95L): not toxic, high fire point (&gt; 300˚C)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786188" y="4334471"/>
            <a:ext cx="42910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+mn-lt"/>
              </a:rPr>
              <a:t>100L retention bund at rack bottom</a:t>
            </a:r>
          </a:p>
        </p:txBody>
      </p:sp>
    </p:spTree>
    <p:extLst>
      <p:ext uri="{BB962C8B-B14F-4D97-AF65-F5344CB8AC3E}">
        <p14:creationId xmlns:p14="http://schemas.microsoft.com/office/powerpoint/2010/main" val="115559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60165</TotalTime>
  <Words>1418</Words>
  <Application>Microsoft Office PowerPoint</Application>
  <PresentationFormat>On-screen Show (4:3)</PresentationFormat>
  <Paragraphs>208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Median</vt:lpstr>
      <vt:lpstr>PowerPoint Presentation</vt:lpstr>
      <vt:lpstr>Outline</vt:lpstr>
      <vt:lpstr>Hazards inventory</vt:lpstr>
      <vt:lpstr>Risk control measures</vt:lpstr>
      <vt:lpstr>Risk control measures</vt:lpstr>
      <vt:lpstr>Risk control measures</vt:lpstr>
      <vt:lpstr>Risk control measures</vt:lpstr>
      <vt:lpstr>Risk control measures</vt:lpstr>
      <vt:lpstr>Risk control measures</vt:lpstr>
      <vt:lpstr>Risk control measures</vt:lpstr>
      <vt:lpstr>Safety documentation</vt:lpstr>
      <vt:lpstr>Safety documentation</vt:lpstr>
      <vt:lpstr>Conclusion and outlook</vt:lpstr>
      <vt:lpstr>Thank you for your attention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linacs</dc:title>
  <dc:creator>Vretenar</dc:creator>
  <cp:lastModifiedBy>Anne Funken</cp:lastModifiedBy>
  <cp:revision>1211</cp:revision>
  <cp:lastPrinted>2013-11-11T07:43:16Z</cp:lastPrinted>
  <dcterms:created xsi:type="dcterms:W3CDTF">2003-10-13T09:06:55Z</dcterms:created>
  <dcterms:modified xsi:type="dcterms:W3CDTF">2013-11-12T10:20:22Z</dcterms:modified>
</cp:coreProperties>
</file>