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16"/>
  </p:notesMasterIdLst>
  <p:sldIdLst>
    <p:sldId id="258" r:id="rId2"/>
    <p:sldId id="259" r:id="rId3"/>
    <p:sldId id="260" r:id="rId4"/>
    <p:sldId id="261" r:id="rId5"/>
    <p:sldId id="277" r:id="rId6"/>
    <p:sldId id="262" r:id="rId7"/>
    <p:sldId id="263" r:id="rId8"/>
    <p:sldId id="264" r:id="rId9"/>
    <p:sldId id="280" r:id="rId10"/>
    <p:sldId id="265" r:id="rId11"/>
    <p:sldId id="266" r:id="rId12"/>
    <p:sldId id="267" r:id="rId13"/>
    <p:sldId id="281" r:id="rId14"/>
    <p:sldId id="282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66" autoAdjust="0"/>
    <p:restoredTop sz="94372" autoAdjust="0"/>
  </p:normalViewPr>
  <p:slideViewPr>
    <p:cSldViewPr snapToGrid="0">
      <p:cViewPr>
        <p:scale>
          <a:sx n="125" d="100"/>
          <a:sy n="125" d="100"/>
        </p:scale>
        <p:origin x="-112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ED6B7C-8BC8-4DF8-BC79-520B8A3B126C}" type="datetimeFigureOut">
              <a:rPr lang="en-GB" smtClean="0"/>
              <a:pPr/>
              <a:t>13/11/2013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39AD1D6-8B3D-43F4-81B9-50DC8DF95A5C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8570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AD1D6-8B3D-43F4-81B9-50DC8DF95A5C}" type="slidenum">
              <a:rPr lang="en-GB" smtClean="0"/>
              <a:pPr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85078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Worst case loading condition:loss of primary vacuum</a:t>
            </a:r>
          </a:p>
          <a:p>
            <a:r>
              <a:rPr lang="it-IT" dirty="0" smtClean="0"/>
              <a:t>No real design changes following FE results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AD1D6-8B3D-43F4-81B9-50DC8DF95A5C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2653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Worst case loading condition:loss of primary vacuum</a:t>
            </a:r>
          </a:p>
          <a:p>
            <a:r>
              <a:rPr lang="it-IT" dirty="0" smtClean="0"/>
              <a:t>No real design changes following FE results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AD1D6-8B3D-43F4-81B9-50DC8DF95A5C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62653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Benchmark w.r.t.</a:t>
            </a:r>
            <a:r>
              <a:rPr lang="it-IT" baseline="0" dirty="0" smtClean="0"/>
              <a:t> Stresses, elastic recovery during assembly procedure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AD1D6-8B3D-43F4-81B9-50DC8DF95A5C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670227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Stresses intensifications also linked</a:t>
            </a:r>
            <a:r>
              <a:rPr lang="it-IT" baseline="0" dirty="0" smtClean="0"/>
              <a:t> to machining of holes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AD1D6-8B3D-43F4-81B9-50DC8DF95A5C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21626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Stresses intensifications also linked</a:t>
            </a:r>
            <a:r>
              <a:rPr lang="it-IT" baseline="0" dirty="0" smtClean="0"/>
              <a:t> to machining of holes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AD1D6-8B3D-43F4-81B9-50DC8DF95A5C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521626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Treated Titan: Coefficient of friction increases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AD1D6-8B3D-43F4-81B9-50DC8DF95A5C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007767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baseline="0" dirty="0" smtClean="0"/>
              <a:t>Bilinear isotropic hardening used for modelling Kovar yielding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AD1D6-8B3D-43F4-81B9-50DC8DF95A5C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052979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t-IT" dirty="0" smtClean="0"/>
              <a:t>Remind that eng. Supp. Comes free with design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39AD1D6-8B3D-43F4-81B9-50DC8DF95A5C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7443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14/11/2013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EN/MME-PE    M. Garlaschè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7537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63077" y="8"/>
            <a:ext cx="5981538" cy="720000"/>
          </a:xfrm>
        </p:spPr>
        <p:txBody>
          <a:bodyPr/>
          <a:lstStyle>
            <a:lvl1pPr algn="ctr">
              <a:defRPr b="1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14/11/2013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EN/MME-PE    M. Garlaschè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5735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14/11/2013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EN/MME-PE    M. Garlaschè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4FB53-3E53-416C-81F4-4E96986BE8A4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95320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14/11/2013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EN/MME-PE    M. Garlaschè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4FB53-3E53-416C-81F4-4E96986BE8A4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‹#›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18000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Interior-Overlay.png"/>
          <p:cNvPicPr>
            <a:picLocks noChangeAspect="1"/>
          </p:cNvPicPr>
          <p:nvPr/>
        </p:nvPicPr>
        <p:blipFill>
          <a:blip r:embed="rId6" cstate="print">
            <a:lum bright="-10000"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93299" y="436579"/>
            <a:ext cx="7599422" cy="707747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93297" y="1282640"/>
            <a:ext cx="7599421" cy="48853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1280" y="6408011"/>
            <a:ext cx="21336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ea typeface="ＭＳ Ｐゴシック"/>
              </a:rPr>
              <a:t>14/11/2013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90154" y="6408011"/>
            <a:ext cx="28956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  <a:ea typeface="ＭＳ Ｐゴシック"/>
              </a:rPr>
              <a:t>EN/MME-PE    M. Garlaschè</a:t>
            </a:r>
            <a:endParaRPr lang="en-US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79692" y="6408011"/>
            <a:ext cx="2133600" cy="213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Rage Italic" pitchFamily="66" charset="0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AC5B1FEA-406A-7749-A5C3-DDCB5F67A4CE}" type="slidenum"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  <a:ea typeface="ＭＳ Ｐゴシック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dirty="0">
              <a:solidFill>
                <a:prstClr val="black">
                  <a:lumMod val="50000"/>
                  <a:lumOff val="50000"/>
                </a:prstClr>
              </a:solidFill>
              <a:ea typeface="ＭＳ Ｐゴシック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551280" y="6330287"/>
            <a:ext cx="8174769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2" name="Rectangle 11"/>
          <p:cNvSpPr>
            <a:spLocks/>
          </p:cNvSpPr>
          <p:nvPr/>
        </p:nvSpPr>
        <p:spPr bwMode="auto">
          <a:xfrm rot="16200000">
            <a:off x="6925418" y="3492006"/>
            <a:ext cx="3281348" cy="338554"/>
          </a:xfrm>
          <a:prstGeom prst="rect">
            <a:avLst/>
          </a:prstGeom>
          <a:noFill/>
          <a:ln w="12700" cap="flat">
            <a:noFill/>
            <a:miter lim="800000"/>
            <a:headEnd type="none" w="med" len="med"/>
            <a:tailEnd type="none" w="med" len="med"/>
          </a:ln>
          <a:effectLst/>
        </p:spPr>
        <p:txBody>
          <a:bodyPr wrap="none" lIns="0" tIns="0" rIns="0" bIns="0" anchor="ctr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200" b="1" dirty="0">
                <a:gradFill flip="none" rotWithShape="1">
                  <a:gsLst>
                    <a:gs pos="0">
                      <a:srgbClr val="6B9BC7">
                        <a:lumMod val="75000"/>
                        <a:tint val="66000"/>
                        <a:satMod val="160000"/>
                      </a:srgbClr>
                    </a:gs>
                    <a:gs pos="50000">
                      <a:srgbClr val="6B9BC7">
                        <a:lumMod val="75000"/>
                        <a:tint val="44500"/>
                        <a:satMod val="160000"/>
                      </a:srgbClr>
                    </a:gs>
                    <a:gs pos="100000">
                      <a:srgbClr val="6B9BC7">
                        <a:lumMod val="75000"/>
                        <a:tint val="23500"/>
                        <a:satMod val="160000"/>
                      </a:srgbClr>
                    </a:gs>
                  </a:gsLst>
                  <a:lin ang="0" scaled="1"/>
                  <a:tileRect/>
                </a:gradFill>
                <a:latin typeface="Palatino"/>
                <a:ea typeface="Palatino" charset="0"/>
                <a:cs typeface="Palatino"/>
              </a:rPr>
              <a:t>Engineering Department</a:t>
            </a:r>
          </a:p>
        </p:txBody>
      </p:sp>
      <p:sp>
        <p:nvSpPr>
          <p:cNvPr id="13" name="Oval 12"/>
          <p:cNvSpPr>
            <a:spLocks noChangeAspect="1"/>
          </p:cNvSpPr>
          <p:nvPr/>
        </p:nvSpPr>
        <p:spPr bwMode="auto">
          <a:xfrm rot="16200000">
            <a:off x="8274754" y="5451574"/>
            <a:ext cx="614768" cy="614769"/>
          </a:xfrm>
          <a:prstGeom prst="ellipse">
            <a:avLst/>
          </a:prstGeom>
          <a:solidFill>
            <a:srgbClr val="6E6E6E"/>
          </a:solidFill>
          <a:ln w="25400" cap="flat">
            <a:noFill/>
            <a:miter lim="800000"/>
            <a:headEnd type="none" w="med" len="med"/>
            <a:tailEnd type="none" w="med" len="med"/>
          </a:ln>
          <a:effectLst>
            <a:outerShdw blurRad="79375" dist="38100" dir="2700000" algn="ctr" rotWithShape="0">
              <a:schemeClr val="bg1">
                <a:lumMod val="65000"/>
                <a:alpha val="92000"/>
              </a:schemeClr>
            </a:outerShdw>
          </a:effectLst>
        </p:spPr>
        <p:txBody>
          <a:bodyPr wrap="none" lIns="0" tIns="0" rIns="0" bIns="0" anchor="ctr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400" dirty="0">
                <a:solidFill>
                  <a:srgbClr val="FFFFFF"/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Lucida Grande" charset="0"/>
                <a:ea typeface="Lucida Grande" charset="0"/>
                <a:cs typeface="Lucida Grande" charset="0"/>
                <a:sym typeface="Lucida Grande" charset="0"/>
              </a:rPr>
              <a:t>EN</a:t>
            </a:r>
          </a:p>
        </p:txBody>
      </p:sp>
      <p:pic>
        <p:nvPicPr>
          <p:cNvPr id="11" name="Picture 5" descr="logo_web_09_1.png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8240891" y="108000"/>
            <a:ext cx="828675" cy="820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29006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/>
  <p:txStyles>
    <p:titleStyle>
      <a:lvl1pPr algn="r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57784" indent="-22860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4173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Wingdings" charset="2"/>
        <a:buChar char="§"/>
        <a:defRPr sz="1400" kern="1200" baseline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4592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2024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19456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468880" indent="-182880" algn="l" defTabSz="457200" rtl="0" eaLnBrk="1" latinLnBrk="0" hangingPunct="1">
        <a:spcBef>
          <a:spcPct val="20000"/>
        </a:spcBef>
        <a:buClr>
          <a:schemeClr val="accent1"/>
        </a:buClr>
        <a:buSzPct val="95000"/>
        <a:buFont typeface="Rage Italic" pitchFamily="66" charset="0"/>
        <a:buChar char="0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28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emf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emf"/><Relationship Id="rId5" Type="http://schemas.openxmlformats.org/officeDocument/2006/relationships/image" Target="../media/image19.png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7.emf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7.emf"/><Relationship Id="rId4" Type="http://schemas.openxmlformats.org/officeDocument/2006/relationships/image" Target="../media/image2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265" y="5122793"/>
            <a:ext cx="8072718" cy="523220"/>
          </a:xfrm>
          <a:noFill/>
        </p:spPr>
        <p:txBody>
          <a:bodyPr vert="horz" wrap="square" lIns="91440" tIns="45720" rIns="91440" bIns="45720" rtlCol="0" anchor="t">
            <a:spAutoFit/>
          </a:bodyPr>
          <a:lstStyle/>
          <a:p>
            <a:pPr fontAlgn="base">
              <a:spcAft>
                <a:spcPct val="0"/>
              </a:spcAft>
            </a:pPr>
            <a:r>
              <a:rPr lang="fr-FR" sz="2800" dirty="0" smtClean="0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lt"/>
                <a:ea typeface="ＭＳ Ｐゴシック"/>
                <a:cs typeface="ＭＳ Ｐゴシック"/>
              </a:rPr>
              <a:t>IS ENGINEERING</a:t>
            </a:r>
            <a:endParaRPr lang="en-GB" sz="2800" dirty="0">
              <a:ln w="1905"/>
              <a:solidFill>
                <a:schemeClr val="accent6">
                  <a:lumMod val="75000"/>
                </a:schemeClr>
              </a:solidFill>
              <a:effectLst>
                <a:outerShdw blurRad="50800" dist="38100" dir="8100000" algn="tr" rotWithShape="0">
                  <a:prstClr val="black">
                    <a:alpha val="40000"/>
                  </a:prstClr>
                </a:outerShdw>
              </a:effectLst>
              <a:latin typeface="+mn-lt"/>
              <a:ea typeface="ＭＳ Ｐゴシック"/>
              <a:cs typeface="ＭＳ Ｐゴシック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71648" y="5913379"/>
            <a:ext cx="769699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400" b="1" dirty="0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t>M. </a:t>
            </a:r>
            <a:r>
              <a:rPr lang="en-US" sz="1400" b="1" dirty="0" err="1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t>Garlaschè</a:t>
            </a:r>
            <a:r>
              <a:rPr lang="en-US" sz="1400" b="1" dirty="0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t>; A. Dallocchio; D. Steyaert          </a:t>
            </a:r>
            <a:r>
              <a:rPr lang="en-US" sz="1400" dirty="0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t>on behalf of </a:t>
            </a:r>
            <a:r>
              <a:rPr lang="en-US" sz="1400" b="1" dirty="0" smtClean="0">
                <a:solidFill>
                  <a:prstClr val="black">
                    <a:tint val="75000"/>
                  </a:prstClr>
                </a:solidFill>
                <a:ea typeface="ＭＳ Ｐゴシック"/>
              </a:rPr>
              <a:t>L4 IS Team</a:t>
            </a:r>
            <a:endParaRPr lang="en-GB" sz="1400" b="1" dirty="0">
              <a:solidFill>
                <a:prstClr val="black">
                  <a:tint val="75000"/>
                </a:prstClr>
              </a:solidFill>
              <a:ea typeface="ＭＳ Ｐゴシック"/>
            </a:endParaRPr>
          </a:p>
        </p:txBody>
      </p:sp>
      <p:sp>
        <p:nvSpPr>
          <p:cNvPr id="9" name="Text Placeholder 2"/>
          <p:cNvSpPr>
            <a:spLocks noGrp="1"/>
          </p:cNvSpPr>
          <p:nvPr>
            <p:ph type="body" idx="1"/>
          </p:nvPr>
        </p:nvSpPr>
        <p:spPr>
          <a:xfrm>
            <a:off x="381694" y="44624"/>
            <a:ext cx="8420100" cy="428153"/>
          </a:xfrm>
        </p:spPr>
        <p:txBody>
          <a:bodyPr anchor="ctr"/>
          <a:lstStyle/>
          <a:p>
            <a:r>
              <a:rPr lang="en-GB" b="1" dirty="0" smtClean="0"/>
              <a:t>Linac4 Ion Source Review </a:t>
            </a:r>
            <a:r>
              <a:rPr lang="en-GB" dirty="0" smtClean="0"/>
              <a:t>- 14.11.2013</a:t>
            </a:r>
            <a:endParaRPr lang="en-GB" dirty="0"/>
          </a:p>
        </p:txBody>
      </p:sp>
      <p:pic>
        <p:nvPicPr>
          <p:cNvPr id="6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1628" y="1100139"/>
            <a:ext cx="1403815" cy="3469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 descr="image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973" y="1385395"/>
            <a:ext cx="2491618" cy="2898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2084522" y="769620"/>
            <a:ext cx="5540644" cy="4130040"/>
          </a:xfrm>
          <a:prstGeom prst="rect">
            <a:avLst/>
          </a:pr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7921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14/11/2013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593" y="11981"/>
            <a:ext cx="6356335" cy="954107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en-US"/>
            </a:defPPr>
            <a:lvl1pPr defTabSz="457200" eaLnBrk="1" latinLnBrk="0" hangingPunct="1">
              <a:buNone/>
              <a:defRPr sz="2800" b="1" cap="none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it-IT" dirty="0"/>
              <a:t>IS02/03 </a:t>
            </a:r>
            <a:r>
              <a:rPr lang="it-IT" dirty="0" smtClean="0"/>
              <a:t>v1 – </a:t>
            </a:r>
            <a:r>
              <a:rPr lang="en-US" dirty="0" smtClean="0"/>
              <a:t>Ext. Insulator</a:t>
            </a:r>
            <a:endParaRPr lang="en-GB" dirty="0"/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366415" y="1286424"/>
            <a:ext cx="6663285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Influence of Ti thermal treatment on friction @ preload</a:t>
            </a:r>
          </a:p>
          <a:p>
            <a:endParaRPr lang="it-IT" sz="1400" dirty="0"/>
          </a:p>
          <a:p>
            <a:endParaRPr lang="it-IT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Change of friction coefficient during lifetime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468880" y="4279880"/>
            <a:ext cx="41044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Tests foreseen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Rupture properties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Tightening brazed insert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dirty="0" smtClean="0"/>
              <a:t>Pull-out</a:t>
            </a:r>
          </a:p>
        </p:txBody>
      </p:sp>
      <p:sp>
        <p:nvSpPr>
          <p:cNvPr id="11" name="Rectangle 10"/>
          <p:cNvSpPr/>
          <p:nvPr/>
        </p:nvSpPr>
        <p:spPr>
          <a:xfrm>
            <a:off x="2847810" y="520556"/>
            <a:ext cx="344838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i="1" dirty="0" smtClean="0"/>
              <a:t>..mastering </a:t>
            </a:r>
            <a:r>
              <a:rPr lang="it-IT" b="1" i="1" dirty="0"/>
              <a:t>bolts </a:t>
            </a:r>
            <a:r>
              <a:rPr lang="it-IT" b="1" i="1" dirty="0" smtClean="0"/>
              <a:t>preload</a:t>
            </a:r>
            <a:endParaRPr lang="en-GB" b="1" i="1" dirty="0"/>
          </a:p>
        </p:txBody>
      </p:sp>
      <p:sp>
        <p:nvSpPr>
          <p:cNvPr id="12" name="Rectangle 11"/>
          <p:cNvSpPr/>
          <p:nvPr/>
        </p:nvSpPr>
        <p:spPr>
          <a:xfrm>
            <a:off x="2366108" y="3715266"/>
            <a:ext cx="44117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b="1" i="1" dirty="0" smtClean="0"/>
              <a:t>..understanding Al</a:t>
            </a:r>
            <a:r>
              <a:rPr lang="it-IT" b="1" i="1" baseline="-25000" dirty="0" smtClean="0"/>
              <a:t>2</a:t>
            </a:r>
            <a:r>
              <a:rPr lang="it-IT" b="1" i="1" dirty="0" smtClean="0"/>
              <a:t>O</a:t>
            </a:r>
            <a:r>
              <a:rPr lang="it-IT" b="1" i="1" baseline="-25000" dirty="0" smtClean="0"/>
              <a:t>3</a:t>
            </a:r>
            <a:r>
              <a:rPr lang="it-IT" b="1" i="1" dirty="0" smtClean="0"/>
              <a:t> properties</a:t>
            </a:r>
            <a:endParaRPr lang="en-GB" b="1" i="1" dirty="0"/>
          </a:p>
        </p:txBody>
      </p:sp>
      <p:sp>
        <p:nvSpPr>
          <p:cNvPr id="13" name="TextBox 12"/>
          <p:cNvSpPr txBox="1"/>
          <p:nvPr/>
        </p:nvSpPr>
        <p:spPr>
          <a:xfrm rot="838957">
            <a:off x="5637273" y="5187636"/>
            <a:ext cx="264778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00B050"/>
                </a:solidFill>
              </a:rPr>
              <a:t>Ongoing – needed for brazing &amp; struct. assessment</a:t>
            </a:r>
            <a:endParaRPr lang="en-GB" b="1" dirty="0">
              <a:solidFill>
                <a:srgbClr val="00B05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05" r="42851" b="14822"/>
          <a:stretch/>
        </p:blipFill>
        <p:spPr bwMode="auto">
          <a:xfrm>
            <a:off x="637848" y="870431"/>
            <a:ext cx="1728567" cy="24098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TextBox 20"/>
          <p:cNvSpPr txBox="1"/>
          <p:nvPr/>
        </p:nvSpPr>
        <p:spPr>
          <a:xfrm>
            <a:off x="2217420" y="3025870"/>
            <a:ext cx="188018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000" dirty="0" smtClean="0"/>
              <a:t>Courtesy EN/MME-ES</a:t>
            </a:r>
            <a:endParaRPr lang="en-GB" sz="10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EN/MME-PE    M. Garlaschè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4FB53-3E53-416C-81F4-4E96986BE8A4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10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2664596" y="1567630"/>
            <a:ext cx="537450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 smtClean="0"/>
              <a:t>Friction increases</a:t>
            </a:r>
            <a:r>
              <a:rPr lang="it-IT" sz="1400" dirty="0" smtClean="0"/>
              <a:t> </a:t>
            </a:r>
            <a:r>
              <a:rPr lang="it-IT" sz="1400" dirty="0"/>
              <a:t>after Titan thermal </a:t>
            </a:r>
            <a:r>
              <a:rPr lang="it-IT" sz="1400" dirty="0" smtClean="0"/>
              <a:t>treatment</a:t>
            </a:r>
            <a:endParaRPr lang="en-GB" sz="1400" dirty="0"/>
          </a:p>
        </p:txBody>
      </p:sp>
      <p:sp>
        <p:nvSpPr>
          <p:cNvPr id="29" name="Rectangle 28"/>
          <p:cNvSpPr/>
          <p:nvPr/>
        </p:nvSpPr>
        <p:spPr>
          <a:xfrm>
            <a:off x="2664596" y="2318220"/>
            <a:ext cx="577328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it-IT" sz="1400" b="1" dirty="0"/>
              <a:t>N</a:t>
            </a:r>
            <a:r>
              <a:rPr lang="it-IT" sz="1400" b="1" dirty="0" smtClean="0"/>
              <a:t>o</a:t>
            </a:r>
            <a:r>
              <a:rPr lang="it-IT" sz="1400" dirty="0" smtClean="0"/>
              <a:t> </a:t>
            </a:r>
            <a:r>
              <a:rPr lang="it-IT" sz="1400" b="1" dirty="0" smtClean="0"/>
              <a:t>measured</a:t>
            </a:r>
            <a:r>
              <a:rPr lang="it-IT" sz="1400" dirty="0" smtClean="0"/>
              <a:t> </a:t>
            </a:r>
            <a:r>
              <a:rPr lang="it-IT" sz="1400" b="1" dirty="0" smtClean="0"/>
              <a:t>change</a:t>
            </a:r>
            <a:r>
              <a:rPr lang="it-IT" sz="1400" dirty="0" smtClean="0"/>
              <a:t> (NOTE: to be ideally assembled once)</a:t>
            </a:r>
            <a:endParaRPr lang="en-GB" sz="1400" dirty="0"/>
          </a:p>
        </p:txBody>
      </p:sp>
      <p:pic>
        <p:nvPicPr>
          <p:cNvPr id="2" name="Picture 2" descr="9E5B5A75-6A31-4503-88E5-F0A8A7670FB7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74" t="34951" r="21919"/>
          <a:stretch/>
        </p:blipFill>
        <p:spPr bwMode="auto">
          <a:xfrm>
            <a:off x="711993" y="4165598"/>
            <a:ext cx="1555751" cy="1908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40212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444" t="20105" r="70000" b="63111"/>
          <a:stretch/>
        </p:blipFill>
        <p:spPr bwMode="auto">
          <a:xfrm>
            <a:off x="3922384" y="3797982"/>
            <a:ext cx="735937" cy="1389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09"/>
          <a:stretch/>
        </p:blipFill>
        <p:spPr bwMode="auto">
          <a:xfrm rot="10800000">
            <a:off x="6315486" y="3554074"/>
            <a:ext cx="1801033" cy="25180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212782" y="711131"/>
            <a:ext cx="2857500" cy="4960361"/>
            <a:chOff x="383260" y="664637"/>
            <a:chExt cx="2857500" cy="4960361"/>
          </a:xfrm>
        </p:grpSpPr>
        <p:grpSp>
          <p:nvGrpSpPr>
            <p:cNvPr id="3" name="Group 2"/>
            <p:cNvGrpSpPr>
              <a:grpSpLocks noChangeAspect="1"/>
            </p:cNvGrpSpPr>
            <p:nvPr/>
          </p:nvGrpSpPr>
          <p:grpSpPr>
            <a:xfrm>
              <a:off x="383260" y="664637"/>
              <a:ext cx="2857500" cy="4960361"/>
              <a:chOff x="5448300" y="1181532"/>
              <a:chExt cx="4762500" cy="8267268"/>
            </a:xfrm>
          </p:grpSpPr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29791" t="10338" r="44167" b="17334"/>
              <a:stretch/>
            </p:blipFill>
            <p:spPr bwMode="auto">
              <a:xfrm>
                <a:off x="5448300" y="1181532"/>
                <a:ext cx="4762500" cy="826726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" name="Rectangle 1"/>
              <p:cNvSpPr/>
              <p:nvPr/>
            </p:nvSpPr>
            <p:spPr>
              <a:xfrm>
                <a:off x="5448300" y="1181532"/>
                <a:ext cx="279400" cy="151086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" name="Rounded Rectangle 11"/>
            <p:cNvSpPr/>
            <p:nvPr/>
          </p:nvSpPr>
          <p:spPr>
            <a:xfrm>
              <a:off x="1812010" y="1192421"/>
              <a:ext cx="392249" cy="383097"/>
            </a:xfrm>
            <a:prstGeom prst="roundRect">
              <a:avLst/>
            </a:prstGeom>
            <a:noFill/>
            <a:ln w="38100">
              <a:solidFill>
                <a:schemeClr val="accent2"/>
              </a:solidFill>
            </a:ln>
            <a:scene3d>
              <a:camera prst="isometricOffAxis1Right"/>
              <a:lightRig rig="threePt" dir="t"/>
            </a:scene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2615338" y="1058103"/>
              <a:ext cx="392249" cy="383097"/>
            </a:xfrm>
            <a:prstGeom prst="roundRect">
              <a:avLst/>
            </a:prstGeom>
            <a:noFill/>
            <a:ln w="38100">
              <a:solidFill>
                <a:schemeClr val="accent2"/>
              </a:solidFill>
            </a:ln>
            <a:scene3d>
              <a:camera prst="isometricOffAxis1Right"/>
              <a:lightRig rig="threePt" dir="t"/>
            </a:scene3d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4" name="Rectangle 13"/>
          <p:cNvSpPr/>
          <p:nvPr/>
        </p:nvSpPr>
        <p:spPr>
          <a:xfrm>
            <a:off x="-164990" y="3276599"/>
            <a:ext cx="3751527" cy="2756773"/>
          </a:xfrm>
          <a:prstGeom prst="rect">
            <a:avLst/>
          </a:prstGeom>
          <a:gradFill flip="none" rotWithShape="1">
            <a:gsLst>
              <a:gs pos="0">
                <a:schemeClr val="bg1"/>
              </a:gs>
              <a:gs pos="50000">
                <a:schemeClr val="bg1"/>
              </a:gs>
              <a:gs pos="100000">
                <a:schemeClr val="bg1">
                  <a:shade val="100000"/>
                  <a:satMod val="115000"/>
                  <a:alpha val="50000"/>
                </a:schemeClr>
              </a:gs>
            </a:gsLst>
            <a:lin ang="16200000" scaled="1"/>
            <a:tileRect/>
          </a:gradFill>
          <a:ln>
            <a:noFill/>
          </a:ln>
          <a:scene3d>
            <a:camera prst="isometricOffAxis1Righ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14/11/2013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593" y="11981"/>
            <a:ext cx="6356335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en-US"/>
            </a:defPPr>
            <a:lvl1pPr defTabSz="457200" eaLnBrk="1" latinLnBrk="0" hangingPunct="1">
              <a:buNone/>
              <a:defRPr sz="2800" b="1" cap="none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it-IT" dirty="0"/>
              <a:t>IS02/03 – Ext. Insulator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507460" y="638304"/>
            <a:ext cx="5407940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smtClean="0"/>
              <a:t>Goal</a:t>
            </a:r>
          </a:p>
          <a:p>
            <a:endParaRPr lang="it-IT" sz="800" u="sng" dirty="0" smtClean="0"/>
          </a:p>
          <a:p>
            <a:r>
              <a:rPr lang="it-IT" sz="1600" dirty="0" smtClean="0"/>
              <a:t>Alternative design with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No brazed inserts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Insulator (Al</a:t>
            </a:r>
            <a:r>
              <a:rPr lang="it-IT" sz="1600" baseline="-25000" dirty="0" smtClean="0"/>
              <a:t>2</a:t>
            </a:r>
            <a:r>
              <a:rPr lang="it-IT" sz="1600" dirty="0" smtClean="0"/>
              <a:t>O</a:t>
            </a:r>
            <a:r>
              <a:rPr lang="it-IT" sz="1600" baseline="-25000" dirty="0" smtClean="0"/>
              <a:t>3</a:t>
            </a:r>
            <a:r>
              <a:rPr lang="it-IT" sz="1600" dirty="0" smtClean="0"/>
              <a:t>) brazed to collars (Kovar)</a:t>
            </a:r>
            <a:endParaRPr lang="en-GB" sz="1600" dirty="0"/>
          </a:p>
        </p:txBody>
      </p:sp>
      <p:sp>
        <p:nvSpPr>
          <p:cNvPr id="9" name="TextBox 8"/>
          <p:cNvSpPr txBox="1"/>
          <p:nvPr/>
        </p:nvSpPr>
        <p:spPr>
          <a:xfrm>
            <a:off x="3470909" y="2021711"/>
            <a:ext cx="496755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smtClean="0"/>
              <a:t>Outcome</a:t>
            </a:r>
          </a:p>
          <a:p>
            <a:endParaRPr lang="it-IT" sz="800" b="1" i="1" dirty="0" smtClean="0"/>
          </a:p>
          <a:p>
            <a:r>
              <a:rPr lang="it-IT" sz="1600" dirty="0" smtClean="0"/>
              <a:t>Vacuum-related load transmitted solely through collar-insulator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562" t="32334" r="22187" b="30500"/>
          <a:stretch/>
        </p:blipFill>
        <p:spPr bwMode="auto">
          <a:xfrm>
            <a:off x="115627" y="3472426"/>
            <a:ext cx="3470910" cy="2124037"/>
          </a:xfrm>
          <a:prstGeom prst="roundRect">
            <a:avLst/>
          </a:prstGeom>
          <a:noFill/>
          <a:ln w="57150">
            <a:solidFill>
              <a:schemeClr val="accent2"/>
            </a:solidFill>
            <a:miter lim="800000"/>
            <a:headEnd/>
            <a:tailEnd/>
          </a:ln>
          <a:scene3d>
            <a:camera prst="isometricOffAxis1Right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855" t="9663" r="24792" b="41342"/>
          <a:stretch/>
        </p:blipFill>
        <p:spPr bwMode="auto">
          <a:xfrm rot="10800000">
            <a:off x="4382306" y="3570154"/>
            <a:ext cx="1581862" cy="21669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Rectangle 18"/>
          <p:cNvSpPr/>
          <p:nvPr/>
        </p:nvSpPr>
        <p:spPr>
          <a:xfrm>
            <a:off x="4231036" y="3510011"/>
            <a:ext cx="1965702" cy="276999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it-IT" sz="1200" b="1" dirty="0" smtClean="0">
                <a:solidFill>
                  <a:schemeClr val="accent2"/>
                </a:solidFill>
              </a:rPr>
              <a:t>Eq. stress </a:t>
            </a:r>
            <a:r>
              <a:rPr lang="it-IT" sz="1200" b="1" dirty="0">
                <a:solidFill>
                  <a:schemeClr val="accent2"/>
                </a:solidFill>
              </a:rPr>
              <a:t>(</a:t>
            </a:r>
            <a:r>
              <a:rPr lang="it-IT" sz="1200" b="1" dirty="0" smtClean="0">
                <a:solidFill>
                  <a:schemeClr val="accent2"/>
                </a:solidFill>
              </a:rPr>
              <a:t>MPa)</a:t>
            </a:r>
            <a:endParaRPr lang="en-GB" sz="1200" b="1" dirty="0">
              <a:solidFill>
                <a:schemeClr val="accent2"/>
              </a:solidFill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236815" y="3510011"/>
            <a:ext cx="2224895" cy="276999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>
            <a:spAutoFit/>
          </a:bodyPr>
          <a:lstStyle/>
          <a:p>
            <a:r>
              <a:rPr lang="it-IT" sz="1200" b="1" dirty="0" smtClean="0">
                <a:solidFill>
                  <a:schemeClr val="accent2"/>
                </a:solidFill>
              </a:rPr>
              <a:t>Principal stress (MPa) </a:t>
            </a:r>
            <a:endParaRPr lang="en-GB" sz="1200" dirty="0">
              <a:solidFill>
                <a:schemeClr val="accent2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950546" y="5258634"/>
            <a:ext cx="184403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rgbClr val="FF0000"/>
                </a:solidFill>
              </a:rPr>
              <a:t>Potential</a:t>
            </a:r>
          </a:p>
          <a:p>
            <a:pPr algn="ctr"/>
            <a:r>
              <a:rPr lang="it-IT" sz="1600" dirty="0" smtClean="0">
                <a:solidFill>
                  <a:srgbClr val="FF0000"/>
                </a:solidFill>
              </a:rPr>
              <a:t>CRACK</a:t>
            </a:r>
            <a:endParaRPr lang="en-GB" sz="1600" dirty="0">
              <a:solidFill>
                <a:srgbClr val="FF0000"/>
              </a:solidFill>
            </a:endParaRPr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365" t="22710" r="71428" b="61283"/>
          <a:stretch/>
        </p:blipFill>
        <p:spPr bwMode="auto">
          <a:xfrm>
            <a:off x="7794576" y="3853426"/>
            <a:ext cx="643887" cy="12904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 rot="406858">
            <a:off x="4442914" y="5597046"/>
            <a:ext cx="2109239" cy="683835"/>
          </a:xfrm>
          <a:prstGeom prst="roundRect">
            <a:avLst>
              <a:gd name="adj" fmla="val 10636"/>
            </a:avLst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rgbClr val="FF0000"/>
                </a:solidFill>
              </a:rPr>
              <a:t>Solution</a:t>
            </a:r>
          </a:p>
          <a:p>
            <a:pPr algn="ctr"/>
            <a:r>
              <a:rPr lang="it-IT" b="1" dirty="0" smtClean="0">
                <a:solidFill>
                  <a:srgbClr val="FF0000"/>
                </a:solidFill>
              </a:rPr>
              <a:t>Abandoned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429301" y="4920080"/>
            <a:ext cx="1534867" cy="338554"/>
          </a:xfrm>
          <a:prstGeom prst="rect">
            <a:avLst/>
          </a:prstGeom>
          <a:solidFill>
            <a:schemeClr val="bg1"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600" dirty="0" smtClean="0">
                <a:solidFill>
                  <a:srgbClr val="FF0000"/>
                </a:solidFill>
              </a:rPr>
              <a:t>Plasticization</a:t>
            </a:r>
            <a:endParaRPr lang="en-GB" sz="1600" dirty="0">
              <a:solidFill>
                <a:srgbClr val="FF0000"/>
              </a:solidFill>
            </a:endParaRPr>
          </a:p>
        </p:txBody>
      </p:sp>
      <p:cxnSp>
        <p:nvCxnSpPr>
          <p:cNvPr id="17" name="Straight Connector 16"/>
          <p:cNvCxnSpPr>
            <a:stCxn id="12" idx="2"/>
          </p:cNvCxnSpPr>
          <p:nvPr/>
        </p:nvCxnSpPr>
        <p:spPr>
          <a:xfrm>
            <a:off x="1837657" y="1622012"/>
            <a:ext cx="397942" cy="1850414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6546943" y="3222844"/>
            <a:ext cx="141256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u="sng" dirty="0" smtClean="0"/>
              <a:t>Ext. Insulator</a:t>
            </a:r>
            <a:endParaRPr lang="en-GB" sz="1400" dirty="0"/>
          </a:p>
        </p:txBody>
      </p:sp>
      <p:cxnSp>
        <p:nvCxnSpPr>
          <p:cNvPr id="32" name="Straight Connector 31"/>
          <p:cNvCxnSpPr>
            <a:stCxn id="13" idx="2"/>
          </p:cNvCxnSpPr>
          <p:nvPr/>
        </p:nvCxnSpPr>
        <p:spPr>
          <a:xfrm flipH="1">
            <a:off x="2235599" y="1487694"/>
            <a:ext cx="405386" cy="1984731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4739849" y="3227190"/>
            <a:ext cx="70243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400" u="sng" dirty="0" smtClean="0"/>
              <a:t>Collar</a:t>
            </a:r>
            <a:endParaRPr lang="it-IT" sz="1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EN/MME-PE    M. Garlaschè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4FB53-3E53-416C-81F4-4E96986BE8A4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11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1851082" y="3742451"/>
            <a:ext cx="782587" cy="369332"/>
          </a:xfrm>
          <a:prstGeom prst="rect">
            <a:avLst/>
          </a:prstGeom>
          <a:scene3d>
            <a:camera prst="isometricOffAxis1Right"/>
            <a:lightRig rig="threePt" dir="t"/>
          </a:scene3d>
        </p:spPr>
        <p:txBody>
          <a:bodyPr wrap="none">
            <a:spAutoFit/>
          </a:bodyPr>
          <a:lstStyle/>
          <a:p>
            <a:r>
              <a:rPr lang="it-IT" dirty="0">
                <a:solidFill>
                  <a:schemeClr val="bg1"/>
                </a:solidFill>
              </a:rPr>
              <a:t>Al</a:t>
            </a:r>
            <a:r>
              <a:rPr lang="it-IT" baseline="-25000" dirty="0">
                <a:solidFill>
                  <a:schemeClr val="bg1"/>
                </a:solidFill>
              </a:rPr>
              <a:t>2</a:t>
            </a:r>
            <a:r>
              <a:rPr lang="it-IT" dirty="0">
                <a:solidFill>
                  <a:schemeClr val="bg1"/>
                </a:solidFill>
              </a:rPr>
              <a:t>O</a:t>
            </a:r>
            <a:r>
              <a:rPr lang="it-IT" baseline="-25000" dirty="0">
                <a:solidFill>
                  <a:schemeClr val="bg1"/>
                </a:solidFill>
              </a:rPr>
              <a:t>3</a:t>
            </a:r>
            <a:endParaRPr lang="en-GB" baseline="-25000" dirty="0">
              <a:solidFill>
                <a:schemeClr val="bg1"/>
              </a:solidFill>
            </a:endParaRPr>
          </a:p>
        </p:txBody>
      </p:sp>
      <p:sp>
        <p:nvSpPr>
          <p:cNvPr id="33" name="Rectangle 32"/>
          <p:cNvSpPr/>
          <p:nvPr/>
        </p:nvSpPr>
        <p:spPr>
          <a:xfrm>
            <a:off x="1612188" y="4969271"/>
            <a:ext cx="842282" cy="369332"/>
          </a:xfrm>
          <a:prstGeom prst="rect">
            <a:avLst/>
          </a:prstGeom>
          <a:scene3d>
            <a:camera prst="isometricOffAxis1Right"/>
            <a:lightRig rig="threePt" dir="t"/>
          </a:scene3d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Kovar</a:t>
            </a:r>
            <a:endParaRPr lang="en-GB" baseline="-25000" dirty="0">
              <a:solidFill>
                <a:schemeClr val="bg1"/>
              </a:solidFill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644448" y="3871870"/>
            <a:ext cx="772969" cy="369332"/>
          </a:xfrm>
          <a:prstGeom prst="rect">
            <a:avLst/>
          </a:prstGeom>
          <a:scene3d>
            <a:camera prst="isometricOffAxis1Right"/>
            <a:lightRig rig="threePt" dir="t"/>
          </a:scene3d>
        </p:spPr>
        <p:txBody>
          <a:bodyPr wrap="none">
            <a:spAutoFit/>
          </a:bodyPr>
          <a:lstStyle/>
          <a:p>
            <a:r>
              <a:rPr lang="it-IT" dirty="0" smtClean="0">
                <a:solidFill>
                  <a:schemeClr val="bg1"/>
                </a:solidFill>
              </a:rPr>
              <a:t>Steel</a:t>
            </a:r>
            <a:endParaRPr lang="en-GB" baseline="-25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7835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14/11/2013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2593" y="11981"/>
            <a:ext cx="6356335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en-US"/>
            </a:defPPr>
            <a:lvl1pPr defTabSz="457200" eaLnBrk="1" latinLnBrk="0" hangingPunct="1">
              <a:buNone/>
              <a:defRPr sz="2800" b="1" cap="none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it-IT" dirty="0"/>
              <a:t>IS02/03 - Front </a:t>
            </a:r>
            <a:r>
              <a:rPr lang="it-IT" dirty="0" smtClean="0"/>
              <a:t>End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975228" y="3032849"/>
            <a:ext cx="2207656" cy="11387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dirty="0" smtClean="0"/>
              <a:t>Results</a:t>
            </a:r>
          </a:p>
          <a:p>
            <a:endParaRPr lang="it-IT" sz="800" u="sng" dirty="0" smtClean="0"/>
          </a:p>
          <a:p>
            <a:r>
              <a:rPr lang="it-IT" sz="1600" u="sng" dirty="0" smtClean="0"/>
              <a:t>Stresses</a:t>
            </a:r>
            <a:r>
              <a:rPr lang="it-IT" sz="1600" dirty="0" smtClean="0"/>
              <a:t>: negligible</a:t>
            </a:r>
          </a:p>
          <a:p>
            <a:endParaRPr lang="it-IT" sz="1000" dirty="0" smtClean="0"/>
          </a:p>
          <a:p>
            <a:r>
              <a:rPr lang="it-IT" sz="1600" u="sng" dirty="0" smtClean="0"/>
              <a:t>Displacements</a:t>
            </a:r>
            <a:endParaRPr lang="en-GB" sz="1600" u="sng" dirty="0"/>
          </a:p>
        </p:txBody>
      </p:sp>
      <p:sp>
        <p:nvSpPr>
          <p:cNvPr id="9" name="TextBox 8"/>
          <p:cNvSpPr txBox="1"/>
          <p:nvPr/>
        </p:nvSpPr>
        <p:spPr>
          <a:xfrm rot="829497">
            <a:off x="4245770" y="5280750"/>
            <a:ext cx="27108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600" b="1" dirty="0">
                <a:solidFill>
                  <a:srgbClr val="00B050"/>
                </a:solidFill>
              </a:rPr>
              <a:t>BASELINE</a:t>
            </a:r>
            <a:endParaRPr lang="en-GB" sz="1600" b="1" dirty="0">
              <a:solidFill>
                <a:srgbClr val="00B050"/>
              </a:solidFill>
            </a:endParaRPr>
          </a:p>
          <a:p>
            <a:r>
              <a:rPr lang="it-IT" sz="1400" b="1" dirty="0" smtClean="0">
                <a:solidFill>
                  <a:srgbClr val="00B050"/>
                </a:solidFill>
              </a:rPr>
              <a:t>Optimization ongoing for reducing displacements</a:t>
            </a:r>
            <a:endParaRPr lang="en-GB" sz="14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06924" y="4393108"/>
            <a:ext cx="201369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400" dirty="0" smtClean="0"/>
              <a:t>..elastic, predictable</a:t>
            </a:r>
            <a:endParaRPr lang="en-GB" sz="1400" dirty="0"/>
          </a:p>
        </p:txBody>
      </p:sp>
      <p:pic>
        <p:nvPicPr>
          <p:cNvPr id="13" name="Picture 7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788" r="3776"/>
          <a:stretch/>
        </p:blipFill>
        <p:spPr bwMode="auto">
          <a:xfrm>
            <a:off x="561975" y="623714"/>
            <a:ext cx="2771775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00" t="11653" r="29365" b="21651"/>
          <a:stretch/>
        </p:blipFill>
        <p:spPr bwMode="auto">
          <a:xfrm>
            <a:off x="6930002" y="3690731"/>
            <a:ext cx="1302434" cy="26310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98" t="21143" r="56771" b="62099"/>
          <a:stretch/>
        </p:blipFill>
        <p:spPr bwMode="auto">
          <a:xfrm>
            <a:off x="6354886" y="4018653"/>
            <a:ext cx="628456" cy="11901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6766579" y="3399921"/>
            <a:ext cx="168347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b="1" dirty="0" smtClean="0">
                <a:solidFill>
                  <a:schemeClr val="accent2"/>
                </a:solidFill>
              </a:rPr>
              <a:t>Axial displ. (mm)</a:t>
            </a:r>
            <a:endParaRPr lang="en-GB" sz="1200" dirty="0">
              <a:solidFill>
                <a:schemeClr val="accent2"/>
              </a:solidFill>
            </a:endParaRPr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725" y="3492611"/>
            <a:ext cx="3656709" cy="27963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EN/MME-PE    M. Garlaschè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4FB53-3E53-416C-81F4-4E96986BE8A4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12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 rot="21061724">
            <a:off x="100733" y="3495794"/>
            <a:ext cx="1385316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dirty="0">
                <a:solidFill>
                  <a:schemeClr val="bg1"/>
                </a:solidFill>
              </a:rPr>
              <a:t>support rod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51407" y="5790218"/>
            <a:ext cx="84029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600" dirty="0" smtClean="0">
                <a:solidFill>
                  <a:schemeClr val="bg1"/>
                </a:solidFill>
              </a:rPr>
              <a:t>bellow</a:t>
            </a:r>
            <a:endParaRPr lang="en-GB" sz="1600" dirty="0">
              <a:solidFill>
                <a:schemeClr val="bg1"/>
              </a:solidFill>
            </a:endParaRPr>
          </a:p>
        </p:txBody>
      </p:sp>
      <p:cxnSp>
        <p:nvCxnSpPr>
          <p:cNvPr id="19" name="Straight Connector 18"/>
          <p:cNvCxnSpPr/>
          <p:nvPr/>
        </p:nvCxnSpPr>
        <p:spPr>
          <a:xfrm flipV="1">
            <a:off x="1281628" y="5463540"/>
            <a:ext cx="210074" cy="40386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975228" y="588541"/>
            <a:ext cx="4572000" cy="221599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it-IT" b="1" i="1" dirty="0"/>
              <a:t>Goal</a:t>
            </a:r>
          </a:p>
          <a:p>
            <a:endParaRPr lang="it-IT" sz="800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/>
              <a:t>Alternative design </a:t>
            </a:r>
            <a:r>
              <a:rPr lang="it-IT" sz="1600" dirty="0" smtClean="0"/>
              <a:t>with Insulator brazed </a:t>
            </a:r>
            <a:r>
              <a:rPr lang="it-IT" sz="1600" dirty="0"/>
              <a:t>to </a:t>
            </a:r>
            <a:r>
              <a:rPr lang="it-IT" sz="1600" dirty="0" smtClean="0"/>
              <a:t>collars</a:t>
            </a:r>
            <a:endParaRPr lang="en-GB" sz="1600" dirty="0"/>
          </a:p>
          <a:p>
            <a:pPr marL="171450" indent="-171450">
              <a:buFont typeface="Arial" panose="020B0604020202020204" pitchFamily="34" charset="0"/>
              <a:buChar char="•"/>
            </a:pPr>
            <a:endParaRPr lang="it-IT" sz="8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Reduce </a:t>
            </a:r>
            <a:r>
              <a:rPr lang="it-IT" sz="1600" dirty="0"/>
              <a:t>load on collar and </a:t>
            </a:r>
            <a:r>
              <a:rPr lang="it-IT" sz="1600" dirty="0" smtClean="0"/>
              <a:t>Ext. Insulator by </a:t>
            </a:r>
            <a:r>
              <a:rPr lang="it-IT" sz="1600" dirty="0"/>
              <a:t>bellow + support </a:t>
            </a:r>
            <a:r>
              <a:rPr lang="it-IT" sz="1600" dirty="0" smtClean="0"/>
              <a:t>rods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it-IT" sz="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New Requests:</a:t>
            </a:r>
          </a:p>
          <a:p>
            <a:pPr marL="742950" lvl="1" indent="-285750">
              <a:buFont typeface="Courier New" panose="02070309020205020404" pitchFamily="49" charset="0"/>
              <a:buChar char="o"/>
            </a:pPr>
            <a:r>
              <a:rPr lang="it-IT" sz="1600" dirty="0" smtClean="0"/>
              <a:t>improve optics </a:t>
            </a:r>
            <a:r>
              <a:rPr lang="it-IT" sz="1600" dirty="0" smtClean="0">
                <a:sym typeface="Wingdings" panose="05000000000000000000" pitchFamily="2" charset="2"/>
              </a:rPr>
              <a:t></a:t>
            </a:r>
            <a:r>
              <a:rPr lang="it-IT" sz="1600" dirty="0" smtClean="0"/>
              <a:t> no 2ary vacuum</a:t>
            </a:r>
          </a:p>
        </p:txBody>
      </p:sp>
      <p:cxnSp>
        <p:nvCxnSpPr>
          <p:cNvPr id="20" name="Straight Arrow Connector 19"/>
          <p:cNvCxnSpPr/>
          <p:nvPr/>
        </p:nvCxnSpPr>
        <p:spPr>
          <a:xfrm flipV="1">
            <a:off x="1386665" y="1912620"/>
            <a:ext cx="632451" cy="205740"/>
          </a:xfrm>
          <a:prstGeom prst="straightConnector1">
            <a:avLst/>
          </a:prstGeom>
          <a:ln w="38100">
            <a:solidFill>
              <a:srgbClr val="FF0000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1371425" y="2015490"/>
            <a:ext cx="175435" cy="15621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37877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14/11/2013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593" y="11981"/>
            <a:ext cx="7698921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en-US"/>
            </a:defPPr>
            <a:lvl1pPr defTabSz="457200" eaLnBrk="1" latinLnBrk="0" hangingPunct="1">
              <a:buNone/>
              <a:defRPr sz="2800" b="1" cap="none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it-IT" dirty="0" smtClean="0"/>
              <a:t>Conclusions and future outlook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EN/MME-PE    M. </a:t>
            </a:r>
            <a:r>
              <a:rPr lang="fr-FR" dirty="0" err="1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Garlaschè</a:t>
            </a:r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4FB53-3E53-416C-81F4-4E96986BE8A4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13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826"/>
          <a:stretch/>
        </p:blipFill>
        <p:spPr bwMode="auto">
          <a:xfrm>
            <a:off x="152393" y="508767"/>
            <a:ext cx="5061865" cy="4368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5622599" y="638053"/>
            <a:ext cx="2764971" cy="1798998"/>
            <a:chOff x="5622599" y="931975"/>
            <a:chExt cx="2764971" cy="1798998"/>
          </a:xfrm>
        </p:grpSpPr>
        <p:pic>
          <p:nvPicPr>
            <p:cNvPr id="29" name="Picture 1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84787" r="74884" b="5024"/>
            <a:stretch/>
          </p:blipFill>
          <p:spPr bwMode="auto">
            <a:xfrm>
              <a:off x="5622599" y="1227771"/>
              <a:ext cx="699343" cy="4855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" name="TextBox 29"/>
            <p:cNvSpPr txBox="1"/>
            <p:nvPr/>
          </p:nvSpPr>
          <p:spPr>
            <a:xfrm>
              <a:off x="5622599" y="931975"/>
              <a:ext cx="2356630" cy="30777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defTabSz="457200" eaLnBrk="1" latinLnBrk="0" hangingPunct="1">
                <a:buNone/>
                <a:defRPr sz="2800" b="1" cap="none">
                  <a:ln w="1905"/>
                  <a:solidFill>
                    <a:schemeClr val="accent6">
                      <a:lumMod val="75000"/>
                    </a:schemeClr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+mn-lt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>
                <a:defRPr>
                  <a:solidFill>
                    <a:schemeClr val="tx2"/>
                  </a:solidFill>
                </a:defRPr>
              </a:lvl6pPr>
              <a:lvl7pPr>
                <a:defRPr>
                  <a:solidFill>
                    <a:schemeClr val="tx2"/>
                  </a:solidFill>
                </a:defRPr>
              </a:lvl7pPr>
              <a:lvl8pPr>
                <a:defRPr>
                  <a:solidFill>
                    <a:schemeClr val="tx2"/>
                  </a:solidFill>
                </a:defRPr>
              </a:lvl8pPr>
              <a:lvl9pPr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it-IT" sz="1400" dirty="0" smtClean="0">
                  <a:solidFill>
                    <a:srgbClr val="00B050"/>
                  </a:solidFill>
                  <a:effectLst/>
                </a:rPr>
                <a:t>June 2011 </a:t>
              </a:r>
              <a:r>
                <a:rPr lang="it-IT" sz="1400" dirty="0" smtClean="0">
                  <a:solidFill>
                    <a:srgbClr val="00B050"/>
                  </a:solidFill>
                  <a:effectLst/>
                  <a:sym typeface="Wingdings" panose="05000000000000000000" pitchFamily="2" charset="2"/>
                </a:rPr>
                <a:t> Present</a:t>
              </a:r>
              <a:r>
                <a:rPr lang="it-IT" sz="1400" dirty="0" smtClean="0">
                  <a:solidFill>
                    <a:srgbClr val="00B050"/>
                  </a:solidFill>
                  <a:effectLst/>
                </a:rPr>
                <a:t>:</a:t>
              </a:r>
              <a:endParaRPr lang="en-GB" sz="1400" dirty="0">
                <a:solidFill>
                  <a:srgbClr val="00B050"/>
                </a:solidFill>
                <a:effectLst/>
              </a:endParaRPr>
            </a:p>
          </p:txBody>
        </p:sp>
        <p:pic>
          <p:nvPicPr>
            <p:cNvPr id="32" name="Picture 1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929" t="84805" r="12086" b="4945"/>
            <a:stretch/>
          </p:blipFill>
          <p:spPr bwMode="auto">
            <a:xfrm>
              <a:off x="6335486" y="1230211"/>
              <a:ext cx="1055914" cy="4885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3" name="TextBox 32"/>
            <p:cNvSpPr txBox="1"/>
            <p:nvPr/>
          </p:nvSpPr>
          <p:spPr>
            <a:xfrm>
              <a:off x="5622599" y="1776866"/>
              <a:ext cx="2764971" cy="95410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defTabSz="457200" eaLnBrk="1" latinLnBrk="0" hangingPunct="1">
                <a:buNone/>
                <a:defRPr sz="2800" b="1" cap="none">
                  <a:ln w="1905"/>
                  <a:solidFill>
                    <a:schemeClr val="accent6">
                      <a:lumMod val="75000"/>
                    </a:schemeClr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+mn-lt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>
                <a:defRPr>
                  <a:solidFill>
                    <a:schemeClr val="tx2"/>
                  </a:solidFill>
                </a:defRPr>
              </a:lvl6pPr>
              <a:lvl7pPr>
                <a:defRPr>
                  <a:solidFill>
                    <a:schemeClr val="tx2"/>
                  </a:solidFill>
                </a:defRPr>
              </a:lvl7pPr>
              <a:lvl8pPr>
                <a:defRPr>
                  <a:solidFill>
                    <a:schemeClr val="tx2"/>
                  </a:solidFill>
                </a:defRPr>
              </a:lvl8pPr>
              <a:lvl9pPr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it-IT" sz="1400" dirty="0" smtClean="0">
                  <a:solidFill>
                    <a:srgbClr val="00B050"/>
                  </a:solidFill>
                  <a:effectLst/>
                </a:rPr>
                <a:t>Engineering activities required ≈ 3 FTE</a:t>
              </a:r>
            </a:p>
            <a:p>
              <a:r>
                <a:rPr lang="it-IT" sz="1400" dirty="0" smtClean="0">
                  <a:solidFill>
                    <a:srgbClr val="00B050"/>
                  </a:solidFill>
                  <a:effectLst/>
                </a:rPr>
                <a:t>(2 Fellows working 50% on the L4 IS)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5622599" y="2748389"/>
            <a:ext cx="2498145" cy="2001699"/>
            <a:chOff x="5622599" y="3162057"/>
            <a:chExt cx="2498145" cy="2001699"/>
          </a:xfrm>
        </p:grpSpPr>
        <p:pic>
          <p:nvPicPr>
            <p:cNvPr id="28" name="Picture 1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892" t="90086" r="49356" b="860"/>
            <a:stretch/>
          </p:blipFill>
          <p:spPr bwMode="auto">
            <a:xfrm>
              <a:off x="5636143" y="3511674"/>
              <a:ext cx="699343" cy="43144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4" name="TextBox 33"/>
            <p:cNvSpPr txBox="1"/>
            <p:nvPr/>
          </p:nvSpPr>
          <p:spPr>
            <a:xfrm>
              <a:off x="5622599" y="3162057"/>
              <a:ext cx="2356630" cy="307777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defTabSz="457200" eaLnBrk="1" latinLnBrk="0" hangingPunct="1">
                <a:buNone/>
                <a:defRPr sz="2800" b="1" cap="none">
                  <a:ln w="1905"/>
                  <a:solidFill>
                    <a:schemeClr val="accent6">
                      <a:lumMod val="75000"/>
                    </a:schemeClr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+mn-lt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>
                <a:defRPr>
                  <a:solidFill>
                    <a:schemeClr val="tx2"/>
                  </a:solidFill>
                </a:defRPr>
              </a:lvl6pPr>
              <a:lvl7pPr>
                <a:defRPr>
                  <a:solidFill>
                    <a:schemeClr val="tx2"/>
                  </a:solidFill>
                </a:defRPr>
              </a:lvl7pPr>
              <a:lvl8pPr>
                <a:defRPr>
                  <a:solidFill>
                    <a:schemeClr val="tx2"/>
                  </a:solidFill>
                </a:defRPr>
              </a:lvl8pPr>
              <a:lvl9pPr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it-IT" sz="1400" dirty="0" smtClean="0">
                  <a:solidFill>
                    <a:srgbClr val="0070C0"/>
                  </a:solidFill>
                  <a:effectLst/>
                </a:rPr>
                <a:t>Present </a:t>
              </a:r>
              <a:r>
                <a:rPr lang="it-IT" sz="1400" dirty="0" smtClean="0">
                  <a:solidFill>
                    <a:srgbClr val="0070C0"/>
                  </a:solidFill>
                  <a:effectLst/>
                  <a:sym typeface="Wingdings" panose="05000000000000000000" pitchFamily="2" charset="2"/>
                </a:rPr>
                <a:t> future...</a:t>
              </a:r>
              <a:endParaRPr lang="en-GB" sz="1400" dirty="0">
                <a:solidFill>
                  <a:srgbClr val="0070C0"/>
                </a:solidFill>
                <a:effectLst/>
              </a:endParaRPr>
            </a:p>
          </p:txBody>
        </p:sp>
        <p:pic>
          <p:nvPicPr>
            <p:cNvPr id="35" name="Picture 1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4929" t="89513" r="12086" b="-793"/>
            <a:stretch/>
          </p:blipFill>
          <p:spPr bwMode="auto">
            <a:xfrm>
              <a:off x="6366814" y="3471686"/>
              <a:ext cx="1055914" cy="5376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" name="TextBox 40"/>
            <p:cNvSpPr txBox="1"/>
            <p:nvPr/>
          </p:nvSpPr>
          <p:spPr>
            <a:xfrm>
              <a:off x="5622600" y="3994205"/>
              <a:ext cx="2498144" cy="1169551"/>
            </a:xfrm>
            <a:prstGeom prst="rect">
              <a:avLst/>
            </a:prstGeom>
            <a:noFill/>
          </p:spPr>
          <p:txBody>
            <a:bodyPr vert="horz" wrap="square" lIns="91440" tIns="45720" rIns="91440" bIns="45720" rtlCol="0" anchor="t">
              <a:spAutoFit/>
            </a:bodyPr>
            <a:lstStyle>
              <a:defPPr>
                <a:defRPr lang="en-US"/>
              </a:defPPr>
              <a:lvl1pPr defTabSz="457200" eaLnBrk="1" latinLnBrk="0" hangingPunct="1">
                <a:buNone/>
                <a:defRPr sz="2800" b="1" cap="none">
                  <a:ln w="1905"/>
                  <a:solidFill>
                    <a:schemeClr val="accent6">
                      <a:lumMod val="75000"/>
                    </a:schemeClr>
                  </a:solidFill>
                  <a:effectLst>
                    <a:outerShdw blurRad="50800" dist="38100" dir="8100000" algn="tr" rotWithShape="0">
                      <a:prstClr val="black">
                        <a:alpha val="40000"/>
                      </a:prstClr>
                    </a:outerShdw>
                  </a:effectLst>
                  <a:latin typeface="+mn-lt"/>
                </a:defRPr>
              </a:lvl1pPr>
              <a:lvl2pPr eaLnBrk="1" hangingPunct="1">
                <a:defRPr>
                  <a:solidFill>
                    <a:schemeClr val="tx2"/>
                  </a:solidFill>
                </a:defRPr>
              </a:lvl2pPr>
              <a:lvl3pPr eaLnBrk="1" hangingPunct="1">
                <a:defRPr>
                  <a:solidFill>
                    <a:schemeClr val="tx2"/>
                  </a:solidFill>
                </a:defRPr>
              </a:lvl3pPr>
              <a:lvl4pPr eaLnBrk="1" hangingPunct="1">
                <a:defRPr>
                  <a:solidFill>
                    <a:schemeClr val="tx2"/>
                  </a:solidFill>
                </a:defRPr>
              </a:lvl4pPr>
              <a:lvl5pPr eaLnBrk="1" hangingPunct="1">
                <a:defRPr>
                  <a:solidFill>
                    <a:schemeClr val="tx2"/>
                  </a:solidFill>
                </a:defRPr>
              </a:lvl5pPr>
              <a:lvl6pPr>
                <a:defRPr>
                  <a:solidFill>
                    <a:schemeClr val="tx2"/>
                  </a:solidFill>
                </a:defRPr>
              </a:lvl6pPr>
              <a:lvl7pPr>
                <a:defRPr>
                  <a:solidFill>
                    <a:schemeClr val="tx2"/>
                  </a:solidFill>
                </a:defRPr>
              </a:lvl7pPr>
              <a:lvl8pPr>
                <a:defRPr>
                  <a:solidFill>
                    <a:schemeClr val="tx2"/>
                  </a:solidFill>
                </a:defRPr>
              </a:lvl8pPr>
              <a:lvl9pPr>
                <a:defRPr>
                  <a:solidFill>
                    <a:schemeClr val="tx2"/>
                  </a:solidFill>
                </a:defRPr>
              </a:lvl9pPr>
            </a:lstStyle>
            <a:p>
              <a:r>
                <a:rPr lang="it-IT" sz="1400" u="sng" dirty="0" smtClean="0">
                  <a:solidFill>
                    <a:srgbClr val="0070C0"/>
                  </a:solidFill>
                  <a:effectLst/>
                  <a:uFill>
                    <a:solidFill>
                      <a:srgbClr val="FF0000"/>
                    </a:solidFill>
                  </a:uFill>
                </a:rPr>
                <a:t>Estimate for future engineering activities ≈ 1,5 FTE</a:t>
              </a:r>
            </a:p>
            <a:p>
              <a:r>
                <a:rPr lang="it-IT" sz="1400" u="sng" dirty="0" smtClean="0">
                  <a:solidFill>
                    <a:srgbClr val="0070C0"/>
                  </a:solidFill>
                  <a:effectLst/>
                  <a:uFill>
                    <a:solidFill>
                      <a:srgbClr val="FF0000"/>
                    </a:solidFill>
                  </a:uFill>
                </a:rPr>
                <a:t>(1 Fellow working 50% on the L4 IS)</a:t>
              </a:r>
            </a:p>
          </p:txBody>
        </p:sp>
      </p:grpSp>
      <p:sp>
        <p:nvSpPr>
          <p:cNvPr id="42" name="TextBox 41"/>
          <p:cNvSpPr txBox="1"/>
          <p:nvPr/>
        </p:nvSpPr>
        <p:spPr>
          <a:xfrm>
            <a:off x="238889" y="4880013"/>
            <a:ext cx="6902139" cy="14157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600" b="1" dirty="0" smtClean="0">
                <a:solidFill>
                  <a:srgbClr val="0070C0"/>
                </a:solidFill>
              </a:rPr>
              <a:t>What’s Next</a:t>
            </a:r>
            <a:r>
              <a:rPr lang="it-IT" sz="1600" b="1" dirty="0">
                <a:solidFill>
                  <a:srgbClr val="0070C0"/>
                </a:solidFill>
              </a:rPr>
              <a:t> </a:t>
            </a:r>
            <a:r>
              <a:rPr lang="it-IT" sz="1600" b="1" dirty="0" smtClean="0">
                <a:solidFill>
                  <a:srgbClr val="0070C0"/>
                </a:solidFill>
              </a:rPr>
              <a:t>(IS02 / IS03):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it-IT" sz="1400" b="1" dirty="0" smtClean="0">
                <a:solidFill>
                  <a:srgbClr val="0070C0"/>
                </a:solidFill>
              </a:rPr>
              <a:t>Design finalization of Front-End and Ext. Insulator: </a:t>
            </a:r>
            <a:br>
              <a:rPr lang="it-IT" sz="1400" b="1" dirty="0" smtClean="0">
                <a:solidFill>
                  <a:srgbClr val="0070C0"/>
                </a:solidFill>
              </a:rPr>
            </a:br>
            <a:r>
              <a:rPr lang="it-IT" sz="1400" b="1" dirty="0" smtClean="0">
                <a:solidFill>
                  <a:srgbClr val="0070C0"/>
                </a:solidFill>
              </a:rPr>
              <a:t>structural analysis and experimental validation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it-IT" sz="1400" b="1" dirty="0">
                <a:solidFill>
                  <a:srgbClr val="0070C0"/>
                </a:solidFill>
              </a:rPr>
              <a:t>Cesium O</a:t>
            </a:r>
            <a:r>
              <a:rPr lang="it-IT" sz="1400" b="1" dirty="0" smtClean="0">
                <a:solidFill>
                  <a:srgbClr val="0070C0"/>
                </a:solidFill>
              </a:rPr>
              <a:t>ven – thermo-mechanical calculations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it-IT" sz="1400" b="1" dirty="0" smtClean="0">
                <a:solidFill>
                  <a:srgbClr val="0070C0"/>
                </a:solidFill>
              </a:rPr>
              <a:t>Structural analysis to integrate IS03 Plasma Generator</a:t>
            </a:r>
          </a:p>
          <a:p>
            <a:pPr marL="285750" indent="-285750">
              <a:buFont typeface="Courier New" panose="02070309020205020404" pitchFamily="49" charset="0"/>
              <a:buChar char="o"/>
            </a:pPr>
            <a:r>
              <a:rPr lang="it-IT" sz="1400" b="1" dirty="0" smtClean="0">
                <a:solidFill>
                  <a:srgbClr val="0070C0"/>
                </a:solidFill>
              </a:rPr>
              <a:t>Cold Cs Trap: thermal analysis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3614063" y="1180544"/>
            <a:ext cx="1289951" cy="3667518"/>
            <a:chOff x="3614063" y="1180544"/>
            <a:chExt cx="1289951" cy="3667518"/>
          </a:xfrm>
        </p:grpSpPr>
        <p:sp>
          <p:nvSpPr>
            <p:cNvPr id="9" name="Rectangle 8"/>
            <p:cNvSpPr/>
            <p:nvPr/>
          </p:nvSpPr>
          <p:spPr>
            <a:xfrm>
              <a:off x="4414161" y="1180544"/>
              <a:ext cx="473525" cy="396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Rectangle 42"/>
            <p:cNvSpPr/>
            <p:nvPr/>
          </p:nvSpPr>
          <p:spPr>
            <a:xfrm>
              <a:off x="4430489" y="1991123"/>
              <a:ext cx="473525" cy="2799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614063" y="1997985"/>
              <a:ext cx="473525" cy="2799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4430489" y="2347293"/>
              <a:ext cx="473525" cy="2799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6" name="Rectangle 45"/>
            <p:cNvSpPr/>
            <p:nvPr/>
          </p:nvSpPr>
          <p:spPr>
            <a:xfrm>
              <a:off x="4414160" y="2687442"/>
              <a:ext cx="473525" cy="2799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7" name="Rectangle 46"/>
            <p:cNvSpPr/>
            <p:nvPr/>
          </p:nvSpPr>
          <p:spPr>
            <a:xfrm>
              <a:off x="4427769" y="4298895"/>
              <a:ext cx="473525" cy="2799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8" name="Rectangle 47"/>
            <p:cNvSpPr/>
            <p:nvPr/>
          </p:nvSpPr>
          <p:spPr>
            <a:xfrm>
              <a:off x="4416888" y="4622407"/>
              <a:ext cx="473525" cy="22565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320059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20000"/>
            <a:grayscl/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945662" y="1906422"/>
            <a:ext cx="725267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dirty="0" smtClean="0"/>
              <a:t>Thank you for your Attention!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3732594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14/11/2013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593" y="11981"/>
            <a:ext cx="6356335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en-US"/>
            </a:defPPr>
            <a:lvl1pPr defTabSz="457200" eaLnBrk="1" latinLnBrk="0" hangingPunct="1">
              <a:buNone/>
              <a:defRPr sz="2800" b="1" cap="none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it-IT" dirty="0" smtClean="0"/>
              <a:t>Summary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987892" y="721692"/>
            <a:ext cx="683681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dirty="0" smtClean="0"/>
              <a:t>Integrated mechanical design and engineering: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smtClean="0"/>
              <a:t>analytical/Finite Element analyses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2000" dirty="0" smtClean="0"/>
              <a:t>experimental tests</a:t>
            </a:r>
          </a:p>
          <a:p>
            <a:r>
              <a:rPr lang="it-IT" sz="2000" dirty="0"/>
              <a:t>From </a:t>
            </a:r>
            <a:r>
              <a:rPr lang="it-IT" sz="2000" dirty="0" smtClean="0"/>
              <a:t>conceptual design to product engineering...</a:t>
            </a:r>
            <a:endParaRPr lang="en-GB" sz="2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EN/MME-PE    M. Garlaschè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4FB53-3E53-416C-81F4-4E96986BE8A4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2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7892" y="2153995"/>
            <a:ext cx="6836810" cy="40658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055914" y="5856515"/>
            <a:ext cx="1589314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i="1" dirty="0" smtClean="0"/>
              <a:t>Courtesy J. Lettry</a:t>
            </a:r>
            <a:endParaRPr lang="en-GB" sz="1200" i="1" dirty="0"/>
          </a:p>
        </p:txBody>
      </p:sp>
      <p:sp>
        <p:nvSpPr>
          <p:cNvPr id="9" name="Oval 8"/>
          <p:cNvSpPr/>
          <p:nvPr/>
        </p:nvSpPr>
        <p:spPr>
          <a:xfrm>
            <a:off x="5388429" y="3032597"/>
            <a:ext cx="6096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1" name="Oval 10"/>
          <p:cNvSpPr/>
          <p:nvPr/>
        </p:nvSpPr>
        <p:spPr>
          <a:xfrm>
            <a:off x="6288300" y="3033567"/>
            <a:ext cx="6096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2" name="Oval 11"/>
          <p:cNvSpPr/>
          <p:nvPr/>
        </p:nvSpPr>
        <p:spPr>
          <a:xfrm>
            <a:off x="6266528" y="3936113"/>
            <a:ext cx="6096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3" name="Oval 12"/>
          <p:cNvSpPr/>
          <p:nvPr/>
        </p:nvSpPr>
        <p:spPr>
          <a:xfrm>
            <a:off x="6266529" y="4252723"/>
            <a:ext cx="6096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15" name="Oval 14"/>
          <p:cNvSpPr/>
          <p:nvPr/>
        </p:nvSpPr>
        <p:spPr>
          <a:xfrm>
            <a:off x="5388429" y="3419965"/>
            <a:ext cx="609600" cy="3810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cxnSp>
        <p:nvCxnSpPr>
          <p:cNvPr id="16" name="Straight Connector 15"/>
          <p:cNvCxnSpPr/>
          <p:nvPr/>
        </p:nvCxnSpPr>
        <p:spPr>
          <a:xfrm>
            <a:off x="1545771" y="3223097"/>
            <a:ext cx="144888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1545771" y="3456324"/>
            <a:ext cx="1166949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1523999" y="3691183"/>
            <a:ext cx="1188721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545771" y="4219568"/>
            <a:ext cx="1556658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>
            <a:off x="1534885" y="4475881"/>
            <a:ext cx="598715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1534885" y="4997469"/>
            <a:ext cx="1110343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Oval 22"/>
          <p:cNvSpPr/>
          <p:nvPr/>
        </p:nvSpPr>
        <p:spPr>
          <a:xfrm>
            <a:off x="6266529" y="3405495"/>
            <a:ext cx="6096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5373915" y="4223695"/>
            <a:ext cx="609600" cy="3810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87641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2" grpId="0" animBg="1"/>
      <p:bldP spid="13" grpId="0" animBg="1"/>
      <p:bldP spid="15" grpId="0" animBg="1"/>
      <p:bldP spid="23" grpId="0" animBg="1"/>
      <p:bldP spid="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14/11/2013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593" y="11981"/>
            <a:ext cx="6356335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en-US"/>
            </a:defPPr>
            <a:lvl1pPr defTabSz="457200" eaLnBrk="1" latinLnBrk="0" hangingPunct="1">
              <a:buNone/>
              <a:defRPr sz="2800" b="1" cap="none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it-IT" dirty="0"/>
              <a:t>IS01 - Front </a:t>
            </a:r>
            <a:r>
              <a:rPr lang="it-IT" dirty="0" smtClean="0"/>
              <a:t>End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211812" y="5260092"/>
            <a:ext cx="851154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smtClean="0"/>
              <a:t>Goal</a:t>
            </a:r>
          </a:p>
          <a:p>
            <a:endParaRPr lang="it-IT" sz="800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Structural analysis of IS Front End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Assess </a:t>
            </a:r>
            <a:r>
              <a:rPr lang="it-IT" sz="1600" dirty="0"/>
              <a:t>performance of EPGM E</a:t>
            </a:r>
            <a:r>
              <a:rPr lang="it-IT" sz="1600" dirty="0" smtClean="0"/>
              <a:t>xternal </a:t>
            </a:r>
            <a:r>
              <a:rPr lang="it-IT" sz="1600" dirty="0"/>
              <a:t>I</a:t>
            </a:r>
            <a:r>
              <a:rPr lang="it-IT" sz="1600" dirty="0" smtClean="0"/>
              <a:t>nsulator</a:t>
            </a:r>
            <a:endParaRPr lang="it-IT" sz="1600" dirty="0"/>
          </a:p>
        </p:txBody>
      </p:sp>
      <p:pic>
        <p:nvPicPr>
          <p:cNvPr id="2051" name="Picture 1" descr="image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806" y="2175080"/>
            <a:ext cx="2616876" cy="3044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EN/MME-PE    M. Garlaschè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4FB53-3E53-416C-81F4-4E96986BE8A4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3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563334" y="1428378"/>
            <a:ext cx="33086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smtClean="0"/>
              <a:t>Plasma Generator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smtClean="0"/>
              <a:t>1</a:t>
            </a:r>
            <a:r>
              <a:rPr lang="it-IT" sz="1400" baseline="30000" dirty="0" smtClean="0"/>
              <a:t>ary</a:t>
            </a:r>
            <a:r>
              <a:rPr lang="it-IT" sz="1400" dirty="0" smtClean="0"/>
              <a:t> vacuum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smtClean="0"/>
              <a:t>2</a:t>
            </a:r>
            <a:r>
              <a:rPr lang="it-IT" sz="1400" baseline="30000" dirty="0" smtClean="0"/>
              <a:t>ary</a:t>
            </a:r>
            <a:r>
              <a:rPr lang="it-IT" sz="1400" dirty="0" smtClean="0"/>
              <a:t> vacuum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smtClean="0"/>
              <a:t>O-Ring Seal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010113" y="1059233"/>
            <a:ext cx="18006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smtClean="0"/>
              <a:t>Main Loads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700" t="37085" r="32937" b="30000"/>
          <a:stretch/>
        </p:blipFill>
        <p:spPr bwMode="auto">
          <a:xfrm rot="5400000">
            <a:off x="2675553" y="1301728"/>
            <a:ext cx="4686275" cy="31751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ounded Rectangle 8"/>
          <p:cNvSpPr/>
          <p:nvPr/>
        </p:nvSpPr>
        <p:spPr>
          <a:xfrm>
            <a:off x="4603000" y="1642820"/>
            <a:ext cx="1557580" cy="402720"/>
          </a:xfrm>
          <a:prstGeom prst="roundRect">
            <a:avLst/>
          </a:prstGeom>
          <a:noFill/>
          <a:ln w="38100">
            <a:solidFill>
              <a:schemeClr val="accent5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cxnSp>
        <p:nvCxnSpPr>
          <p:cNvPr id="12" name="Straight Connector 11"/>
          <p:cNvCxnSpPr/>
          <p:nvPr/>
        </p:nvCxnSpPr>
        <p:spPr>
          <a:xfrm>
            <a:off x="3363136" y="4928461"/>
            <a:ext cx="3525864" cy="15498"/>
          </a:xfrm>
          <a:prstGeom prst="line">
            <a:avLst/>
          </a:prstGeom>
          <a:ln w="28575">
            <a:solidFill>
              <a:schemeClr val="tx1"/>
            </a:solidFill>
            <a:prstDash val="dash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4672742" y="2382485"/>
            <a:ext cx="1445217" cy="2966755"/>
          </a:xfrm>
          <a:prstGeom prst="roundRect">
            <a:avLst/>
          </a:prstGeom>
          <a:noFill/>
          <a:ln w="381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14" name="Down Arrow 13"/>
          <p:cNvSpPr/>
          <p:nvPr/>
        </p:nvSpPr>
        <p:spPr>
          <a:xfrm>
            <a:off x="4161298" y="4767274"/>
            <a:ext cx="441702" cy="644930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6" name="Group 15"/>
          <p:cNvGrpSpPr/>
          <p:nvPr/>
        </p:nvGrpSpPr>
        <p:grpSpPr>
          <a:xfrm>
            <a:off x="5395350" y="2735401"/>
            <a:ext cx="3433013" cy="2690793"/>
            <a:chOff x="5395350" y="2735401"/>
            <a:chExt cx="3433013" cy="2690793"/>
          </a:xfrm>
        </p:grpSpPr>
        <p:pic>
          <p:nvPicPr>
            <p:cNvPr id="1028" name="Picture 4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700" t="25279" r="27107" b="26333"/>
            <a:stretch/>
          </p:blipFill>
          <p:spPr bwMode="auto">
            <a:xfrm rot="5400000">
              <a:off x="5649607" y="2635033"/>
              <a:ext cx="2536904" cy="3045418"/>
            </a:xfrm>
            <a:prstGeom prst="rect">
              <a:avLst/>
            </a:prstGeom>
            <a:noFill/>
            <a:ln w="9525">
              <a:solidFill>
                <a:schemeClr val="bg1">
                  <a:lumMod val="75000"/>
                </a:schemeClr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42" name="Oval 41"/>
            <p:cNvSpPr/>
            <p:nvPr/>
          </p:nvSpPr>
          <p:spPr>
            <a:xfrm>
              <a:off x="6544800" y="4649949"/>
              <a:ext cx="232190" cy="234649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449143" y="3964882"/>
              <a:ext cx="137922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>
                  <a:solidFill>
                    <a:schemeClr val="bg1"/>
                  </a:solidFill>
                </a:rPr>
                <a:t>EPGM</a:t>
              </a:r>
            </a:p>
            <a:p>
              <a:r>
                <a:rPr lang="it-IT" sz="1400" dirty="0" smtClean="0">
                  <a:solidFill>
                    <a:schemeClr val="bg1"/>
                  </a:solidFill>
                </a:rPr>
                <a:t>Insulator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5624770" y="4143903"/>
              <a:ext cx="89307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>
                  <a:solidFill>
                    <a:schemeClr val="bg1"/>
                  </a:solidFill>
                </a:rPr>
                <a:t>Steel Flange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628198" y="2735401"/>
              <a:ext cx="137922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>
                  <a:solidFill>
                    <a:schemeClr val="bg1"/>
                  </a:solidFill>
                </a:rPr>
                <a:t>Ti Insert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7058751" y="4726274"/>
              <a:ext cx="113555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dirty="0" smtClean="0">
                  <a:solidFill>
                    <a:schemeClr val="bg1"/>
                  </a:solidFill>
                </a:rPr>
                <a:t>O-Ring </a:t>
              </a:r>
              <a:r>
                <a:rPr lang="it-IT" sz="1200" dirty="0">
                  <a:solidFill>
                    <a:schemeClr val="bg1"/>
                  </a:solidFill>
                </a:rPr>
                <a:t>S</a:t>
              </a:r>
              <a:r>
                <a:rPr lang="it-IT" sz="1200" dirty="0" smtClean="0">
                  <a:solidFill>
                    <a:schemeClr val="bg1"/>
                  </a:solidFill>
                </a:rPr>
                <a:t>eal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cxnSp>
          <p:nvCxnSpPr>
            <p:cNvPr id="47" name="Straight Connector 46"/>
            <p:cNvCxnSpPr/>
            <p:nvPr/>
          </p:nvCxnSpPr>
          <p:spPr>
            <a:xfrm flipH="1" flipV="1">
              <a:off x="6815467" y="4767274"/>
              <a:ext cx="309233" cy="75419"/>
            </a:xfrm>
            <a:prstGeom prst="line">
              <a:avLst/>
            </a:prstGeom>
            <a:ln w="12700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48"/>
            <p:cNvSpPr/>
            <p:nvPr/>
          </p:nvSpPr>
          <p:spPr>
            <a:xfrm>
              <a:off x="6544800" y="3433383"/>
              <a:ext cx="904343" cy="45719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6544800" y="3829623"/>
              <a:ext cx="904343" cy="45719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1" name="Rectangle 50"/>
            <p:cNvSpPr/>
            <p:nvPr/>
          </p:nvSpPr>
          <p:spPr>
            <a:xfrm>
              <a:off x="7449144" y="3441003"/>
              <a:ext cx="45719" cy="426719"/>
            </a:xfrm>
            <a:prstGeom prst="rect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6614752" y="2857768"/>
              <a:ext cx="196381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/>
                <a:t>Glued Steel Insert</a:t>
              </a:r>
              <a:endParaRPr lang="en-GB" sz="1400" dirty="0"/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5704771" y="3500585"/>
              <a:ext cx="1790091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 smtClean="0">
                  <a:solidFill>
                    <a:schemeClr val="bg1"/>
                  </a:solidFill>
                </a:rPr>
                <a:t>Preloaded Screw</a:t>
              </a:r>
              <a:endParaRPr lang="en-GB" sz="1400" dirty="0">
                <a:solidFill>
                  <a:schemeClr val="bg1"/>
                </a:solidFill>
              </a:endParaRPr>
            </a:p>
          </p:txBody>
        </p:sp>
      </p:grpSp>
      <p:cxnSp>
        <p:nvCxnSpPr>
          <p:cNvPr id="28" name="Straight Connector 27"/>
          <p:cNvCxnSpPr/>
          <p:nvPr/>
        </p:nvCxnSpPr>
        <p:spPr>
          <a:xfrm>
            <a:off x="8088691" y="2019834"/>
            <a:ext cx="446770" cy="0"/>
          </a:xfrm>
          <a:prstGeom prst="line">
            <a:avLst/>
          </a:prstGeom>
          <a:ln w="28575">
            <a:solidFill>
              <a:schemeClr val="accent5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Connector 56"/>
          <p:cNvCxnSpPr/>
          <p:nvPr/>
        </p:nvCxnSpPr>
        <p:spPr>
          <a:xfrm>
            <a:off x="8081071" y="1817220"/>
            <a:ext cx="446770" cy="0"/>
          </a:xfrm>
          <a:prstGeom prst="line">
            <a:avLst/>
          </a:prstGeom>
          <a:ln w="28575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Down Arrow 57"/>
          <p:cNvSpPr/>
          <p:nvPr/>
        </p:nvSpPr>
        <p:spPr>
          <a:xfrm rot="16200000">
            <a:off x="8663263" y="1424107"/>
            <a:ext cx="190400" cy="334891"/>
          </a:xfrm>
          <a:prstGeom prst="downArrow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48" name="Left-Right Arrow 2047"/>
          <p:cNvSpPr/>
          <p:nvPr/>
        </p:nvSpPr>
        <p:spPr>
          <a:xfrm>
            <a:off x="5974858" y="1028752"/>
            <a:ext cx="433562" cy="182701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1" name="Left-Right Arrow 60"/>
          <p:cNvSpPr/>
          <p:nvPr/>
        </p:nvSpPr>
        <p:spPr>
          <a:xfrm>
            <a:off x="3876586" y="1363853"/>
            <a:ext cx="433562" cy="182701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Oval 61"/>
          <p:cNvSpPr/>
          <p:nvPr/>
        </p:nvSpPr>
        <p:spPr>
          <a:xfrm>
            <a:off x="6132266" y="1028753"/>
            <a:ext cx="120333" cy="1827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3" name="Oval 62"/>
          <p:cNvSpPr/>
          <p:nvPr/>
        </p:nvSpPr>
        <p:spPr>
          <a:xfrm>
            <a:off x="4033200" y="1366902"/>
            <a:ext cx="120333" cy="1827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64" name="Left-Right Arrow 63"/>
          <p:cNvSpPr/>
          <p:nvPr/>
        </p:nvSpPr>
        <p:spPr>
          <a:xfrm>
            <a:off x="8095225" y="2137068"/>
            <a:ext cx="433562" cy="182701"/>
          </a:xfrm>
          <a:prstGeom prst="leftRightArrow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/>
          <p:cNvSpPr txBox="1"/>
          <p:nvPr/>
        </p:nvSpPr>
        <p:spPr>
          <a:xfrm>
            <a:off x="4639898" y="1105292"/>
            <a:ext cx="13792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solidFill>
                  <a:schemeClr val="bg1"/>
                </a:solidFill>
              </a:rPr>
              <a:t>EPGM</a:t>
            </a:r>
          </a:p>
          <a:p>
            <a:r>
              <a:rPr lang="it-IT" sz="1400" dirty="0" smtClean="0">
                <a:solidFill>
                  <a:schemeClr val="bg1"/>
                </a:solidFill>
              </a:rPr>
              <a:t>Insulator</a:t>
            </a:r>
            <a:endParaRPr lang="en-GB" sz="1400" dirty="0">
              <a:solidFill>
                <a:schemeClr val="bg1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515628" y="2077186"/>
            <a:ext cx="14660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>
                <a:solidFill>
                  <a:schemeClr val="bg1"/>
                </a:solidFill>
              </a:rPr>
              <a:t>Main Insulator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 flipH="1">
            <a:off x="7178040" y="3165545"/>
            <a:ext cx="73660" cy="267838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7251700" y="3076575"/>
            <a:ext cx="28575" cy="8897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56" name="Group 2055"/>
          <p:cNvGrpSpPr/>
          <p:nvPr/>
        </p:nvGrpSpPr>
        <p:grpSpPr>
          <a:xfrm>
            <a:off x="493139" y="658806"/>
            <a:ext cx="2367284" cy="1465484"/>
            <a:chOff x="344654" y="732456"/>
            <a:chExt cx="2367284" cy="1465484"/>
          </a:xfrm>
        </p:grpSpPr>
        <p:grpSp>
          <p:nvGrpSpPr>
            <p:cNvPr id="3" name="Group 2"/>
            <p:cNvGrpSpPr/>
            <p:nvPr/>
          </p:nvGrpSpPr>
          <p:grpSpPr>
            <a:xfrm>
              <a:off x="1503649" y="732456"/>
              <a:ext cx="1136030" cy="1369233"/>
              <a:chOff x="6625201" y="153848"/>
              <a:chExt cx="1136030" cy="1369233"/>
            </a:xfrm>
          </p:grpSpPr>
          <p:pic>
            <p:nvPicPr>
              <p:cNvPr id="32" name="Picture 2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155" b="19245"/>
              <a:stretch/>
            </p:blipFill>
            <p:spPr bwMode="auto">
              <a:xfrm>
                <a:off x="6625201" y="153848"/>
                <a:ext cx="1136030" cy="1369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33" name="Oval 32"/>
              <p:cNvSpPr/>
              <p:nvPr/>
            </p:nvSpPr>
            <p:spPr>
              <a:xfrm>
                <a:off x="6749142" y="525241"/>
                <a:ext cx="262638" cy="147619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74" name="Group 73"/>
            <p:cNvGrpSpPr/>
            <p:nvPr/>
          </p:nvGrpSpPr>
          <p:grpSpPr>
            <a:xfrm>
              <a:off x="344654" y="732776"/>
              <a:ext cx="2367284" cy="1465164"/>
              <a:chOff x="300740" y="580376"/>
              <a:chExt cx="2367284" cy="1465164"/>
            </a:xfrm>
          </p:grpSpPr>
          <p:grpSp>
            <p:nvGrpSpPr>
              <p:cNvPr id="75" name="Group 74"/>
              <p:cNvGrpSpPr/>
              <p:nvPr/>
            </p:nvGrpSpPr>
            <p:grpSpPr>
              <a:xfrm>
                <a:off x="300740" y="580376"/>
                <a:ext cx="1156486" cy="1369233"/>
                <a:chOff x="4910139" y="150673"/>
                <a:chExt cx="1156486" cy="1369233"/>
              </a:xfrm>
            </p:grpSpPr>
            <p:pic>
              <p:nvPicPr>
                <p:cNvPr id="78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9437" b="19245"/>
                <a:stretch/>
              </p:blipFill>
              <p:spPr bwMode="auto">
                <a:xfrm>
                  <a:off x="4910139" y="150673"/>
                  <a:ext cx="1156486" cy="13692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80" name="Straight Connector 79"/>
                <p:cNvCxnSpPr/>
                <p:nvPr/>
              </p:nvCxnSpPr>
              <p:spPr>
                <a:xfrm>
                  <a:off x="5138039" y="599050"/>
                  <a:ext cx="314201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77" name="Rectangle 76"/>
              <p:cNvSpPr/>
              <p:nvPr/>
            </p:nvSpPr>
            <p:spPr>
              <a:xfrm>
                <a:off x="307891" y="1708329"/>
                <a:ext cx="2360133" cy="337211"/>
              </a:xfrm>
              <a:prstGeom prst="rect">
                <a:avLst/>
              </a:prstGeom>
              <a:gradFill>
                <a:gsLst>
                  <a:gs pos="0">
                    <a:schemeClr val="bg1">
                      <a:alpha val="70000"/>
                      <a:lumMod val="100000"/>
                    </a:schemeClr>
                  </a:gs>
                  <a:gs pos="50000">
                    <a:schemeClr val="bg1">
                      <a:alpha val="85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587384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14/11/2013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593" y="11981"/>
            <a:ext cx="6356335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en-US"/>
            </a:defPPr>
            <a:lvl1pPr defTabSz="457200" eaLnBrk="1" latinLnBrk="0" hangingPunct="1">
              <a:buNone/>
              <a:defRPr sz="2800" b="1" cap="none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it-IT" dirty="0"/>
              <a:t>IS01 - Front </a:t>
            </a:r>
            <a:r>
              <a:rPr lang="it-IT" dirty="0" smtClean="0"/>
              <a:t>End</a:t>
            </a:r>
            <a:endParaRPr lang="en-GB" dirty="0"/>
          </a:p>
        </p:txBody>
      </p:sp>
      <p:grpSp>
        <p:nvGrpSpPr>
          <p:cNvPr id="12" name="Group 11"/>
          <p:cNvGrpSpPr/>
          <p:nvPr/>
        </p:nvGrpSpPr>
        <p:grpSpPr>
          <a:xfrm>
            <a:off x="351713" y="611401"/>
            <a:ext cx="7875647" cy="2367073"/>
            <a:chOff x="3533313" y="482523"/>
            <a:chExt cx="4980704" cy="2367073"/>
          </a:xfrm>
        </p:grpSpPr>
        <p:sp>
          <p:nvSpPr>
            <p:cNvPr id="17" name="TextBox 16"/>
            <p:cNvSpPr txBox="1"/>
            <p:nvPr/>
          </p:nvSpPr>
          <p:spPr>
            <a:xfrm>
              <a:off x="3533313" y="482523"/>
              <a:ext cx="2908461" cy="215443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i="1" dirty="0" smtClean="0"/>
                <a:t>Results</a:t>
              </a:r>
              <a:endParaRPr lang="it-IT" b="1" i="1" dirty="0"/>
            </a:p>
            <a:p>
              <a:endParaRPr lang="it-IT" sz="800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it-IT" sz="1600" dirty="0" smtClean="0"/>
                <a:t>Worst case loading condition </a:t>
              </a:r>
              <a:r>
                <a:rPr lang="it-IT" sz="1600" b="1" dirty="0" smtClean="0"/>
                <a:t>identified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it-IT" sz="1600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it-IT" sz="1600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it-IT" sz="1600" dirty="0" smtClean="0"/>
                <a:t>Resistance of structure </a:t>
              </a:r>
              <a:r>
                <a:rPr lang="it-IT" sz="1600" b="1" dirty="0" smtClean="0"/>
                <a:t>confirmed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it-IT" sz="14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it-IT" sz="1400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it-IT" sz="1600" dirty="0" smtClean="0"/>
                <a:t>Deformation of components </a:t>
              </a:r>
              <a:r>
                <a:rPr lang="it-IT" sz="1600" b="1" dirty="0" smtClean="0"/>
                <a:t>negligible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736862" y="1131391"/>
              <a:ext cx="23467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 smtClean="0"/>
                <a:t>Loss of primary vacuum</a:t>
              </a:r>
              <a:endParaRPr lang="en-GB" sz="14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736862" y="1880553"/>
              <a:ext cx="312508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400" dirty="0"/>
                <a:t>M</a:t>
              </a:r>
              <a:r>
                <a:rPr lang="it-IT" sz="1400" dirty="0" smtClean="0"/>
                <a:t>ax: 20MPa on generator flange</a:t>
              </a:r>
              <a:endParaRPr lang="en-GB" sz="14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736862" y="2541819"/>
              <a:ext cx="477715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400" dirty="0"/>
                <a:t>F</a:t>
              </a:r>
              <a:r>
                <a:rPr lang="it-IT" sz="1400" dirty="0" smtClean="0"/>
                <a:t>ew </a:t>
              </a:r>
              <a:r>
                <a:rPr lang="el-GR" sz="1400" dirty="0"/>
                <a:t>μ</a:t>
              </a:r>
              <a:r>
                <a:rPr lang="it-IT" sz="1400" dirty="0"/>
                <a:t>m </a:t>
              </a:r>
              <a:r>
                <a:rPr lang="it-IT" sz="1400" dirty="0" smtClean="0"/>
                <a:t>axial </a:t>
              </a:r>
              <a:r>
                <a:rPr lang="it-IT" sz="1400" dirty="0"/>
                <a:t>displacement </a:t>
              </a:r>
              <a:r>
                <a:rPr lang="it-IT" sz="1400" dirty="0" smtClean="0"/>
                <a:t>on ceramic Main Insulator and Generator Flange</a:t>
              </a:r>
              <a:endParaRPr lang="en-GB" sz="1400" dirty="0"/>
            </a:p>
          </p:txBody>
        </p:sp>
      </p:grp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EN/MME-PE    M. Garlaschè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4FB53-3E53-416C-81F4-4E96986BE8A4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4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213621" y="4677805"/>
            <a:ext cx="2164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rgbClr val="FF0000"/>
                </a:solidFill>
              </a:rPr>
              <a:t>What is max stress of perp. EPGM?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2895340" y="3258474"/>
            <a:ext cx="29883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smtClean="0">
                <a:solidFill>
                  <a:schemeClr val="accent2"/>
                </a:solidFill>
              </a:rPr>
              <a:t>Axial deformation (mm)</a:t>
            </a:r>
            <a:endParaRPr lang="en-GB" sz="1200" b="1" dirty="0">
              <a:solidFill>
                <a:schemeClr val="accent2"/>
              </a:solidFill>
            </a:endParaRPr>
          </a:p>
        </p:txBody>
      </p:sp>
      <p:grpSp>
        <p:nvGrpSpPr>
          <p:cNvPr id="67" name="Group 66"/>
          <p:cNvGrpSpPr>
            <a:grpSpLocks noChangeAspect="1"/>
          </p:cNvGrpSpPr>
          <p:nvPr/>
        </p:nvGrpSpPr>
        <p:grpSpPr>
          <a:xfrm>
            <a:off x="2895541" y="3534140"/>
            <a:ext cx="2759331" cy="2511382"/>
            <a:chOff x="363706" y="3494279"/>
            <a:chExt cx="2893695" cy="2633673"/>
          </a:xfrm>
        </p:grpSpPr>
        <p:pic>
          <p:nvPicPr>
            <p:cNvPr id="68" name="Picture 67" descr="ceramique def axiale.png"/>
            <p:cNvPicPr/>
            <p:nvPr/>
          </p:nvPicPr>
          <p:blipFill rotWithShape="1">
            <a:blip r:embed="rId3" cstate="print"/>
            <a:srcRect t="8882" r="50114" b="12150"/>
            <a:stretch/>
          </p:blipFill>
          <p:spPr>
            <a:xfrm>
              <a:off x="363706" y="3494279"/>
              <a:ext cx="2893695" cy="2633673"/>
            </a:xfrm>
            <a:prstGeom prst="rect">
              <a:avLst/>
            </a:prstGeom>
          </p:spPr>
        </p:pic>
        <p:pic>
          <p:nvPicPr>
            <p:cNvPr id="69" name="Picture 68" descr="ceramique def axiale.png"/>
            <p:cNvPicPr/>
            <p:nvPr/>
          </p:nvPicPr>
          <p:blipFill rotWithShape="1">
            <a:blip r:embed="rId3" cstate="print"/>
            <a:srcRect l="9832" t="17886" r="85953" b="57469"/>
            <a:stretch/>
          </p:blipFill>
          <p:spPr>
            <a:xfrm>
              <a:off x="720725" y="3794585"/>
              <a:ext cx="244475" cy="821929"/>
            </a:xfrm>
            <a:prstGeom prst="rect">
              <a:avLst/>
            </a:prstGeom>
          </p:spPr>
        </p:pic>
        <p:pic>
          <p:nvPicPr>
            <p:cNvPr id="70" name="Picture 69" descr="ceramique def axiale.png"/>
            <p:cNvPicPr/>
            <p:nvPr/>
          </p:nvPicPr>
          <p:blipFill rotWithShape="1">
            <a:blip r:embed="rId3" cstate="print"/>
            <a:srcRect l="9832" t="17886" r="85953" b="57469"/>
            <a:stretch/>
          </p:blipFill>
          <p:spPr>
            <a:xfrm>
              <a:off x="537501" y="3794584"/>
              <a:ext cx="244475" cy="821929"/>
            </a:xfrm>
            <a:prstGeom prst="rect">
              <a:avLst/>
            </a:prstGeom>
          </p:spPr>
        </p:pic>
        <p:sp>
          <p:nvSpPr>
            <p:cNvPr id="71" name="TextBox 70"/>
            <p:cNvSpPr txBox="1"/>
            <p:nvPr/>
          </p:nvSpPr>
          <p:spPr>
            <a:xfrm>
              <a:off x="463971" y="3727895"/>
              <a:ext cx="684803" cy="2616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b="1" dirty="0" smtClean="0"/>
                <a:t>24 </a:t>
              </a:r>
              <a:r>
                <a:rPr lang="el-GR" sz="1100" b="1" dirty="0" smtClean="0"/>
                <a:t>μ</a:t>
              </a:r>
              <a:r>
                <a:rPr lang="it-IT" sz="1100" b="1" dirty="0" smtClean="0"/>
                <a:t>m</a:t>
              </a:r>
              <a:endParaRPr lang="en-GB" sz="1100" b="1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451313" y="4342987"/>
              <a:ext cx="684803" cy="2616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b="1" dirty="0" smtClean="0"/>
                <a:t>22 </a:t>
              </a:r>
              <a:r>
                <a:rPr lang="el-GR" sz="1100" b="1" dirty="0" smtClean="0"/>
                <a:t>μ</a:t>
              </a:r>
              <a:r>
                <a:rPr lang="it-IT" sz="1100" b="1" dirty="0" smtClean="0"/>
                <a:t>m</a:t>
              </a:r>
              <a:endParaRPr lang="en-GB" sz="1100" b="1" dirty="0"/>
            </a:p>
          </p:txBody>
        </p:sp>
      </p:grpSp>
      <p:sp>
        <p:nvSpPr>
          <p:cNvPr id="73" name="TextBox 72"/>
          <p:cNvSpPr txBox="1"/>
          <p:nvPr/>
        </p:nvSpPr>
        <p:spPr>
          <a:xfrm>
            <a:off x="5965396" y="3695583"/>
            <a:ext cx="1921437" cy="492919"/>
          </a:xfrm>
          <a:prstGeom prst="roundRect">
            <a:avLst>
              <a:gd name="adj" fmla="val 11927"/>
            </a:avLst>
          </a:prstGeom>
          <a:solidFill>
            <a:schemeClr val="bg1">
              <a:alpha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sz="1200" b="1" dirty="0" smtClean="0">
                <a:solidFill>
                  <a:schemeClr val="accent2"/>
                </a:solidFill>
              </a:rPr>
              <a:t>Ceramic Insulator</a:t>
            </a:r>
            <a:endParaRPr lang="it-IT" sz="1200" b="1" dirty="0">
              <a:solidFill>
                <a:schemeClr val="accent2"/>
              </a:solidFill>
            </a:endParaRPr>
          </a:p>
          <a:p>
            <a:pPr algn="ctr"/>
            <a:r>
              <a:rPr lang="it-IT" sz="1200" b="1" dirty="0" smtClean="0">
                <a:solidFill>
                  <a:schemeClr val="accent2"/>
                </a:solidFill>
              </a:rPr>
              <a:t>(Al</a:t>
            </a:r>
            <a:r>
              <a:rPr lang="it-IT" sz="1200" b="1" baseline="-25000" dirty="0" smtClean="0">
                <a:solidFill>
                  <a:schemeClr val="accent2"/>
                </a:solidFill>
              </a:rPr>
              <a:t>2</a:t>
            </a:r>
            <a:r>
              <a:rPr lang="it-IT" sz="1200" b="1" dirty="0" smtClean="0">
                <a:solidFill>
                  <a:schemeClr val="accent2"/>
                </a:solidFill>
              </a:rPr>
              <a:t>O</a:t>
            </a:r>
            <a:r>
              <a:rPr lang="it-IT" sz="1200" b="1" baseline="-25000" dirty="0" smtClean="0">
                <a:solidFill>
                  <a:schemeClr val="accent2"/>
                </a:solidFill>
              </a:rPr>
              <a:t>3</a:t>
            </a:r>
            <a:r>
              <a:rPr lang="it-IT" sz="1200" b="1" dirty="0">
                <a:solidFill>
                  <a:schemeClr val="accent2"/>
                </a:solidFill>
              </a:rPr>
              <a:t>)</a:t>
            </a:r>
            <a:endParaRPr lang="en-GB" sz="1200" b="1" dirty="0">
              <a:solidFill>
                <a:schemeClr val="accent2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851718" y="5932002"/>
            <a:ext cx="193529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100" dirty="0" smtClean="0"/>
              <a:t>Courtesy M. Devoldere</a:t>
            </a:r>
            <a:endParaRPr lang="en-GB" sz="1100" dirty="0"/>
          </a:p>
        </p:txBody>
      </p:sp>
      <p:cxnSp>
        <p:nvCxnSpPr>
          <p:cNvPr id="75" name="Straight Connector 74"/>
          <p:cNvCxnSpPr/>
          <p:nvPr/>
        </p:nvCxnSpPr>
        <p:spPr>
          <a:xfrm flipH="1">
            <a:off x="5661660" y="3881443"/>
            <a:ext cx="464955" cy="220110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H="1">
            <a:off x="4328293" y="4101553"/>
            <a:ext cx="1326579" cy="62571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01949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14/11/2013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593" y="11981"/>
            <a:ext cx="6356335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en-US"/>
            </a:defPPr>
            <a:lvl1pPr defTabSz="457200" eaLnBrk="1" latinLnBrk="0" hangingPunct="1">
              <a:buNone/>
              <a:defRPr sz="2800" b="1" cap="none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it-IT" dirty="0"/>
              <a:t>IS01 - Front </a:t>
            </a:r>
            <a:r>
              <a:rPr lang="it-IT" dirty="0" smtClean="0"/>
              <a:t>End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EN/MME-PE    M. Garlaschè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4FB53-3E53-416C-81F4-4E96986BE8A4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5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9213621" y="4677805"/>
            <a:ext cx="21645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 smtClean="0">
                <a:solidFill>
                  <a:srgbClr val="FF0000"/>
                </a:solidFill>
              </a:rPr>
              <a:t>What is max stress of perp. EPGM?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3432454" y="3782819"/>
            <a:ext cx="1848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dirty="0" smtClean="0"/>
              <a:t>Pull-out Test</a:t>
            </a:r>
            <a:endParaRPr lang="en-GB" b="1" i="1" dirty="0"/>
          </a:p>
        </p:txBody>
      </p:sp>
      <p:grpSp>
        <p:nvGrpSpPr>
          <p:cNvPr id="29" name="Group 28"/>
          <p:cNvGrpSpPr/>
          <p:nvPr/>
        </p:nvGrpSpPr>
        <p:grpSpPr>
          <a:xfrm>
            <a:off x="416958" y="3976825"/>
            <a:ext cx="8108309" cy="2325289"/>
            <a:chOff x="475159" y="3912023"/>
            <a:chExt cx="8108309" cy="2325289"/>
          </a:xfrm>
        </p:grpSpPr>
        <p:pic>
          <p:nvPicPr>
            <p:cNvPr id="31" name="Picture 30" descr="PB260273.JPG"/>
            <p:cNvPicPr>
              <a:picLocks noChangeAspect="1"/>
            </p:cNvPicPr>
            <p:nvPr/>
          </p:nvPicPr>
          <p:blipFill rotWithShape="1">
            <a:blip r:embed="rId3"/>
            <a:srcRect l="29244" t="27069" r="26770" b="15254"/>
            <a:stretch/>
          </p:blipFill>
          <p:spPr>
            <a:xfrm>
              <a:off x="475159" y="3912023"/>
              <a:ext cx="1254274" cy="2192903"/>
            </a:xfrm>
            <a:prstGeom prst="rect">
              <a:avLst/>
            </a:prstGeom>
          </p:spPr>
        </p:pic>
        <p:pic>
          <p:nvPicPr>
            <p:cNvPr id="32" name="Picture 31"/>
            <p:cNvPicPr/>
            <p:nvPr/>
          </p:nvPicPr>
          <p:blipFill rotWithShape="1">
            <a:blip r:embed="rId4"/>
            <a:srcRect l="33226" t="54892" r="36683" b="4583"/>
            <a:stretch/>
          </p:blipFill>
          <p:spPr bwMode="auto">
            <a:xfrm>
              <a:off x="1786528" y="4470575"/>
              <a:ext cx="2458968" cy="17667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4" name="Rectangle 33"/>
            <p:cNvSpPr/>
            <p:nvPr/>
          </p:nvSpPr>
          <p:spPr>
            <a:xfrm>
              <a:off x="4337192" y="4725144"/>
              <a:ext cx="4246276" cy="123110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it-IT" sz="1600" b="1" dirty="0" smtClean="0"/>
                <a:t>Validation</a:t>
              </a:r>
              <a:r>
                <a:rPr lang="it-IT" sz="1600" dirty="0" smtClean="0"/>
                <a:t> of resistance to screws tightening force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endParaRPr lang="it-IT" sz="1000" dirty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it-IT" sz="1600" dirty="0" smtClean="0"/>
                <a:t>Choice </a:t>
              </a:r>
              <a:r>
                <a:rPr lang="it-IT" sz="1600" dirty="0"/>
                <a:t>of I</a:t>
              </a:r>
              <a:r>
                <a:rPr lang="it-IT" sz="1600" dirty="0" smtClean="0"/>
                <a:t>nsulator </a:t>
              </a:r>
              <a:r>
                <a:rPr lang="it-IT" sz="1600" b="1" dirty="0" smtClean="0"/>
                <a:t>fiber </a:t>
              </a:r>
              <a:r>
                <a:rPr lang="it-IT" sz="1600" b="1" dirty="0"/>
                <a:t>orientation</a:t>
              </a:r>
              <a:endParaRPr lang="en-GB" sz="1600" b="1" dirty="0"/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018120" y="4274378"/>
              <a:ext cx="298833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sz="1200" b="1" dirty="0" smtClean="0">
                  <a:solidFill>
                    <a:schemeClr val="accent2"/>
                  </a:solidFill>
                </a:rPr>
                <a:t>Pull-out load VS. stroke</a:t>
              </a:r>
              <a:endParaRPr lang="en-GB" sz="1200" b="1" dirty="0">
                <a:solidFill>
                  <a:schemeClr val="accent2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08800" y="4496780"/>
              <a:ext cx="1393330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b="1" dirty="0" smtClean="0"/>
                <a:t>Rupture: 27 kN</a:t>
              </a:r>
              <a:endParaRPr lang="en-GB" sz="1100" b="1" dirty="0"/>
            </a:p>
          </p:txBody>
        </p:sp>
        <p:cxnSp>
          <p:nvCxnSpPr>
            <p:cNvPr id="37" name="Straight Connector 36"/>
            <p:cNvCxnSpPr/>
            <p:nvPr/>
          </p:nvCxnSpPr>
          <p:spPr>
            <a:xfrm flipH="1">
              <a:off x="2015716" y="4634355"/>
              <a:ext cx="657744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flipH="1">
              <a:off x="2015716" y="5639243"/>
              <a:ext cx="1098959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2633187" y="5383375"/>
              <a:ext cx="1635384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sz="1100" b="1" dirty="0" smtClean="0"/>
                <a:t>IS Assembly: 7 kN</a:t>
              </a:r>
              <a:endParaRPr lang="en-GB" sz="1100" b="1" dirty="0"/>
            </a:p>
          </p:txBody>
        </p:sp>
      </p:grpSp>
      <p:pic>
        <p:nvPicPr>
          <p:cNvPr id="63" name="Picture 6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054" y="937992"/>
            <a:ext cx="1948010" cy="2118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4" name="Rounded Rectangle 63"/>
          <p:cNvSpPr/>
          <p:nvPr/>
        </p:nvSpPr>
        <p:spPr>
          <a:xfrm>
            <a:off x="902233" y="1382273"/>
            <a:ext cx="257826" cy="216024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/>
          <p:cNvSpPr txBox="1"/>
          <p:nvPr/>
        </p:nvSpPr>
        <p:spPr>
          <a:xfrm>
            <a:off x="4998172" y="1803957"/>
            <a:ext cx="35852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Global stresses </a:t>
            </a:r>
            <a:r>
              <a:rPr lang="it-IT" sz="1600" b="1" dirty="0" smtClean="0"/>
              <a:t>OK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dirty="0" smtClean="0"/>
              <a:t>Peak stress </a:t>
            </a:r>
            <a:r>
              <a:rPr lang="it-IT" sz="1600" dirty="0" smtClean="0"/>
              <a:t>in correspondance of inserts..</a:t>
            </a:r>
            <a:endParaRPr lang="en-GB" sz="1600" dirty="0"/>
          </a:p>
        </p:txBody>
      </p:sp>
      <p:pic>
        <p:nvPicPr>
          <p:cNvPr id="66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789" y="1798607"/>
            <a:ext cx="914400" cy="1438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TextBox 66"/>
          <p:cNvSpPr txBox="1"/>
          <p:nvPr/>
        </p:nvSpPr>
        <p:spPr>
          <a:xfrm>
            <a:off x="2347956" y="1266077"/>
            <a:ext cx="23152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b="1" dirty="0" smtClean="0">
                <a:solidFill>
                  <a:schemeClr val="accent2"/>
                </a:solidFill>
              </a:rPr>
              <a:t>Eq. Stress (MPa)</a:t>
            </a:r>
            <a:endParaRPr lang="en-GB" sz="1200" b="1" dirty="0">
              <a:solidFill>
                <a:schemeClr val="accent2"/>
              </a:solidFill>
            </a:endParaRPr>
          </a:p>
        </p:txBody>
      </p:sp>
      <p:pic>
        <p:nvPicPr>
          <p:cNvPr id="68" name="Picture 5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930" r="5790"/>
          <a:stretch/>
        </p:blipFill>
        <p:spPr bwMode="auto">
          <a:xfrm>
            <a:off x="2102602" y="1538108"/>
            <a:ext cx="2068470" cy="1660776"/>
          </a:xfrm>
          <a:prstGeom prst="round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69" name="Straight Connector 68"/>
          <p:cNvCxnSpPr>
            <a:endCxn id="64" idx="3"/>
          </p:cNvCxnSpPr>
          <p:nvPr/>
        </p:nvCxnSpPr>
        <p:spPr>
          <a:xfrm flipH="1" flipV="1">
            <a:off x="1160059" y="1490285"/>
            <a:ext cx="942543" cy="400594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TextBox 69"/>
          <p:cNvSpPr txBox="1"/>
          <p:nvPr/>
        </p:nvSpPr>
        <p:spPr>
          <a:xfrm>
            <a:off x="2830517" y="599438"/>
            <a:ext cx="3236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i="1" dirty="0" smtClean="0"/>
              <a:t>EPGM Insulator Results</a:t>
            </a:r>
            <a:endParaRPr lang="en-GB" b="1" i="1" dirty="0"/>
          </a:p>
        </p:txBody>
      </p:sp>
      <p:sp>
        <p:nvSpPr>
          <p:cNvPr id="2" name="TextBox 1"/>
          <p:cNvSpPr txBox="1"/>
          <p:nvPr/>
        </p:nvSpPr>
        <p:spPr>
          <a:xfrm>
            <a:off x="464459" y="5767664"/>
            <a:ext cx="1119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dirty="0" smtClean="0">
                <a:solidFill>
                  <a:schemeClr val="bg1"/>
                </a:solidFill>
              </a:rPr>
              <a:t>EPGM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383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14/11/2013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593" y="11981"/>
            <a:ext cx="6356335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en-US"/>
            </a:defPPr>
            <a:lvl1pPr defTabSz="457200" eaLnBrk="1" latinLnBrk="0" hangingPunct="1">
              <a:buNone/>
              <a:defRPr sz="2800" b="1" cap="none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it-IT" dirty="0" smtClean="0"/>
              <a:t>IS01 - Support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4614162" y="2251335"/>
            <a:ext cx="36004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smtClean="0"/>
              <a:t>Goal</a:t>
            </a:r>
          </a:p>
          <a:p>
            <a:endParaRPr lang="it-IT" sz="800" b="1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Assess resistance of components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 smtClean="0"/>
              <a:t>Minimize Front </a:t>
            </a:r>
            <a:r>
              <a:rPr lang="it-IT" sz="1600" dirty="0"/>
              <a:t>E</a:t>
            </a:r>
            <a:r>
              <a:rPr lang="it-IT" sz="1600" dirty="0" smtClean="0"/>
              <a:t>nd displacements (beam axis)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614162" y="4051980"/>
            <a:ext cx="3958338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smtClean="0"/>
              <a:t>Results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endParaRPr lang="it-IT" sz="800" b="1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dirty="0"/>
              <a:t>Stresses </a:t>
            </a:r>
            <a:r>
              <a:rPr lang="it-IT" sz="1600" b="1" dirty="0"/>
              <a:t>negligible</a:t>
            </a:r>
            <a:endParaRPr lang="en-GB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b="1" dirty="0" smtClean="0"/>
              <a:t>Improved</a:t>
            </a:r>
            <a:r>
              <a:rPr lang="it-IT" sz="1600" dirty="0" smtClean="0"/>
              <a:t> </a:t>
            </a:r>
            <a:r>
              <a:rPr lang="it-IT" sz="1600" b="1" dirty="0"/>
              <a:t>S</a:t>
            </a:r>
            <a:r>
              <a:rPr lang="it-IT" sz="1600" b="1" dirty="0" smtClean="0"/>
              <a:t>upport stiffness </a:t>
            </a:r>
            <a:r>
              <a:rPr lang="it-IT" sz="1600" dirty="0" smtClean="0"/>
              <a:t>to obtain acceptable deformations</a:t>
            </a:r>
          </a:p>
        </p:txBody>
      </p:sp>
      <p:sp>
        <p:nvSpPr>
          <p:cNvPr id="19" name="Rectangle 6"/>
          <p:cNvSpPr>
            <a:spLocks noChangeArrowheads="1"/>
          </p:cNvSpPr>
          <p:nvPr/>
        </p:nvSpPr>
        <p:spPr bwMode="auto">
          <a:xfrm>
            <a:off x="0" y="401955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en-US" altLang="en-US" sz="1000" b="0" i="0" u="none" strike="noStrike" cap="none" normalizeH="0" baseline="0" smtClean="0" bmk="">
                <a:ln>
                  <a:noFill/>
                </a:ln>
                <a:solidFill>
                  <a:schemeClr val="tx1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	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Rectangle 7"/>
          <p:cNvSpPr>
            <a:spLocks noChangeArrowheads="1"/>
          </p:cNvSpPr>
          <p:nvPr/>
        </p:nvSpPr>
        <p:spPr bwMode="auto">
          <a:xfrm>
            <a:off x="539750" y="76581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EN/MME-PE    M. Garlaschè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29" y="919571"/>
            <a:ext cx="3825875" cy="522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829" y="919571"/>
            <a:ext cx="3825875" cy="5226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5" name="Group 54"/>
          <p:cNvGrpSpPr/>
          <p:nvPr/>
        </p:nvGrpSpPr>
        <p:grpSpPr>
          <a:xfrm>
            <a:off x="279323" y="586325"/>
            <a:ext cx="4641398" cy="5628513"/>
            <a:chOff x="4219356" y="608798"/>
            <a:chExt cx="4641398" cy="5628513"/>
          </a:xfrm>
        </p:grpSpPr>
        <p:sp>
          <p:nvSpPr>
            <p:cNvPr id="56" name="Rounded Rectangle 55"/>
            <p:cNvSpPr/>
            <p:nvPr/>
          </p:nvSpPr>
          <p:spPr>
            <a:xfrm>
              <a:off x="4219356" y="608798"/>
              <a:ext cx="4056547" cy="5628513"/>
            </a:xfrm>
            <a:prstGeom prst="roundRect">
              <a:avLst>
                <a:gd name="adj" fmla="val 9209"/>
              </a:avLst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57" name="Picture 9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892387" y="1020507"/>
              <a:ext cx="2037447" cy="5034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58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87591" y="2628262"/>
              <a:ext cx="1352550" cy="1819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9" name="TextBox 58"/>
            <p:cNvSpPr txBox="1"/>
            <p:nvPr/>
          </p:nvSpPr>
          <p:spPr>
            <a:xfrm>
              <a:off x="5792962" y="2341764"/>
              <a:ext cx="3067792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100" b="1" dirty="0" smtClean="0">
                  <a:solidFill>
                    <a:schemeClr val="accent2"/>
                  </a:solidFill>
                </a:rPr>
                <a:t>Axial displacement (mm)</a:t>
              </a:r>
              <a:endParaRPr lang="en-GB" sz="1100" b="1" dirty="0">
                <a:solidFill>
                  <a:schemeClr val="accent2"/>
                </a:solidFill>
              </a:endParaRPr>
            </a:p>
          </p:txBody>
        </p:sp>
        <p:sp>
          <p:nvSpPr>
            <p:cNvPr id="60" name="Rectangle 59"/>
            <p:cNvSpPr/>
            <p:nvPr/>
          </p:nvSpPr>
          <p:spPr>
            <a:xfrm>
              <a:off x="6415848" y="2234042"/>
              <a:ext cx="184731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endParaRPr lang="en-GB" b="1" dirty="0">
                <a:solidFill>
                  <a:schemeClr val="accent6">
                    <a:lumMod val="60000"/>
                    <a:lumOff val="40000"/>
                  </a:schemeClr>
                </a:solidFill>
              </a:endParaRPr>
            </a:p>
          </p:txBody>
        </p:sp>
      </p:grpSp>
      <p:sp>
        <p:nvSpPr>
          <p:cNvPr id="61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79692" y="6408011"/>
            <a:ext cx="2133600" cy="213483"/>
          </a:xfrm>
        </p:spPr>
        <p:txBody>
          <a:bodyPr/>
          <a:lstStyle/>
          <a:p>
            <a:fld id="{9A84FB53-3E53-416C-81F4-4E96986BE8A4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6</a:t>
            </a:fld>
            <a:endParaRPr lang="en-GB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235286" y="461677"/>
            <a:ext cx="2367284" cy="1465484"/>
            <a:chOff x="344654" y="732456"/>
            <a:chExt cx="2367284" cy="1465484"/>
          </a:xfrm>
        </p:grpSpPr>
        <p:grpSp>
          <p:nvGrpSpPr>
            <p:cNvPr id="35" name="Group 34"/>
            <p:cNvGrpSpPr/>
            <p:nvPr/>
          </p:nvGrpSpPr>
          <p:grpSpPr>
            <a:xfrm>
              <a:off x="1503649" y="732456"/>
              <a:ext cx="1136030" cy="1369233"/>
              <a:chOff x="6625201" y="153848"/>
              <a:chExt cx="1136030" cy="1369233"/>
            </a:xfrm>
          </p:grpSpPr>
          <p:pic>
            <p:nvPicPr>
              <p:cNvPr id="41" name="Picture 2"/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155" b="19245"/>
              <a:stretch/>
            </p:blipFill>
            <p:spPr bwMode="auto">
              <a:xfrm>
                <a:off x="6625201" y="153848"/>
                <a:ext cx="1136030" cy="1369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42" name="Oval 41"/>
              <p:cNvSpPr/>
              <p:nvPr/>
            </p:nvSpPr>
            <p:spPr>
              <a:xfrm>
                <a:off x="6749142" y="525241"/>
                <a:ext cx="945470" cy="164964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344654" y="733570"/>
              <a:ext cx="2367284" cy="1464370"/>
              <a:chOff x="300740" y="581170"/>
              <a:chExt cx="2367284" cy="1464370"/>
            </a:xfrm>
          </p:grpSpPr>
          <p:grpSp>
            <p:nvGrpSpPr>
              <p:cNvPr id="37" name="Group 36"/>
              <p:cNvGrpSpPr/>
              <p:nvPr/>
            </p:nvGrpSpPr>
            <p:grpSpPr>
              <a:xfrm>
                <a:off x="300740" y="581170"/>
                <a:ext cx="1156486" cy="1369233"/>
                <a:chOff x="4910139" y="151467"/>
                <a:chExt cx="1156486" cy="1369233"/>
              </a:xfrm>
            </p:grpSpPr>
            <p:pic>
              <p:nvPicPr>
                <p:cNvPr id="39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9437" b="19245"/>
                <a:stretch/>
              </p:blipFill>
              <p:spPr bwMode="auto">
                <a:xfrm>
                  <a:off x="4910139" y="151467"/>
                  <a:ext cx="1156486" cy="13692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40" name="Straight Connector 39"/>
                <p:cNvCxnSpPr/>
                <p:nvPr/>
              </p:nvCxnSpPr>
              <p:spPr>
                <a:xfrm>
                  <a:off x="5458454" y="599050"/>
                  <a:ext cx="314201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38" name="Rectangle 37"/>
              <p:cNvSpPr/>
              <p:nvPr/>
            </p:nvSpPr>
            <p:spPr>
              <a:xfrm>
                <a:off x="307891" y="1708329"/>
                <a:ext cx="2360133" cy="337211"/>
              </a:xfrm>
              <a:prstGeom prst="rect">
                <a:avLst/>
              </a:prstGeom>
              <a:gradFill>
                <a:gsLst>
                  <a:gs pos="0">
                    <a:schemeClr val="bg1">
                      <a:alpha val="70000"/>
                      <a:lumMod val="100000"/>
                    </a:schemeClr>
                  </a:gs>
                  <a:gs pos="50000">
                    <a:schemeClr val="bg1">
                      <a:alpha val="85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356953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208317" y="540406"/>
            <a:ext cx="3238531" cy="3390938"/>
            <a:chOff x="208317" y="540406"/>
            <a:chExt cx="3238531" cy="3390938"/>
          </a:xfrm>
        </p:grpSpPr>
        <p:pic>
          <p:nvPicPr>
            <p:cNvPr id="48" name="Picture 4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000" t="10833" r="14583" b="29833"/>
            <a:stretch/>
          </p:blipFill>
          <p:spPr bwMode="auto">
            <a:xfrm>
              <a:off x="208317" y="540406"/>
              <a:ext cx="3238531" cy="33909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17" name="Group 16"/>
            <p:cNvGrpSpPr/>
            <p:nvPr/>
          </p:nvGrpSpPr>
          <p:grpSpPr>
            <a:xfrm>
              <a:off x="1334383" y="2698982"/>
              <a:ext cx="708660" cy="642013"/>
              <a:chOff x="1318260" y="2685976"/>
              <a:chExt cx="708660" cy="642013"/>
            </a:xfrm>
          </p:grpSpPr>
          <p:cxnSp>
            <p:nvCxnSpPr>
              <p:cNvPr id="16" name="Straight Arrow Connector 15"/>
              <p:cNvCxnSpPr/>
              <p:nvPr/>
            </p:nvCxnSpPr>
            <p:spPr>
              <a:xfrm>
                <a:off x="1318260" y="2746918"/>
                <a:ext cx="0" cy="42867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Straight Arrow Connector 51"/>
              <p:cNvCxnSpPr/>
              <p:nvPr/>
            </p:nvCxnSpPr>
            <p:spPr>
              <a:xfrm>
                <a:off x="1600200" y="2685976"/>
                <a:ext cx="0" cy="42867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/>
              <p:cNvCxnSpPr/>
              <p:nvPr/>
            </p:nvCxnSpPr>
            <p:spPr>
              <a:xfrm>
                <a:off x="1874520" y="2746918"/>
                <a:ext cx="0" cy="42867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Arrow Connector 53"/>
              <p:cNvCxnSpPr/>
              <p:nvPr/>
            </p:nvCxnSpPr>
            <p:spPr>
              <a:xfrm>
                <a:off x="2026920" y="2899318"/>
                <a:ext cx="0" cy="42867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5" name="Group 54"/>
            <p:cNvGrpSpPr/>
            <p:nvPr/>
          </p:nvGrpSpPr>
          <p:grpSpPr>
            <a:xfrm rot="10800000">
              <a:off x="1250562" y="1616154"/>
              <a:ext cx="716281" cy="688735"/>
              <a:chOff x="1318260" y="2746918"/>
              <a:chExt cx="716281" cy="688735"/>
            </a:xfrm>
          </p:grpSpPr>
          <p:cxnSp>
            <p:nvCxnSpPr>
              <p:cNvPr id="56" name="Straight Arrow Connector 55"/>
              <p:cNvCxnSpPr/>
              <p:nvPr/>
            </p:nvCxnSpPr>
            <p:spPr>
              <a:xfrm>
                <a:off x="1318260" y="2746918"/>
                <a:ext cx="0" cy="42867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/>
              <p:cNvCxnSpPr/>
              <p:nvPr/>
            </p:nvCxnSpPr>
            <p:spPr>
              <a:xfrm>
                <a:off x="2034541" y="3006982"/>
                <a:ext cx="0" cy="428671"/>
              </a:xfrm>
              <a:prstGeom prst="straightConnector1">
                <a:avLst/>
              </a:prstGeom>
              <a:ln w="28575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4" name="Group 13"/>
          <p:cNvGrpSpPr/>
          <p:nvPr/>
        </p:nvGrpSpPr>
        <p:grpSpPr>
          <a:xfrm>
            <a:off x="128607" y="548026"/>
            <a:ext cx="3325861" cy="3417099"/>
            <a:chOff x="371971" y="514041"/>
            <a:chExt cx="3325861" cy="3417099"/>
          </a:xfrm>
        </p:grpSpPr>
        <p:sp>
          <p:nvSpPr>
            <p:cNvPr id="13" name="Rectangle 12"/>
            <p:cNvSpPr/>
            <p:nvPr/>
          </p:nvSpPr>
          <p:spPr>
            <a:xfrm>
              <a:off x="371971" y="514041"/>
              <a:ext cx="3325861" cy="337419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12" name="Group 11"/>
            <p:cNvGrpSpPr/>
            <p:nvPr/>
          </p:nvGrpSpPr>
          <p:grpSpPr>
            <a:xfrm>
              <a:off x="379591" y="568834"/>
              <a:ext cx="3114630" cy="3362306"/>
              <a:chOff x="2059685" y="1080711"/>
              <a:chExt cx="3114630" cy="3362306"/>
            </a:xfrm>
          </p:grpSpPr>
          <p:pic>
            <p:nvPicPr>
              <p:cNvPr id="47" name="Picture 3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271" t="11834" r="16667" b="29333"/>
              <a:stretch/>
            </p:blipFill>
            <p:spPr bwMode="auto">
              <a:xfrm>
                <a:off x="2059685" y="1080711"/>
                <a:ext cx="3114630" cy="336230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50" name="Oval 49"/>
              <p:cNvSpPr/>
              <p:nvPr/>
            </p:nvSpPr>
            <p:spPr>
              <a:xfrm>
                <a:off x="3816029" y="2318896"/>
                <a:ext cx="98151" cy="9001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isometricOffAxis2Left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3109351" y="2050496"/>
                <a:ext cx="98151" cy="90011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  <a:scene3d>
                <a:camera prst="isometricOffAxis2Left"/>
                <a:lightRig rig="threePt" dir="t"/>
              </a:scene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9" name="Freeform 8"/>
              <p:cNvSpPr/>
              <p:nvPr/>
            </p:nvSpPr>
            <p:spPr>
              <a:xfrm>
                <a:off x="3207502" y="3567202"/>
                <a:ext cx="749313" cy="384116"/>
              </a:xfrm>
              <a:custGeom>
                <a:avLst/>
                <a:gdLst>
                  <a:gd name="connsiteX0" fmla="*/ 0 w 749313"/>
                  <a:gd name="connsiteY0" fmla="*/ 117416 h 384116"/>
                  <a:gd name="connsiteX1" fmla="*/ 198120 w 749313"/>
                  <a:gd name="connsiteY1" fmla="*/ 18356 h 384116"/>
                  <a:gd name="connsiteX2" fmla="*/ 441960 w 749313"/>
                  <a:gd name="connsiteY2" fmla="*/ 3116 h 384116"/>
                  <a:gd name="connsiteX3" fmla="*/ 632460 w 749313"/>
                  <a:gd name="connsiteY3" fmla="*/ 56456 h 384116"/>
                  <a:gd name="connsiteX4" fmla="*/ 731520 w 749313"/>
                  <a:gd name="connsiteY4" fmla="*/ 163136 h 384116"/>
                  <a:gd name="connsiteX5" fmla="*/ 746760 w 749313"/>
                  <a:gd name="connsiteY5" fmla="*/ 277436 h 384116"/>
                  <a:gd name="connsiteX6" fmla="*/ 701040 w 749313"/>
                  <a:gd name="connsiteY6" fmla="*/ 384116 h 3841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49313" h="384116">
                    <a:moveTo>
                      <a:pt x="0" y="117416"/>
                    </a:moveTo>
                    <a:cubicBezTo>
                      <a:pt x="62230" y="77411"/>
                      <a:pt x="124460" y="37406"/>
                      <a:pt x="198120" y="18356"/>
                    </a:cubicBezTo>
                    <a:cubicBezTo>
                      <a:pt x="271780" y="-694"/>
                      <a:pt x="369570" y="-3234"/>
                      <a:pt x="441960" y="3116"/>
                    </a:cubicBezTo>
                    <a:cubicBezTo>
                      <a:pt x="514350" y="9466"/>
                      <a:pt x="584200" y="29786"/>
                      <a:pt x="632460" y="56456"/>
                    </a:cubicBezTo>
                    <a:cubicBezTo>
                      <a:pt x="680720" y="83126"/>
                      <a:pt x="712470" y="126306"/>
                      <a:pt x="731520" y="163136"/>
                    </a:cubicBezTo>
                    <a:cubicBezTo>
                      <a:pt x="750570" y="199966"/>
                      <a:pt x="751840" y="240606"/>
                      <a:pt x="746760" y="277436"/>
                    </a:cubicBezTo>
                    <a:cubicBezTo>
                      <a:pt x="741680" y="314266"/>
                      <a:pt x="712470" y="365066"/>
                      <a:pt x="701040" y="384116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14/11/2013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593" y="11981"/>
            <a:ext cx="6356335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en-US"/>
            </a:defPPr>
            <a:lvl1pPr defTabSz="457200" eaLnBrk="1" latinLnBrk="0" hangingPunct="1">
              <a:buNone/>
              <a:defRPr sz="2800" b="1" cap="none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it-IT" dirty="0" smtClean="0"/>
              <a:t>IS02 – Plasma Generator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3817670" y="4363479"/>
            <a:ext cx="4729973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smtClean="0"/>
              <a:t>Results</a:t>
            </a:r>
          </a:p>
          <a:p>
            <a:endParaRPr lang="it-IT" sz="800" b="1" i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u="sng" dirty="0" smtClean="0"/>
              <a:t>Stresses</a:t>
            </a:r>
            <a:r>
              <a:rPr lang="it-IT" sz="1600" dirty="0" smtClean="0"/>
              <a:t>: design </a:t>
            </a:r>
            <a:r>
              <a:rPr lang="it-IT" sz="1600" b="1" dirty="0" smtClean="0"/>
              <a:t>optimized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it-IT" sz="1000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600" u="sng" dirty="0" smtClean="0"/>
              <a:t>Assembly procedure</a:t>
            </a:r>
            <a:r>
              <a:rPr lang="it-IT" sz="1600" dirty="0" smtClean="0"/>
              <a:t>: vacuum tightness guaranteed by using special metallic seals (HNRV helicoflex)</a:t>
            </a:r>
          </a:p>
        </p:txBody>
      </p:sp>
      <p:pic>
        <p:nvPicPr>
          <p:cNvPr id="24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99"/>
          <a:stretch/>
        </p:blipFill>
        <p:spPr bwMode="auto">
          <a:xfrm>
            <a:off x="952499" y="4416857"/>
            <a:ext cx="2429759" cy="16625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3817670" y="2204753"/>
            <a:ext cx="4706391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smtClean="0"/>
              <a:t>Goal</a:t>
            </a:r>
          </a:p>
          <a:p>
            <a:endParaRPr lang="it-IT" sz="800" b="1" i="1" dirty="0"/>
          </a:p>
          <a:p>
            <a:r>
              <a:rPr lang="it-IT" sz="1600" dirty="0" smtClean="0"/>
              <a:t>Design towards UHV standard by implementing metallic seals</a:t>
            </a:r>
            <a:endParaRPr lang="en-GB" sz="1600" dirty="0"/>
          </a:p>
        </p:txBody>
      </p:sp>
      <p:pic>
        <p:nvPicPr>
          <p:cNvPr id="23" name="Picture 3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62" r="96391" b="58338"/>
          <a:stretch/>
        </p:blipFill>
        <p:spPr bwMode="auto">
          <a:xfrm>
            <a:off x="617768" y="4721042"/>
            <a:ext cx="155641" cy="763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669867" y="4678781"/>
            <a:ext cx="48763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240</a:t>
            </a:r>
            <a:endParaRPr lang="en-GB" sz="11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674834" y="5282727"/>
            <a:ext cx="2856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100" b="1" dirty="0" smtClean="0"/>
              <a:t>0</a:t>
            </a:r>
            <a:endParaRPr lang="en-GB" sz="1100" b="1" dirty="0"/>
          </a:p>
        </p:txBody>
      </p:sp>
      <p:sp>
        <p:nvSpPr>
          <p:cNvPr id="2" name="Rectangle 1"/>
          <p:cNvSpPr/>
          <p:nvPr/>
        </p:nvSpPr>
        <p:spPr>
          <a:xfrm>
            <a:off x="558084" y="5985110"/>
            <a:ext cx="292419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it-IT" sz="1200" b="1" dirty="0">
                <a:solidFill>
                  <a:schemeClr val="accent2"/>
                </a:solidFill>
              </a:rPr>
              <a:t>Tresca equivalent stress (MPa</a:t>
            </a:r>
            <a:r>
              <a:rPr lang="it-IT" sz="1200" b="1" dirty="0" smtClean="0">
                <a:solidFill>
                  <a:schemeClr val="accent2"/>
                </a:solidFill>
              </a:rPr>
              <a:t>) </a:t>
            </a:r>
            <a:endParaRPr lang="en-GB" sz="1200" dirty="0">
              <a:solidFill>
                <a:schemeClr val="accent2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EN/MME-PE    M. Garlaschè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4FB53-3E53-416C-81F4-4E96986BE8A4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7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5" name="Slide Number Placeholder 5"/>
          <p:cNvSpPr txBox="1">
            <a:spLocks noChangeAspect="1"/>
          </p:cNvSpPr>
          <p:nvPr/>
        </p:nvSpPr>
        <p:spPr>
          <a:xfrm>
            <a:off x="-2150145" y="5724626"/>
            <a:ext cx="1200150" cy="1200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b="0" kern="120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Rage Italic" pitchFamily="66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A84FB53-3E53-416C-81F4-4E96986BE8A4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7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6418" y="831693"/>
            <a:ext cx="16017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i="1" dirty="0" smtClean="0">
                <a:solidFill>
                  <a:srgbClr val="FF0000"/>
                </a:solidFill>
              </a:rPr>
              <a:t>Helicoflex seals</a:t>
            </a:r>
            <a:endParaRPr lang="en-GB" sz="1400" i="1" dirty="0">
              <a:solidFill>
                <a:srgbClr val="FF0000"/>
              </a:solidFill>
            </a:endParaRPr>
          </a:p>
        </p:txBody>
      </p:sp>
      <p:grpSp>
        <p:nvGrpSpPr>
          <p:cNvPr id="60" name="Group 59"/>
          <p:cNvGrpSpPr/>
          <p:nvPr/>
        </p:nvGrpSpPr>
        <p:grpSpPr>
          <a:xfrm>
            <a:off x="5235286" y="461677"/>
            <a:ext cx="2367284" cy="1465484"/>
            <a:chOff x="344654" y="732456"/>
            <a:chExt cx="2367284" cy="1465484"/>
          </a:xfrm>
        </p:grpSpPr>
        <p:grpSp>
          <p:nvGrpSpPr>
            <p:cNvPr id="61" name="Group 60"/>
            <p:cNvGrpSpPr/>
            <p:nvPr/>
          </p:nvGrpSpPr>
          <p:grpSpPr>
            <a:xfrm>
              <a:off x="1503649" y="732456"/>
              <a:ext cx="1136030" cy="1369233"/>
              <a:chOff x="6625201" y="153848"/>
              <a:chExt cx="1136030" cy="1369233"/>
            </a:xfrm>
          </p:grpSpPr>
          <p:pic>
            <p:nvPicPr>
              <p:cNvPr id="67" name="Picture 2"/>
              <p:cNvPicPr>
                <a:picLocks noChangeAspect="1" noChangeArrowheads="1"/>
              </p:cNvPicPr>
              <p:nvPr/>
            </p:nvPicPr>
            <p:blipFill rotWithShape="1">
              <a:blip r:embed="rId6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155" b="19245"/>
              <a:stretch/>
            </p:blipFill>
            <p:spPr bwMode="auto">
              <a:xfrm>
                <a:off x="6625201" y="153848"/>
                <a:ext cx="1136030" cy="1369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8" name="Oval 67"/>
              <p:cNvSpPr/>
              <p:nvPr/>
            </p:nvSpPr>
            <p:spPr>
              <a:xfrm>
                <a:off x="7080477" y="881839"/>
                <a:ext cx="286438" cy="164964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344654" y="733570"/>
              <a:ext cx="2367284" cy="1464370"/>
              <a:chOff x="300740" y="581170"/>
              <a:chExt cx="2367284" cy="1464370"/>
            </a:xfrm>
          </p:grpSpPr>
          <p:grpSp>
            <p:nvGrpSpPr>
              <p:cNvPr id="63" name="Group 62"/>
              <p:cNvGrpSpPr/>
              <p:nvPr/>
            </p:nvGrpSpPr>
            <p:grpSpPr>
              <a:xfrm>
                <a:off x="300740" y="581170"/>
                <a:ext cx="1156486" cy="1369233"/>
                <a:chOff x="4910139" y="151467"/>
                <a:chExt cx="1156486" cy="1369233"/>
              </a:xfrm>
            </p:grpSpPr>
            <p:pic>
              <p:nvPicPr>
                <p:cNvPr id="65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9437" b="19245"/>
                <a:stretch/>
              </p:blipFill>
              <p:spPr bwMode="auto">
                <a:xfrm>
                  <a:off x="4910139" y="151467"/>
                  <a:ext cx="1156486" cy="13692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66" name="Straight Connector 65"/>
                <p:cNvCxnSpPr/>
                <p:nvPr/>
              </p:nvCxnSpPr>
              <p:spPr>
                <a:xfrm>
                  <a:off x="5144253" y="1043308"/>
                  <a:ext cx="611360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64" name="Rectangle 63"/>
              <p:cNvSpPr/>
              <p:nvPr/>
            </p:nvSpPr>
            <p:spPr>
              <a:xfrm>
                <a:off x="307891" y="1708329"/>
                <a:ext cx="2360133" cy="337211"/>
              </a:xfrm>
              <a:prstGeom prst="rect">
                <a:avLst/>
              </a:prstGeom>
              <a:gradFill>
                <a:gsLst>
                  <a:gs pos="0">
                    <a:schemeClr val="bg1">
                      <a:alpha val="70000"/>
                      <a:lumMod val="100000"/>
                    </a:schemeClr>
                  </a:gs>
                  <a:gs pos="50000">
                    <a:schemeClr val="bg1">
                      <a:alpha val="85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126035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0"/>
          <a:stretch/>
        </p:blipFill>
        <p:spPr bwMode="auto">
          <a:xfrm>
            <a:off x="499943" y="2257510"/>
            <a:ext cx="3586243" cy="354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ounded Rectangle 46"/>
          <p:cNvSpPr/>
          <p:nvPr/>
        </p:nvSpPr>
        <p:spPr>
          <a:xfrm>
            <a:off x="1771072" y="5298694"/>
            <a:ext cx="392249" cy="383097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  <a:scene3d>
            <a:camera prst="isometricOffAxis1Right">
              <a:rot lat="1080000" lon="19200000" rev="0"/>
            </a:camera>
            <a:lightRig rig="threePt" dir="t"/>
          </a:scene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ounded Rectangle 50"/>
          <p:cNvSpPr/>
          <p:nvPr/>
        </p:nvSpPr>
        <p:spPr>
          <a:xfrm>
            <a:off x="2631945" y="5123357"/>
            <a:ext cx="392249" cy="383097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  <a:scene3d>
            <a:camera prst="isometricOffAxis1Right">
              <a:rot lat="1080000" lon="19200000" rev="0"/>
            </a:camera>
            <a:lightRig rig="threePt" dir="t"/>
          </a:scene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/>
          <p:nvPr/>
        </p:nvCxnSpPr>
        <p:spPr>
          <a:xfrm flipH="1">
            <a:off x="3024194" y="4039729"/>
            <a:ext cx="1666844" cy="1107308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2163321" y="4039729"/>
            <a:ext cx="2527717" cy="1258965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4706278" y="2808544"/>
            <a:ext cx="3597926" cy="3224369"/>
            <a:chOff x="2658212" y="1857544"/>
            <a:chExt cx="3597926" cy="3224369"/>
          </a:xfrm>
        </p:grpSpPr>
        <p:grpSp>
          <p:nvGrpSpPr>
            <p:cNvPr id="27" name="Group 26"/>
            <p:cNvGrpSpPr/>
            <p:nvPr/>
          </p:nvGrpSpPr>
          <p:grpSpPr>
            <a:xfrm>
              <a:off x="2658212" y="1857544"/>
              <a:ext cx="3597926" cy="3224369"/>
              <a:chOff x="294163" y="2338752"/>
              <a:chExt cx="3597926" cy="3224369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063" t="16279" r="25938" b="23500"/>
              <a:stretch/>
            </p:blipFill>
            <p:spPr bwMode="auto">
              <a:xfrm>
                <a:off x="294163" y="2338752"/>
                <a:ext cx="3597926" cy="3224369"/>
              </a:xfrm>
              <a:prstGeom prst="roundRect">
                <a:avLst/>
              </a:prstGeom>
              <a:noFill/>
              <a:ln w="38100">
                <a:solidFill>
                  <a:schemeClr val="accent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379888" y="4845266"/>
                <a:ext cx="172648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dirty="0" smtClean="0">
                    <a:solidFill>
                      <a:schemeClr val="bg1"/>
                    </a:solidFill>
                  </a:rPr>
                  <a:t>Ti Disc (H.flex seat)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27593" y="2830671"/>
                <a:ext cx="13792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400" dirty="0" smtClean="0">
                    <a:solidFill>
                      <a:schemeClr val="bg1"/>
                    </a:solidFill>
                  </a:rPr>
                  <a:t>Al</a:t>
                </a:r>
                <a:r>
                  <a:rPr lang="it-IT" sz="1400" baseline="-25000" dirty="0" smtClean="0">
                    <a:solidFill>
                      <a:schemeClr val="bg1"/>
                    </a:solidFill>
                  </a:rPr>
                  <a:t>2</a:t>
                </a:r>
                <a:r>
                  <a:rPr lang="it-IT" sz="1400" dirty="0" smtClean="0">
                    <a:solidFill>
                      <a:schemeClr val="bg1"/>
                    </a:solidFill>
                  </a:rPr>
                  <a:t>O</a:t>
                </a:r>
                <a:r>
                  <a:rPr lang="it-IT" sz="1400" baseline="-25000" dirty="0" smtClean="0">
                    <a:solidFill>
                      <a:schemeClr val="bg1"/>
                    </a:solidFill>
                  </a:rPr>
                  <a:t>3</a:t>
                </a:r>
                <a:r>
                  <a:rPr lang="it-IT" sz="1400" dirty="0" smtClean="0">
                    <a:solidFill>
                      <a:schemeClr val="bg1"/>
                    </a:solidFill>
                  </a:rPr>
                  <a:t> Insulator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460704" y="2958777"/>
                <a:ext cx="137922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400" dirty="0" smtClean="0">
                    <a:solidFill>
                      <a:schemeClr val="bg1"/>
                    </a:solidFill>
                  </a:rPr>
                  <a:t>Steel Flange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784303" y="4432839"/>
                <a:ext cx="178350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dirty="0" smtClean="0">
                    <a:solidFill>
                      <a:schemeClr val="bg1"/>
                    </a:solidFill>
                  </a:rPr>
                  <a:t>Brazed Ti Insert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355248" y="4110119"/>
                <a:ext cx="18331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400" dirty="0" smtClean="0">
                    <a:solidFill>
                      <a:schemeClr val="bg1"/>
                    </a:solidFill>
                  </a:rPr>
                  <a:t>32xM8 Preloaded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2106374" y="4751070"/>
                <a:ext cx="45719" cy="472440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2249809" y="5152530"/>
                <a:ext cx="10375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dirty="0" smtClean="0">
                    <a:solidFill>
                      <a:schemeClr val="bg1"/>
                    </a:solidFill>
                  </a:rPr>
                  <a:t>H.Flex seal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 flipH="1" flipV="1">
                <a:off x="2346960" y="5016929"/>
                <a:ext cx="205184" cy="150841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Oval 18"/>
            <p:cNvSpPr/>
            <p:nvPr/>
          </p:nvSpPr>
          <p:spPr>
            <a:xfrm>
              <a:off x="4517273" y="4364058"/>
              <a:ext cx="132776" cy="234649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14/11/2013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593" y="11981"/>
            <a:ext cx="6356335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en-US"/>
            </a:defPPr>
            <a:lvl1pPr defTabSz="457200" eaLnBrk="1" latinLnBrk="0" hangingPunct="1">
              <a:buNone/>
              <a:defRPr sz="2800" b="1" cap="none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it-IT" dirty="0" smtClean="0"/>
              <a:t>IS02/03 v1– Ext. Insulator</a:t>
            </a:r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EN/MME-PE    M. Garlaschè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4FB53-3E53-416C-81F4-4E96986BE8A4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8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960822" y="2186424"/>
            <a:ext cx="3430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Complex brazing of Titanium Inserts with Insulator</a:t>
            </a:r>
            <a:endParaRPr lang="en-GB" sz="1400" dirty="0"/>
          </a:p>
        </p:txBody>
      </p:sp>
      <p:sp>
        <p:nvSpPr>
          <p:cNvPr id="25" name="Rectangle 24"/>
          <p:cNvSpPr/>
          <p:nvPr/>
        </p:nvSpPr>
        <p:spPr>
          <a:xfrm>
            <a:off x="5265420" y="4249525"/>
            <a:ext cx="1275928" cy="23103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5265420" y="4917871"/>
            <a:ext cx="1275928" cy="23103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5" name="Group 54"/>
          <p:cNvGrpSpPr/>
          <p:nvPr/>
        </p:nvGrpSpPr>
        <p:grpSpPr>
          <a:xfrm>
            <a:off x="5575433" y="505368"/>
            <a:ext cx="2367284" cy="1465484"/>
            <a:chOff x="344654" y="732456"/>
            <a:chExt cx="2367284" cy="1465484"/>
          </a:xfrm>
        </p:grpSpPr>
        <p:grpSp>
          <p:nvGrpSpPr>
            <p:cNvPr id="56" name="Group 55"/>
            <p:cNvGrpSpPr/>
            <p:nvPr/>
          </p:nvGrpSpPr>
          <p:grpSpPr>
            <a:xfrm>
              <a:off x="1503649" y="732456"/>
              <a:ext cx="1136030" cy="1369233"/>
              <a:chOff x="6625201" y="153848"/>
              <a:chExt cx="1136030" cy="1369233"/>
            </a:xfrm>
          </p:grpSpPr>
          <p:pic>
            <p:nvPicPr>
              <p:cNvPr id="62" name="Picture 2"/>
              <p:cNvPicPr>
                <a:picLocks noChangeAspect="1" noChangeArrowheads="1"/>
              </p:cNvPicPr>
              <p:nvPr/>
            </p:nvPicPr>
            <p:blipFill rotWithShape="1"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155" b="19245"/>
              <a:stretch/>
            </p:blipFill>
            <p:spPr bwMode="auto">
              <a:xfrm>
                <a:off x="6625201" y="153848"/>
                <a:ext cx="1136030" cy="1369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3" name="Oval 62"/>
              <p:cNvSpPr/>
              <p:nvPr/>
            </p:nvSpPr>
            <p:spPr>
              <a:xfrm>
                <a:off x="7071456" y="525241"/>
                <a:ext cx="623156" cy="164964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344654" y="733570"/>
              <a:ext cx="2367284" cy="1464370"/>
              <a:chOff x="300740" y="581170"/>
              <a:chExt cx="2367284" cy="1464370"/>
            </a:xfrm>
          </p:grpSpPr>
          <p:grpSp>
            <p:nvGrpSpPr>
              <p:cNvPr id="58" name="Group 57"/>
              <p:cNvGrpSpPr/>
              <p:nvPr/>
            </p:nvGrpSpPr>
            <p:grpSpPr>
              <a:xfrm>
                <a:off x="300740" y="581170"/>
                <a:ext cx="1156486" cy="1369233"/>
                <a:chOff x="4910139" y="151467"/>
                <a:chExt cx="1156486" cy="1369233"/>
              </a:xfrm>
            </p:grpSpPr>
            <p:pic>
              <p:nvPicPr>
                <p:cNvPr id="60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5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9437" b="19245"/>
                <a:stretch/>
              </p:blipFill>
              <p:spPr bwMode="auto">
                <a:xfrm>
                  <a:off x="4910139" y="151467"/>
                  <a:ext cx="1156486" cy="13692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61" name="Straight Connector 60"/>
                <p:cNvCxnSpPr/>
                <p:nvPr/>
              </p:nvCxnSpPr>
              <p:spPr>
                <a:xfrm>
                  <a:off x="5168894" y="599050"/>
                  <a:ext cx="314201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9" name="Rectangle 58"/>
              <p:cNvSpPr/>
              <p:nvPr/>
            </p:nvSpPr>
            <p:spPr>
              <a:xfrm>
                <a:off x="307891" y="1708329"/>
                <a:ext cx="2360133" cy="337211"/>
              </a:xfrm>
              <a:prstGeom prst="rect">
                <a:avLst/>
              </a:prstGeom>
              <a:gradFill>
                <a:gsLst>
                  <a:gs pos="0">
                    <a:schemeClr val="bg1">
                      <a:alpha val="70000"/>
                      <a:lumMod val="100000"/>
                    </a:schemeClr>
                  </a:gs>
                  <a:gs pos="50000">
                    <a:schemeClr val="bg1">
                      <a:alpha val="85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64" name="TextBox 63"/>
          <p:cNvSpPr txBox="1"/>
          <p:nvPr/>
        </p:nvSpPr>
        <p:spPr>
          <a:xfrm>
            <a:off x="411404" y="657071"/>
            <a:ext cx="45742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smtClean="0"/>
              <a:t>Goal</a:t>
            </a:r>
            <a:endParaRPr lang="it-IT" b="1" i="1" dirty="0"/>
          </a:p>
          <a:p>
            <a:endParaRPr lang="it-IT" sz="800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smtClean="0"/>
              <a:t>Improved UHV reliability with metallic seals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smtClean="0"/>
              <a:t>EPGM</a:t>
            </a:r>
            <a:r>
              <a:rPr lang="it-IT" sz="1400" dirty="0" smtClean="0">
                <a:sym typeface="Wingdings" panose="05000000000000000000" pitchFamily="2" charset="2"/>
              </a:rPr>
              <a:t>Al</a:t>
            </a:r>
            <a:r>
              <a:rPr lang="it-IT" sz="1400" baseline="-25000" dirty="0" smtClean="0">
                <a:sym typeface="Wingdings" panose="05000000000000000000" pitchFamily="2" charset="2"/>
              </a:rPr>
              <a:t>2</a:t>
            </a:r>
            <a:r>
              <a:rPr lang="it-IT" sz="1400" dirty="0" smtClean="0">
                <a:sym typeface="Wingdings" panose="05000000000000000000" pitchFamily="2" charset="2"/>
              </a:rPr>
              <a:t>O</a:t>
            </a:r>
            <a:r>
              <a:rPr lang="it-IT" sz="1400" baseline="-25000" dirty="0" smtClean="0">
                <a:sym typeface="Wingdings" panose="05000000000000000000" pitchFamily="2" charset="2"/>
              </a:rPr>
              <a:t>3</a:t>
            </a:r>
            <a:endParaRPr lang="it-IT" sz="1400" baseline="-25000" dirty="0" smtClean="0"/>
          </a:p>
        </p:txBody>
      </p:sp>
    </p:spTree>
    <p:extLst>
      <p:ext uri="{BB962C8B-B14F-4D97-AF65-F5344CB8AC3E}">
        <p14:creationId xmlns:p14="http://schemas.microsoft.com/office/powerpoint/2010/main" val="218304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750"/>
          <a:stretch/>
        </p:blipFill>
        <p:spPr bwMode="auto">
          <a:xfrm>
            <a:off x="499943" y="2257510"/>
            <a:ext cx="3586243" cy="354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7" name="Rounded Rectangle 46"/>
          <p:cNvSpPr/>
          <p:nvPr/>
        </p:nvSpPr>
        <p:spPr>
          <a:xfrm>
            <a:off x="1771072" y="5298694"/>
            <a:ext cx="392249" cy="383097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  <a:scene3d>
            <a:camera prst="isometricOffAxis1Right"/>
            <a:lightRig rig="threePt" dir="t"/>
          </a:scene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ounded Rectangle 50"/>
          <p:cNvSpPr/>
          <p:nvPr/>
        </p:nvSpPr>
        <p:spPr>
          <a:xfrm>
            <a:off x="2631945" y="5123357"/>
            <a:ext cx="392249" cy="383097"/>
          </a:xfrm>
          <a:prstGeom prst="roundRect">
            <a:avLst/>
          </a:prstGeom>
          <a:noFill/>
          <a:ln w="57150">
            <a:solidFill>
              <a:schemeClr val="accent2"/>
            </a:solidFill>
          </a:ln>
          <a:scene3d>
            <a:camera prst="isometricOffAxis1Right"/>
            <a:lightRig rig="threePt" dir="t"/>
          </a:scene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2" name="Straight Connector 51"/>
          <p:cNvCxnSpPr/>
          <p:nvPr/>
        </p:nvCxnSpPr>
        <p:spPr>
          <a:xfrm flipH="1">
            <a:off x="3024194" y="4039729"/>
            <a:ext cx="1666844" cy="1107308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 flipH="1">
            <a:off x="2163321" y="4039729"/>
            <a:ext cx="2527717" cy="1258965"/>
          </a:xfrm>
          <a:prstGeom prst="line">
            <a:avLst/>
          </a:prstGeom>
          <a:ln w="28575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4706278" y="2808544"/>
            <a:ext cx="3597926" cy="3224369"/>
            <a:chOff x="2658212" y="1857544"/>
            <a:chExt cx="3597926" cy="3224369"/>
          </a:xfrm>
        </p:grpSpPr>
        <p:grpSp>
          <p:nvGrpSpPr>
            <p:cNvPr id="27" name="Group 26"/>
            <p:cNvGrpSpPr/>
            <p:nvPr/>
          </p:nvGrpSpPr>
          <p:grpSpPr>
            <a:xfrm>
              <a:off x="2658212" y="1857544"/>
              <a:ext cx="3597926" cy="3224369"/>
              <a:chOff x="294163" y="2338752"/>
              <a:chExt cx="3597926" cy="3224369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2063" t="16279" r="25938" b="23500"/>
              <a:stretch/>
            </p:blipFill>
            <p:spPr bwMode="auto">
              <a:xfrm>
                <a:off x="294163" y="2338752"/>
                <a:ext cx="3597926" cy="3224369"/>
              </a:xfrm>
              <a:prstGeom prst="roundRect">
                <a:avLst/>
              </a:prstGeom>
              <a:noFill/>
              <a:ln w="38100">
                <a:solidFill>
                  <a:schemeClr val="accent2"/>
                </a:solidFill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</a:extLst>
            </p:spPr>
          </p:pic>
          <p:sp>
            <p:nvSpPr>
              <p:cNvPr id="36" name="TextBox 35"/>
              <p:cNvSpPr txBox="1"/>
              <p:nvPr/>
            </p:nvSpPr>
            <p:spPr>
              <a:xfrm>
                <a:off x="379888" y="4845266"/>
                <a:ext cx="1726486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dirty="0" smtClean="0">
                    <a:solidFill>
                      <a:schemeClr val="bg1"/>
                    </a:solidFill>
                  </a:rPr>
                  <a:t>Ti Disc (H.flex seat)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627593" y="2830671"/>
                <a:ext cx="1379220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400" dirty="0" smtClean="0">
                    <a:solidFill>
                      <a:schemeClr val="bg1"/>
                    </a:solidFill>
                  </a:rPr>
                  <a:t>Al</a:t>
                </a:r>
                <a:r>
                  <a:rPr lang="it-IT" sz="1400" baseline="-25000" dirty="0" smtClean="0">
                    <a:solidFill>
                      <a:schemeClr val="bg1"/>
                    </a:solidFill>
                  </a:rPr>
                  <a:t>2</a:t>
                </a:r>
                <a:r>
                  <a:rPr lang="it-IT" sz="1400" dirty="0" smtClean="0">
                    <a:solidFill>
                      <a:schemeClr val="bg1"/>
                    </a:solidFill>
                  </a:rPr>
                  <a:t>O</a:t>
                </a:r>
                <a:r>
                  <a:rPr lang="it-IT" sz="1400" baseline="-25000" dirty="0" smtClean="0">
                    <a:solidFill>
                      <a:schemeClr val="bg1"/>
                    </a:solidFill>
                  </a:rPr>
                  <a:t>3</a:t>
                </a:r>
                <a:r>
                  <a:rPr lang="it-IT" sz="1400" dirty="0" smtClean="0">
                    <a:solidFill>
                      <a:schemeClr val="bg1"/>
                    </a:solidFill>
                  </a:rPr>
                  <a:t> Insulator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2460704" y="2958777"/>
                <a:ext cx="1379220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400" dirty="0" smtClean="0">
                    <a:solidFill>
                      <a:schemeClr val="bg1"/>
                    </a:solidFill>
                  </a:rPr>
                  <a:t>Steel Flange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784303" y="4432839"/>
                <a:ext cx="1783501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dirty="0" smtClean="0">
                    <a:solidFill>
                      <a:schemeClr val="bg1"/>
                    </a:solidFill>
                  </a:rPr>
                  <a:t>Brazed Ti Insert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1355248" y="4110119"/>
                <a:ext cx="183316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400" dirty="0" smtClean="0">
                    <a:solidFill>
                      <a:schemeClr val="bg1"/>
                    </a:solidFill>
                  </a:rPr>
                  <a:t>32xM8 Preloaded</a:t>
                </a:r>
                <a:endParaRPr lang="en-GB" sz="14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Rectangle 15"/>
              <p:cNvSpPr/>
              <p:nvPr/>
            </p:nvSpPr>
            <p:spPr>
              <a:xfrm>
                <a:off x="2106374" y="4751070"/>
                <a:ext cx="45719" cy="472440"/>
              </a:xfrm>
              <a:prstGeom prst="rect">
                <a:avLst/>
              </a:prstGeom>
              <a:solidFill>
                <a:schemeClr val="accent2"/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2249809" y="5152530"/>
                <a:ext cx="1037519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it-IT" sz="1200" dirty="0" smtClean="0">
                    <a:solidFill>
                      <a:schemeClr val="bg1"/>
                    </a:solidFill>
                  </a:rPr>
                  <a:t>H.Flex seal</a:t>
                </a:r>
                <a:endParaRPr lang="en-GB" sz="1200" dirty="0">
                  <a:solidFill>
                    <a:schemeClr val="bg1"/>
                  </a:solidFill>
                </a:endParaRPr>
              </a:p>
            </p:txBody>
          </p:sp>
          <p:cxnSp>
            <p:nvCxnSpPr>
              <p:cNvPr id="23" name="Straight Connector 22"/>
              <p:cNvCxnSpPr/>
              <p:nvPr/>
            </p:nvCxnSpPr>
            <p:spPr>
              <a:xfrm flipH="1" flipV="1">
                <a:off x="2346960" y="5016929"/>
                <a:ext cx="205184" cy="150841"/>
              </a:xfrm>
              <a:prstGeom prst="line">
                <a:avLst/>
              </a:prstGeom>
              <a:ln w="12700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Oval 18"/>
            <p:cNvSpPr/>
            <p:nvPr/>
          </p:nvSpPr>
          <p:spPr>
            <a:xfrm>
              <a:off x="4517273" y="4364058"/>
              <a:ext cx="132776" cy="234649"/>
            </a:xfrm>
            <a:prstGeom prst="ellipse">
              <a:avLst/>
            </a:prstGeom>
          </p:spPr>
          <p:style>
            <a:lnRef idx="2">
              <a:schemeClr val="accent6">
                <a:shade val="50000"/>
              </a:schemeClr>
            </a:lnRef>
            <a:fillRef idx="1">
              <a:schemeClr val="accent6"/>
            </a:fillRef>
            <a:effectRef idx="0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14/11/2013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2593" y="11981"/>
            <a:ext cx="6356335" cy="523220"/>
          </a:xfrm>
          <a:prstGeom prst="rect">
            <a:avLst/>
          </a:prstGeom>
          <a:noFill/>
        </p:spPr>
        <p:txBody>
          <a:bodyPr vert="horz" wrap="square" lIns="91440" tIns="45720" rIns="91440" bIns="45720" rtlCol="0" anchor="t">
            <a:spAutoFit/>
          </a:bodyPr>
          <a:lstStyle>
            <a:defPPr>
              <a:defRPr lang="en-US"/>
            </a:defPPr>
            <a:lvl1pPr defTabSz="457200" eaLnBrk="1" latinLnBrk="0" hangingPunct="1">
              <a:buNone/>
              <a:defRPr sz="2800" b="1" cap="none">
                <a:ln w="1905"/>
                <a:solidFill>
                  <a:schemeClr val="accent6">
                    <a:lumMod val="75000"/>
                  </a:schemeClr>
                </a:solidFill>
                <a:effectLst>
                  <a:outerShdw blurRad="50800" dist="38100" dir="8100000" algn="tr" rotWithShape="0">
                    <a:prstClr val="black">
                      <a:alpha val="40000"/>
                    </a:prstClr>
                  </a:outerShdw>
                </a:effectLst>
                <a:latin typeface="+mn-lt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r>
              <a:rPr lang="it-IT" dirty="0" smtClean="0"/>
              <a:t>IS02/03 v1– Ext. Insulator</a:t>
            </a:r>
            <a:endParaRPr lang="en-GB" dirty="0"/>
          </a:p>
        </p:txBody>
      </p:sp>
      <p:grpSp>
        <p:nvGrpSpPr>
          <p:cNvPr id="15" name="Group 14"/>
          <p:cNvGrpSpPr/>
          <p:nvPr/>
        </p:nvGrpSpPr>
        <p:grpSpPr>
          <a:xfrm>
            <a:off x="83174" y="1519590"/>
            <a:ext cx="5383459" cy="4741209"/>
            <a:chOff x="10242103" y="1739900"/>
            <a:chExt cx="5383459" cy="4741209"/>
          </a:xfrm>
        </p:grpSpPr>
        <p:sp>
          <p:nvSpPr>
            <p:cNvPr id="14" name="Rectangle 13"/>
            <p:cNvSpPr/>
            <p:nvPr/>
          </p:nvSpPr>
          <p:spPr>
            <a:xfrm>
              <a:off x="10242103" y="1739900"/>
              <a:ext cx="4369412" cy="4697870"/>
            </a:xfrm>
            <a:prstGeom prst="rect">
              <a:avLst/>
            </a:prstGeom>
            <a:solidFill>
              <a:schemeClr val="bg1">
                <a:alpha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10585002" y="1929214"/>
              <a:ext cx="504056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t-IT" b="1" i="1" dirty="0" smtClean="0"/>
                <a:t>Outcome</a:t>
              </a:r>
            </a:p>
            <a:p>
              <a:endParaRPr lang="it-IT" sz="800" b="1" i="1" dirty="0" smtClean="0"/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it-IT" sz="1400" b="1" dirty="0" smtClean="0"/>
                <a:t>High stress</a:t>
              </a:r>
              <a:r>
                <a:rPr lang="it-IT" sz="1400" dirty="0" smtClean="0"/>
                <a:t> in ceramic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it-IT" sz="1400" b="1" dirty="0"/>
                <a:t>T</a:t>
              </a:r>
              <a:r>
                <a:rPr lang="it-IT" sz="1400" b="1" dirty="0" smtClean="0"/>
                <a:t>est campaign</a:t>
              </a:r>
              <a:r>
                <a:rPr lang="it-IT" sz="1400" dirty="0" smtClean="0"/>
                <a:t> launched for</a:t>
              </a:r>
            </a:p>
            <a:p>
              <a:pPr marL="742950" lvl="1" indent="-285750">
                <a:buFontTx/>
                <a:buChar char="-"/>
              </a:pPr>
              <a:r>
                <a:rPr lang="it-IT" sz="1200" dirty="0" smtClean="0"/>
                <a:t>Checking brazing procedure</a:t>
              </a:r>
            </a:p>
            <a:p>
              <a:pPr marL="742950" lvl="1" indent="-285750">
                <a:buFontTx/>
                <a:buChar char="-"/>
              </a:pPr>
              <a:r>
                <a:rPr lang="it-IT" sz="1200" dirty="0"/>
                <a:t>Mastering bolts </a:t>
              </a:r>
              <a:r>
                <a:rPr lang="it-IT" sz="1200" dirty="0" smtClean="0"/>
                <a:t>preload </a:t>
              </a:r>
              <a:endParaRPr lang="en-GB" sz="1200" dirty="0"/>
            </a:p>
            <a:p>
              <a:pPr marL="742950" lvl="1" indent="-285750">
                <a:buFontTx/>
                <a:buChar char="-"/>
              </a:pPr>
              <a:r>
                <a:rPr lang="it-IT" sz="1200" dirty="0" smtClean="0"/>
                <a:t>Understanding Al</a:t>
              </a:r>
              <a:r>
                <a:rPr lang="it-IT" sz="1200" baseline="-25000" dirty="0" smtClean="0"/>
                <a:t>2</a:t>
              </a:r>
              <a:r>
                <a:rPr lang="it-IT" sz="1200" dirty="0" smtClean="0"/>
                <a:t>O</a:t>
              </a:r>
              <a:r>
                <a:rPr lang="it-IT" sz="1200" baseline="-25000" dirty="0" smtClean="0"/>
                <a:t>3</a:t>
              </a:r>
              <a:r>
                <a:rPr lang="it-IT" sz="1200" dirty="0" smtClean="0"/>
                <a:t> struct. behaviour</a:t>
              </a:r>
            </a:p>
          </p:txBody>
        </p:sp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>
              <a:off x="12039861" y="4002094"/>
              <a:ext cx="1936741" cy="2065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4100" name="Picture 4"/>
            <p:cNvPicPr>
              <a:picLocks noChangeAspect="1" noChangeArrowheads="1"/>
            </p:cNvPicPr>
            <p:nvPr/>
          </p:nvPicPr>
          <p:blipFill rotWithShape="1"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32" t="32501" r="57279" b="51683"/>
            <a:stretch/>
          </p:blipFill>
          <p:spPr bwMode="auto">
            <a:xfrm>
              <a:off x="10752343" y="4062224"/>
              <a:ext cx="1223274" cy="18078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" name="Rectangle 31"/>
            <p:cNvSpPr/>
            <p:nvPr/>
          </p:nvSpPr>
          <p:spPr>
            <a:xfrm>
              <a:off x="10851108" y="3798730"/>
              <a:ext cx="2151551" cy="2769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it-IT" sz="1200" b="1" dirty="0" smtClean="0">
                  <a:solidFill>
                    <a:schemeClr val="accent2"/>
                  </a:solidFill>
                </a:rPr>
                <a:t>Principal </a:t>
              </a:r>
              <a:r>
                <a:rPr lang="it-IT" sz="1200" b="1" dirty="0">
                  <a:solidFill>
                    <a:schemeClr val="accent2"/>
                  </a:solidFill>
                </a:rPr>
                <a:t>stress (MPa</a:t>
              </a:r>
              <a:r>
                <a:rPr lang="it-IT" sz="1200" b="1" dirty="0" smtClean="0">
                  <a:solidFill>
                    <a:schemeClr val="accent2"/>
                  </a:solidFill>
                </a:rPr>
                <a:t>) </a:t>
              </a:r>
              <a:endParaRPr lang="en-GB" sz="1200" dirty="0">
                <a:solidFill>
                  <a:schemeClr val="accent2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 rot="916113">
              <a:off x="12047797" y="5663864"/>
              <a:ext cx="2007381" cy="817245"/>
            </a:xfrm>
            <a:prstGeom prst="roundRect">
              <a:avLst>
                <a:gd name="adj" fmla="val 17167"/>
              </a:avLst>
            </a:prstGeom>
            <a:solidFill>
              <a:schemeClr val="bg1">
                <a:alpha val="70000"/>
              </a:schemeClr>
            </a:solidFill>
          </p:spPr>
          <p:txBody>
            <a:bodyPr wrap="square" rtlCol="0">
              <a:spAutoFit/>
            </a:bodyPr>
            <a:lstStyle/>
            <a:p>
              <a:pPr algn="ctr"/>
              <a:r>
                <a:rPr lang="it-IT" sz="1400" dirty="0" smtClean="0">
                  <a:solidFill>
                    <a:srgbClr val="FF0000"/>
                  </a:solidFill>
                </a:rPr>
                <a:t>Al</a:t>
              </a:r>
              <a:r>
                <a:rPr lang="it-IT" sz="1400" baseline="-25000" dirty="0" smtClean="0">
                  <a:solidFill>
                    <a:srgbClr val="FF0000"/>
                  </a:solidFill>
                </a:rPr>
                <a:t>2</a:t>
              </a:r>
              <a:r>
                <a:rPr lang="it-IT" sz="1400" dirty="0" smtClean="0">
                  <a:solidFill>
                    <a:srgbClr val="FF0000"/>
                  </a:solidFill>
                </a:rPr>
                <a:t>O</a:t>
              </a:r>
              <a:r>
                <a:rPr lang="it-IT" sz="1400" baseline="-25000" dirty="0" smtClean="0">
                  <a:solidFill>
                    <a:srgbClr val="FF0000"/>
                  </a:solidFill>
                </a:rPr>
                <a:t>3</a:t>
              </a:r>
            </a:p>
            <a:p>
              <a:pPr algn="ctr"/>
              <a:r>
                <a:rPr lang="it-IT" sz="1400" dirty="0" smtClean="0">
                  <a:solidFill>
                    <a:srgbClr val="FF0000"/>
                  </a:solidFill>
                </a:rPr>
                <a:t>Safety factor = 1.4</a:t>
              </a:r>
            </a:p>
            <a:p>
              <a:pPr algn="ctr"/>
              <a:r>
                <a:rPr lang="it-IT" sz="1400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 </a:t>
              </a:r>
              <a:r>
                <a:rPr lang="it-IT" sz="1400" b="1" dirty="0" smtClean="0">
                  <a:solidFill>
                    <a:srgbClr val="FF0000"/>
                  </a:solidFill>
                  <a:sym typeface="Wingdings" panose="05000000000000000000" pitchFamily="2" charset="2"/>
                </a:rPr>
                <a:t>CRITICAL!</a:t>
              </a:r>
              <a:endParaRPr lang="en-GB" sz="14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EN/MME-PE    M. Garlaschè</a:t>
            </a:r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4FB53-3E53-416C-81F4-4E96986BE8A4}" type="slidenum">
              <a:rPr lang="en-GB" smtClean="0">
                <a:solidFill>
                  <a:prstClr val="black">
                    <a:lumMod val="50000"/>
                    <a:lumOff val="50000"/>
                  </a:prstClr>
                </a:solidFill>
              </a:rPr>
              <a:pPr/>
              <a:t>9</a:t>
            </a:fld>
            <a:endParaRPr lang="en-GB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5265420" y="4249525"/>
            <a:ext cx="1275928" cy="23103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5265420" y="4917871"/>
            <a:ext cx="1275928" cy="231035"/>
          </a:xfrm>
          <a:prstGeom prst="rect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55" name="Group 54"/>
          <p:cNvGrpSpPr/>
          <p:nvPr/>
        </p:nvGrpSpPr>
        <p:grpSpPr>
          <a:xfrm>
            <a:off x="5575433" y="505368"/>
            <a:ext cx="2367284" cy="1465484"/>
            <a:chOff x="344654" y="732456"/>
            <a:chExt cx="2367284" cy="1465484"/>
          </a:xfrm>
        </p:grpSpPr>
        <p:grpSp>
          <p:nvGrpSpPr>
            <p:cNvPr id="56" name="Group 55"/>
            <p:cNvGrpSpPr/>
            <p:nvPr/>
          </p:nvGrpSpPr>
          <p:grpSpPr>
            <a:xfrm>
              <a:off x="1503649" y="732456"/>
              <a:ext cx="1136030" cy="1369233"/>
              <a:chOff x="6625201" y="153848"/>
              <a:chExt cx="1136030" cy="1369233"/>
            </a:xfrm>
          </p:grpSpPr>
          <p:pic>
            <p:nvPicPr>
              <p:cNvPr id="62" name="Picture 2"/>
              <p:cNvPicPr>
                <a:picLocks noChangeAspect="1" noChangeArrowheads="1"/>
              </p:cNvPicPr>
              <p:nvPr/>
            </p:nvPicPr>
            <p:blipFill rotWithShape="1"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60155" b="19245"/>
              <a:stretch/>
            </p:blipFill>
            <p:spPr bwMode="auto">
              <a:xfrm>
                <a:off x="6625201" y="153848"/>
                <a:ext cx="1136030" cy="13692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sp>
            <p:nvSpPr>
              <p:cNvPr id="63" name="Oval 62"/>
              <p:cNvSpPr/>
              <p:nvPr/>
            </p:nvSpPr>
            <p:spPr>
              <a:xfrm>
                <a:off x="7071456" y="525241"/>
                <a:ext cx="623156" cy="164964"/>
              </a:xfrm>
              <a:prstGeom prst="ellipse">
                <a:avLst/>
              </a:prstGeom>
              <a:noFill/>
              <a:ln w="3810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grpSp>
          <p:nvGrpSpPr>
            <p:cNvPr id="57" name="Group 56"/>
            <p:cNvGrpSpPr/>
            <p:nvPr/>
          </p:nvGrpSpPr>
          <p:grpSpPr>
            <a:xfrm>
              <a:off x="344654" y="733570"/>
              <a:ext cx="2367284" cy="1464370"/>
              <a:chOff x="300740" y="581170"/>
              <a:chExt cx="2367284" cy="1464370"/>
            </a:xfrm>
          </p:grpSpPr>
          <p:grpSp>
            <p:nvGrpSpPr>
              <p:cNvPr id="58" name="Group 57"/>
              <p:cNvGrpSpPr/>
              <p:nvPr/>
            </p:nvGrpSpPr>
            <p:grpSpPr>
              <a:xfrm>
                <a:off x="300740" y="581170"/>
                <a:ext cx="1156486" cy="1369233"/>
                <a:chOff x="4910139" y="151467"/>
                <a:chExt cx="1156486" cy="1369233"/>
              </a:xfrm>
            </p:grpSpPr>
            <p:pic>
              <p:nvPicPr>
                <p:cNvPr id="60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7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r="59437" b="19245"/>
                <a:stretch/>
              </p:blipFill>
              <p:spPr bwMode="auto">
                <a:xfrm>
                  <a:off x="4910139" y="151467"/>
                  <a:ext cx="1156486" cy="1369233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cxnSp>
              <p:nvCxnSpPr>
                <p:cNvPr id="61" name="Straight Connector 60"/>
                <p:cNvCxnSpPr/>
                <p:nvPr/>
              </p:nvCxnSpPr>
              <p:spPr>
                <a:xfrm>
                  <a:off x="5168894" y="599050"/>
                  <a:ext cx="314201" cy="0"/>
                </a:xfrm>
                <a:prstGeom prst="line">
                  <a:avLst/>
                </a:prstGeom>
                <a:ln w="38100">
                  <a:solidFill>
                    <a:srgbClr val="FF0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9" name="Rectangle 58"/>
              <p:cNvSpPr/>
              <p:nvPr/>
            </p:nvSpPr>
            <p:spPr>
              <a:xfrm>
                <a:off x="307891" y="1708329"/>
                <a:ext cx="2360133" cy="337211"/>
              </a:xfrm>
              <a:prstGeom prst="rect">
                <a:avLst/>
              </a:prstGeom>
              <a:gradFill>
                <a:gsLst>
                  <a:gs pos="0">
                    <a:schemeClr val="bg1">
                      <a:alpha val="70000"/>
                      <a:lumMod val="100000"/>
                    </a:schemeClr>
                  </a:gs>
                  <a:gs pos="50000">
                    <a:schemeClr val="bg1">
                      <a:alpha val="85000"/>
                    </a:schemeClr>
                  </a:gs>
                  <a:gs pos="100000">
                    <a:schemeClr val="bg1"/>
                  </a:gs>
                </a:gsLst>
                <a:lin ang="54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sp>
        <p:nvSpPr>
          <p:cNvPr id="43" name="TextBox 42"/>
          <p:cNvSpPr txBox="1"/>
          <p:nvPr/>
        </p:nvSpPr>
        <p:spPr>
          <a:xfrm>
            <a:off x="4960822" y="2186424"/>
            <a:ext cx="34309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400" dirty="0" smtClean="0"/>
              <a:t>Complex brazing of Titanium Inserts with Insulator</a:t>
            </a:r>
            <a:endParaRPr lang="en-GB" sz="1400" dirty="0"/>
          </a:p>
        </p:txBody>
      </p:sp>
      <p:sp>
        <p:nvSpPr>
          <p:cNvPr id="44" name="TextBox 43"/>
          <p:cNvSpPr txBox="1"/>
          <p:nvPr/>
        </p:nvSpPr>
        <p:spPr>
          <a:xfrm>
            <a:off x="411404" y="657071"/>
            <a:ext cx="4574253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b="1" i="1" dirty="0" smtClean="0"/>
              <a:t>Goal</a:t>
            </a:r>
            <a:endParaRPr lang="it-IT" b="1" i="1" dirty="0"/>
          </a:p>
          <a:p>
            <a:endParaRPr lang="it-IT" sz="800" u="sng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smtClean="0"/>
              <a:t>Improved UHV reliability with metallic seals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it-IT" sz="1400" dirty="0" smtClean="0"/>
              <a:t>EPGM</a:t>
            </a:r>
            <a:r>
              <a:rPr lang="it-IT" sz="1400" dirty="0" smtClean="0">
                <a:sym typeface="Wingdings" panose="05000000000000000000" pitchFamily="2" charset="2"/>
              </a:rPr>
              <a:t>Al</a:t>
            </a:r>
            <a:r>
              <a:rPr lang="it-IT" sz="1400" baseline="-25000" dirty="0" smtClean="0">
                <a:sym typeface="Wingdings" panose="05000000000000000000" pitchFamily="2" charset="2"/>
              </a:rPr>
              <a:t>2</a:t>
            </a:r>
            <a:r>
              <a:rPr lang="it-IT" sz="1400" dirty="0" smtClean="0">
                <a:sym typeface="Wingdings" panose="05000000000000000000" pitchFamily="2" charset="2"/>
              </a:rPr>
              <a:t>O</a:t>
            </a:r>
            <a:r>
              <a:rPr lang="it-IT" sz="1400" baseline="-25000" dirty="0" smtClean="0">
                <a:sym typeface="Wingdings" panose="05000000000000000000" pitchFamily="2" charset="2"/>
              </a:rPr>
              <a:t>3</a:t>
            </a:r>
            <a:endParaRPr lang="it-IT" sz="1400" baseline="-25000" dirty="0" smtClean="0"/>
          </a:p>
        </p:txBody>
      </p:sp>
    </p:spTree>
    <p:extLst>
      <p:ext uri="{BB962C8B-B14F-4D97-AF65-F5344CB8AC3E}">
        <p14:creationId xmlns:p14="http://schemas.microsoft.com/office/powerpoint/2010/main" val="2239233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Sketchbook">
  <a:themeElements>
    <a:clrScheme name="Sketchbook">
      <a:dk1>
        <a:sysClr val="windowText" lastClr="000000"/>
      </a:dk1>
      <a:lt1>
        <a:sysClr val="window" lastClr="FFFFFF"/>
      </a:lt1>
      <a:dk2>
        <a:srgbClr val="4C1304"/>
      </a:dk2>
      <a:lt2>
        <a:srgbClr val="FFFEE6"/>
      </a:lt2>
      <a:accent1>
        <a:srgbClr val="A63212"/>
      </a:accent1>
      <a:accent2>
        <a:srgbClr val="E68230"/>
      </a:accent2>
      <a:accent3>
        <a:srgbClr val="9BB05E"/>
      </a:accent3>
      <a:accent4>
        <a:srgbClr val="6B9BC7"/>
      </a:accent4>
      <a:accent5>
        <a:srgbClr val="4E66B2"/>
      </a:accent5>
      <a:accent6>
        <a:srgbClr val="8976AC"/>
      </a:accent6>
      <a:hlink>
        <a:srgbClr val="942408"/>
      </a:hlink>
      <a:folHlink>
        <a:srgbClr val="B34F17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ketchbook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alpha val="94000"/>
                <a:satMod val="120000"/>
                <a:lumMod val="110000"/>
              </a:schemeClr>
            </a:gs>
            <a:gs pos="100000">
              <a:schemeClr val="phClr">
                <a:tint val="80000"/>
                <a:shade val="100000"/>
                <a:satMod val="140000"/>
                <a:lumMod val="12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hade val="100000"/>
                <a:satMod val="100000"/>
                <a:lumMod val="90000"/>
              </a:schemeClr>
            </a:gs>
            <a:gs pos="100000">
              <a:schemeClr val="phClr">
                <a:tint val="95000"/>
                <a:shade val="100000"/>
                <a:satMod val="110000"/>
                <a:lumMod val="105000"/>
              </a:schemeClr>
            </a:gs>
          </a:gsLst>
          <a:path path="circle">
            <a:fillToRect l="40000" t="100000" r="4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rotWithShape="0">
              <a:srgbClr val="000000">
                <a:alpha val="37000"/>
              </a:srgbClr>
            </a:outerShdw>
          </a:effectLst>
        </a:effectStyle>
        <a:effectStyle>
          <a:effectLst>
            <a:outerShdw blurRad="50800" dist="25400" dir="5040000" rotWithShape="0">
              <a:srgbClr val="000000">
                <a:alpha val="44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dkEdge">
            <a:bevelT w="38100" h="25400" prst="coolSlant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55000"/>
                <a:lumMod val="90000"/>
              </a:schemeClr>
              <a:schemeClr val="phClr">
                <a:tint val="92000"/>
                <a:satMod val="120000"/>
                <a:lumMod val="103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shade val="96000"/>
              </a:schemeClr>
              <a:schemeClr val="phClr">
                <a:tint val="98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2015</TotalTime>
  <Words>817</Words>
  <Application>Microsoft Office PowerPoint</Application>
  <PresentationFormat>On-screen Show (4:3)</PresentationFormat>
  <Paragraphs>248</Paragraphs>
  <Slides>14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1_Sketchbook</vt:lpstr>
      <vt:lpstr>IS ENGINEERING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Marco Garlasche</dc:creator>
  <cp:lastModifiedBy>Marco Garlasche</cp:lastModifiedBy>
  <cp:revision>226</cp:revision>
  <dcterms:created xsi:type="dcterms:W3CDTF">2012-11-13T17:09:59Z</dcterms:created>
  <dcterms:modified xsi:type="dcterms:W3CDTF">2013-11-13T14:58:31Z</dcterms:modified>
</cp:coreProperties>
</file>