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2" r:id="rId7"/>
    <p:sldId id="261" r:id="rId8"/>
    <p:sldId id="277" r:id="rId9"/>
    <p:sldId id="276" r:id="rId10"/>
    <p:sldId id="278" r:id="rId11"/>
    <p:sldId id="280" r:id="rId12"/>
    <p:sldId id="282" r:id="rId13"/>
    <p:sldId id="281" r:id="rId14"/>
    <p:sldId id="283" r:id="rId15"/>
    <p:sldId id="284" r:id="rId16"/>
    <p:sldId id="279" r:id="rId17"/>
    <p:sldId id="263" r:id="rId18"/>
    <p:sldId id="264" r:id="rId19"/>
    <p:sldId id="265" r:id="rId20"/>
    <p:sldId id="266" r:id="rId21"/>
    <p:sldId id="267" r:id="rId22"/>
    <p:sldId id="268" r:id="rId23"/>
    <p:sldId id="269" r:id="rId24"/>
    <p:sldId id="270" r:id="rId25"/>
    <p:sldId id="271" r:id="rId26"/>
    <p:sldId id="272" r:id="rId27"/>
    <p:sldId id="273" r:id="rId28"/>
    <p:sldId id="274" r:id="rId29"/>
    <p:sldId id="275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10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1" d="100"/>
          <a:sy n="121" d="100"/>
        </p:scale>
        <p:origin x="-4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4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RF fields simulations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Alexej Grudiev, BE-RF</a:t>
            </a:r>
          </a:p>
          <a:p>
            <a:r>
              <a:rPr lang="en-GB" dirty="0" smtClean="0"/>
              <a:t>14/11/2013</a:t>
            </a:r>
          </a:p>
          <a:p>
            <a:r>
              <a:rPr lang="en-GB" dirty="0" smtClean="0"/>
              <a:t>Linac4 Ion Source Review, CERN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69744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36786"/>
            <a:ext cx="8915400" cy="1143000"/>
          </a:xfrm>
        </p:spPr>
        <p:txBody>
          <a:bodyPr>
            <a:noAutofit/>
          </a:bodyPr>
          <a:lstStyle/>
          <a:p>
            <a:r>
              <a:rPr lang="en-GB" sz="3200" dirty="0" smtClean="0"/>
              <a:t>E-field distribution in plasma chamber, </a:t>
            </a:r>
            <a:r>
              <a:rPr lang="el-GR" sz="3200" dirty="0" smtClean="0"/>
              <a:t>σ</a:t>
            </a:r>
            <a:r>
              <a:rPr lang="en-GB" sz="3200" dirty="0"/>
              <a:t> =</a:t>
            </a:r>
            <a:r>
              <a:rPr lang="en-GB" sz="3200" dirty="0" smtClean="0"/>
              <a:t> 1000 S/m</a:t>
            </a:r>
            <a:endParaRPr lang="en-GB" sz="32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3106" y="1905000"/>
            <a:ext cx="4150894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19199"/>
            <a:ext cx="5791200" cy="44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93019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2121" y="152400"/>
            <a:ext cx="6170479" cy="541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590800"/>
            <a:ext cx="4545798" cy="395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38400"/>
            <a:ext cx="4038600" cy="1143000"/>
          </a:xfrm>
        </p:spPr>
        <p:txBody>
          <a:bodyPr>
            <a:normAutofit/>
          </a:bodyPr>
          <a:lstStyle/>
          <a:p>
            <a:r>
              <a:rPr lang="en-GB" dirty="0" smtClean="0"/>
              <a:t>Variations: SET 1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304800" y="1143000"/>
            <a:ext cx="265008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dirty="0" smtClean="0"/>
              <a:t>No Cu </a:t>
            </a:r>
            <a:r>
              <a:rPr lang="en-GB" dirty="0" err="1" smtClean="0"/>
              <a:t>octupole</a:t>
            </a:r>
            <a:r>
              <a:rPr lang="en-GB" dirty="0" smtClean="0"/>
              <a:t> holder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Long Cu protection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Short Cu protection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W-electrode </a:t>
            </a:r>
            <a:endParaRPr lang="en-GB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2590800" y="1600200"/>
            <a:ext cx="2209800" cy="1524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2590800" y="533400"/>
            <a:ext cx="2286000" cy="1371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1981200" y="2209800"/>
            <a:ext cx="0" cy="3238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8027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3745468"/>
            <a:ext cx="2603052" cy="3041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"/>
            <a:ext cx="3428771" cy="3062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096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Variations SET 1: E-field distribution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774447" y="609600"/>
            <a:ext cx="978153" cy="369332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Nominal</a:t>
            </a:r>
            <a:endParaRPr lang="en-GB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" y="3855038"/>
            <a:ext cx="3428771" cy="30137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762000" y="3745468"/>
            <a:ext cx="2334293" cy="369332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No Cu </a:t>
            </a:r>
            <a:r>
              <a:rPr lang="en-GB" dirty="0" err="1" smtClean="0"/>
              <a:t>Octupole</a:t>
            </a:r>
            <a:r>
              <a:rPr lang="en-GB" dirty="0" smtClean="0"/>
              <a:t> holder</a:t>
            </a:r>
            <a:endParaRPr lang="en-GB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609600"/>
            <a:ext cx="2667229" cy="30618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505200" y="609600"/>
            <a:ext cx="1967398" cy="369332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Long Cu protection</a:t>
            </a:r>
            <a:endParaRPr lang="en-GB" dirty="0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3855037"/>
            <a:ext cx="2633335" cy="30137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498600" y="3745468"/>
            <a:ext cx="2023503" cy="369332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Short Cu protection</a:t>
            </a:r>
            <a:endParaRPr lang="en-GB" dirty="0"/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633000"/>
            <a:ext cx="2603052" cy="3041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6432600" y="3560802"/>
            <a:ext cx="1354345" cy="369332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W-electrode</a:t>
            </a:r>
            <a:endParaRPr lang="en-GB" dirty="0"/>
          </a:p>
        </p:txBody>
      </p:sp>
      <p:sp>
        <p:nvSpPr>
          <p:cNvPr id="6" name="Curved Left Arrow 5"/>
          <p:cNvSpPr/>
          <p:nvPr/>
        </p:nvSpPr>
        <p:spPr>
          <a:xfrm>
            <a:off x="8686800" y="3124200"/>
            <a:ext cx="457200" cy="1216152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1721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Variation of number of antenna turns</a:t>
            </a:r>
            <a:endParaRPr lang="en-GB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4133850"/>
            <a:ext cx="2038350" cy="258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25" y="1447799"/>
            <a:ext cx="1924050" cy="258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4267200"/>
            <a:ext cx="1819275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1564949"/>
            <a:ext cx="1876425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191000" y="1611868"/>
            <a:ext cx="845103" cy="369332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6 turns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4146072" y="4143450"/>
            <a:ext cx="845103" cy="369332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5</a:t>
            </a:r>
            <a:r>
              <a:rPr lang="en-GB" dirty="0" smtClean="0"/>
              <a:t> turns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6693934" y="1587070"/>
            <a:ext cx="845103" cy="369332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4</a:t>
            </a:r>
            <a:r>
              <a:rPr lang="en-GB" dirty="0" smtClean="0"/>
              <a:t> turns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6693934" y="4328116"/>
            <a:ext cx="845103" cy="369332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3</a:t>
            </a:r>
            <a:r>
              <a:rPr lang="en-GB" dirty="0" smtClean="0"/>
              <a:t> turns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1771736"/>
            <a:ext cx="313714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GB" dirty="0" smtClean="0"/>
              <a:t>Nominal, 6 turns</a:t>
            </a:r>
          </a:p>
          <a:p>
            <a:pPr marL="342900" indent="-342900">
              <a:buAutoNum type="arabicPeriod"/>
            </a:pPr>
            <a:r>
              <a:rPr lang="en-GB" dirty="0" smtClean="0"/>
              <a:t>5 turns</a:t>
            </a:r>
          </a:p>
          <a:p>
            <a:pPr marL="342900" indent="-342900">
              <a:buAutoNum type="arabicPeriod"/>
            </a:pPr>
            <a:r>
              <a:rPr lang="en-GB" dirty="0" smtClean="0"/>
              <a:t>4 turns</a:t>
            </a:r>
          </a:p>
          <a:p>
            <a:pPr marL="342900" indent="-342900">
              <a:buAutoNum type="arabicPeriod"/>
            </a:pPr>
            <a:r>
              <a:rPr lang="en-GB" dirty="0" smtClean="0"/>
              <a:t>3 turns</a:t>
            </a:r>
          </a:p>
          <a:p>
            <a:pPr marL="342900" indent="-342900">
              <a:buAutoNum type="arabicPeriod"/>
            </a:pPr>
            <a:endParaRPr lang="en-GB" dirty="0"/>
          </a:p>
          <a:p>
            <a:r>
              <a:rPr lang="en-GB" dirty="0" smtClean="0"/>
              <a:t>N.B. for 5,4,3 turns the size of epoxy and ferrites are a bit smaller. The same materials are used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639074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GB" sz="3600" dirty="0" smtClean="0"/>
              <a:t>Variation of number of turns: impedance</a:t>
            </a:r>
            <a:endParaRPr lang="en-GB" sz="36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888135"/>
            <a:ext cx="8686800" cy="5445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V="1">
            <a:off x="3810000" y="2592000"/>
            <a:ext cx="1010400" cy="227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l 6"/>
          <p:cNvSpPr/>
          <p:nvPr/>
        </p:nvSpPr>
        <p:spPr>
          <a:xfrm>
            <a:off x="4724400" y="2514600"/>
            <a:ext cx="457200" cy="11430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3243819" y="2634734"/>
            <a:ext cx="527709" cy="369332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~N</a:t>
            </a:r>
            <a:r>
              <a:rPr lang="en-GB" baseline="30000" dirty="0" smtClean="0"/>
              <a:t>2</a:t>
            </a:r>
            <a:endParaRPr lang="en-GB" baseline="30000" dirty="0"/>
          </a:p>
        </p:txBody>
      </p:sp>
    </p:spTree>
    <p:extLst>
      <p:ext uri="{BB962C8B-B14F-4D97-AF65-F5344CB8AC3E}">
        <p14:creationId xmlns:p14="http://schemas.microsoft.com/office/powerpoint/2010/main" val="22220964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000"/>
            <a:ext cx="8229600" cy="661800"/>
          </a:xfrm>
        </p:spPr>
        <p:txBody>
          <a:bodyPr>
            <a:normAutofit/>
          </a:bodyPr>
          <a:lstStyle/>
          <a:p>
            <a:r>
              <a:rPr lang="en-GB" sz="3600" dirty="0" smtClean="0"/>
              <a:t>Variation of N turns: E-field distribution</a:t>
            </a:r>
            <a:endParaRPr lang="en-GB" sz="36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"/>
            <a:ext cx="3428771" cy="3062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74447" y="609600"/>
            <a:ext cx="845103" cy="369332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6 turns</a:t>
            </a:r>
            <a:endParaRPr lang="en-GB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247" y="3850574"/>
            <a:ext cx="2628524" cy="2963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990600" y="3851506"/>
            <a:ext cx="845103" cy="369332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5</a:t>
            </a:r>
            <a:r>
              <a:rPr lang="en-GB" dirty="0" smtClean="0"/>
              <a:t> turns</a:t>
            </a:r>
            <a:endParaRPr lang="en-GB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0007" y="609601"/>
            <a:ext cx="2685167" cy="30622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572000" y="609601"/>
            <a:ext cx="845103" cy="369332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4 turns</a:t>
            </a:r>
            <a:endParaRPr lang="en-GB" dirty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1007" y="3732666"/>
            <a:ext cx="2635593" cy="3065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4572000" y="3740799"/>
            <a:ext cx="845103" cy="369332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3</a:t>
            </a:r>
            <a:r>
              <a:rPr lang="en-GB" dirty="0" smtClean="0"/>
              <a:t> turns</a:t>
            </a:r>
            <a:endParaRPr lang="en-GB" dirty="0"/>
          </a:p>
        </p:txBody>
      </p:sp>
      <p:sp>
        <p:nvSpPr>
          <p:cNvPr id="3" name="Right Arrow 2"/>
          <p:cNvSpPr/>
          <p:nvPr/>
        </p:nvSpPr>
        <p:spPr>
          <a:xfrm>
            <a:off x="7467600" y="2743200"/>
            <a:ext cx="1371600" cy="1676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Plasma</a:t>
            </a:r>
          </a:p>
          <a:p>
            <a:pPr algn="ctr"/>
            <a:r>
              <a:rPr lang="en-GB" dirty="0" smtClean="0"/>
              <a:t>code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604118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Full 3D model with realistic material parameters is implemented and simulated using RF code HFSS</a:t>
            </a:r>
          </a:p>
          <a:p>
            <a:r>
              <a:rPr lang="en-GB" dirty="0" smtClean="0"/>
              <a:t>Plasma is modelled as a conductor</a:t>
            </a:r>
          </a:p>
          <a:p>
            <a:r>
              <a:rPr lang="en-GB" dirty="0" smtClean="0"/>
              <a:t>Surface electric field is calculated  and compared to discharge limited values</a:t>
            </a:r>
          </a:p>
          <a:p>
            <a:r>
              <a:rPr lang="en-GB" dirty="0" smtClean="0"/>
              <a:t>Without </a:t>
            </a:r>
            <a:r>
              <a:rPr lang="en-GB" dirty="0"/>
              <a:t>plasma </a:t>
            </a:r>
            <a:r>
              <a:rPr lang="en-GB" dirty="0" smtClean="0"/>
              <a:t>electric field distribution in the plasma chamber is dominated by R,Z components, capacitive electric field</a:t>
            </a:r>
          </a:p>
          <a:p>
            <a:r>
              <a:rPr lang="en-GB" dirty="0" smtClean="0"/>
              <a:t>EM field maps has been calculated for the plasma simulation code</a:t>
            </a:r>
          </a:p>
          <a:p>
            <a:r>
              <a:rPr lang="en-GB" dirty="0" smtClean="0"/>
              <a:t>Impedance of the ion source as a function of “plasma” conductivity is calculated and compared to the RF measurements results</a:t>
            </a:r>
          </a:p>
          <a:p>
            <a:r>
              <a:rPr lang="en-GB" dirty="0" smtClean="0"/>
              <a:t>Matching simulated and measured impedance values gives plasma conductivity which agrees with the one calculated from measured plasma parameters</a:t>
            </a:r>
          </a:p>
          <a:p>
            <a:r>
              <a:rPr lang="en-GB" dirty="0" smtClean="0"/>
              <a:t>Several variations of the IS-01 has been simulated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33373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Spare slides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4139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E-field: antenna + “plasma” (</a:t>
            </a:r>
            <a:r>
              <a:rPr lang="el-GR" dirty="0" smtClean="0"/>
              <a:t>σ</a:t>
            </a:r>
            <a:r>
              <a:rPr lang="en-GB" dirty="0" smtClean="0"/>
              <a:t> = 0 S/m)</a:t>
            </a:r>
            <a:endParaRPr lang="en-GB" dirty="0"/>
          </a:p>
        </p:txBody>
      </p:sp>
      <p:grpSp>
        <p:nvGrpSpPr>
          <p:cNvPr id="4" name="Group 3"/>
          <p:cNvGrpSpPr/>
          <p:nvPr/>
        </p:nvGrpSpPr>
        <p:grpSpPr>
          <a:xfrm>
            <a:off x="233363" y="1240154"/>
            <a:ext cx="8910637" cy="3789046"/>
            <a:chOff x="233363" y="876300"/>
            <a:chExt cx="8910637" cy="3789046"/>
          </a:xfrm>
        </p:grpSpPr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3363" y="876300"/>
              <a:ext cx="5640229" cy="37890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78" name="Picture 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16867" y="876301"/>
              <a:ext cx="3727133" cy="37890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64600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GB" dirty="0"/>
              <a:t>E-field: </a:t>
            </a:r>
            <a:r>
              <a:rPr lang="en-GB" dirty="0" smtClean="0"/>
              <a:t>antenna + “plasma” (</a:t>
            </a:r>
            <a:r>
              <a:rPr lang="el-GR" dirty="0" smtClean="0"/>
              <a:t>σ</a:t>
            </a:r>
            <a:r>
              <a:rPr lang="en-GB" dirty="0" smtClean="0"/>
              <a:t> = 1e-4 S/m)</a:t>
            </a:r>
            <a:endParaRPr lang="en-GB" dirty="0"/>
          </a:p>
        </p:txBody>
      </p:sp>
      <p:grpSp>
        <p:nvGrpSpPr>
          <p:cNvPr id="3" name="Group 2"/>
          <p:cNvGrpSpPr/>
          <p:nvPr/>
        </p:nvGrpSpPr>
        <p:grpSpPr>
          <a:xfrm>
            <a:off x="233363" y="1240155"/>
            <a:ext cx="8910637" cy="3789045"/>
            <a:chOff x="233363" y="876301"/>
            <a:chExt cx="8910637" cy="3789045"/>
          </a:xfrm>
        </p:grpSpPr>
        <p:pic>
          <p:nvPicPr>
            <p:cNvPr id="4099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3363" y="876301"/>
              <a:ext cx="5640229" cy="37890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01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16867" y="876301"/>
              <a:ext cx="3727133" cy="37890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10459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RF field simulations setup</a:t>
            </a:r>
          </a:p>
          <a:p>
            <a:r>
              <a:rPr lang="en-GB" dirty="0" smtClean="0"/>
              <a:t>Plasma model as a conductor</a:t>
            </a:r>
          </a:p>
          <a:p>
            <a:r>
              <a:rPr lang="en-GB" dirty="0" smtClean="0"/>
              <a:t>Surface electric field enhancement</a:t>
            </a:r>
          </a:p>
          <a:p>
            <a:r>
              <a:rPr lang="en-GB" dirty="0" smtClean="0"/>
              <a:t>EM field distribution in plasma chamber</a:t>
            </a:r>
          </a:p>
          <a:p>
            <a:r>
              <a:rPr lang="en-GB" dirty="0" smtClean="0"/>
              <a:t>Ion source Impedance</a:t>
            </a:r>
          </a:p>
          <a:p>
            <a:r>
              <a:rPr lang="en-GB" dirty="0" smtClean="0"/>
              <a:t>Comparison with measurements</a:t>
            </a:r>
          </a:p>
          <a:p>
            <a:r>
              <a:rPr lang="en-GB" dirty="0" smtClean="0"/>
              <a:t>Variation of the ion source geometry</a:t>
            </a:r>
          </a:p>
          <a:p>
            <a:r>
              <a:rPr lang="en-GB" dirty="0" smtClean="0"/>
              <a:t>Conclusions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735855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GB" dirty="0"/>
              <a:t>E-field: </a:t>
            </a:r>
            <a:r>
              <a:rPr lang="en-GB" dirty="0" smtClean="0"/>
              <a:t>antenna + “plasma” (</a:t>
            </a:r>
            <a:r>
              <a:rPr lang="el-GR" dirty="0" smtClean="0"/>
              <a:t>σ</a:t>
            </a:r>
            <a:r>
              <a:rPr lang="en-GB" dirty="0" smtClean="0"/>
              <a:t> = 1e-3 S/m)</a:t>
            </a:r>
            <a:endParaRPr lang="en-GB" dirty="0"/>
          </a:p>
        </p:txBody>
      </p:sp>
      <p:grpSp>
        <p:nvGrpSpPr>
          <p:cNvPr id="3" name="Group 2"/>
          <p:cNvGrpSpPr/>
          <p:nvPr/>
        </p:nvGrpSpPr>
        <p:grpSpPr>
          <a:xfrm>
            <a:off x="233363" y="1240155"/>
            <a:ext cx="8910637" cy="3789045"/>
            <a:chOff x="233363" y="876301"/>
            <a:chExt cx="8910637" cy="3789045"/>
          </a:xfrm>
        </p:grpSpPr>
        <p:pic>
          <p:nvPicPr>
            <p:cNvPr id="5123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3363" y="876301"/>
              <a:ext cx="5640229" cy="37890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25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16867" y="876301"/>
              <a:ext cx="3727133" cy="37890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878128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GB" dirty="0"/>
              <a:t>E-field: </a:t>
            </a:r>
            <a:r>
              <a:rPr lang="en-GB" dirty="0" smtClean="0"/>
              <a:t>antenna + “plasma” (</a:t>
            </a:r>
            <a:r>
              <a:rPr lang="el-GR" dirty="0" smtClean="0"/>
              <a:t>σ</a:t>
            </a:r>
            <a:r>
              <a:rPr lang="en-GB" dirty="0" smtClean="0"/>
              <a:t> = 1e-2 S/m)</a:t>
            </a:r>
            <a:endParaRPr lang="en-GB" dirty="0"/>
          </a:p>
        </p:txBody>
      </p:sp>
      <p:grpSp>
        <p:nvGrpSpPr>
          <p:cNvPr id="3" name="Group 2"/>
          <p:cNvGrpSpPr/>
          <p:nvPr/>
        </p:nvGrpSpPr>
        <p:grpSpPr>
          <a:xfrm>
            <a:off x="233363" y="1240155"/>
            <a:ext cx="8910637" cy="3789045"/>
            <a:chOff x="233363" y="876301"/>
            <a:chExt cx="8910637" cy="3789045"/>
          </a:xfrm>
        </p:grpSpPr>
        <p:pic>
          <p:nvPicPr>
            <p:cNvPr id="6147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3363" y="876301"/>
              <a:ext cx="5640229" cy="37890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49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16867" y="876301"/>
              <a:ext cx="3727133" cy="37890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211096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GB" dirty="0"/>
              <a:t>E-field: </a:t>
            </a:r>
            <a:r>
              <a:rPr lang="en-GB" dirty="0" smtClean="0"/>
              <a:t>antenna + “plasma” (</a:t>
            </a:r>
            <a:r>
              <a:rPr lang="el-GR" dirty="0" smtClean="0"/>
              <a:t>σ</a:t>
            </a:r>
            <a:r>
              <a:rPr lang="en-GB" dirty="0" smtClean="0"/>
              <a:t> = 1e-1 S/m)</a:t>
            </a:r>
            <a:endParaRPr lang="en-GB" dirty="0"/>
          </a:p>
        </p:txBody>
      </p:sp>
      <p:grpSp>
        <p:nvGrpSpPr>
          <p:cNvPr id="3" name="Group 2"/>
          <p:cNvGrpSpPr/>
          <p:nvPr/>
        </p:nvGrpSpPr>
        <p:grpSpPr>
          <a:xfrm>
            <a:off x="233363" y="1240155"/>
            <a:ext cx="8910637" cy="3789045"/>
            <a:chOff x="233363" y="876301"/>
            <a:chExt cx="8910637" cy="3789045"/>
          </a:xfrm>
        </p:grpSpPr>
        <p:pic>
          <p:nvPicPr>
            <p:cNvPr id="7170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3363" y="876301"/>
              <a:ext cx="5640229" cy="37890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71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16867" y="876301"/>
              <a:ext cx="3727133" cy="37890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275775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GB" dirty="0"/>
              <a:t>E-field: </a:t>
            </a:r>
            <a:r>
              <a:rPr lang="en-GB" dirty="0" smtClean="0"/>
              <a:t>antenna + “plasma” (</a:t>
            </a:r>
            <a:r>
              <a:rPr lang="el-GR" dirty="0" smtClean="0"/>
              <a:t>σ</a:t>
            </a:r>
            <a:r>
              <a:rPr lang="en-GB" dirty="0" smtClean="0"/>
              <a:t> = 1e-0 S/m)</a:t>
            </a:r>
            <a:endParaRPr lang="en-GB" dirty="0"/>
          </a:p>
        </p:txBody>
      </p:sp>
      <p:grpSp>
        <p:nvGrpSpPr>
          <p:cNvPr id="3" name="Group 2"/>
          <p:cNvGrpSpPr/>
          <p:nvPr/>
        </p:nvGrpSpPr>
        <p:grpSpPr>
          <a:xfrm>
            <a:off x="233363" y="1240155"/>
            <a:ext cx="8910637" cy="3789045"/>
            <a:chOff x="233363" y="876301"/>
            <a:chExt cx="8910637" cy="3789045"/>
          </a:xfrm>
        </p:grpSpPr>
        <p:pic>
          <p:nvPicPr>
            <p:cNvPr id="8194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3363" y="876301"/>
              <a:ext cx="5640229" cy="37890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196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16867" y="876301"/>
              <a:ext cx="3727133" cy="37890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037707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GB" dirty="0"/>
              <a:t>E-field: </a:t>
            </a:r>
            <a:r>
              <a:rPr lang="en-GB" dirty="0" smtClean="0"/>
              <a:t>antenna + “plasma” (</a:t>
            </a:r>
            <a:r>
              <a:rPr lang="el-GR" dirty="0" smtClean="0"/>
              <a:t>σ</a:t>
            </a:r>
            <a:r>
              <a:rPr lang="en-GB" dirty="0" smtClean="0"/>
              <a:t> = 1e+1 S/m)</a:t>
            </a:r>
            <a:endParaRPr lang="en-GB" dirty="0"/>
          </a:p>
        </p:txBody>
      </p:sp>
      <p:grpSp>
        <p:nvGrpSpPr>
          <p:cNvPr id="3" name="Group 2"/>
          <p:cNvGrpSpPr/>
          <p:nvPr/>
        </p:nvGrpSpPr>
        <p:grpSpPr>
          <a:xfrm>
            <a:off x="233363" y="1240155"/>
            <a:ext cx="8910637" cy="3789045"/>
            <a:chOff x="233363" y="876301"/>
            <a:chExt cx="8910637" cy="3789045"/>
          </a:xfrm>
        </p:grpSpPr>
        <p:pic>
          <p:nvPicPr>
            <p:cNvPr id="9218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3363" y="876301"/>
              <a:ext cx="5640229" cy="37890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219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16867" y="876301"/>
              <a:ext cx="3727133" cy="37890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953689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GB" dirty="0"/>
              <a:t>E-field: </a:t>
            </a:r>
            <a:r>
              <a:rPr lang="en-GB" dirty="0" smtClean="0"/>
              <a:t>antenna + “plasma” (</a:t>
            </a:r>
            <a:r>
              <a:rPr lang="el-GR" dirty="0" smtClean="0"/>
              <a:t>σ</a:t>
            </a:r>
            <a:r>
              <a:rPr lang="en-GB" dirty="0" smtClean="0"/>
              <a:t> = 1e+2 S/m)</a:t>
            </a:r>
            <a:endParaRPr lang="en-GB" dirty="0"/>
          </a:p>
        </p:txBody>
      </p:sp>
      <p:grpSp>
        <p:nvGrpSpPr>
          <p:cNvPr id="3" name="Group 2"/>
          <p:cNvGrpSpPr/>
          <p:nvPr/>
        </p:nvGrpSpPr>
        <p:grpSpPr>
          <a:xfrm>
            <a:off x="233363" y="1240155"/>
            <a:ext cx="8910637" cy="3789045"/>
            <a:chOff x="233363" y="876301"/>
            <a:chExt cx="8910637" cy="3789045"/>
          </a:xfrm>
        </p:grpSpPr>
        <p:pic>
          <p:nvPicPr>
            <p:cNvPr id="10242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3363" y="876301"/>
              <a:ext cx="5640229" cy="37890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43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16867" y="876301"/>
              <a:ext cx="3727133" cy="37890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243739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GB" dirty="0"/>
              <a:t>E-field: </a:t>
            </a:r>
            <a:r>
              <a:rPr lang="en-GB" dirty="0" smtClean="0"/>
              <a:t>antenna + “plasma” (</a:t>
            </a:r>
            <a:r>
              <a:rPr lang="el-GR" dirty="0" smtClean="0"/>
              <a:t>σ</a:t>
            </a:r>
            <a:r>
              <a:rPr lang="en-GB" dirty="0" smtClean="0"/>
              <a:t> = 1e+3 S/m)</a:t>
            </a:r>
            <a:endParaRPr lang="en-GB" dirty="0"/>
          </a:p>
        </p:txBody>
      </p:sp>
      <p:grpSp>
        <p:nvGrpSpPr>
          <p:cNvPr id="3" name="Group 2"/>
          <p:cNvGrpSpPr/>
          <p:nvPr/>
        </p:nvGrpSpPr>
        <p:grpSpPr>
          <a:xfrm>
            <a:off x="233363" y="1240155"/>
            <a:ext cx="8910637" cy="3789045"/>
            <a:chOff x="233363" y="876301"/>
            <a:chExt cx="8910637" cy="3789045"/>
          </a:xfrm>
        </p:grpSpPr>
        <p:pic>
          <p:nvPicPr>
            <p:cNvPr id="1126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3363" y="876301"/>
              <a:ext cx="5640229" cy="37890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267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16867" y="876301"/>
              <a:ext cx="3727133" cy="37890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758827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GB" dirty="0"/>
              <a:t>E-field: </a:t>
            </a:r>
            <a:r>
              <a:rPr lang="en-GB" dirty="0" smtClean="0"/>
              <a:t>antenna + “plasma” (</a:t>
            </a:r>
            <a:r>
              <a:rPr lang="el-GR" dirty="0" smtClean="0"/>
              <a:t>σ</a:t>
            </a:r>
            <a:r>
              <a:rPr lang="en-GB" dirty="0" smtClean="0"/>
              <a:t> = 2e+3 S/m)</a:t>
            </a:r>
            <a:endParaRPr lang="en-GB" dirty="0"/>
          </a:p>
        </p:txBody>
      </p:sp>
      <p:grpSp>
        <p:nvGrpSpPr>
          <p:cNvPr id="3" name="Group 2"/>
          <p:cNvGrpSpPr/>
          <p:nvPr/>
        </p:nvGrpSpPr>
        <p:grpSpPr>
          <a:xfrm>
            <a:off x="357188" y="1240155"/>
            <a:ext cx="8786812" cy="3789045"/>
            <a:chOff x="357188" y="876301"/>
            <a:chExt cx="8786812" cy="3789045"/>
          </a:xfrm>
        </p:grpSpPr>
        <p:pic>
          <p:nvPicPr>
            <p:cNvPr id="14340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7188" y="876301"/>
              <a:ext cx="5479256" cy="37890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38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16867" y="876301"/>
              <a:ext cx="3727133" cy="37890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306040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GB" dirty="0"/>
              <a:t>E-field: </a:t>
            </a:r>
            <a:r>
              <a:rPr lang="en-GB" dirty="0" smtClean="0"/>
              <a:t>antenna + “plasma” (</a:t>
            </a:r>
            <a:r>
              <a:rPr lang="el-GR" dirty="0" smtClean="0"/>
              <a:t>σ</a:t>
            </a:r>
            <a:r>
              <a:rPr lang="en-GB" dirty="0" smtClean="0"/>
              <a:t> = 3e+3 S/m)</a:t>
            </a:r>
            <a:endParaRPr lang="en-GB" dirty="0"/>
          </a:p>
        </p:txBody>
      </p:sp>
      <p:grpSp>
        <p:nvGrpSpPr>
          <p:cNvPr id="3" name="Group 2"/>
          <p:cNvGrpSpPr/>
          <p:nvPr/>
        </p:nvGrpSpPr>
        <p:grpSpPr>
          <a:xfrm>
            <a:off x="357188" y="1240155"/>
            <a:ext cx="8786812" cy="3789045"/>
            <a:chOff x="357188" y="876301"/>
            <a:chExt cx="8786812" cy="3789045"/>
          </a:xfrm>
        </p:grpSpPr>
        <p:pic>
          <p:nvPicPr>
            <p:cNvPr id="13315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7188" y="876301"/>
              <a:ext cx="5479256" cy="37890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314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16867" y="876301"/>
              <a:ext cx="3727133" cy="37890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978951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GB" dirty="0"/>
              <a:t>E-field: </a:t>
            </a:r>
            <a:r>
              <a:rPr lang="en-GB" dirty="0" smtClean="0"/>
              <a:t>antenna + “plasma” (</a:t>
            </a:r>
            <a:r>
              <a:rPr lang="el-GR" dirty="0" smtClean="0"/>
              <a:t>σ</a:t>
            </a:r>
            <a:r>
              <a:rPr lang="en-GB" dirty="0" smtClean="0"/>
              <a:t> = 1e+4 S/m)</a:t>
            </a:r>
            <a:endParaRPr lang="en-GB" dirty="0"/>
          </a:p>
        </p:txBody>
      </p:sp>
      <p:grpSp>
        <p:nvGrpSpPr>
          <p:cNvPr id="3" name="Group 2"/>
          <p:cNvGrpSpPr/>
          <p:nvPr/>
        </p:nvGrpSpPr>
        <p:grpSpPr>
          <a:xfrm>
            <a:off x="233363" y="1240154"/>
            <a:ext cx="8910637" cy="3789046"/>
            <a:chOff x="233363" y="876300"/>
            <a:chExt cx="8910637" cy="3789046"/>
          </a:xfrm>
        </p:grpSpPr>
        <p:pic>
          <p:nvPicPr>
            <p:cNvPr id="12290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3363" y="876300"/>
              <a:ext cx="5640229" cy="37890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291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16867" y="876301"/>
              <a:ext cx="3727133" cy="37890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245383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GB" dirty="0" smtClean="0"/>
              <a:t>CAD 3D </a:t>
            </a:r>
            <a:r>
              <a:rPr lang="en-GB" dirty="0" smtClean="0"/>
              <a:t>model of </a:t>
            </a:r>
            <a:r>
              <a:rPr lang="en-GB" dirty="0" smtClean="0"/>
              <a:t>IS-01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838200"/>
            <a:ext cx="8358600" cy="5863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7086600" y="4800600"/>
            <a:ext cx="1066800" cy="1905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7086600" y="5029200"/>
            <a:ext cx="1066800" cy="1905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7086600" y="1295400"/>
            <a:ext cx="1066800" cy="3048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381000" y="6172200"/>
            <a:ext cx="16343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Didier Steyaert </a:t>
            </a:r>
          </a:p>
        </p:txBody>
      </p:sp>
    </p:spTree>
    <p:extLst>
      <p:ext uri="{BB962C8B-B14F-4D97-AF65-F5344CB8AC3E}">
        <p14:creationId xmlns:p14="http://schemas.microsoft.com/office/powerpoint/2010/main" val="38454446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GB" dirty="0" smtClean="0"/>
              <a:t>RF simulation setup (HFSS)</a:t>
            </a:r>
            <a:endParaRPr lang="en-GB" dirty="0"/>
          </a:p>
        </p:txBody>
      </p:sp>
      <p:grpSp>
        <p:nvGrpSpPr>
          <p:cNvPr id="4" name="Group 3"/>
          <p:cNvGrpSpPr/>
          <p:nvPr/>
        </p:nvGrpSpPr>
        <p:grpSpPr>
          <a:xfrm>
            <a:off x="3505200" y="914400"/>
            <a:ext cx="5638802" cy="5640429"/>
            <a:chOff x="1435002" y="1840134"/>
            <a:chExt cx="4813400" cy="4943295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35002" y="1840134"/>
              <a:ext cx="4813400" cy="49432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Box 5"/>
            <p:cNvSpPr txBox="1"/>
            <p:nvPr/>
          </p:nvSpPr>
          <p:spPr>
            <a:xfrm>
              <a:off x="2698899" y="3702203"/>
              <a:ext cx="2594679" cy="10519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“Plasma” = conductor</a:t>
              </a:r>
            </a:p>
            <a:p>
              <a:r>
                <a:rPr lang="en-GB" b="1" dirty="0" smtClean="0">
                  <a:solidFill>
                    <a:schemeClr val="bg1"/>
                  </a:solidFill>
                </a:rPr>
                <a:t>      10</a:t>
              </a:r>
              <a:r>
                <a:rPr lang="en-GB" b="1" baseline="30000" dirty="0" smtClean="0">
                  <a:solidFill>
                    <a:schemeClr val="bg1"/>
                  </a:solidFill>
                </a:rPr>
                <a:t>-4 </a:t>
              </a:r>
              <a:r>
                <a:rPr lang="en-GB" b="1" dirty="0">
                  <a:solidFill>
                    <a:schemeClr val="bg1"/>
                  </a:solidFill>
                </a:rPr>
                <a:t>&lt; </a:t>
              </a:r>
              <a:r>
                <a:rPr lang="el-GR" b="1" dirty="0" smtClean="0">
                  <a:solidFill>
                    <a:schemeClr val="bg1"/>
                  </a:solidFill>
                </a:rPr>
                <a:t>σ</a:t>
              </a:r>
              <a:r>
                <a:rPr lang="en-GB" b="1" dirty="0" smtClean="0">
                  <a:solidFill>
                    <a:schemeClr val="bg1"/>
                  </a:solidFill>
                </a:rPr>
                <a:t> </a:t>
              </a:r>
              <a:r>
                <a:rPr lang="en-GB" b="1" dirty="0">
                  <a:solidFill>
                    <a:schemeClr val="bg1"/>
                  </a:solidFill>
                </a:rPr>
                <a:t>&lt; 10</a:t>
              </a:r>
              <a:r>
                <a:rPr lang="en-GB" b="1" baseline="30000" dirty="0">
                  <a:solidFill>
                    <a:schemeClr val="bg1"/>
                  </a:solidFill>
                </a:rPr>
                <a:t>5  </a:t>
              </a:r>
              <a:r>
                <a:rPr lang="en-GB" dirty="0">
                  <a:solidFill>
                    <a:schemeClr val="bg1"/>
                  </a:solidFill>
                </a:rPr>
                <a:t>[S/m]</a:t>
              </a:r>
            </a:p>
            <a:p>
              <a:r>
                <a:rPr lang="el-GR" dirty="0" smtClean="0">
                  <a:solidFill>
                    <a:schemeClr val="bg1"/>
                  </a:solidFill>
                </a:rPr>
                <a:t>σ</a:t>
              </a:r>
              <a:r>
                <a:rPr lang="en-GB" dirty="0">
                  <a:solidFill>
                    <a:schemeClr val="bg1"/>
                  </a:solidFill>
                </a:rPr>
                <a:t>/</a:t>
              </a:r>
              <a:r>
                <a:rPr lang="el-GR" dirty="0">
                  <a:solidFill>
                    <a:schemeClr val="bg1"/>
                  </a:solidFill>
                </a:rPr>
                <a:t>ω</a:t>
              </a:r>
              <a:r>
                <a:rPr lang="en-GB" dirty="0">
                  <a:solidFill>
                    <a:schemeClr val="bg1"/>
                  </a:solidFill>
                </a:rPr>
                <a:t> </a:t>
              </a:r>
              <a:r>
                <a:rPr lang="en-GB" dirty="0" smtClean="0">
                  <a:solidFill>
                    <a:schemeClr val="bg1"/>
                  </a:solidFill>
                </a:rPr>
                <a:t>&gt; </a:t>
              </a:r>
              <a:r>
                <a:rPr lang="el-GR" dirty="0">
                  <a:solidFill>
                    <a:schemeClr val="bg1"/>
                  </a:solidFill>
                </a:rPr>
                <a:t>ε</a:t>
              </a:r>
              <a:r>
                <a:rPr lang="en-GB" baseline="-25000" dirty="0" smtClean="0">
                  <a:solidFill>
                    <a:schemeClr val="bg1"/>
                  </a:solidFill>
                </a:rPr>
                <a:t>0</a:t>
              </a:r>
              <a:r>
                <a:rPr lang="el-GR" dirty="0">
                  <a:solidFill>
                    <a:schemeClr val="bg1"/>
                  </a:solidFill>
                </a:rPr>
                <a:t> </a:t>
              </a:r>
              <a:r>
                <a:rPr lang="en-GB" dirty="0" smtClean="0">
                  <a:solidFill>
                    <a:schemeClr val="bg1"/>
                  </a:solidFill>
                </a:rPr>
                <a:t>      </a:t>
              </a:r>
              <a:r>
                <a:rPr lang="el-GR" dirty="0" smtClean="0">
                  <a:solidFill>
                    <a:schemeClr val="bg1"/>
                  </a:solidFill>
                </a:rPr>
                <a:t>δ</a:t>
              </a:r>
              <a:r>
                <a:rPr lang="en-GB" dirty="0" smtClean="0"/>
                <a:t> </a:t>
              </a:r>
              <a:r>
                <a:rPr lang="en-GB" dirty="0" smtClean="0">
                  <a:solidFill>
                    <a:schemeClr val="bg1"/>
                  </a:solidFill>
                </a:rPr>
                <a:t>&gt; </a:t>
              </a:r>
              <a:r>
                <a:rPr lang="en-GB" dirty="0">
                  <a:solidFill>
                    <a:schemeClr val="bg1"/>
                  </a:solidFill>
                </a:rPr>
                <a:t>1mm</a:t>
              </a:r>
              <a:endParaRPr lang="en-GB" dirty="0" smtClean="0">
                <a:solidFill>
                  <a:schemeClr val="bg1"/>
                </a:solidFill>
              </a:endParaRPr>
            </a:p>
            <a:p>
              <a:r>
                <a:rPr lang="el-GR" dirty="0" smtClean="0">
                  <a:solidFill>
                    <a:schemeClr val="bg1"/>
                  </a:solidFill>
                </a:rPr>
                <a:t>ε</a:t>
              </a:r>
              <a:r>
                <a:rPr lang="el-GR" dirty="0">
                  <a:solidFill>
                    <a:schemeClr val="bg1"/>
                  </a:solidFill>
                </a:rPr>
                <a:t> </a:t>
              </a:r>
              <a:r>
                <a:rPr lang="en-GB" dirty="0" smtClean="0">
                  <a:solidFill>
                    <a:schemeClr val="bg1"/>
                  </a:solidFill>
                </a:rPr>
                <a:t>=</a:t>
              </a:r>
              <a:r>
                <a:rPr lang="en-GB" baseline="-25000" dirty="0" smtClean="0">
                  <a:solidFill>
                    <a:schemeClr val="bg1"/>
                  </a:solidFill>
                </a:rPr>
                <a:t> </a:t>
              </a:r>
              <a:r>
                <a:rPr lang="el-GR" dirty="0" smtClean="0">
                  <a:solidFill>
                    <a:schemeClr val="bg1"/>
                  </a:solidFill>
                </a:rPr>
                <a:t>ε</a:t>
              </a:r>
              <a:r>
                <a:rPr lang="en-GB" baseline="-25000" dirty="0" smtClean="0">
                  <a:solidFill>
                    <a:schemeClr val="bg1"/>
                  </a:solidFill>
                </a:rPr>
                <a:t>0</a:t>
              </a:r>
              <a:r>
                <a:rPr lang="en-GB" dirty="0" smtClean="0">
                  <a:solidFill>
                    <a:schemeClr val="bg1"/>
                  </a:solidFill>
                </a:rPr>
                <a:t>+j</a:t>
              </a:r>
              <a:r>
                <a:rPr lang="el-GR" dirty="0" smtClean="0">
                  <a:solidFill>
                    <a:schemeClr val="bg1"/>
                  </a:solidFill>
                </a:rPr>
                <a:t>σ</a:t>
              </a:r>
              <a:r>
                <a:rPr lang="en-GB" dirty="0">
                  <a:solidFill>
                    <a:schemeClr val="bg1"/>
                  </a:solidFill>
                </a:rPr>
                <a:t>/</a:t>
              </a:r>
              <a:r>
                <a:rPr lang="el-GR" dirty="0" smtClean="0">
                  <a:solidFill>
                    <a:schemeClr val="bg1"/>
                  </a:solidFill>
                </a:rPr>
                <a:t>ω</a:t>
              </a:r>
              <a:r>
                <a:rPr lang="en-GB" dirty="0" smtClean="0">
                  <a:solidFill>
                    <a:schemeClr val="bg1"/>
                  </a:solidFill>
                </a:rPr>
                <a:t>; </a:t>
              </a:r>
              <a:r>
                <a:rPr lang="el-GR" dirty="0" smtClean="0">
                  <a:solidFill>
                    <a:schemeClr val="bg1"/>
                  </a:solidFill>
                </a:rPr>
                <a:t>δ</a:t>
              </a:r>
              <a:r>
                <a:rPr lang="en-GB" dirty="0" smtClean="0"/>
                <a:t> </a:t>
              </a:r>
              <a:r>
                <a:rPr lang="en-GB" dirty="0">
                  <a:solidFill>
                    <a:schemeClr val="bg1"/>
                  </a:solidFill>
                </a:rPr>
                <a:t>= (2/</a:t>
              </a:r>
              <a:r>
                <a:rPr lang="el-GR" dirty="0">
                  <a:solidFill>
                    <a:schemeClr val="bg1"/>
                  </a:solidFill>
                </a:rPr>
                <a:t>σωµ</a:t>
              </a:r>
              <a:r>
                <a:rPr lang="en-GB" baseline="-25000" dirty="0" smtClean="0">
                  <a:solidFill>
                    <a:schemeClr val="bg1"/>
                  </a:solidFill>
                </a:rPr>
                <a:t>0</a:t>
              </a:r>
              <a:r>
                <a:rPr lang="en-GB" dirty="0" smtClean="0">
                  <a:solidFill>
                    <a:schemeClr val="bg1"/>
                  </a:solidFill>
                </a:rPr>
                <a:t>)</a:t>
              </a:r>
              <a:r>
                <a:rPr lang="en-GB" baseline="30000" dirty="0" smtClean="0">
                  <a:solidFill>
                    <a:schemeClr val="bg1"/>
                  </a:solidFill>
                </a:rPr>
                <a:t>1/2</a:t>
              </a:r>
              <a:r>
                <a:rPr lang="en-GB" dirty="0" smtClean="0">
                  <a:solidFill>
                    <a:schemeClr val="bg1"/>
                  </a:solidFill>
                </a:rPr>
                <a:t>    </a:t>
              </a:r>
              <a:endParaRPr lang="en-GB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23894" y="914400"/>
            <a:ext cx="3709906" cy="2102358"/>
            <a:chOff x="-19769" y="855860"/>
            <a:chExt cx="4647844" cy="2909895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58" t="17075" r="22545" b="17309"/>
            <a:stretch/>
          </p:blipFill>
          <p:spPr bwMode="auto">
            <a:xfrm>
              <a:off x="970475" y="855860"/>
              <a:ext cx="3657600" cy="26367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" name="Right Arrow 8"/>
            <p:cNvSpPr/>
            <p:nvPr/>
          </p:nvSpPr>
          <p:spPr>
            <a:xfrm>
              <a:off x="332156" y="2543367"/>
              <a:ext cx="859184" cy="713734"/>
            </a:xfrm>
            <a:prstGeom prst="rightArrow">
              <a:avLst>
                <a:gd name="adj1" fmla="val 50000"/>
                <a:gd name="adj2" fmla="val 30127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P</a:t>
              </a:r>
              <a:r>
                <a:rPr lang="en-GB" baseline="-25000" dirty="0" smtClean="0"/>
                <a:t>in</a:t>
              </a:r>
              <a:endParaRPr lang="en-GB" dirty="0"/>
            </a:p>
          </p:txBody>
        </p:sp>
        <p:sp>
          <p:nvSpPr>
            <p:cNvPr id="10" name="Right Arrow 9"/>
            <p:cNvSpPr/>
            <p:nvPr/>
          </p:nvSpPr>
          <p:spPr>
            <a:xfrm flipH="1">
              <a:off x="-19769" y="2971799"/>
              <a:ext cx="924714" cy="793956"/>
            </a:xfrm>
            <a:prstGeom prst="rightArrow">
              <a:avLst>
                <a:gd name="adj1" fmla="val 50000"/>
                <a:gd name="adj2" fmla="val 34884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P</a:t>
              </a:r>
              <a:r>
                <a:rPr lang="en-GB" baseline="-25000" dirty="0" smtClean="0"/>
                <a:t>out</a:t>
              </a:r>
              <a:endParaRPr lang="en-GB" dirty="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109814" y="3016758"/>
            <a:ext cx="2861986" cy="2088642"/>
            <a:chOff x="304800" y="4235958"/>
            <a:chExt cx="2861986" cy="2088642"/>
          </a:xfrm>
        </p:grpSpPr>
        <p:sp>
          <p:nvSpPr>
            <p:cNvPr id="14" name="TextBox 13"/>
            <p:cNvSpPr txBox="1"/>
            <p:nvPr/>
          </p:nvSpPr>
          <p:spPr>
            <a:xfrm>
              <a:off x="1371600" y="4648200"/>
              <a:ext cx="98296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Z</a:t>
              </a:r>
              <a:r>
                <a:rPr lang="en-GB" baseline="-25000" dirty="0" smtClean="0"/>
                <a:t>IS</a:t>
              </a:r>
              <a:r>
                <a:rPr lang="en-GB" dirty="0" smtClean="0"/>
                <a:t>=Z:1:1</a:t>
              </a:r>
              <a:endParaRPr lang="en-GB" dirty="0"/>
            </a:p>
            <a:p>
              <a:endParaRPr lang="en-GB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04800" y="4648200"/>
              <a:ext cx="6978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err="1" smtClean="0"/>
                <a:t>Z</a:t>
              </a:r>
              <a:r>
                <a:rPr lang="en-GB" baseline="-25000" dirty="0" err="1" smtClean="0"/>
                <a:t>c</a:t>
              </a:r>
              <a:r>
                <a:rPr lang="en-GB" dirty="0" smtClean="0"/>
                <a:t>=</a:t>
              </a:r>
              <a:r>
                <a:rPr lang="en-GB" dirty="0" err="1" smtClean="0"/>
                <a:t>Zo</a:t>
              </a:r>
              <a:endParaRPr lang="en-GB" dirty="0"/>
            </a:p>
          </p:txBody>
        </p:sp>
        <p:grpSp>
          <p:nvGrpSpPr>
            <p:cNvPr id="16" name="Group 15"/>
            <p:cNvGrpSpPr/>
            <p:nvPr/>
          </p:nvGrpSpPr>
          <p:grpSpPr>
            <a:xfrm>
              <a:off x="304800" y="5495925"/>
              <a:ext cx="2294400" cy="828675"/>
              <a:chOff x="4648201" y="4048125"/>
              <a:chExt cx="2294400" cy="828675"/>
            </a:xfrm>
          </p:grpSpPr>
          <p:pic>
            <p:nvPicPr>
              <p:cNvPr id="29" name="Picture 4"/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1825"/>
              <a:stretch/>
            </p:blipFill>
            <p:spPr bwMode="auto">
              <a:xfrm>
                <a:off x="4648201" y="4048125"/>
                <a:ext cx="941775" cy="8286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30" name="Picture 4"/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5999" r="37000"/>
              <a:stretch/>
            </p:blipFill>
            <p:spPr bwMode="auto">
              <a:xfrm>
                <a:off x="5562601" y="4048125"/>
                <a:ext cx="912787" cy="8286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28" name="Picture 4"/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74949"/>
              <a:stretch/>
            </p:blipFill>
            <p:spPr bwMode="auto">
              <a:xfrm>
                <a:off x="6324601" y="4048125"/>
                <a:ext cx="618000" cy="8286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grpSp>
          <p:nvGrpSpPr>
            <p:cNvPr id="17" name="Group 16"/>
            <p:cNvGrpSpPr/>
            <p:nvPr/>
          </p:nvGrpSpPr>
          <p:grpSpPr>
            <a:xfrm>
              <a:off x="876301" y="4235958"/>
              <a:ext cx="2290485" cy="1180242"/>
              <a:chOff x="3424515" y="1492758"/>
              <a:chExt cx="2290485" cy="1180242"/>
            </a:xfrm>
          </p:grpSpPr>
          <p:grpSp>
            <p:nvGrpSpPr>
              <p:cNvPr id="18" name="Group 17"/>
              <p:cNvGrpSpPr/>
              <p:nvPr/>
            </p:nvGrpSpPr>
            <p:grpSpPr>
              <a:xfrm>
                <a:off x="3424515" y="1492758"/>
                <a:ext cx="2150085" cy="1180242"/>
                <a:chOff x="4796115" y="1492758"/>
                <a:chExt cx="2150085" cy="1180242"/>
              </a:xfrm>
            </p:grpSpPr>
            <p:cxnSp>
              <p:nvCxnSpPr>
                <p:cNvPr id="22" name="Straight Connector 21"/>
                <p:cNvCxnSpPr/>
                <p:nvPr/>
              </p:nvCxnSpPr>
              <p:spPr>
                <a:xfrm flipV="1">
                  <a:off x="4796115" y="1568316"/>
                  <a:ext cx="2150085" cy="7758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3" name="Oval 22"/>
                <p:cNvSpPr/>
                <p:nvPr/>
              </p:nvSpPr>
              <p:spPr>
                <a:xfrm>
                  <a:off x="5062814" y="1492758"/>
                  <a:ext cx="152400" cy="15240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24" name="Straight Connector 23"/>
                <p:cNvCxnSpPr/>
                <p:nvPr/>
              </p:nvCxnSpPr>
              <p:spPr>
                <a:xfrm>
                  <a:off x="6946200" y="1576074"/>
                  <a:ext cx="0" cy="15240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Connector 24"/>
                <p:cNvCxnSpPr/>
                <p:nvPr/>
              </p:nvCxnSpPr>
              <p:spPr>
                <a:xfrm>
                  <a:off x="6946200" y="2438400"/>
                  <a:ext cx="0" cy="15240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Connector 25"/>
                <p:cNvCxnSpPr/>
                <p:nvPr/>
              </p:nvCxnSpPr>
              <p:spPr>
                <a:xfrm>
                  <a:off x="4796115" y="2590158"/>
                  <a:ext cx="2150085" cy="642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7" name="Oval 26"/>
                <p:cNvSpPr/>
                <p:nvPr/>
              </p:nvSpPr>
              <p:spPr>
                <a:xfrm>
                  <a:off x="5062814" y="2520600"/>
                  <a:ext cx="152400" cy="15240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19" name="Rectangle 18"/>
              <p:cNvSpPr/>
              <p:nvPr/>
            </p:nvSpPr>
            <p:spPr>
              <a:xfrm rot="5400000">
                <a:off x="5250942" y="1974342"/>
                <a:ext cx="685800" cy="242316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600" dirty="0" smtClean="0"/>
                  <a:t>Z</a:t>
                </a:r>
                <a:r>
                  <a:rPr lang="en-GB" sz="1600" baseline="-25000" dirty="0" smtClean="0"/>
                  <a:t>IS</a:t>
                </a:r>
                <a:endParaRPr lang="en-GB" sz="1600" baseline="-25000" dirty="0"/>
              </a:p>
            </p:txBody>
          </p:sp>
        </p:grpSp>
      </p:grpSp>
      <p:sp>
        <p:nvSpPr>
          <p:cNvPr id="36" name="TextBox 35"/>
          <p:cNvSpPr txBox="1"/>
          <p:nvPr/>
        </p:nvSpPr>
        <p:spPr>
          <a:xfrm>
            <a:off x="101092" y="5123668"/>
            <a:ext cx="3810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</a:t>
            </a:r>
            <a:r>
              <a:rPr lang="en-GB" baseline="-25000" dirty="0"/>
              <a:t>in</a:t>
            </a:r>
            <a:r>
              <a:rPr lang="en-GB" dirty="0" smtClean="0"/>
              <a:t> </a:t>
            </a:r>
            <a:r>
              <a:rPr lang="en-GB" dirty="0"/>
              <a:t>= 1W =&gt; </a:t>
            </a:r>
            <a:r>
              <a:rPr lang="en-GB" dirty="0" err="1"/>
              <a:t>I</a:t>
            </a:r>
            <a:r>
              <a:rPr lang="en-GB" baseline="-25000" dirty="0" err="1"/>
              <a:t>in</a:t>
            </a:r>
            <a:r>
              <a:rPr lang="en-GB" dirty="0"/>
              <a:t> = </a:t>
            </a:r>
            <a:r>
              <a:rPr lang="en-GB" dirty="0" err="1" smtClean="0"/>
              <a:t>sqrt</a:t>
            </a:r>
            <a:r>
              <a:rPr lang="en-GB" dirty="0" smtClean="0"/>
              <a:t>(2P</a:t>
            </a:r>
            <a:r>
              <a:rPr lang="en-GB" baseline="-25000" dirty="0" smtClean="0"/>
              <a:t>in</a:t>
            </a:r>
            <a:r>
              <a:rPr lang="en-GB" dirty="0" smtClean="0"/>
              <a:t>/</a:t>
            </a:r>
            <a:r>
              <a:rPr lang="en-GB" dirty="0" err="1" smtClean="0"/>
              <a:t>Z</a:t>
            </a:r>
            <a:r>
              <a:rPr lang="en-GB" baseline="-25000" dirty="0" err="1" smtClean="0"/>
              <a:t>c</a:t>
            </a:r>
            <a:r>
              <a:rPr lang="en-GB" dirty="0" smtClean="0"/>
              <a:t>) </a:t>
            </a:r>
            <a:r>
              <a:rPr lang="en-GB" dirty="0"/>
              <a:t>= </a:t>
            </a:r>
            <a:r>
              <a:rPr lang="en-GB" dirty="0" smtClean="0"/>
              <a:t>0.11A</a:t>
            </a:r>
          </a:p>
          <a:p>
            <a:r>
              <a:rPr lang="en-GB" dirty="0"/>
              <a:t> </a:t>
            </a:r>
            <a:r>
              <a:rPr lang="en-GB" dirty="0" smtClean="0"/>
              <a:t>                    </a:t>
            </a:r>
            <a:r>
              <a:rPr lang="en-GB" dirty="0" smtClean="0"/>
              <a:t>I=2I</a:t>
            </a:r>
            <a:r>
              <a:rPr lang="en-GB" baseline="-25000" dirty="0" smtClean="0"/>
              <a:t>in</a:t>
            </a:r>
            <a:r>
              <a:rPr lang="en-GB" dirty="0" smtClean="0"/>
              <a:t> </a:t>
            </a:r>
            <a:r>
              <a:rPr lang="en-GB" dirty="0" smtClean="0"/>
              <a:t>= 2*0.11A = 0.22 A </a:t>
            </a:r>
            <a:endParaRPr lang="en-GB" dirty="0"/>
          </a:p>
          <a:p>
            <a:endParaRPr lang="en-GB" dirty="0" smtClean="0"/>
          </a:p>
          <a:p>
            <a:r>
              <a:rPr lang="en-GB" dirty="0" smtClean="0"/>
              <a:t>To </a:t>
            </a:r>
            <a:r>
              <a:rPr lang="en-GB" dirty="0" smtClean="0"/>
              <a:t>scale the EM fields presented later, multiply by the current </a:t>
            </a:r>
            <a:r>
              <a:rPr lang="en-GB" dirty="0" smtClean="0"/>
              <a:t>ratio</a:t>
            </a:r>
            <a:endParaRPr lang="en-GB" dirty="0" smtClean="0"/>
          </a:p>
        </p:txBody>
      </p:sp>
      <p:sp>
        <p:nvSpPr>
          <p:cNvPr id="39" name="TextBox 38"/>
          <p:cNvSpPr txBox="1"/>
          <p:nvPr/>
        </p:nvSpPr>
        <p:spPr>
          <a:xfrm>
            <a:off x="201225" y="1600200"/>
            <a:ext cx="8229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Coax port</a:t>
            </a:r>
            <a:endParaRPr lang="en-GB" dirty="0"/>
          </a:p>
        </p:txBody>
      </p:sp>
      <p:sp>
        <p:nvSpPr>
          <p:cNvPr id="40" name="TextBox 39"/>
          <p:cNvSpPr txBox="1"/>
          <p:nvPr/>
        </p:nvSpPr>
        <p:spPr>
          <a:xfrm>
            <a:off x="1084056" y="1600200"/>
            <a:ext cx="2240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Full 3D RF simulations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10554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000"/>
            <a:ext cx="8229600" cy="1143000"/>
          </a:xfrm>
        </p:spPr>
        <p:txBody>
          <a:bodyPr>
            <a:noAutofit/>
          </a:bodyPr>
          <a:lstStyle/>
          <a:p>
            <a:r>
              <a:rPr lang="en-GB" sz="3600" dirty="0" smtClean="0"/>
              <a:t>Surface </a:t>
            </a:r>
            <a:r>
              <a:rPr lang="en-GB" sz="3600" dirty="0"/>
              <a:t>e</a:t>
            </a:r>
            <a:r>
              <a:rPr lang="en-GB" sz="3600" dirty="0" smtClean="0"/>
              <a:t>lectric field enhancement</a:t>
            </a:r>
            <a:endParaRPr lang="en-GB" sz="3600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9088" y="1142778"/>
            <a:ext cx="4274912" cy="39626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85651"/>
            <a:ext cx="4869087" cy="42483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52400" y="5410200"/>
            <a:ext cx="891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Max E-field on the surface of the Cu </a:t>
            </a:r>
            <a:r>
              <a:rPr lang="en-GB" dirty="0" err="1" smtClean="0"/>
              <a:t>octupole</a:t>
            </a:r>
            <a:r>
              <a:rPr lang="en-GB" dirty="0" smtClean="0"/>
              <a:t> envelop for 220 A coil current is about 3 MV/m, same as air discharge threshold. This due to sharp edge close to the coil.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68478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78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EM field distribution in plasma chamber region, </a:t>
            </a:r>
            <a:r>
              <a:rPr lang="el-GR" dirty="0" smtClean="0"/>
              <a:t>σ</a:t>
            </a:r>
            <a:r>
              <a:rPr lang="en-GB" dirty="0" smtClean="0"/>
              <a:t>=0</a:t>
            </a:r>
            <a:endParaRPr lang="en-GB" dirty="0"/>
          </a:p>
        </p:txBody>
      </p:sp>
      <p:pic>
        <p:nvPicPr>
          <p:cNvPr id="2051" name="Picture 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9" r="9561"/>
          <a:stretch/>
        </p:blipFill>
        <p:spPr bwMode="auto">
          <a:xfrm>
            <a:off x="228600" y="1447800"/>
            <a:ext cx="4419600" cy="4304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1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3" r="9555"/>
          <a:stretch/>
        </p:blipFill>
        <p:spPr bwMode="auto">
          <a:xfrm>
            <a:off x="4648200" y="1475404"/>
            <a:ext cx="4419600" cy="4330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287827" y="1143000"/>
            <a:ext cx="15315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Magnetic field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5791200" y="1106072"/>
            <a:ext cx="1337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Electric field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152400" y="5802868"/>
            <a:ext cx="3973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H-field is similar to the one of a solenoid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4648201" y="5802868"/>
            <a:ext cx="441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</a:t>
            </a:r>
            <a:r>
              <a:rPr lang="en-GB" dirty="0" smtClean="0"/>
              <a:t>-field is dominated by R,Z components. </a:t>
            </a:r>
          </a:p>
          <a:p>
            <a:r>
              <a:rPr lang="en-GB" dirty="0" smtClean="0"/>
              <a:t>It is mainly capacitive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94139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09"/>
            <a:ext cx="8229600" cy="1115291"/>
          </a:xfrm>
        </p:spPr>
        <p:txBody>
          <a:bodyPr/>
          <a:lstStyle/>
          <a:p>
            <a:r>
              <a:rPr lang="en-GB" dirty="0" smtClean="0"/>
              <a:t>Field map for plasma simulations </a:t>
            </a:r>
            <a:endParaRPr lang="en-GB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236" y="814807"/>
            <a:ext cx="5895975" cy="6017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Connector 4"/>
          <p:cNvCxnSpPr/>
          <p:nvPr/>
        </p:nvCxnSpPr>
        <p:spPr>
          <a:xfrm flipV="1">
            <a:off x="1948151" y="3429000"/>
            <a:ext cx="990600" cy="1371600"/>
          </a:xfrm>
          <a:prstGeom prst="line">
            <a:avLst/>
          </a:prstGeom>
          <a:ln w="254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2938751" y="2045855"/>
            <a:ext cx="990600" cy="1371600"/>
          </a:xfrm>
          <a:prstGeom prst="line">
            <a:avLst/>
          </a:prstGeom>
          <a:ln w="254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2938751" y="3429000"/>
            <a:ext cx="1404649" cy="990600"/>
          </a:xfrm>
          <a:prstGeom prst="line">
            <a:avLst/>
          </a:prstGeom>
          <a:ln w="254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1534102" y="2426855"/>
            <a:ext cx="1404649" cy="990600"/>
          </a:xfrm>
          <a:prstGeom prst="line">
            <a:avLst/>
          </a:prstGeom>
          <a:ln w="254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 rot="2117280">
            <a:off x="3292974" y="3639037"/>
            <a:ext cx="928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mesh_0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 rot="2117280">
            <a:off x="1545381" y="2368219"/>
            <a:ext cx="928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mesh_2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 rot="18341528">
            <a:off x="1904745" y="3750164"/>
            <a:ext cx="928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mesh_1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 rot="18341528">
            <a:off x="2835622" y="2454764"/>
            <a:ext cx="928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mesh_3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5886738" y="836753"/>
            <a:ext cx="318106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Averaging the field over 4 meshes remove </a:t>
            </a:r>
            <a:r>
              <a:rPr lang="en-GB" dirty="0" smtClean="0"/>
              <a:t>radial </a:t>
            </a:r>
            <a:r>
              <a:rPr lang="en-GB" dirty="0" smtClean="0"/>
              <a:t>and azimuthal components on axis r=0 and make the distribution quasi 2D.</a:t>
            </a:r>
          </a:p>
          <a:p>
            <a:r>
              <a:rPr lang="en-GB" dirty="0" smtClean="0"/>
              <a:t>To be used in the plasma simulation code with 2D field representation.</a:t>
            </a:r>
          </a:p>
          <a:p>
            <a:endParaRPr lang="en-GB" dirty="0"/>
          </a:p>
          <a:p>
            <a:r>
              <a:rPr lang="en-GB" dirty="0" smtClean="0"/>
              <a:t>Field = 1/4*[ field(mesh_0)+field(mesh_1)+ field(mesh_2)+field(mesh_3)]</a:t>
            </a:r>
            <a:endParaRPr lang="en-GB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1132" y="4038599"/>
            <a:ext cx="3405268" cy="27601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5-Point Star 18"/>
          <p:cNvSpPr/>
          <p:nvPr/>
        </p:nvSpPr>
        <p:spPr>
          <a:xfrm>
            <a:off x="2209800" y="2819400"/>
            <a:ext cx="207025" cy="210409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2416825" y="2971800"/>
            <a:ext cx="4136375" cy="1447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9040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6612" y="1447800"/>
            <a:ext cx="4447387" cy="3429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786"/>
            <a:ext cx="8229600" cy="1143000"/>
          </a:xfrm>
        </p:spPr>
        <p:txBody>
          <a:bodyPr>
            <a:noAutofit/>
          </a:bodyPr>
          <a:lstStyle/>
          <a:p>
            <a:r>
              <a:rPr lang="en-GB" sz="3200" dirty="0" smtClean="0"/>
              <a:t>E-field distribution in plasma chamber. </a:t>
            </a:r>
            <a:r>
              <a:rPr lang="el-GR" sz="3200" dirty="0" smtClean="0"/>
              <a:t>σ</a:t>
            </a:r>
            <a:r>
              <a:rPr lang="en-GB" sz="3200" dirty="0" smtClean="0"/>
              <a:t> &gt; 0</a:t>
            </a:r>
            <a:endParaRPr lang="en-GB" sz="3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0600"/>
            <a:ext cx="5715000" cy="4406348"/>
          </a:xfrm>
          <a:prstGeom prst="rect">
            <a:avLst/>
          </a:prstGeom>
        </p:spPr>
      </p:pic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50920"/>
            <a:ext cx="1028700" cy="329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47227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786"/>
            <a:ext cx="8229600" cy="1143000"/>
          </a:xfrm>
        </p:spPr>
        <p:txBody>
          <a:bodyPr/>
          <a:lstStyle/>
          <a:p>
            <a:r>
              <a:rPr lang="en-GB" dirty="0" smtClean="0"/>
              <a:t>Ion source impedance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5562600" y="1447800"/>
            <a:ext cx="3429000" cy="92333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 err="1" smtClean="0"/>
              <a:t>Z</a:t>
            </a:r>
            <a:r>
              <a:rPr lang="en-GB" baseline="-25000" dirty="0" err="1" smtClean="0"/>
              <a:t>Plasma</a:t>
            </a:r>
            <a:r>
              <a:rPr lang="en-GB" dirty="0" smtClean="0"/>
              <a:t> =</a:t>
            </a:r>
            <a:r>
              <a:rPr lang="en-GB" dirty="0"/>
              <a:t> </a:t>
            </a:r>
            <a:r>
              <a:rPr lang="en-GB" dirty="0" err="1" smtClean="0"/>
              <a:t>Z</a:t>
            </a:r>
            <a:r>
              <a:rPr lang="en-GB" baseline="-25000" dirty="0" err="1" smtClean="0"/>
              <a:t>Ant+Plasma</a:t>
            </a:r>
            <a:r>
              <a:rPr lang="en-GB" dirty="0" smtClean="0"/>
              <a:t>(</a:t>
            </a:r>
            <a:r>
              <a:rPr lang="el-GR" dirty="0" smtClean="0"/>
              <a:t>σ</a:t>
            </a:r>
            <a:r>
              <a:rPr lang="en-GB" dirty="0" smtClean="0"/>
              <a:t>&gt;0</a:t>
            </a:r>
            <a:r>
              <a:rPr lang="en-GB" dirty="0"/>
              <a:t>)</a:t>
            </a:r>
            <a:r>
              <a:rPr lang="en-GB" dirty="0" smtClean="0"/>
              <a:t> - </a:t>
            </a:r>
            <a:r>
              <a:rPr lang="en-GB" dirty="0" err="1" smtClean="0"/>
              <a:t>Z</a:t>
            </a:r>
            <a:r>
              <a:rPr lang="en-GB" baseline="-25000" dirty="0" err="1" smtClean="0"/>
              <a:t>Ant</a:t>
            </a:r>
            <a:r>
              <a:rPr lang="en-GB" dirty="0" smtClean="0"/>
              <a:t>(</a:t>
            </a:r>
            <a:r>
              <a:rPr lang="el-GR" dirty="0" smtClean="0"/>
              <a:t>σ</a:t>
            </a:r>
            <a:r>
              <a:rPr lang="en-GB" dirty="0" smtClean="0"/>
              <a:t>=0) </a:t>
            </a:r>
            <a:endParaRPr lang="en-GB" dirty="0"/>
          </a:p>
          <a:p>
            <a:r>
              <a:rPr lang="en-GB" dirty="0" err="1" smtClean="0"/>
              <a:t>Z</a:t>
            </a:r>
            <a:r>
              <a:rPr lang="en-GB" baseline="-25000" dirty="0" err="1" smtClean="0"/>
              <a:t>Ant</a:t>
            </a:r>
            <a:r>
              <a:rPr lang="en-GB" dirty="0" smtClean="0"/>
              <a:t>     = </a:t>
            </a:r>
            <a:r>
              <a:rPr lang="en-GB" dirty="0" err="1" smtClean="0"/>
              <a:t>R</a:t>
            </a:r>
            <a:r>
              <a:rPr lang="en-GB" baseline="-25000" dirty="0" err="1" smtClean="0"/>
              <a:t>Ant</a:t>
            </a:r>
            <a:r>
              <a:rPr lang="en-GB" dirty="0" smtClean="0"/>
              <a:t>     +</a:t>
            </a:r>
            <a:r>
              <a:rPr lang="en-GB" dirty="0"/>
              <a:t>j</a:t>
            </a:r>
            <a:r>
              <a:rPr lang="el-GR" dirty="0"/>
              <a:t>ω</a:t>
            </a:r>
            <a:r>
              <a:rPr lang="en-GB" baseline="-25000" dirty="0" smtClean="0"/>
              <a:t>0</a:t>
            </a:r>
            <a:r>
              <a:rPr lang="en-GB" dirty="0" smtClean="0"/>
              <a:t>L</a:t>
            </a:r>
            <a:r>
              <a:rPr lang="en-GB" baseline="-25000" dirty="0" smtClean="0"/>
              <a:t>Ant</a:t>
            </a:r>
            <a:r>
              <a:rPr lang="en-GB" dirty="0" smtClean="0"/>
              <a:t> </a:t>
            </a:r>
          </a:p>
          <a:p>
            <a:r>
              <a:rPr lang="en-GB" dirty="0" err="1"/>
              <a:t>Z</a:t>
            </a:r>
            <a:r>
              <a:rPr lang="en-GB" baseline="-25000" dirty="0" err="1"/>
              <a:t>Plasma</a:t>
            </a:r>
            <a:r>
              <a:rPr lang="en-GB" dirty="0"/>
              <a:t> = </a:t>
            </a:r>
            <a:r>
              <a:rPr lang="en-GB" dirty="0" err="1" smtClean="0"/>
              <a:t>R</a:t>
            </a:r>
            <a:r>
              <a:rPr lang="en-GB" baseline="-25000" dirty="0" err="1" smtClean="0"/>
              <a:t>Plasma</a:t>
            </a:r>
            <a:r>
              <a:rPr lang="en-GB" dirty="0" smtClean="0"/>
              <a:t> </a:t>
            </a:r>
            <a:r>
              <a:rPr lang="en-GB" dirty="0"/>
              <a:t>+j</a:t>
            </a:r>
            <a:r>
              <a:rPr lang="el-GR" dirty="0"/>
              <a:t>ω</a:t>
            </a:r>
            <a:r>
              <a:rPr lang="en-GB" baseline="-25000" dirty="0" smtClean="0"/>
              <a:t>0</a:t>
            </a:r>
            <a:r>
              <a:rPr lang="en-GB" dirty="0" smtClean="0"/>
              <a:t>L</a:t>
            </a:r>
            <a:r>
              <a:rPr lang="en-GB" baseline="-25000" dirty="0" smtClean="0"/>
              <a:t>Plasma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5486400" y="1046470"/>
            <a:ext cx="3627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Model used </a:t>
            </a:r>
            <a:r>
              <a:rPr lang="en-GB" dirty="0" smtClean="0"/>
              <a:t>in the RF measurements</a:t>
            </a:r>
            <a:endParaRPr lang="en-GB" dirty="0"/>
          </a:p>
        </p:txBody>
      </p:sp>
      <p:grpSp>
        <p:nvGrpSpPr>
          <p:cNvPr id="6" name="Group 5"/>
          <p:cNvGrpSpPr/>
          <p:nvPr/>
        </p:nvGrpSpPr>
        <p:grpSpPr>
          <a:xfrm>
            <a:off x="2755445" y="1143000"/>
            <a:ext cx="2426155" cy="1264158"/>
            <a:chOff x="2971800" y="1143000"/>
            <a:chExt cx="2426155" cy="1264158"/>
          </a:xfrm>
        </p:grpSpPr>
        <p:grpSp>
          <p:nvGrpSpPr>
            <p:cNvPr id="7" name="Group 6"/>
            <p:cNvGrpSpPr/>
            <p:nvPr/>
          </p:nvGrpSpPr>
          <p:grpSpPr>
            <a:xfrm>
              <a:off x="2971800" y="1143000"/>
              <a:ext cx="2426155" cy="1225200"/>
              <a:chOff x="4191000" y="1447800"/>
              <a:chExt cx="2426155" cy="1225200"/>
            </a:xfrm>
          </p:grpSpPr>
          <p:grpSp>
            <p:nvGrpSpPr>
              <p:cNvPr id="11" name="Group 10"/>
              <p:cNvGrpSpPr/>
              <p:nvPr/>
            </p:nvGrpSpPr>
            <p:grpSpPr>
              <a:xfrm>
                <a:off x="4191000" y="1447800"/>
                <a:ext cx="2426155" cy="1225200"/>
                <a:chOff x="5562600" y="1447800"/>
                <a:chExt cx="2426155" cy="1225200"/>
              </a:xfrm>
            </p:grpSpPr>
            <p:sp>
              <p:nvSpPr>
                <p:cNvPr id="13" name="Rectangle 12"/>
                <p:cNvSpPr/>
                <p:nvPr/>
              </p:nvSpPr>
              <p:spPr>
                <a:xfrm>
                  <a:off x="5917500" y="1447800"/>
                  <a:ext cx="788100" cy="242316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1600" dirty="0" smtClean="0"/>
                    <a:t>R</a:t>
                  </a:r>
                  <a:r>
                    <a:rPr lang="en-GB" sz="1600" baseline="-25000" dirty="0" smtClean="0"/>
                    <a:t>ANT</a:t>
                  </a:r>
                  <a:endParaRPr lang="en-GB" sz="1600" baseline="-25000" dirty="0"/>
                </a:p>
              </p:txBody>
            </p:sp>
            <p:cxnSp>
              <p:nvCxnSpPr>
                <p:cNvPr id="14" name="Straight Connector 13"/>
                <p:cNvCxnSpPr>
                  <a:endCxn id="13" idx="1"/>
                </p:cNvCxnSpPr>
                <p:nvPr/>
              </p:nvCxnSpPr>
              <p:spPr>
                <a:xfrm>
                  <a:off x="5638800" y="1568958"/>
                  <a:ext cx="27870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Straight Connector 14"/>
                <p:cNvCxnSpPr>
                  <a:stCxn id="13" idx="3"/>
                  <a:endCxn id="12" idx="1"/>
                </p:cNvCxnSpPr>
                <p:nvPr/>
              </p:nvCxnSpPr>
              <p:spPr>
                <a:xfrm>
                  <a:off x="6705600" y="1568958"/>
                  <a:ext cx="304800" cy="10633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6" name="Oval 15"/>
                <p:cNvSpPr/>
                <p:nvPr/>
              </p:nvSpPr>
              <p:spPr>
                <a:xfrm>
                  <a:off x="5562600" y="1492758"/>
                  <a:ext cx="152400" cy="15240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17" name="Straight Connector 16"/>
                <p:cNvCxnSpPr/>
                <p:nvPr/>
              </p:nvCxnSpPr>
              <p:spPr>
                <a:xfrm>
                  <a:off x="7988755" y="1594740"/>
                  <a:ext cx="0" cy="99606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Straight Connector 17"/>
                <p:cNvCxnSpPr/>
                <p:nvPr/>
              </p:nvCxnSpPr>
              <p:spPr>
                <a:xfrm>
                  <a:off x="5715000" y="2590800"/>
                  <a:ext cx="2259900" cy="13968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" name="Oval 18"/>
                <p:cNvSpPr/>
                <p:nvPr/>
              </p:nvSpPr>
              <p:spPr>
                <a:xfrm>
                  <a:off x="5562600" y="2520600"/>
                  <a:ext cx="152400" cy="15240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12" name="Rectangle 11"/>
              <p:cNvSpPr/>
              <p:nvPr/>
            </p:nvSpPr>
            <p:spPr>
              <a:xfrm>
                <a:off x="5638800" y="1458433"/>
                <a:ext cx="685800" cy="242316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600" dirty="0" smtClean="0"/>
                  <a:t>L</a:t>
                </a:r>
                <a:r>
                  <a:rPr lang="en-GB" sz="1600" baseline="-25000" dirty="0" smtClean="0"/>
                  <a:t>ANT</a:t>
                </a:r>
                <a:endParaRPr lang="en-GB" sz="1600" baseline="-25000" dirty="0"/>
              </a:p>
            </p:txBody>
          </p:sp>
        </p:grpSp>
        <p:cxnSp>
          <p:nvCxnSpPr>
            <p:cNvPr id="8" name="Straight Connector 7"/>
            <p:cNvCxnSpPr/>
            <p:nvPr/>
          </p:nvCxnSpPr>
          <p:spPr>
            <a:xfrm flipV="1">
              <a:off x="5041200" y="1277543"/>
              <a:ext cx="342900" cy="642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Rectangle 8"/>
            <p:cNvSpPr/>
            <p:nvPr/>
          </p:nvSpPr>
          <p:spPr>
            <a:xfrm>
              <a:off x="3326700" y="2164842"/>
              <a:ext cx="788100" cy="24231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 err="1" smtClean="0"/>
                <a:t>R</a:t>
              </a:r>
              <a:r>
                <a:rPr lang="en-GB" sz="1600" baseline="-25000" dirty="0" err="1" smtClean="0"/>
                <a:t>Plasma</a:t>
              </a:r>
              <a:endParaRPr lang="en-GB" sz="1600" baseline="-25000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4419600" y="2164842"/>
              <a:ext cx="685800" cy="24231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 err="1" smtClean="0"/>
                <a:t>L</a:t>
              </a:r>
              <a:r>
                <a:rPr lang="en-GB" sz="1600" baseline="-25000" dirty="0" err="1" smtClean="0"/>
                <a:t>Plasma</a:t>
              </a:r>
              <a:endParaRPr lang="en-GB" sz="1600" baseline="-25000" dirty="0"/>
            </a:p>
          </p:txBody>
        </p:sp>
      </p:grp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267" y="914400"/>
            <a:ext cx="2151733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130288" y="3437691"/>
            <a:ext cx="2231912" cy="156966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RF Measurements</a:t>
            </a:r>
            <a:r>
              <a:rPr lang="en-GB" sz="1600" dirty="0" smtClean="0"/>
              <a:t> IS-01:</a:t>
            </a:r>
            <a:endParaRPr lang="en-GB" sz="1600" dirty="0" smtClean="0"/>
          </a:p>
          <a:p>
            <a:r>
              <a:rPr lang="en-GB" sz="1600" dirty="0" err="1" smtClean="0"/>
              <a:t>R</a:t>
            </a:r>
            <a:r>
              <a:rPr lang="en-GB" sz="1600" baseline="-25000" dirty="0" err="1" smtClean="0"/>
              <a:t>Ant</a:t>
            </a:r>
            <a:r>
              <a:rPr lang="en-GB" sz="1600" dirty="0" smtClean="0"/>
              <a:t> </a:t>
            </a:r>
            <a:r>
              <a:rPr lang="en-GB" sz="1600" dirty="0"/>
              <a:t>= </a:t>
            </a:r>
            <a:r>
              <a:rPr lang="en-GB" sz="1600" dirty="0" smtClean="0"/>
              <a:t>0.4 </a:t>
            </a:r>
            <a:r>
              <a:rPr lang="el-GR" sz="1600" dirty="0"/>
              <a:t>Ω</a:t>
            </a:r>
            <a:r>
              <a:rPr lang="en-GB" sz="1600" dirty="0"/>
              <a:t> </a:t>
            </a:r>
          </a:p>
          <a:p>
            <a:r>
              <a:rPr lang="en-GB" sz="1600" dirty="0" err="1" smtClean="0"/>
              <a:t>L</a:t>
            </a:r>
            <a:r>
              <a:rPr lang="en-GB" sz="1600" baseline="-25000" dirty="0" err="1" smtClean="0"/>
              <a:t>Ant</a:t>
            </a:r>
            <a:r>
              <a:rPr lang="en-GB" sz="1600" dirty="0" smtClean="0"/>
              <a:t> </a:t>
            </a:r>
            <a:r>
              <a:rPr lang="en-GB" sz="1600" dirty="0"/>
              <a:t>= </a:t>
            </a:r>
            <a:r>
              <a:rPr lang="en-GB" sz="1600" dirty="0" smtClean="0"/>
              <a:t>3.2 </a:t>
            </a:r>
            <a:r>
              <a:rPr lang="en-GB" sz="1600" dirty="0"/>
              <a:t>µH</a:t>
            </a:r>
          </a:p>
          <a:p>
            <a:r>
              <a:rPr lang="en-GB" sz="1600" dirty="0" err="1"/>
              <a:t>R</a:t>
            </a:r>
            <a:r>
              <a:rPr lang="en-GB" sz="1600" baseline="-25000" dirty="0" err="1"/>
              <a:t>plasma</a:t>
            </a:r>
            <a:r>
              <a:rPr lang="en-GB" sz="1600" dirty="0"/>
              <a:t> = 4.3 </a:t>
            </a:r>
            <a:r>
              <a:rPr lang="el-GR" sz="1600" dirty="0"/>
              <a:t>Ω</a:t>
            </a:r>
            <a:r>
              <a:rPr lang="en-GB" sz="1600" dirty="0"/>
              <a:t> </a:t>
            </a:r>
          </a:p>
          <a:p>
            <a:r>
              <a:rPr lang="en-GB" sz="1600" dirty="0" err="1"/>
              <a:t>L</a:t>
            </a:r>
            <a:r>
              <a:rPr lang="en-GB" sz="1600" baseline="-25000" dirty="0" err="1"/>
              <a:t>plasma</a:t>
            </a:r>
            <a:r>
              <a:rPr lang="en-GB" sz="1600" dirty="0"/>
              <a:t> = -0.05 </a:t>
            </a:r>
            <a:r>
              <a:rPr lang="en-GB" sz="1600" dirty="0" smtClean="0"/>
              <a:t>µH</a:t>
            </a:r>
          </a:p>
          <a:p>
            <a:r>
              <a:rPr lang="en-GB" sz="1600" dirty="0" smtClean="0"/>
              <a:t>M. Paoluzzi</a:t>
            </a:r>
            <a:endParaRPr lang="en-GB" sz="1600" dirty="0"/>
          </a:p>
        </p:txBody>
      </p:sp>
      <p:sp>
        <p:nvSpPr>
          <p:cNvPr id="22" name="TextBox 21"/>
          <p:cNvSpPr txBox="1"/>
          <p:nvPr/>
        </p:nvSpPr>
        <p:spPr>
          <a:xfrm>
            <a:off x="2519855" y="3429000"/>
            <a:ext cx="166872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Simulations </a:t>
            </a:r>
            <a:r>
              <a:rPr lang="en-GB" sz="1600" dirty="0"/>
              <a:t>IS-01</a:t>
            </a:r>
            <a:r>
              <a:rPr lang="en-GB" sz="1600" dirty="0" smtClean="0"/>
              <a:t>:</a:t>
            </a:r>
            <a:endParaRPr lang="en-GB" sz="1600" b="1" dirty="0" smtClean="0"/>
          </a:p>
          <a:p>
            <a:r>
              <a:rPr lang="en-GB" sz="1600" dirty="0" err="1" smtClean="0"/>
              <a:t>R</a:t>
            </a:r>
            <a:r>
              <a:rPr lang="en-GB" sz="1600" baseline="-25000" dirty="0" err="1" smtClean="0"/>
              <a:t>Ant</a:t>
            </a:r>
            <a:r>
              <a:rPr lang="en-GB" sz="1600" dirty="0" smtClean="0"/>
              <a:t> = 0.263 </a:t>
            </a:r>
            <a:r>
              <a:rPr lang="el-GR" sz="1600" dirty="0" smtClean="0">
                <a:latin typeface="Calibri"/>
              </a:rPr>
              <a:t>Ω</a:t>
            </a:r>
            <a:endParaRPr lang="en-GB" sz="1600" dirty="0" smtClean="0"/>
          </a:p>
          <a:p>
            <a:r>
              <a:rPr lang="en-GB" sz="1600" dirty="0" err="1" smtClean="0"/>
              <a:t>L</a:t>
            </a:r>
            <a:r>
              <a:rPr lang="en-GB" sz="1600" baseline="-25000" dirty="0" err="1"/>
              <a:t>Ant</a:t>
            </a:r>
            <a:r>
              <a:rPr lang="en-GB" sz="1600" dirty="0" smtClean="0"/>
              <a:t> = 3.02 µH </a:t>
            </a:r>
            <a:endParaRPr lang="en-GB" sz="16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41"/>
          <a:stretch>
            <a:fillRect/>
          </a:stretch>
        </p:blipFill>
        <p:spPr bwMode="auto">
          <a:xfrm>
            <a:off x="4330968" y="2362200"/>
            <a:ext cx="4660632" cy="30617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5-Point Star 22"/>
          <p:cNvSpPr/>
          <p:nvPr/>
        </p:nvSpPr>
        <p:spPr>
          <a:xfrm>
            <a:off x="5715000" y="3200400"/>
            <a:ext cx="228600" cy="228600"/>
          </a:xfrm>
          <a:prstGeom prst="star5">
            <a:avLst/>
          </a:prstGeom>
          <a:solidFill>
            <a:srgbClr val="1010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5-Point Star 24"/>
          <p:cNvSpPr/>
          <p:nvPr/>
        </p:nvSpPr>
        <p:spPr>
          <a:xfrm>
            <a:off x="5257800" y="4038600"/>
            <a:ext cx="228600" cy="228600"/>
          </a:xfrm>
          <a:prstGeom prst="star5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" name="Straight Arrow Connector 25"/>
          <p:cNvCxnSpPr>
            <a:endCxn id="23" idx="1"/>
          </p:cNvCxnSpPr>
          <p:nvPr/>
        </p:nvCxnSpPr>
        <p:spPr>
          <a:xfrm flipV="1">
            <a:off x="1447800" y="3287717"/>
            <a:ext cx="4267200" cy="105568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endCxn id="25" idx="1"/>
          </p:cNvCxnSpPr>
          <p:nvPr/>
        </p:nvCxnSpPr>
        <p:spPr>
          <a:xfrm flipV="1">
            <a:off x="1636986" y="4125917"/>
            <a:ext cx="3620814" cy="46879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73" name="Straight Connector 3072"/>
          <p:cNvCxnSpPr/>
          <p:nvPr/>
        </p:nvCxnSpPr>
        <p:spPr>
          <a:xfrm>
            <a:off x="5372100" y="4227730"/>
            <a:ext cx="0" cy="11962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5829300" y="3417442"/>
            <a:ext cx="0" cy="20044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77" name="TextBox 3076"/>
          <p:cNvSpPr txBox="1"/>
          <p:nvPr/>
        </p:nvSpPr>
        <p:spPr>
          <a:xfrm>
            <a:off x="4889045" y="5421868"/>
            <a:ext cx="1981633" cy="369332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l-GR" dirty="0" smtClean="0"/>
              <a:t>σ</a:t>
            </a:r>
            <a:r>
              <a:rPr lang="en-GB" dirty="0" smtClean="0"/>
              <a:t> = </a:t>
            </a:r>
            <a:r>
              <a:rPr lang="en-GB" b="1" dirty="0" smtClean="0"/>
              <a:t>300 - 500 </a:t>
            </a:r>
            <a:r>
              <a:rPr lang="en-GB" dirty="0" smtClean="0"/>
              <a:t>[S/m]</a:t>
            </a:r>
            <a:endParaRPr lang="en-GB" dirty="0"/>
          </a:p>
        </p:txBody>
      </p:sp>
      <p:sp>
        <p:nvSpPr>
          <p:cNvPr id="308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3081" name="Object 308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6974728"/>
              </p:ext>
            </p:extLst>
          </p:nvPr>
        </p:nvGraphicFramePr>
        <p:xfrm>
          <a:off x="152400" y="5233988"/>
          <a:ext cx="3829050" cy="557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7" name="Equation" r:id="rId5" imgW="3098520" imgH="457200" progId="Equation.3">
                  <p:embed/>
                </p:oleObj>
              </mc:Choice>
              <mc:Fallback>
                <p:oleObj name="Equation" r:id="rId5" imgW="3098520" imgH="4572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" y="5233988"/>
                        <a:ext cx="3829050" cy="557212"/>
                      </a:xfrm>
                      <a:prstGeom prst="rect">
                        <a:avLst/>
                      </a:prstGeom>
                      <a:solidFill>
                        <a:schemeClr val="accent5">
                          <a:lumMod val="20000"/>
                          <a:lumOff val="8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82" name="TextBox 3081"/>
          <p:cNvSpPr txBox="1"/>
          <p:nvPr/>
        </p:nvSpPr>
        <p:spPr>
          <a:xfrm>
            <a:off x="134266" y="5791200"/>
            <a:ext cx="8857333" cy="92333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Plasma measurements (</a:t>
            </a:r>
            <a:r>
              <a:rPr lang="en-US" b="1" dirty="0" smtClean="0"/>
              <a:t>SPL-IS</a:t>
            </a:r>
            <a:r>
              <a:rPr lang="en-US" dirty="0" smtClean="0"/>
              <a:t>): H</a:t>
            </a:r>
            <a:r>
              <a:rPr lang="en-US" baseline="-25000" dirty="0" smtClean="0"/>
              <a:t>2</a:t>
            </a:r>
            <a:r>
              <a:rPr lang="en-US" dirty="0" smtClean="0"/>
              <a:t> </a:t>
            </a:r>
            <a:r>
              <a:rPr lang="en-US" dirty="0"/>
              <a:t>pressure </a:t>
            </a:r>
            <a:r>
              <a:rPr lang="en-US" dirty="0" smtClean="0"/>
              <a:t>~ 20 </a:t>
            </a:r>
            <a:r>
              <a:rPr lang="en-US" dirty="0" err="1"/>
              <a:t>mTorr</a:t>
            </a:r>
            <a:r>
              <a:rPr lang="en-US" dirty="0"/>
              <a:t>, </a:t>
            </a:r>
            <a:r>
              <a:rPr lang="en-US" dirty="0" smtClean="0"/>
              <a:t>n</a:t>
            </a:r>
            <a:r>
              <a:rPr lang="en-US" baseline="-25000" dirty="0" smtClean="0"/>
              <a:t>e</a:t>
            </a:r>
            <a:r>
              <a:rPr lang="en-US" dirty="0" smtClean="0"/>
              <a:t> ~ </a:t>
            </a:r>
            <a:r>
              <a:rPr lang="en-US" dirty="0"/>
              <a:t>10</a:t>
            </a:r>
            <a:r>
              <a:rPr lang="en-US" baseline="30000" dirty="0"/>
              <a:t>18</a:t>
            </a:r>
            <a:r>
              <a:rPr lang="en-US" dirty="0"/>
              <a:t> - 10</a:t>
            </a:r>
            <a:r>
              <a:rPr lang="en-US" baseline="30000" dirty="0"/>
              <a:t>19</a:t>
            </a:r>
            <a:r>
              <a:rPr lang="en-US" dirty="0"/>
              <a:t> m</a:t>
            </a:r>
            <a:r>
              <a:rPr lang="en-US" baseline="30000" dirty="0"/>
              <a:t>-3</a:t>
            </a:r>
            <a:r>
              <a:rPr lang="en-US" dirty="0"/>
              <a:t> and </a:t>
            </a:r>
            <a:r>
              <a:rPr lang="en-US" dirty="0" err="1" smtClean="0"/>
              <a:t>T</a:t>
            </a:r>
            <a:r>
              <a:rPr lang="en-US" baseline="-25000" dirty="0" err="1" smtClean="0"/>
              <a:t>e</a:t>
            </a:r>
            <a:r>
              <a:rPr lang="en-US" dirty="0" smtClean="0"/>
              <a:t> </a:t>
            </a:r>
            <a:r>
              <a:rPr lang="en-US" dirty="0"/>
              <a:t>~ </a:t>
            </a:r>
            <a:r>
              <a:rPr lang="en-US" dirty="0" smtClean="0"/>
              <a:t>10 </a:t>
            </a:r>
            <a:r>
              <a:rPr lang="en-US" dirty="0" err="1" smtClean="0"/>
              <a:t>eV</a:t>
            </a:r>
            <a:r>
              <a:rPr lang="en-US" dirty="0" smtClean="0"/>
              <a:t>. =&gt;</a:t>
            </a:r>
          </a:p>
          <a:p>
            <a:r>
              <a:rPr lang="en-US" dirty="0" smtClean="0"/>
              <a:t>It gives an estimate </a:t>
            </a:r>
            <a:r>
              <a:rPr lang="en-US" dirty="0"/>
              <a:t>of the conductivity of </a:t>
            </a:r>
            <a:r>
              <a:rPr lang="en-US" b="1" dirty="0"/>
              <a:t>730 - 6600 </a:t>
            </a:r>
            <a:r>
              <a:rPr lang="en-US" dirty="0"/>
              <a:t>S/m for the above given density </a:t>
            </a:r>
            <a:r>
              <a:rPr lang="en-US" dirty="0" smtClean="0"/>
              <a:t>range</a:t>
            </a:r>
          </a:p>
          <a:p>
            <a:r>
              <a:rPr lang="en-US" dirty="0" smtClean="0"/>
              <a:t>R. Scrivens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01664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265</TotalTime>
  <Words>785</Words>
  <Application>Microsoft Office PowerPoint</Application>
  <PresentationFormat>On-screen Show (4:3)</PresentationFormat>
  <Paragraphs>125</Paragraphs>
  <Slides>29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1" baseType="lpstr">
      <vt:lpstr>Office Theme</vt:lpstr>
      <vt:lpstr>Microsoft Equation 3.0</vt:lpstr>
      <vt:lpstr>RF fields simulations</vt:lpstr>
      <vt:lpstr>Outline</vt:lpstr>
      <vt:lpstr>CAD 3D model of IS-01</vt:lpstr>
      <vt:lpstr>RF simulation setup (HFSS)</vt:lpstr>
      <vt:lpstr>Surface electric field enhancement</vt:lpstr>
      <vt:lpstr>EM field distribution in plasma chamber region, σ=0</vt:lpstr>
      <vt:lpstr>Field map for plasma simulations </vt:lpstr>
      <vt:lpstr>E-field distribution in plasma chamber. σ &gt; 0</vt:lpstr>
      <vt:lpstr>Ion source impedance</vt:lpstr>
      <vt:lpstr>E-field distribution in plasma chamber, σ = 1000 S/m</vt:lpstr>
      <vt:lpstr>Variations: SET 1</vt:lpstr>
      <vt:lpstr>Variations SET 1: E-field distribution</vt:lpstr>
      <vt:lpstr>Variation of number of antenna turns</vt:lpstr>
      <vt:lpstr>Variation of number of turns: impedance</vt:lpstr>
      <vt:lpstr>Variation of N turns: E-field distribution</vt:lpstr>
      <vt:lpstr>Conclusions</vt:lpstr>
      <vt:lpstr>Spare slides</vt:lpstr>
      <vt:lpstr>E-field: antenna + “plasma” (σ = 0 S/m)</vt:lpstr>
      <vt:lpstr>E-field: antenna + “plasma” (σ = 1e-4 S/m)</vt:lpstr>
      <vt:lpstr>E-field: antenna + “plasma” (σ = 1e-3 S/m)</vt:lpstr>
      <vt:lpstr>E-field: antenna + “plasma” (σ = 1e-2 S/m)</vt:lpstr>
      <vt:lpstr>E-field: antenna + “plasma” (σ = 1e-1 S/m)</vt:lpstr>
      <vt:lpstr>E-field: antenna + “plasma” (σ = 1e-0 S/m)</vt:lpstr>
      <vt:lpstr>E-field: antenna + “plasma” (σ = 1e+1 S/m)</vt:lpstr>
      <vt:lpstr>E-field: antenna + “plasma” (σ = 1e+2 S/m)</vt:lpstr>
      <vt:lpstr>E-field: antenna + “plasma” (σ = 1e+3 S/m)</vt:lpstr>
      <vt:lpstr>E-field: antenna + “plasma” (σ = 2e+3 S/m)</vt:lpstr>
      <vt:lpstr>E-field: antenna + “plasma” (σ = 3e+3 S/m)</vt:lpstr>
      <vt:lpstr>E-field: antenna + “plasma” (σ = 1e+4 S/m)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RF fields simulations</dc:title>
  <dc:creator>Alexej Grudiev</dc:creator>
  <cp:lastModifiedBy>Alexej Grudiev</cp:lastModifiedBy>
  <cp:revision>29</cp:revision>
  <dcterms:created xsi:type="dcterms:W3CDTF">2006-08-16T00:00:00Z</dcterms:created>
  <dcterms:modified xsi:type="dcterms:W3CDTF">2013-11-11T12:37:51Z</dcterms:modified>
</cp:coreProperties>
</file>