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6"/>
  </p:notesMasterIdLst>
  <p:handoutMasterIdLst>
    <p:handoutMasterId r:id="rId17"/>
  </p:handoutMasterIdLst>
  <p:sldIdLst>
    <p:sldId id="285" r:id="rId2"/>
    <p:sldId id="412" r:id="rId3"/>
    <p:sldId id="438" r:id="rId4"/>
    <p:sldId id="434" r:id="rId5"/>
    <p:sldId id="439" r:id="rId6"/>
    <p:sldId id="435" r:id="rId7"/>
    <p:sldId id="422" r:id="rId8"/>
    <p:sldId id="436" r:id="rId9"/>
    <p:sldId id="433" r:id="rId10"/>
    <p:sldId id="427" r:id="rId11"/>
    <p:sldId id="396" r:id="rId12"/>
    <p:sldId id="407" r:id="rId13"/>
    <p:sldId id="408" r:id="rId14"/>
    <p:sldId id="437" r:id="rId15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FF"/>
    <a:srgbClr val="DFB9FF"/>
    <a:srgbClr val="E8CDFF"/>
    <a:srgbClr val="ECD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08" autoAdjust="0"/>
    <p:restoredTop sz="95324" autoAdjust="0"/>
  </p:normalViewPr>
  <p:slideViewPr>
    <p:cSldViewPr>
      <p:cViewPr varScale="1">
        <p:scale>
          <a:sx n="101" d="100"/>
          <a:sy n="101" d="100"/>
        </p:scale>
        <p:origin x="-468" y="-102"/>
      </p:cViewPr>
      <p:guideLst>
        <p:guide orient="horz" pos="2160"/>
        <p:guide pos="4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4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bellodi\AppData\Local\Microsoft\Windows\Temporary%20Internet%20Files\Content.Outlook\84HHDPAD\comparison%20of%2020th%20and%2021st%2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ebtComi\BSM\BSM%20Measurements%20Ma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P=5E-7 mbar</c:v>
          </c:tx>
          <c:spPr>
            <a:ln w="28575">
              <a:noFill/>
            </a:ln>
          </c:spPr>
          <c:xVal>
            <c:numRef>
              <c:f>'meas vs. sim 21st of March'!$F$5:$F$27</c:f>
              <c:numCache>
                <c:formatCode>0.0</c:formatCode>
                <c:ptCount val="23"/>
                <c:pt idx="0">
                  <c:v>447.71330417636244</c:v>
                </c:pt>
                <c:pt idx="1">
                  <c:v>441.57044735331215</c:v>
                </c:pt>
                <c:pt idx="2">
                  <c:v>429.53642676488789</c:v>
                </c:pt>
                <c:pt idx="3">
                  <c:v>416.86938347033515</c:v>
                </c:pt>
                <c:pt idx="4">
                  <c:v>403.64539296760364</c:v>
                </c:pt>
                <c:pt idx="5">
                  <c:v>390.84089579240106</c:v>
                </c:pt>
                <c:pt idx="6">
                  <c:v>380.18939632056242</c:v>
                </c:pt>
                <c:pt idx="7">
                  <c:v>369.82817978026696</c:v>
                </c:pt>
                <c:pt idx="8">
                  <c:v>355.63131856898434</c:v>
                </c:pt>
                <c:pt idx="9">
                  <c:v>346.73685045253171</c:v>
                </c:pt>
                <c:pt idx="10">
                  <c:v>334.1950400261141</c:v>
                </c:pt>
                <c:pt idx="11">
                  <c:v>325.83670100200959</c:v>
                </c:pt>
                <c:pt idx="12">
                  <c:v>317.68740706497658</c:v>
                </c:pt>
                <c:pt idx="13">
                  <c:v>307.60968147407056</c:v>
                </c:pt>
                <c:pt idx="14">
                  <c:v>299.22646366081938</c:v>
                </c:pt>
                <c:pt idx="15">
                  <c:v>285.75905433749517</c:v>
                </c:pt>
                <c:pt idx="16">
                  <c:v>276.69416454115088</c:v>
                </c:pt>
                <c:pt idx="17">
                  <c:v>265.46055619755407</c:v>
                </c:pt>
                <c:pt idx="18">
                  <c:v>257.63211570025805</c:v>
                </c:pt>
                <c:pt idx="19">
                  <c:v>246.03676041476331</c:v>
                </c:pt>
                <c:pt idx="20">
                  <c:v>234.96328208483047</c:v>
                </c:pt>
                <c:pt idx="21">
                  <c:v>209.89398836235242</c:v>
                </c:pt>
                <c:pt idx="22">
                  <c:v>184.501541917948</c:v>
                </c:pt>
              </c:numCache>
            </c:numRef>
          </c:xVal>
          <c:yVal>
            <c:numRef>
              <c:f>'meas vs. sim 21st of March'!$I$5:$I$27</c:f>
              <c:numCache>
                <c:formatCode>General</c:formatCode>
                <c:ptCount val="23"/>
                <c:pt idx="0">
                  <c:v>75.925925925925924</c:v>
                </c:pt>
                <c:pt idx="1">
                  <c:v>74.691358024691368</c:v>
                </c:pt>
                <c:pt idx="2">
                  <c:v>74.074074074074076</c:v>
                </c:pt>
                <c:pt idx="3">
                  <c:v>72.839506172839521</c:v>
                </c:pt>
                <c:pt idx="4">
                  <c:v>72.222222222222229</c:v>
                </c:pt>
                <c:pt idx="5">
                  <c:v>70.987654320987659</c:v>
                </c:pt>
                <c:pt idx="6">
                  <c:v>67.901234567901241</c:v>
                </c:pt>
                <c:pt idx="7">
                  <c:v>68.518518518518533</c:v>
                </c:pt>
                <c:pt idx="8">
                  <c:v>68.518518518518533</c:v>
                </c:pt>
                <c:pt idx="9">
                  <c:v>66.666666666666671</c:v>
                </c:pt>
                <c:pt idx="10">
                  <c:v>62.962962962962976</c:v>
                </c:pt>
                <c:pt idx="11">
                  <c:v>62.345679012345691</c:v>
                </c:pt>
                <c:pt idx="12">
                  <c:v>62.962962962962976</c:v>
                </c:pt>
                <c:pt idx="13">
                  <c:v>62.962962962962976</c:v>
                </c:pt>
                <c:pt idx="14">
                  <c:v>60.493827160493829</c:v>
                </c:pt>
                <c:pt idx="15">
                  <c:v>56.790123456790134</c:v>
                </c:pt>
                <c:pt idx="16">
                  <c:v>54.938271604938272</c:v>
                </c:pt>
                <c:pt idx="17">
                  <c:v>52.469135802469133</c:v>
                </c:pt>
                <c:pt idx="19">
                  <c:v>45.061728395061728</c:v>
                </c:pt>
                <c:pt idx="20">
                  <c:v>37.654320987654323</c:v>
                </c:pt>
                <c:pt idx="21">
                  <c:v>17.283950617283949</c:v>
                </c:pt>
              </c:numCache>
            </c:numRef>
          </c:yVal>
          <c:smooth val="0"/>
        </c:ser>
        <c:ser>
          <c:idx val="1"/>
          <c:order val="1"/>
          <c:tx>
            <c:v>P=1E-6 mbar</c:v>
          </c:tx>
          <c:spPr>
            <a:ln w="28575">
              <a:noFill/>
            </a:ln>
          </c:spPr>
          <c:xVal>
            <c:numRef>
              <c:f>'meas vs. sim 21st of March'!$F$5:$F$27</c:f>
              <c:numCache>
                <c:formatCode>0.0</c:formatCode>
                <c:ptCount val="23"/>
                <c:pt idx="0">
                  <c:v>447.71330417636244</c:v>
                </c:pt>
                <c:pt idx="1">
                  <c:v>441.57044735331215</c:v>
                </c:pt>
                <c:pt idx="2">
                  <c:v>429.53642676488789</c:v>
                </c:pt>
                <c:pt idx="3">
                  <c:v>416.86938347033515</c:v>
                </c:pt>
                <c:pt idx="4">
                  <c:v>403.64539296760364</c:v>
                </c:pt>
                <c:pt idx="5">
                  <c:v>390.84089579240106</c:v>
                </c:pt>
                <c:pt idx="6">
                  <c:v>380.18939632056242</c:v>
                </c:pt>
                <c:pt idx="7">
                  <c:v>369.82817978026696</c:v>
                </c:pt>
                <c:pt idx="8">
                  <c:v>355.63131856898434</c:v>
                </c:pt>
                <c:pt idx="9">
                  <c:v>346.73685045253171</c:v>
                </c:pt>
                <c:pt idx="10">
                  <c:v>334.1950400261141</c:v>
                </c:pt>
                <c:pt idx="11">
                  <c:v>325.83670100200959</c:v>
                </c:pt>
                <c:pt idx="12">
                  <c:v>317.68740706497658</c:v>
                </c:pt>
                <c:pt idx="13">
                  <c:v>307.60968147407056</c:v>
                </c:pt>
                <c:pt idx="14">
                  <c:v>299.22646366081938</c:v>
                </c:pt>
                <c:pt idx="15">
                  <c:v>285.75905433749517</c:v>
                </c:pt>
                <c:pt idx="16">
                  <c:v>276.69416454115088</c:v>
                </c:pt>
                <c:pt idx="17">
                  <c:v>265.46055619755407</c:v>
                </c:pt>
                <c:pt idx="18">
                  <c:v>257.63211570025805</c:v>
                </c:pt>
                <c:pt idx="19">
                  <c:v>246.03676041476331</c:v>
                </c:pt>
                <c:pt idx="20">
                  <c:v>234.96328208483047</c:v>
                </c:pt>
                <c:pt idx="21">
                  <c:v>209.89398836235242</c:v>
                </c:pt>
                <c:pt idx="22">
                  <c:v>184.501541917948</c:v>
                </c:pt>
              </c:numCache>
            </c:numRef>
          </c:xVal>
          <c:yVal>
            <c:numRef>
              <c:f>'meas vs. sim 21st of March'!$J$5:$J$27</c:f>
              <c:numCache>
                <c:formatCode>General</c:formatCode>
                <c:ptCount val="23"/>
                <c:pt idx="0">
                  <c:v>79.375</c:v>
                </c:pt>
                <c:pt idx="1">
                  <c:v>78.125</c:v>
                </c:pt>
                <c:pt idx="2">
                  <c:v>76.25</c:v>
                </c:pt>
                <c:pt idx="3">
                  <c:v>76.25</c:v>
                </c:pt>
                <c:pt idx="4">
                  <c:v>75.625</c:v>
                </c:pt>
                <c:pt idx="5">
                  <c:v>73.125</c:v>
                </c:pt>
                <c:pt idx="6">
                  <c:v>71.25</c:v>
                </c:pt>
                <c:pt idx="7">
                  <c:v>71.875</c:v>
                </c:pt>
                <c:pt idx="8">
                  <c:v>71.25</c:v>
                </c:pt>
                <c:pt idx="9">
                  <c:v>69.375</c:v>
                </c:pt>
                <c:pt idx="10">
                  <c:v>66.25</c:v>
                </c:pt>
                <c:pt idx="11">
                  <c:v>60</c:v>
                </c:pt>
                <c:pt idx="12">
                  <c:v>65.625</c:v>
                </c:pt>
                <c:pt idx="13">
                  <c:v>65</c:v>
                </c:pt>
                <c:pt idx="14">
                  <c:v>63.125</c:v>
                </c:pt>
                <c:pt idx="15">
                  <c:v>58.75</c:v>
                </c:pt>
                <c:pt idx="16">
                  <c:v>57.499999999999993</c:v>
                </c:pt>
              </c:numCache>
            </c:numRef>
          </c:yVal>
          <c:smooth val="0"/>
        </c:ser>
        <c:ser>
          <c:idx val="2"/>
          <c:order val="2"/>
          <c:tx>
            <c:v>P=3E-6 mbar</c:v>
          </c:tx>
          <c:spPr>
            <a:ln w="28575">
              <a:noFill/>
            </a:ln>
          </c:spPr>
          <c:xVal>
            <c:numRef>
              <c:f>'meas vs. sim 21st of March'!$F$5:$F$27</c:f>
              <c:numCache>
                <c:formatCode>0.0</c:formatCode>
                <c:ptCount val="23"/>
                <c:pt idx="0">
                  <c:v>447.71330417636244</c:v>
                </c:pt>
                <c:pt idx="1">
                  <c:v>441.57044735331215</c:v>
                </c:pt>
                <c:pt idx="2">
                  <c:v>429.53642676488789</c:v>
                </c:pt>
                <c:pt idx="3">
                  <c:v>416.86938347033515</c:v>
                </c:pt>
                <c:pt idx="4">
                  <c:v>403.64539296760364</c:v>
                </c:pt>
                <c:pt idx="5">
                  <c:v>390.84089579240106</c:v>
                </c:pt>
                <c:pt idx="6">
                  <c:v>380.18939632056242</c:v>
                </c:pt>
                <c:pt idx="7">
                  <c:v>369.82817978026696</c:v>
                </c:pt>
                <c:pt idx="8">
                  <c:v>355.63131856898434</c:v>
                </c:pt>
                <c:pt idx="9">
                  <c:v>346.73685045253171</c:v>
                </c:pt>
                <c:pt idx="10">
                  <c:v>334.1950400261141</c:v>
                </c:pt>
                <c:pt idx="11">
                  <c:v>325.83670100200959</c:v>
                </c:pt>
                <c:pt idx="12">
                  <c:v>317.68740706497658</c:v>
                </c:pt>
                <c:pt idx="13">
                  <c:v>307.60968147407056</c:v>
                </c:pt>
                <c:pt idx="14">
                  <c:v>299.22646366081938</c:v>
                </c:pt>
                <c:pt idx="15">
                  <c:v>285.75905433749517</c:v>
                </c:pt>
                <c:pt idx="16">
                  <c:v>276.69416454115088</c:v>
                </c:pt>
                <c:pt idx="17">
                  <c:v>265.46055619755407</c:v>
                </c:pt>
                <c:pt idx="18">
                  <c:v>257.63211570025805</c:v>
                </c:pt>
                <c:pt idx="19">
                  <c:v>246.03676041476331</c:v>
                </c:pt>
                <c:pt idx="20">
                  <c:v>234.96328208483047</c:v>
                </c:pt>
                <c:pt idx="21">
                  <c:v>209.89398836235242</c:v>
                </c:pt>
                <c:pt idx="22">
                  <c:v>184.501541917948</c:v>
                </c:pt>
              </c:numCache>
            </c:numRef>
          </c:xVal>
          <c:yVal>
            <c:numRef>
              <c:f>'meas vs. sim 21st of March'!$K$5:$K$27</c:f>
              <c:numCache>
                <c:formatCode>General</c:formatCode>
                <c:ptCount val="23"/>
                <c:pt idx="3">
                  <c:v>69.135802469135811</c:v>
                </c:pt>
                <c:pt idx="4">
                  <c:v>67.901234567901241</c:v>
                </c:pt>
                <c:pt idx="5">
                  <c:v>67.283950617283963</c:v>
                </c:pt>
                <c:pt idx="6">
                  <c:v>64.81481481481481</c:v>
                </c:pt>
                <c:pt idx="7">
                  <c:v>65.030674846625772</c:v>
                </c:pt>
                <c:pt idx="8">
                  <c:v>65.644171779141104</c:v>
                </c:pt>
                <c:pt idx="9">
                  <c:v>64.417177914110425</c:v>
                </c:pt>
                <c:pt idx="10">
                  <c:v>62.576687116564422</c:v>
                </c:pt>
                <c:pt idx="11">
                  <c:v>61.96319018404909</c:v>
                </c:pt>
                <c:pt idx="12">
                  <c:v>61.96319018404909</c:v>
                </c:pt>
                <c:pt idx="13">
                  <c:v>61.349693251533743</c:v>
                </c:pt>
                <c:pt idx="14">
                  <c:v>59.509202453987733</c:v>
                </c:pt>
                <c:pt idx="15">
                  <c:v>56.441717791411051</c:v>
                </c:pt>
                <c:pt idx="16">
                  <c:v>53.987730061349694</c:v>
                </c:pt>
              </c:numCache>
            </c:numRef>
          </c:yVal>
          <c:smooth val="0"/>
        </c:ser>
        <c:ser>
          <c:idx val="3"/>
          <c:order val="3"/>
          <c:tx>
            <c:v>simulation </c:v>
          </c:tx>
          <c:spPr>
            <a:ln w="28575">
              <a:noFill/>
            </a:ln>
          </c:spPr>
          <c:marker>
            <c:symbol val="circle"/>
            <c:size val="7"/>
          </c:marker>
          <c:xVal>
            <c:numRef>
              <c:f>'meas vs. sim 21st of March'!$O$3:$O$34</c:f>
              <c:numCache>
                <c:formatCode>General</c:formatCode>
                <c:ptCount val="32"/>
                <c:pt idx="0">
                  <c:v>185.89889434974873</c:v>
                </c:pt>
                <c:pt idx="1">
                  <c:v>213.40434300353812</c:v>
                </c:pt>
                <c:pt idx="2">
                  <c:v>242.80671915069226</c:v>
                </c:pt>
                <c:pt idx="3">
                  <c:v>274.10602279121116</c:v>
                </c:pt>
                <c:pt idx="4">
                  <c:v>287.15688394556076</c:v>
                </c:pt>
                <c:pt idx="5">
                  <c:v>293.79613017233754</c:v>
                </c:pt>
                <c:pt idx="6">
                  <c:v>300.51125349884887</c:v>
                </c:pt>
                <c:pt idx="7">
                  <c:v>307.30225392509482</c:v>
                </c:pt>
                <c:pt idx="8">
                  <c:v>314.16913145107537</c:v>
                </c:pt>
                <c:pt idx="9">
                  <c:v>321.11188607679048</c:v>
                </c:pt>
                <c:pt idx="10">
                  <c:v>328.13051780224021</c:v>
                </c:pt>
                <c:pt idx="11">
                  <c:v>335.22502662742437</c:v>
                </c:pt>
                <c:pt idx="12">
                  <c:v>342.39541255234326</c:v>
                </c:pt>
                <c:pt idx="13">
                  <c:v>349.6416755769967</c:v>
                </c:pt>
                <c:pt idx="14">
                  <c:v>356.96381570138482</c:v>
                </c:pt>
                <c:pt idx="15">
                  <c:v>364.36183292550749</c:v>
                </c:pt>
                <c:pt idx="16">
                  <c:v>371.83572724936477</c:v>
                </c:pt>
                <c:pt idx="17">
                  <c:v>379.3854986729566</c:v>
                </c:pt>
                <c:pt idx="18">
                  <c:v>387.01114719628305</c:v>
                </c:pt>
                <c:pt idx="19">
                  <c:v>394.71267281934405</c:v>
                </c:pt>
                <c:pt idx="20">
                  <c:v>402.49007554213972</c:v>
                </c:pt>
                <c:pt idx="21">
                  <c:v>410.34335536466995</c:v>
                </c:pt>
                <c:pt idx="22">
                  <c:v>418.27251228693473</c:v>
                </c:pt>
                <c:pt idx="23">
                  <c:v>426.27754630893418</c:v>
                </c:pt>
                <c:pt idx="24">
                  <c:v>434.35845743066812</c:v>
                </c:pt>
                <c:pt idx="25">
                  <c:v>442.51524565213674</c:v>
                </c:pt>
                <c:pt idx="26">
                  <c:v>450.74791097333974</c:v>
                </c:pt>
                <c:pt idx="27">
                  <c:v>459.05645339427747</c:v>
                </c:pt>
                <c:pt idx="28">
                  <c:v>501.73732199498505</c:v>
                </c:pt>
                <c:pt idx="29">
                  <c:v>546.31511808905748</c:v>
                </c:pt>
                <c:pt idx="30">
                  <c:v>592.78984167649469</c:v>
                </c:pt>
                <c:pt idx="31">
                  <c:v>641.16149275729663</c:v>
                </c:pt>
              </c:numCache>
            </c:numRef>
          </c:xVal>
          <c:yVal>
            <c:numRef>
              <c:f>'meas vs. sim 21st of March'!$Q$3:$Q$34</c:f>
              <c:numCache>
                <c:formatCode>General</c:formatCode>
                <c:ptCount val="32"/>
                <c:pt idx="0">
                  <c:v>7.1563201796599296</c:v>
                </c:pt>
                <c:pt idx="1">
                  <c:v>17.18800128328521</c:v>
                </c:pt>
                <c:pt idx="2">
                  <c:v>32.783926852743022</c:v>
                </c:pt>
                <c:pt idx="3">
                  <c:v>48.243503368623678</c:v>
                </c:pt>
                <c:pt idx="4">
                  <c:v>54.527590632017962</c:v>
                </c:pt>
                <c:pt idx="5">
                  <c:v>57.854106512672445</c:v>
                </c:pt>
                <c:pt idx="6">
                  <c:v>61.236766121270449</c:v>
                </c:pt>
                <c:pt idx="7">
                  <c:v>64.074029515559843</c:v>
                </c:pt>
                <c:pt idx="8">
                  <c:v>66.62656400384985</c:v>
                </c:pt>
                <c:pt idx="9">
                  <c:v>68.605630413859473</c:v>
                </c:pt>
                <c:pt idx="10">
                  <c:v>69.98516201475779</c:v>
                </c:pt>
                <c:pt idx="11">
                  <c:v>71.312560153994227</c:v>
                </c:pt>
                <c:pt idx="12">
                  <c:v>72.054459416105232</c:v>
                </c:pt>
                <c:pt idx="13">
                  <c:v>72.800368944497919</c:v>
                </c:pt>
                <c:pt idx="14">
                  <c:v>73.059031119666358</c:v>
                </c:pt>
                <c:pt idx="15">
                  <c:v>73.401908886750078</c:v>
                </c:pt>
                <c:pt idx="16">
                  <c:v>73.612447866538332</c:v>
                </c:pt>
                <c:pt idx="17">
                  <c:v>73.724735322425403</c:v>
                </c:pt>
                <c:pt idx="18">
                  <c:v>74.001443695861397</c:v>
                </c:pt>
                <c:pt idx="19">
                  <c:v>74.246069939043963</c:v>
                </c:pt>
                <c:pt idx="20">
                  <c:v>74.390439525184476</c:v>
                </c:pt>
                <c:pt idx="21">
                  <c:v>74.633060635226173</c:v>
                </c:pt>
                <c:pt idx="22">
                  <c:v>74.863650946422837</c:v>
                </c:pt>
                <c:pt idx="23">
                  <c:v>75.290744305421882</c:v>
                </c:pt>
                <c:pt idx="24">
                  <c:v>75.796037856913699</c:v>
                </c:pt>
                <c:pt idx="25">
                  <c:v>75.882258581969836</c:v>
                </c:pt>
                <c:pt idx="26">
                  <c:v>76.138915623997434</c:v>
                </c:pt>
                <c:pt idx="27">
                  <c:v>76.219120949631062</c:v>
                </c:pt>
                <c:pt idx="28">
                  <c:v>76.780558229066415</c:v>
                </c:pt>
                <c:pt idx="29">
                  <c:v>78.001684311838304</c:v>
                </c:pt>
                <c:pt idx="30">
                  <c:v>78.765640038498546</c:v>
                </c:pt>
                <c:pt idx="31">
                  <c:v>79.335097850497277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540736"/>
        <c:axId val="31542656"/>
      </c:scatterChart>
      <c:valAx>
        <c:axId val="31540736"/>
        <c:scaling>
          <c:orientation val="minMax"/>
          <c:max val="550"/>
          <c:min val="150"/>
        </c:scaling>
        <c:delete val="0"/>
        <c:axPos val="b"/>
        <c:majorGridlines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 i="0" baseline="0" dirty="0">
                    <a:solidFill>
                      <a:schemeClr val="tx1">
                        <a:lumMod val="95000"/>
                      </a:schemeClr>
                    </a:solidFill>
                    <a:effectLst/>
                  </a:rPr>
                  <a:t>RF power in the RFQ </a:t>
                </a:r>
                <a:r>
                  <a:rPr lang="en-GB" sz="1200" dirty="0">
                    <a:solidFill>
                      <a:schemeClr val="tx1">
                        <a:lumMod val="95000"/>
                      </a:schemeClr>
                    </a:solidFill>
                  </a:rPr>
                  <a:t>(kW)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31542656"/>
        <c:crosses val="autoZero"/>
        <c:crossBetween val="midCat"/>
      </c:valAx>
      <c:valAx>
        <c:axId val="3154265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Transmission through the RFQ (%)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1540736"/>
        <c:crosses val="autoZero"/>
        <c:crossBetween val="midCat"/>
      </c:valAx>
      <c:spPr>
        <a:solidFill>
          <a:schemeClr val="tx1"/>
        </a:solidFill>
      </c:spPr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85151705177916"/>
          <c:y val="4.7422936299119457E-2"/>
          <c:w val="0.80802172455469223"/>
          <c:h val="0.80886412413155673"/>
        </c:manualLayout>
      </c:layout>
      <c:scatterChart>
        <c:scatterStyle val="lineMarker"/>
        <c:varyColors val="0"/>
        <c:ser>
          <c:idx val="0"/>
          <c:order val="0"/>
          <c:tx>
            <c:v>Measurements</c:v>
          </c:tx>
          <c:spPr>
            <a:ln w="28575">
              <a:noFill/>
            </a:ln>
          </c:spPr>
          <c:xVal>
            <c:numRef>
              <c:f>Sheet1!$C$2:$C$9</c:f>
              <c:numCache>
                <c:formatCode>General</c:formatCode>
                <c:ptCount val="8"/>
                <c:pt idx="0">
                  <c:v>1508</c:v>
                </c:pt>
                <c:pt idx="1">
                  <c:v>2023</c:v>
                </c:pt>
                <c:pt idx="2">
                  <c:v>2540</c:v>
                </c:pt>
                <c:pt idx="3">
                  <c:v>3050</c:v>
                </c:pt>
                <c:pt idx="4">
                  <c:v>3570</c:v>
                </c:pt>
                <c:pt idx="5">
                  <c:v>2330</c:v>
                </c:pt>
                <c:pt idx="6">
                  <c:v>2740</c:v>
                </c:pt>
                <c:pt idx="7">
                  <c:v>2230</c:v>
                </c:pt>
              </c:numCache>
            </c:numRef>
          </c:xVal>
          <c:yVal>
            <c:numRef>
              <c:f>Sheet1!$D$2:$D$9</c:f>
              <c:numCache>
                <c:formatCode>General</c:formatCode>
                <c:ptCount val="8"/>
                <c:pt idx="0">
                  <c:v>36.9</c:v>
                </c:pt>
                <c:pt idx="1">
                  <c:v>26.67</c:v>
                </c:pt>
                <c:pt idx="2">
                  <c:v>24.11</c:v>
                </c:pt>
                <c:pt idx="3">
                  <c:v>29.87</c:v>
                </c:pt>
                <c:pt idx="4">
                  <c:v>40.29</c:v>
                </c:pt>
                <c:pt idx="5">
                  <c:v>22.43</c:v>
                </c:pt>
                <c:pt idx="6">
                  <c:v>25.41</c:v>
                </c:pt>
                <c:pt idx="7">
                  <c:v>22.5</c:v>
                </c:pt>
              </c:numCache>
            </c:numRef>
          </c:yVal>
          <c:smooth val="0"/>
        </c:ser>
        <c:ser>
          <c:idx val="1"/>
          <c:order val="1"/>
          <c:tx>
            <c:v>Simulation</c:v>
          </c:tx>
          <c:spPr>
            <a:ln w="28575">
              <a:noFill/>
            </a:ln>
          </c:spPr>
          <c:xVal>
            <c:numRef>
              <c:f>Sheet1!$C$2:$C$12</c:f>
              <c:numCache>
                <c:formatCode>General</c:formatCode>
                <c:ptCount val="11"/>
                <c:pt idx="0">
                  <c:v>1508</c:v>
                </c:pt>
                <c:pt idx="1">
                  <c:v>2023</c:v>
                </c:pt>
                <c:pt idx="2">
                  <c:v>2540</c:v>
                </c:pt>
                <c:pt idx="3">
                  <c:v>3050</c:v>
                </c:pt>
                <c:pt idx="4">
                  <c:v>3570</c:v>
                </c:pt>
                <c:pt idx="5">
                  <c:v>2330</c:v>
                </c:pt>
                <c:pt idx="6">
                  <c:v>2740</c:v>
                </c:pt>
                <c:pt idx="7">
                  <c:v>2230</c:v>
                </c:pt>
                <c:pt idx="8">
                  <c:v>1508</c:v>
                </c:pt>
                <c:pt idx="9">
                  <c:v>3570</c:v>
                </c:pt>
                <c:pt idx="10">
                  <c:v>2330</c:v>
                </c:pt>
              </c:numCache>
            </c:numRef>
          </c:xVal>
          <c:yVal>
            <c:numRef>
              <c:f>Sheet1!$F$2:$F$12</c:f>
              <c:numCache>
                <c:formatCode>General</c:formatCode>
                <c:ptCount val="11"/>
                <c:pt idx="0">
                  <c:v>36.5</c:v>
                </c:pt>
                <c:pt idx="1">
                  <c:v>25.55</c:v>
                </c:pt>
                <c:pt idx="2">
                  <c:v>22.63</c:v>
                </c:pt>
                <c:pt idx="3">
                  <c:v>25.73</c:v>
                </c:pt>
                <c:pt idx="4">
                  <c:v>37.35</c:v>
                </c:pt>
                <c:pt idx="5">
                  <c:v>23.55</c:v>
                </c:pt>
                <c:pt idx="6">
                  <c:v>22.86</c:v>
                </c:pt>
              </c:numCache>
            </c:numRef>
          </c:yVal>
          <c:smooth val="0"/>
        </c:ser>
        <c:ser>
          <c:idx val="3"/>
          <c:order val="2"/>
          <c:tx>
            <c:v>Reconstructed</c:v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noFill/>
              </a:ln>
            </c:spPr>
          </c:marker>
          <c:xVal>
            <c:numRef>
              <c:f>Sheet1!$C$2:$C$6</c:f>
              <c:numCache>
                <c:formatCode>General</c:formatCode>
                <c:ptCount val="5"/>
                <c:pt idx="0">
                  <c:v>1508</c:v>
                </c:pt>
                <c:pt idx="1">
                  <c:v>2023</c:v>
                </c:pt>
                <c:pt idx="2">
                  <c:v>2540</c:v>
                </c:pt>
                <c:pt idx="3">
                  <c:v>3050</c:v>
                </c:pt>
                <c:pt idx="4">
                  <c:v>3570</c:v>
                </c:pt>
              </c:numCache>
            </c:numRef>
          </c:xVal>
          <c:yVal>
            <c:numRef>
              <c:f>Sheet1!$I$2:$I$6</c:f>
              <c:numCache>
                <c:formatCode>General</c:formatCode>
                <c:ptCount val="5"/>
                <c:pt idx="0" formatCode="0.00E+00">
                  <c:v>36.021352377015141</c:v>
                </c:pt>
                <c:pt idx="2" formatCode="0.00E+00">
                  <c:v>24.47882538562919</c:v>
                </c:pt>
                <c:pt idx="3" formatCode="0.00E+00">
                  <c:v>29.963125834419866</c:v>
                </c:pt>
                <c:pt idx="4" formatCode="0.00E+00">
                  <c:v>41.329038585456743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3971584"/>
        <c:axId val="263973888"/>
      </c:scatterChart>
      <c:valAx>
        <c:axId val="263971584"/>
        <c:scaling>
          <c:orientation val="minMax"/>
          <c:min val="10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Buncher 2 Amplitude (A.U.)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63973888"/>
        <c:crosses val="autoZero"/>
        <c:crossBetween val="midCat"/>
      </c:valAx>
      <c:valAx>
        <c:axId val="263973888"/>
        <c:scaling>
          <c:orientation val="minMax"/>
          <c:min val="1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Beam RMS phase (°)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6397158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7646643998949796"/>
          <c:y val="0.60303159432641384"/>
          <c:w val="0.21606080792256233"/>
          <c:h val="0.2237560652570707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873" cy="49577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802" y="0"/>
            <a:ext cx="2945873" cy="49577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2454"/>
            <a:ext cx="2945873" cy="49577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802" y="9432454"/>
            <a:ext cx="2945873" cy="49577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fld id="{F1B74F33-67FB-41CD-8B60-FAE537F4C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3641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873" cy="49577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929" y="4716228"/>
            <a:ext cx="4985818" cy="446674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802" y="0"/>
            <a:ext cx="2945873" cy="49577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2454"/>
            <a:ext cx="2945873" cy="49577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802" y="9432454"/>
            <a:ext cx="2945873" cy="49577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fld id="{29CF06C7-A136-4BF0-A023-A58BA4966B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5043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F06C7-A136-4BF0-A023-A58BA4966B6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740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EE9D16-4B5C-4BD3-B60F-5DE3F1FCC7B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580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  <a:prstGeom prst="rect">
            <a:avLst/>
          </a:prstGeo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719F0-BB85-459A-8B47-325DD2324C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A81E3-377A-497C-8379-51F13EC130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5A247-C962-4A6C-891B-F51E5F037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6553200" cy="8953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00201"/>
            <a:ext cx="7315200" cy="4114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A4AC-FEF4-47D4-8691-1C5D3262B7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  <a:prstGeom prst="rect">
            <a:avLst/>
          </a:prstGeo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F2FBE-8589-4AD8-B685-58B161941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1AFB0-3E62-4957-8267-50940DAF3F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1CFFD-7C97-441B-B6B6-217A616F8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22984-BCA3-420D-B7EE-2BA2E972D2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73C7F-C2DA-4F9C-8FB3-DB472811D5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A9872-227C-4726-88A8-1E71E0D1BA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  <a:prstGeom prst="rect">
            <a:avLst/>
          </a:prstGeo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619AD-A4DC-407E-B9C4-32C7ED955D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172200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043863" y="6248400"/>
            <a:ext cx="609600" cy="273424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8C1D3131-BB89-4330-AD54-8E52256384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19" descr="Logo-Linac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3535"/>
            <a:ext cx="914400" cy="929149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189805"/>
            <a:ext cx="914400" cy="912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9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s://espace.cern.ch/coordination-installation-linac4/Pictures/Hall%20Klystrons%20001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https://espace.cern.ch/coordination-installation-linac4/Pictures/Open%20days%20009.jpg" TargetMode="External"/><Relationship Id="rId7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hyperlink" Target="https://cds.cern.ch/record/1558379/files/Linac4RFQ_image.jpg?subformat=" TargetMode="External"/><Relationship Id="rId4" Type="http://schemas.openxmlformats.org/officeDocument/2006/relationships/image" Target="../media/image6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LINAC4_civil_engineering\building_progress\31_08_2011\SL70071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9050" y="0"/>
            <a:ext cx="9169400" cy="3275215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0" y="0"/>
            <a:ext cx="9150350" cy="152400"/>
          </a:xfrm>
          <a:prstGeom prst="rect">
            <a:avLst/>
          </a:prstGeom>
        </p:spPr>
        <p:txBody>
          <a:bodyPr anchor="ctr">
            <a:normAutofit fontScale="250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defTabSz="457200" fontAlgn="auto">
              <a:spcAft>
                <a:spcPts val="0"/>
              </a:spcAft>
              <a:defRPr/>
            </a:pPr>
            <a:endParaRPr kumimoji="0" lang="fr-FR" sz="4100" b="1" dirty="0">
              <a:ln w="6350">
                <a:noFill/>
              </a:ln>
              <a:solidFill>
                <a:srgbClr val="E8CDFF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1" name="Rectangle 15"/>
          <p:cNvSpPr txBox="1">
            <a:spLocks noChangeArrowheads="1"/>
          </p:cNvSpPr>
          <p:nvPr/>
        </p:nvSpPr>
        <p:spPr>
          <a:xfrm>
            <a:off x="159200" y="3505200"/>
            <a:ext cx="8763000" cy="2209800"/>
          </a:xfrm>
          <a:prstGeom prst="rect">
            <a:avLst/>
          </a:prstGeom>
        </p:spPr>
        <p:txBody>
          <a:bodyPr anchor="ctr">
            <a:normAutofit fontScale="625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kumimoji="0" lang="fr-CH" sz="7000" b="1" dirty="0" err="1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Status</a:t>
            </a:r>
            <a:r>
              <a:rPr kumimoji="0" lang="fr-CH" sz="70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of </a:t>
            </a:r>
            <a:r>
              <a:rPr kumimoji="0" lang="en-US" sz="70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Linac4</a:t>
            </a:r>
            <a:endParaRPr kumimoji="0" lang="fr-CH" sz="7000" b="1" dirty="0" smtClean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fontAlgn="auto">
              <a:lnSpc>
                <a:spcPct val="120000"/>
              </a:lnSpc>
              <a:spcAft>
                <a:spcPts val="0"/>
              </a:spcAft>
              <a:defRPr/>
            </a:pPr>
            <a:endParaRPr kumimoji="0" lang="fr-CH" sz="2900" b="1" dirty="0" smtClean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kumimoji="0" lang="fr-CH" sz="51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Ion Source </a:t>
            </a:r>
            <a:r>
              <a:rPr kumimoji="0" lang="fr-CH" sz="5100" b="1" dirty="0" err="1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Review</a:t>
            </a:r>
            <a:r>
              <a:rPr kumimoji="0" lang="fr-CH" sz="51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, 14 </a:t>
            </a:r>
            <a:r>
              <a:rPr kumimoji="0" lang="fr-CH" sz="5100" b="1" dirty="0" err="1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November</a:t>
            </a:r>
            <a:r>
              <a:rPr kumimoji="0" lang="fr-CH" sz="51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2013</a:t>
            </a:r>
            <a:r>
              <a:rPr kumimoji="0" lang="fr-CH" sz="59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endParaRPr kumimoji="0" lang="en-US" sz="3200" b="1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 bwMode="auto">
          <a:xfrm>
            <a:off x="-21336" y="5867400"/>
            <a:ext cx="91440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457200" indent="-457200" algn="ctr" fontAlgn="auto">
              <a:spcBef>
                <a:spcPct val="20000"/>
              </a:spcBef>
              <a:spcAft>
                <a:spcPts val="0"/>
              </a:spcAft>
              <a:buClr>
                <a:srgbClr val="F9F9F9"/>
              </a:buClr>
              <a:buSzPct val="65000"/>
              <a:defRPr/>
            </a:pPr>
            <a:r>
              <a:rPr kumimoji="0" lang="en-US" b="1" dirty="0" smtClean="0">
                <a:latin typeface="+mn-lt"/>
              </a:rPr>
              <a:t>M. Vretenar, CERN</a:t>
            </a:r>
            <a:endParaRPr kumimoji="0" lang="en-US" b="1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66077" y="6232227"/>
            <a:ext cx="2895600" cy="365125"/>
          </a:xfrm>
        </p:spPr>
        <p:txBody>
          <a:bodyPr/>
          <a:lstStyle/>
          <a:p>
            <a:r>
              <a:rPr lang="en-GB" sz="1800" dirty="0" smtClean="0"/>
              <a:t>G. Bellodi - L4BCC meeting</a:t>
            </a:r>
            <a:endParaRPr lang="en-GB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2094819" y="369530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</a:rPr>
              <a:t>BSM / </a:t>
            </a:r>
            <a:r>
              <a:rPr lang="en-GB" b="1" dirty="0" err="1" smtClean="0">
                <a:solidFill>
                  <a:srgbClr val="FFC000"/>
                </a:solidFill>
              </a:rPr>
              <a:t>Feschenko</a:t>
            </a:r>
            <a:r>
              <a:rPr lang="en-GB" b="1" dirty="0" smtClean="0">
                <a:solidFill>
                  <a:srgbClr val="FFC000"/>
                </a:solidFill>
              </a:rPr>
              <a:t> </a:t>
            </a:r>
            <a:r>
              <a:rPr lang="en-GB" b="1" dirty="0" smtClean="0">
                <a:solidFill>
                  <a:srgbClr val="FFC000"/>
                </a:solidFill>
              </a:rPr>
              <a:t>monitor</a:t>
            </a:r>
            <a:endParaRPr lang="en-GB" b="1" dirty="0">
              <a:solidFill>
                <a:srgbClr val="FFC000"/>
              </a:solidFill>
            </a:endParaRPr>
          </a:p>
        </p:txBody>
      </p:sp>
      <p:pic>
        <p:nvPicPr>
          <p:cNvPr id="6" name="Picture 2" descr="http://elogbook/eLogbook/attach_reader?attach_id=134115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52" y="2041497"/>
            <a:ext cx="3320133" cy="3776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elogbook/eLogbook/attach_reader?attach_id=13411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659" y="1939479"/>
            <a:ext cx="5021018" cy="387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11560" y="1556792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BSM </a:t>
            </a:r>
            <a:r>
              <a:rPr lang="en-GB" sz="1600" dirty="0" smtClean="0"/>
              <a:t>measurements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25700" y="108425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First commissioning completed by INR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162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Installation in B.400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D74B2F72-5111-4132-B1DA-339737C8F277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5900" y="1143000"/>
            <a:ext cx="624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- Infrastructure (Electrical, cooling, ventilation, all cabling) completed</a:t>
            </a:r>
          </a:p>
          <a:p>
            <a:pPr>
              <a:buFontTx/>
              <a:buChar char="-"/>
            </a:pPr>
            <a:r>
              <a:rPr lang="en-US" sz="1600" dirty="0" smtClean="0"/>
              <a:t> Waveguides and circulators installed</a:t>
            </a:r>
          </a:p>
          <a:p>
            <a:pPr>
              <a:buFontTx/>
              <a:buChar char="-"/>
            </a:pPr>
            <a:r>
              <a:rPr lang="en-US" sz="1600" dirty="0" smtClean="0"/>
              <a:t> 12 klystrons /17 installed</a:t>
            </a:r>
          </a:p>
          <a:p>
            <a:pPr>
              <a:buFontTx/>
              <a:buChar char="-"/>
            </a:pPr>
            <a:r>
              <a:rPr lang="en-US" sz="1600" dirty="0"/>
              <a:t> </a:t>
            </a:r>
            <a:r>
              <a:rPr lang="en-US" sz="1600" dirty="0"/>
              <a:t>6</a:t>
            </a:r>
            <a:r>
              <a:rPr lang="en-US" sz="1600" dirty="0" smtClean="0"/>
              <a:t> </a:t>
            </a:r>
            <a:r>
              <a:rPr lang="en-US" sz="1600" dirty="0" smtClean="0"/>
              <a:t>modulators </a:t>
            </a:r>
            <a:r>
              <a:rPr lang="en-US" sz="1600" dirty="0" smtClean="0"/>
              <a:t>/14 installed</a:t>
            </a:r>
            <a:endParaRPr lang="en-US" sz="1600" dirty="0" smtClean="0"/>
          </a:p>
          <a:p>
            <a:pPr>
              <a:buFontTx/>
              <a:buChar char="-"/>
            </a:pPr>
            <a:r>
              <a:rPr lang="en-US" sz="1600" dirty="0"/>
              <a:t> I</a:t>
            </a:r>
            <a:r>
              <a:rPr lang="en-US" sz="1600" dirty="0" smtClean="0"/>
              <a:t>on source, RFQ, MEBT line installed, </a:t>
            </a:r>
            <a:r>
              <a:rPr lang="en-US" sz="1600" dirty="0" smtClean="0"/>
              <a:t>HW tests completed</a:t>
            </a:r>
            <a:endParaRPr lang="en-US" sz="1600" dirty="0" smtClean="0"/>
          </a:p>
          <a:p>
            <a:pPr>
              <a:buFontTx/>
              <a:buChar char="-"/>
            </a:pPr>
            <a:r>
              <a:rPr lang="en-US" sz="1600" dirty="0"/>
              <a:t> </a:t>
            </a:r>
            <a:r>
              <a:rPr lang="en-US" sz="1600" dirty="0" smtClean="0"/>
              <a:t>All safety clearances passed on 8.11.13, beam </a:t>
            </a:r>
            <a:r>
              <a:rPr lang="en-US" sz="1600" dirty="0" smtClean="0"/>
              <a:t>tests </a:t>
            </a:r>
            <a:r>
              <a:rPr lang="en-US" sz="1600" dirty="0" smtClean="0"/>
              <a:t>starting…</a:t>
            </a:r>
            <a:endParaRPr lang="en-US" sz="1600" dirty="0"/>
          </a:p>
        </p:txBody>
      </p:sp>
      <p:sp>
        <p:nvSpPr>
          <p:cNvPr id="4" name="AutoShape 2" descr="Pictu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Pictu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6" descr="https://espace.cern.ch/coordination-installation-linac4/Pictures/Hall%20Klystrons%20001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Picture 1" descr="C:\NaPac\Figures\figure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887105"/>
            <a:ext cx="4950569" cy="3712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895838"/>
            <a:ext cx="4737100" cy="369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894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7300"/>
            <a:ext cx="90678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350531" y="228600"/>
            <a:ext cx="6345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ommissioning schedule</a:t>
            </a:r>
            <a:endParaRPr lang="en-US" sz="4400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191001" y="2117679"/>
            <a:ext cx="3725942" cy="396922"/>
            <a:chOff x="3815916" y="2490338"/>
            <a:chExt cx="5165726" cy="650630"/>
          </a:xfrm>
        </p:grpSpPr>
        <p:sp>
          <p:nvSpPr>
            <p:cNvPr id="12" name="Oval 11"/>
            <p:cNvSpPr/>
            <p:nvPr/>
          </p:nvSpPr>
          <p:spPr>
            <a:xfrm>
              <a:off x="3815916" y="2490338"/>
              <a:ext cx="1260140" cy="650630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>
              <a:spLocks noChangeArrowheads="1"/>
            </p:cNvSpPr>
            <p:nvPr/>
          </p:nvSpPr>
          <p:spPr bwMode="auto">
            <a:xfrm>
              <a:off x="5240705" y="2564952"/>
              <a:ext cx="3740937" cy="554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fr-FR" altLang="en-US" sz="1600" b="1" dirty="0"/>
                <a:t>3 </a:t>
              </a:r>
              <a:r>
                <a:rPr lang="fr-FR" altLang="en-US" sz="1600" b="1" dirty="0" smtClean="0"/>
                <a:t>MeV </a:t>
              </a:r>
              <a:r>
                <a:rPr lang="fr-FR" altLang="en-US" sz="1600" b="1" dirty="0" err="1" smtClean="0"/>
                <a:t>from</a:t>
              </a:r>
              <a:r>
                <a:rPr lang="fr-FR" altLang="en-US" sz="1600" b="1" dirty="0" smtClean="0"/>
                <a:t> </a:t>
              </a:r>
              <a:r>
                <a:rPr lang="fr-FR" altLang="en-US" sz="1600" b="1" dirty="0" smtClean="0"/>
                <a:t>Oct. </a:t>
              </a:r>
              <a:r>
                <a:rPr lang="fr-FR" altLang="en-US" sz="1600" b="1" dirty="0"/>
                <a:t>2013</a:t>
              </a:r>
              <a:endParaRPr lang="en-GB" altLang="en-US" sz="1600" b="1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891317" y="2514600"/>
            <a:ext cx="4481283" cy="685799"/>
            <a:chOff x="4721206" y="2926223"/>
            <a:chExt cx="4252683" cy="429490"/>
          </a:xfrm>
        </p:grpSpPr>
        <p:sp>
          <p:nvSpPr>
            <p:cNvPr id="13" name="Oval 12"/>
            <p:cNvSpPr/>
            <p:nvPr/>
          </p:nvSpPr>
          <p:spPr>
            <a:xfrm>
              <a:off x="4721206" y="2926223"/>
              <a:ext cx="630070" cy="429490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>
              <a:spLocks noChangeArrowheads="1"/>
            </p:cNvSpPr>
            <p:nvPr/>
          </p:nvSpPr>
          <p:spPr bwMode="auto">
            <a:xfrm>
              <a:off x="5555280" y="2971691"/>
              <a:ext cx="3418609" cy="212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fr-FR" altLang="en-US" sz="1600" b="1" dirty="0" smtClean="0"/>
                <a:t>12 </a:t>
              </a:r>
              <a:r>
                <a:rPr lang="fr-FR" altLang="en-US" sz="1600" b="1" dirty="0"/>
                <a:t>M</a:t>
              </a:r>
              <a:r>
                <a:rPr lang="fr-FR" altLang="en-US" sz="1600" b="1" dirty="0" smtClean="0"/>
                <a:t>eV, 50 </a:t>
              </a:r>
              <a:r>
                <a:rPr lang="fr-FR" altLang="en-US" sz="1600" b="1" dirty="0"/>
                <a:t>MeV </a:t>
              </a:r>
              <a:r>
                <a:rPr lang="fr-FR" altLang="en-US" sz="1600" b="1" dirty="0" smtClean="0"/>
                <a:t> </a:t>
              </a:r>
              <a:r>
                <a:rPr lang="fr-FR" altLang="en-US" sz="1600" b="1" dirty="0" err="1" smtClean="0"/>
                <a:t>from</a:t>
              </a:r>
              <a:r>
                <a:rPr lang="fr-FR" altLang="en-US" sz="1600" b="1" dirty="0" smtClean="0"/>
                <a:t> </a:t>
              </a:r>
              <a:r>
                <a:rPr lang="fr-FR" altLang="en-US" sz="1600" b="1" dirty="0" smtClean="0"/>
                <a:t>April</a:t>
              </a:r>
              <a:r>
                <a:rPr lang="fr-FR" altLang="en-US" sz="1600" b="1" dirty="0" smtClean="0"/>
                <a:t> </a:t>
              </a:r>
              <a:r>
                <a:rPr lang="fr-FR" altLang="en-US" sz="1600" b="1" dirty="0" smtClean="0"/>
                <a:t>2014</a:t>
              </a:r>
              <a:endParaRPr lang="en-GB" altLang="en-US" sz="1600" b="1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855121" y="3893744"/>
            <a:ext cx="4015771" cy="430307"/>
            <a:chOff x="5356829" y="3932239"/>
            <a:chExt cx="4145948" cy="430307"/>
          </a:xfrm>
        </p:grpSpPr>
        <p:sp>
          <p:nvSpPr>
            <p:cNvPr id="14" name="Oval 13"/>
            <p:cNvSpPr/>
            <p:nvPr/>
          </p:nvSpPr>
          <p:spPr>
            <a:xfrm>
              <a:off x="5356829" y="3933056"/>
              <a:ext cx="630070" cy="429490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>
              <a:spLocks noChangeArrowheads="1"/>
            </p:cNvSpPr>
            <p:nvPr/>
          </p:nvSpPr>
          <p:spPr bwMode="auto">
            <a:xfrm>
              <a:off x="6084168" y="3932239"/>
              <a:ext cx="341860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fr-FR" altLang="en-US" sz="1600" b="1" dirty="0" smtClean="0"/>
                <a:t>100 </a:t>
              </a:r>
              <a:r>
                <a:rPr lang="fr-FR" altLang="en-US" sz="1600" b="1" dirty="0"/>
                <a:t>MeV </a:t>
              </a:r>
              <a:r>
                <a:rPr lang="fr-FR" altLang="en-US" sz="1600" b="1" dirty="0" smtClean="0"/>
                <a:t> </a:t>
              </a:r>
              <a:r>
                <a:rPr lang="fr-FR" altLang="en-US" sz="1600" b="1" dirty="0" err="1" smtClean="0"/>
                <a:t>from</a:t>
              </a:r>
              <a:r>
                <a:rPr lang="fr-FR" altLang="en-US" sz="1600" b="1" dirty="0" smtClean="0"/>
                <a:t> </a:t>
              </a:r>
              <a:r>
                <a:rPr lang="fr-FR" altLang="en-US" sz="1600" b="1" dirty="0" err="1" smtClean="0"/>
                <a:t>Dec</a:t>
              </a:r>
              <a:r>
                <a:rPr lang="fr-FR" altLang="en-US" sz="1600" b="1" dirty="0" smtClean="0"/>
                <a:t>. </a:t>
              </a:r>
              <a:r>
                <a:rPr lang="fr-FR" altLang="en-US" sz="1600" b="1" dirty="0" smtClean="0"/>
                <a:t>2014</a:t>
              </a:r>
              <a:endParaRPr lang="en-GB" altLang="en-US" sz="1600" b="1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800387" y="4573192"/>
            <a:ext cx="3509737" cy="429490"/>
            <a:chOff x="3321514" y="4481621"/>
            <a:chExt cx="3509737" cy="429490"/>
          </a:xfrm>
        </p:grpSpPr>
        <p:sp>
          <p:nvSpPr>
            <p:cNvPr id="15" name="Oval 14"/>
            <p:cNvSpPr/>
            <p:nvPr/>
          </p:nvSpPr>
          <p:spPr>
            <a:xfrm>
              <a:off x="6201181" y="4481621"/>
              <a:ext cx="630070" cy="429490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>
              <a:spLocks noChangeArrowheads="1"/>
            </p:cNvSpPr>
            <p:nvPr/>
          </p:nvSpPr>
          <p:spPr bwMode="auto">
            <a:xfrm>
              <a:off x="3321514" y="4557105"/>
              <a:ext cx="341860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fr-FR" altLang="en-US" sz="1600" b="1" dirty="0" smtClean="0"/>
                <a:t>160 </a:t>
              </a:r>
              <a:r>
                <a:rPr lang="fr-FR" altLang="en-US" sz="1600" b="1" dirty="0"/>
                <a:t>MeV </a:t>
              </a:r>
              <a:r>
                <a:rPr lang="fr-FR" altLang="en-US" sz="1600" b="1" dirty="0" smtClean="0"/>
                <a:t> </a:t>
              </a:r>
              <a:r>
                <a:rPr lang="fr-FR" altLang="en-US" sz="1600" b="1" dirty="0" err="1" smtClean="0"/>
                <a:t>from</a:t>
              </a:r>
              <a:r>
                <a:rPr lang="fr-FR" altLang="en-US" sz="1600" b="1" dirty="0" smtClean="0"/>
                <a:t> </a:t>
              </a:r>
              <a:r>
                <a:rPr lang="fr-FR" altLang="en-US" sz="1600" b="1" dirty="0" err="1" smtClean="0"/>
                <a:t>mid</a:t>
              </a:r>
              <a:r>
                <a:rPr lang="fr-FR" altLang="en-US" sz="1600" b="1" dirty="0" smtClean="0"/>
                <a:t> 2015</a:t>
              </a:r>
              <a:endParaRPr lang="en-GB" altLang="en-US" sz="1600" b="1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444398" y="5174264"/>
            <a:ext cx="4410008" cy="429490"/>
            <a:chOff x="4277594" y="5112709"/>
            <a:chExt cx="4410008" cy="429490"/>
          </a:xfrm>
        </p:grpSpPr>
        <p:sp>
          <p:nvSpPr>
            <p:cNvPr id="16" name="Oval 15"/>
            <p:cNvSpPr/>
            <p:nvPr/>
          </p:nvSpPr>
          <p:spPr>
            <a:xfrm>
              <a:off x="7146285" y="5112709"/>
              <a:ext cx="1541317" cy="429490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>
              <a:spLocks noChangeArrowheads="1"/>
            </p:cNvSpPr>
            <p:nvPr/>
          </p:nvSpPr>
          <p:spPr bwMode="auto">
            <a:xfrm>
              <a:off x="4277594" y="5158177"/>
              <a:ext cx="341860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fr-FR" altLang="en-US" sz="1600" b="1" dirty="0" err="1" smtClean="0"/>
                <a:t>Reliability</a:t>
              </a:r>
              <a:r>
                <a:rPr lang="fr-FR" altLang="en-US" sz="1600" b="1" dirty="0" smtClean="0"/>
                <a:t> </a:t>
              </a:r>
              <a:r>
                <a:rPr lang="fr-FR" altLang="en-US" sz="1600" b="1" dirty="0" err="1" smtClean="0"/>
                <a:t>run</a:t>
              </a:r>
              <a:r>
                <a:rPr lang="fr-FR" altLang="en-US" sz="1600" b="1" dirty="0" smtClean="0"/>
                <a:t> 2016</a:t>
              </a:r>
              <a:endParaRPr lang="en-GB" altLang="en-US" sz="1600" b="1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473092" y="1696874"/>
            <a:ext cx="4479417" cy="576064"/>
            <a:chOff x="3473092" y="1466042"/>
            <a:chExt cx="4479417" cy="576064"/>
          </a:xfrm>
        </p:grpSpPr>
        <p:sp>
          <p:nvSpPr>
            <p:cNvPr id="9" name="Oval 8"/>
            <p:cNvSpPr/>
            <p:nvPr/>
          </p:nvSpPr>
          <p:spPr>
            <a:xfrm>
              <a:off x="3473092" y="1466042"/>
              <a:ext cx="972108" cy="576064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>
              <a:spLocks noChangeArrowheads="1"/>
            </p:cNvSpPr>
            <p:nvPr/>
          </p:nvSpPr>
          <p:spPr bwMode="auto">
            <a:xfrm>
              <a:off x="4533900" y="1547390"/>
              <a:ext cx="341860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fr-FR" altLang="en-US" sz="1600" b="1" dirty="0" smtClean="0"/>
                <a:t>3 MeV test stand </a:t>
              </a:r>
              <a:r>
                <a:rPr lang="fr-FR" altLang="en-US" sz="1600" b="1" dirty="0" err="1" smtClean="0"/>
                <a:t>completed</a:t>
              </a:r>
              <a:endParaRPr lang="en-GB" altLang="en-US" sz="1600" b="1" dirty="0"/>
            </a:p>
          </p:txBody>
        </p:sp>
      </p:grpSp>
      <p:sp>
        <p:nvSpPr>
          <p:cNvPr id="4" name="Oval 3"/>
          <p:cNvSpPr/>
          <p:nvPr/>
        </p:nvSpPr>
        <p:spPr>
          <a:xfrm>
            <a:off x="228600" y="3048000"/>
            <a:ext cx="31242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465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6705600" cy="715962"/>
          </a:xfrm>
        </p:spPr>
        <p:txBody>
          <a:bodyPr/>
          <a:lstStyle/>
          <a:p>
            <a:r>
              <a:rPr lang="fr-CH" sz="3600" dirty="0" err="1" smtClean="0"/>
              <a:t>Next</a:t>
            </a:r>
            <a:r>
              <a:rPr lang="fr-CH" sz="3600" dirty="0" smtClean="0"/>
              <a:t> </a:t>
            </a:r>
            <a:r>
              <a:rPr lang="fr-CH" sz="3600" dirty="0" err="1" smtClean="0"/>
              <a:t>steps</a:t>
            </a:r>
            <a:r>
              <a:rPr lang="fr-CH" sz="3600" dirty="0" smtClean="0"/>
              <a:t>: DTL and CCDTL</a:t>
            </a:r>
            <a:endParaRPr lang="en-GB" sz="3600" dirty="0"/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52401" y="5638800"/>
            <a:ext cx="4205682" cy="878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ts val="2000"/>
              </a:lnSpc>
              <a:spcBef>
                <a:spcPts val="0"/>
              </a:spcBef>
              <a:buClr>
                <a:srgbClr val="013469"/>
              </a:buClr>
              <a:buSzPct val="95000"/>
              <a:buFont typeface="Arial" charset="0"/>
              <a:buChar char="●"/>
            </a:pPr>
            <a:r>
              <a:rPr lang="en-US" sz="1600" dirty="0" smtClean="0">
                <a:solidFill>
                  <a:schemeClr val="tx1"/>
                </a:solidFill>
              </a:rPr>
              <a:t>DTL Tank 1 assembled, under RF tests.</a:t>
            </a:r>
          </a:p>
          <a:p>
            <a:pPr marL="342900" indent="-342900">
              <a:lnSpc>
                <a:spcPts val="2000"/>
              </a:lnSpc>
              <a:spcBef>
                <a:spcPts val="0"/>
              </a:spcBef>
              <a:buClr>
                <a:srgbClr val="013469"/>
              </a:buClr>
              <a:buSzPct val="95000"/>
              <a:buFont typeface="Arial" charset="0"/>
              <a:buChar char="●"/>
            </a:pPr>
            <a:r>
              <a:rPr lang="en-US" sz="1600" dirty="0" smtClean="0"/>
              <a:t>DTL Tanks 2 and 3 in construction and assembly. 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4549066" y="5659515"/>
            <a:ext cx="4205682" cy="878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ts val="2000"/>
              </a:lnSpc>
              <a:spcBef>
                <a:spcPts val="0"/>
              </a:spcBef>
              <a:buClr>
                <a:srgbClr val="013469"/>
              </a:buClr>
              <a:buSzPct val="95000"/>
              <a:buFont typeface="Arial" charset="0"/>
              <a:buChar char="●"/>
            </a:pPr>
            <a:r>
              <a:rPr lang="en-US" sz="1600" dirty="0" smtClean="0">
                <a:solidFill>
                  <a:schemeClr val="tx1"/>
                </a:solidFill>
              </a:rPr>
              <a:t>All 7 CCDTL modules </a:t>
            </a:r>
            <a:r>
              <a:rPr lang="en-US" sz="1600" dirty="0" smtClean="0">
                <a:solidFill>
                  <a:schemeClr val="tx1"/>
                </a:solidFill>
              </a:rPr>
              <a:t>(50-100 MeV) delivered</a:t>
            </a:r>
            <a:r>
              <a:rPr lang="en-US" sz="1600" dirty="0" smtClean="0">
                <a:solidFill>
                  <a:schemeClr val="tx1"/>
                </a:solidFill>
              </a:rPr>
              <a:t>, </a:t>
            </a:r>
            <a:r>
              <a:rPr lang="en-US" sz="1600" dirty="0" smtClean="0">
                <a:solidFill>
                  <a:schemeClr val="tx1"/>
                </a:solidFill>
              </a:rPr>
              <a:t>stored and progressively under </a:t>
            </a:r>
            <a:r>
              <a:rPr lang="en-US" sz="1600" dirty="0" smtClean="0">
                <a:solidFill>
                  <a:schemeClr val="tx1"/>
                </a:solidFill>
              </a:rPr>
              <a:t>HP tests.</a:t>
            </a:r>
          </a:p>
        </p:txBody>
      </p:sp>
      <p:pic>
        <p:nvPicPr>
          <p:cNvPr id="2050" name="0E6AC94D-19C6-42D4-9165-85A600FBFFE3" descr="26FD4457-AB09-48C8-92FD-EB4B5B767CDD@cer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2401" y="1447800"/>
            <a:ext cx="4580761" cy="372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F:\DCIM\110SSCAM\SL70014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95788" y="1447801"/>
            <a:ext cx="4293223" cy="372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166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700" y="304800"/>
            <a:ext cx="6400800" cy="792162"/>
          </a:xfrm>
        </p:spPr>
        <p:txBody>
          <a:bodyPr/>
          <a:lstStyle/>
          <a:p>
            <a:r>
              <a:rPr lang="fr-CH" dirty="0" smtClean="0"/>
              <a:t>The future ?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295400"/>
            <a:ext cx="8305800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 dirty="0">
                <a:latin typeface="+mj-lt"/>
              </a:rPr>
              <a:t>W</a:t>
            </a:r>
            <a:r>
              <a:rPr lang="en-US" sz="1800" dirty="0" smtClean="0">
                <a:latin typeface="+mj-lt"/>
              </a:rPr>
              <a:t>hen </a:t>
            </a:r>
            <a:r>
              <a:rPr lang="en-US" sz="1800" dirty="0">
                <a:latin typeface="+mj-lt"/>
              </a:rPr>
              <a:t>are we going to connect </a:t>
            </a:r>
            <a:r>
              <a:rPr lang="en-US" sz="1800" dirty="0" smtClean="0">
                <a:latin typeface="+mj-lt"/>
              </a:rPr>
              <a:t>Linac4</a:t>
            </a:r>
          </a:p>
          <a:p>
            <a:pPr>
              <a:spcBef>
                <a:spcPts val="600"/>
              </a:spcBef>
            </a:pPr>
            <a:r>
              <a:rPr lang="en-US" sz="1800" dirty="0" smtClean="0">
                <a:latin typeface="+mj-lt"/>
              </a:rPr>
              <a:t>to </a:t>
            </a:r>
            <a:r>
              <a:rPr lang="en-US" sz="1800" dirty="0">
                <a:latin typeface="+mj-lt"/>
              </a:rPr>
              <a:t>the booster and with what particle</a:t>
            </a:r>
            <a:r>
              <a:rPr lang="en-US" sz="1800" dirty="0" smtClean="0">
                <a:latin typeface="+mj-lt"/>
              </a:rPr>
              <a:t>?</a:t>
            </a: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US" sz="1800" dirty="0" smtClean="0">
                <a:latin typeface="+mj-lt"/>
              </a:rPr>
              <a:t>Linac4 will be completed at end 2016.</a:t>
            </a: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US" sz="1800" dirty="0" smtClean="0">
                <a:latin typeface="+mj-lt"/>
              </a:rPr>
              <a:t>Converting to H- the PS Booster injection takes 9.2 months (incl. 2 months cool-down and renewed cabling).</a:t>
            </a: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US" sz="1800" dirty="0" smtClean="0">
                <a:latin typeface="+mj-lt"/>
              </a:rPr>
              <a:t>LHC will restart in 2015 and run for 3-4 years: it is very difficult to obtain an intermediate stop for Linac4 connection (although physics has plans for a 4.5 months interruption at end 2016).</a:t>
            </a: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US" sz="1800" dirty="0" smtClean="0">
                <a:latin typeface="+mj-lt"/>
              </a:rPr>
              <a:t>Options:</a:t>
            </a:r>
          </a:p>
          <a:p>
            <a:pPr marL="457200" indent="-457200">
              <a:spcBef>
                <a:spcPts val="600"/>
              </a:spcBef>
              <a:buAutoNum type="alphaLcPeriod"/>
            </a:pPr>
            <a:r>
              <a:rPr lang="en-US" sz="1800" dirty="0" smtClean="0">
                <a:latin typeface="+mj-lt"/>
              </a:rPr>
              <a:t>(favored): connect with H- at end 2016 (intermediate shut-down for physics) or at end 2017 (early Long Shut-down).</a:t>
            </a:r>
          </a:p>
          <a:p>
            <a:pPr marL="457200" indent="-457200">
              <a:spcBef>
                <a:spcPts val="600"/>
              </a:spcBef>
              <a:buAutoNum type="alphaLcPeriod"/>
            </a:pPr>
            <a:r>
              <a:rPr lang="en-US" sz="1800" dirty="0" smtClean="0">
                <a:latin typeface="+mj-lt"/>
              </a:rPr>
              <a:t>(back-up): use Linac4 as 50 MeV proton injector </a:t>
            </a:r>
            <a:r>
              <a:rPr lang="en-US" sz="1800" i="1" dirty="0" smtClean="0">
                <a:latin typeface="+mj-lt"/>
              </a:rPr>
              <a:t>replacing or in parallel with</a:t>
            </a:r>
            <a:r>
              <a:rPr lang="en-US" sz="1800" dirty="0" smtClean="0">
                <a:latin typeface="+mj-lt"/>
              </a:rPr>
              <a:t> Linac2 between end 2016 (intermediate physics shutdown) and end 2018 (maximum for long Shutdown start), increasing (proton) current </a:t>
            </a:r>
            <a:r>
              <a:rPr lang="en-US" sz="1800" dirty="0">
                <a:latin typeface="+mj-lt"/>
              </a:rPr>
              <a:t>t</a:t>
            </a:r>
            <a:r>
              <a:rPr lang="en-US" sz="1800" dirty="0" smtClean="0">
                <a:latin typeface="+mj-lt"/>
              </a:rPr>
              <a:t>o 80 mA (half current and half emittance than Linac2).  </a:t>
            </a:r>
            <a:endParaRPr lang="en-GB" sz="1800" dirty="0">
              <a:latin typeface="+mj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638800" y="874767"/>
            <a:ext cx="2745762" cy="1543495"/>
            <a:chOff x="5811784" y="3479293"/>
            <a:chExt cx="2440962" cy="1314895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7294" y="3479293"/>
              <a:ext cx="1755452" cy="13148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11784" y="3932103"/>
              <a:ext cx="685510" cy="69019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693198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mediastream.cern.ch/MediaArchive/Photo/Public/2013/1303051/1303051_01/1303051_01-A4-at-144-dp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060" y="1412777"/>
            <a:ext cx="4379985" cy="292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99992" y="1196752"/>
            <a:ext cx="2358008" cy="41549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A cheering crowd celebrating the first beam accelerated b</a:t>
            </a:r>
            <a:r>
              <a:rPr lang="fr-CH" sz="1050" dirty="0" smtClean="0"/>
              <a:t>y the </a:t>
            </a:r>
            <a:r>
              <a:rPr lang="fr-CH" sz="1050" dirty="0" smtClean="0"/>
              <a:t>RFQ, 13.3.2013</a:t>
            </a:r>
            <a:r>
              <a:rPr lang="en-US" sz="1050" dirty="0" smtClean="0"/>
              <a:t> </a:t>
            </a:r>
            <a:endParaRPr lang="en-GB" sz="1050" dirty="0"/>
          </a:p>
        </p:txBody>
      </p:sp>
      <p:pic>
        <p:nvPicPr>
          <p:cNvPr id="1032" name="Picture 8" descr="Pictur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22" y="4014522"/>
            <a:ext cx="2987375" cy="2240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15177" y="6255054"/>
            <a:ext cx="1944216" cy="2539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Open Days 2013: 2’500 visitors!</a:t>
            </a:r>
            <a:endParaRPr lang="en-GB" sz="1050" dirty="0"/>
          </a:p>
        </p:txBody>
      </p:sp>
      <p:pic>
        <p:nvPicPr>
          <p:cNvPr id="1026" name="Picture 2" descr="https://cds.cern.ch/record/1558379/files/Linac4RFQ_image.jpg?subformat=">
            <a:hlinkClick r:id="rId5"/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60147" y="3861048"/>
            <a:ext cx="2673715" cy="2905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160147" y="3920779"/>
            <a:ext cx="1909394" cy="41549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The RFQ installed in its final location in the tunnel, 25.6.13</a:t>
            </a:r>
            <a:endParaRPr lang="en-GB" sz="105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53034"/>
            <a:ext cx="2096781" cy="1420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09193" y="260646"/>
            <a:ext cx="5477782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3600" dirty="0" smtClean="0"/>
              <a:t>2013</a:t>
            </a:r>
            <a:r>
              <a:rPr lang="en-US" sz="3600" dirty="0" smtClean="0"/>
              <a:t> : a memorable year ! </a:t>
            </a:r>
            <a:endParaRPr lang="en-US" sz="3600" dirty="0"/>
          </a:p>
        </p:txBody>
      </p:sp>
      <p:pic>
        <p:nvPicPr>
          <p:cNvPr id="2" name="Picture 2" descr="C:\LINAC4_civil_engineering\building_progress\07.11.13\SL700126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43952" y="4388368"/>
            <a:ext cx="3163681" cy="237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LINAC4_civil_engineering\building_progress\07.11.13\SL700140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6423" y="1388560"/>
            <a:ext cx="4289194" cy="2337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40211" y="3565416"/>
            <a:ext cx="3096344" cy="2539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Klystrons and modulators installed in the Linac4 Hall</a:t>
            </a:r>
            <a:endParaRPr lang="en-GB" sz="1050" dirty="0"/>
          </a:p>
        </p:txBody>
      </p:sp>
      <p:sp>
        <p:nvSpPr>
          <p:cNvPr id="13" name="TextBox 12"/>
          <p:cNvSpPr txBox="1"/>
          <p:nvPr/>
        </p:nvSpPr>
        <p:spPr>
          <a:xfrm>
            <a:off x="5972083" y="4385863"/>
            <a:ext cx="3107417" cy="2539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7.11.2013: ready for 3 MeV beam tests in the tunnel!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869221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layout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BEDE6111-17D0-46EC-97EE-DCEFBC02FF6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48" y="4809708"/>
            <a:ext cx="8760852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04800" y="1219200"/>
            <a:ext cx="7772400" cy="907941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ts val="300"/>
              </a:spcBef>
              <a:buAutoNum type="arabicPeriod"/>
            </a:pPr>
            <a:r>
              <a:rPr lang="en-US" sz="1600" dirty="0" smtClean="0"/>
              <a:t>Pre-injector </a:t>
            </a:r>
            <a:r>
              <a:rPr lang="en-US" sz="1600" dirty="0" smtClean="0"/>
              <a:t>(source, magnetic LEBT, 3 MeV RFQ, chopper line)</a:t>
            </a:r>
          </a:p>
          <a:p>
            <a:pPr marL="342900" indent="-342900">
              <a:spcBef>
                <a:spcPts val="300"/>
              </a:spcBef>
              <a:buAutoNum type="arabicPeriod"/>
            </a:pPr>
            <a:r>
              <a:rPr lang="en-US" sz="1600" dirty="0" smtClean="0"/>
              <a:t>Three types of accelerating structures, all at 352 MHz (standardization of components).</a:t>
            </a:r>
          </a:p>
          <a:p>
            <a:pPr marL="342900" indent="-342900">
              <a:spcBef>
                <a:spcPts val="300"/>
              </a:spcBef>
              <a:buAutoNum type="arabicPeriod"/>
            </a:pPr>
            <a:r>
              <a:rPr lang="en-US" sz="1600" dirty="0" smtClean="0"/>
              <a:t>Beam dump at linac end, switching magnet towards transfer line to PSB.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924528"/>
              </p:ext>
            </p:extLst>
          </p:nvPr>
        </p:nvGraphicFramePr>
        <p:xfrm>
          <a:off x="4800600" y="2496175"/>
          <a:ext cx="4038599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680"/>
                <a:gridCol w="858519"/>
                <a:gridCol w="685800"/>
                <a:gridCol w="838200"/>
                <a:gridCol w="914400"/>
              </a:tblGrid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Energy [MeV]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Length</a:t>
                      </a:r>
                    </a:p>
                    <a:p>
                      <a:r>
                        <a:rPr lang="en-US" sz="1200" dirty="0" smtClean="0"/>
                        <a:t>[m]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RF Power</a:t>
                      </a:r>
                    </a:p>
                    <a:p>
                      <a:r>
                        <a:rPr lang="en-US" sz="1200" dirty="0" smtClean="0"/>
                        <a:t>[MW]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Focusing</a:t>
                      </a:r>
                      <a:endParaRPr lang="en-US" sz="1200" dirty="0"/>
                    </a:p>
                  </a:txBody>
                  <a:tcPr/>
                </a:tc>
              </a:tr>
              <a:tr h="2184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RFQ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0.045</a:t>
                      </a:r>
                      <a:r>
                        <a:rPr lang="en-US" sz="1200" baseline="0" dirty="0" smtClean="0"/>
                        <a:t> - 3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RF</a:t>
                      </a:r>
                      <a:endParaRPr lang="en-US" sz="1200" dirty="0"/>
                    </a:p>
                  </a:txBody>
                  <a:tcPr/>
                </a:tc>
              </a:tr>
              <a:tr h="2184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DTL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3 - 50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112 PMQs</a:t>
                      </a:r>
                      <a:endParaRPr lang="en-US" sz="1200" dirty="0"/>
                    </a:p>
                  </a:txBody>
                  <a:tcPr/>
                </a:tc>
              </a:tr>
              <a:tr h="1422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CCDTL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50 - 102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14 PMQ,</a:t>
                      </a:r>
                      <a:r>
                        <a:rPr lang="en-US" sz="1200" baseline="0" dirty="0" smtClean="0"/>
                        <a:t> 7 EMQs</a:t>
                      </a:r>
                      <a:endParaRPr lang="en-US" sz="1200" dirty="0"/>
                    </a:p>
                  </a:txBody>
                  <a:tcPr/>
                </a:tc>
              </a:tr>
              <a:tr h="1422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PIMS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102 - 160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 EMQs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04800" y="2209800"/>
            <a:ext cx="4267200" cy="249299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200" dirty="0"/>
              <a:t>Ion species		H</a:t>
            </a:r>
            <a:r>
              <a:rPr lang="en-US" sz="1200" baseline="30000" dirty="0"/>
              <a:t>−</a:t>
            </a:r>
          </a:p>
          <a:p>
            <a:r>
              <a:rPr lang="en-US" sz="1200" dirty="0"/>
              <a:t>Output Energy	</a:t>
            </a:r>
            <a:r>
              <a:rPr lang="en-US" sz="1200" dirty="0" smtClean="0"/>
              <a:t>160</a:t>
            </a:r>
            <a:r>
              <a:rPr lang="en-US" sz="1200" dirty="0"/>
              <a:t>	MeV</a:t>
            </a:r>
          </a:p>
          <a:p>
            <a:r>
              <a:rPr lang="en-US" sz="1200" dirty="0"/>
              <a:t>Bunch Frequency	</a:t>
            </a:r>
            <a:r>
              <a:rPr lang="en-US" sz="1200" dirty="0" smtClean="0"/>
              <a:t>352.2</a:t>
            </a:r>
            <a:r>
              <a:rPr lang="en-US" sz="1200" dirty="0"/>
              <a:t>	MHz</a:t>
            </a:r>
          </a:p>
          <a:p>
            <a:r>
              <a:rPr lang="en-US" sz="1200" dirty="0"/>
              <a:t>Max. Rep. </a:t>
            </a:r>
            <a:r>
              <a:rPr lang="en-US" sz="1200" dirty="0" smtClean="0"/>
              <a:t>Frequency</a:t>
            </a:r>
            <a:r>
              <a:rPr lang="en-US" sz="1200" dirty="0"/>
              <a:t>	2 	Hz</a:t>
            </a:r>
          </a:p>
          <a:p>
            <a:r>
              <a:rPr lang="en-US" sz="1200" dirty="0"/>
              <a:t>Max. Beam Pulse Length	</a:t>
            </a:r>
            <a:r>
              <a:rPr lang="en-US" sz="1200" dirty="0" smtClean="0"/>
              <a:t>0.4</a:t>
            </a:r>
            <a:r>
              <a:rPr lang="en-US" sz="1200" dirty="0"/>
              <a:t>	ms</a:t>
            </a:r>
          </a:p>
          <a:p>
            <a:r>
              <a:rPr lang="en-US" sz="1200" dirty="0"/>
              <a:t>Max. Beam Duty Cycle	</a:t>
            </a:r>
            <a:r>
              <a:rPr lang="en-US" sz="1200" dirty="0" smtClean="0"/>
              <a:t>0.08 </a:t>
            </a:r>
            <a:r>
              <a:rPr lang="en-US" sz="1200" dirty="0"/>
              <a:t>	%</a:t>
            </a:r>
          </a:p>
          <a:p>
            <a:r>
              <a:rPr lang="en-US" sz="1200" dirty="0"/>
              <a:t>Chopper Beam-on Factor	65 	%</a:t>
            </a:r>
          </a:p>
          <a:p>
            <a:r>
              <a:rPr lang="en-US" sz="1200" dirty="0"/>
              <a:t>Chopping scheme: </a:t>
            </a:r>
            <a:r>
              <a:rPr lang="en-US" sz="1200" dirty="0" smtClean="0"/>
              <a:t>   222 </a:t>
            </a:r>
            <a:r>
              <a:rPr lang="en-US" sz="1200" dirty="0"/>
              <a:t>transmitted /133 empty buckets</a:t>
            </a:r>
          </a:p>
          <a:p>
            <a:r>
              <a:rPr lang="en-US" sz="1200" dirty="0"/>
              <a:t>Source current	</a:t>
            </a:r>
            <a:r>
              <a:rPr lang="en-US" sz="1200" dirty="0" smtClean="0"/>
              <a:t>80 </a:t>
            </a:r>
            <a:r>
              <a:rPr lang="en-US" sz="1200" dirty="0"/>
              <a:t>	mA</a:t>
            </a:r>
            <a:endParaRPr lang="fr-FR" sz="1200" dirty="0"/>
          </a:p>
          <a:p>
            <a:r>
              <a:rPr lang="fr-FR" sz="1200" dirty="0"/>
              <a:t>RFQ output </a:t>
            </a:r>
            <a:r>
              <a:rPr lang="fr-FR" sz="1200" dirty="0" err="1"/>
              <a:t>current</a:t>
            </a:r>
            <a:r>
              <a:rPr lang="fr-FR" sz="1200" dirty="0"/>
              <a:t>	70	mA</a:t>
            </a:r>
          </a:p>
          <a:p>
            <a:r>
              <a:rPr lang="fr-FR" sz="1200" dirty="0"/>
              <a:t>Linac pulse </a:t>
            </a:r>
            <a:r>
              <a:rPr lang="fr-FR" sz="1200" dirty="0" err="1"/>
              <a:t>current</a:t>
            </a:r>
            <a:r>
              <a:rPr lang="fr-FR" sz="1200" dirty="0"/>
              <a:t>	40	mA</a:t>
            </a:r>
            <a:endParaRPr lang="en-US" sz="1200" dirty="0"/>
          </a:p>
          <a:p>
            <a:r>
              <a:rPr lang="en-GB" sz="1200" dirty="0" smtClean="0"/>
              <a:t>Tr. emittance (source)</a:t>
            </a:r>
            <a:r>
              <a:rPr lang="en-GB" sz="1200" dirty="0"/>
              <a:t>	</a:t>
            </a:r>
            <a:r>
              <a:rPr lang="en-GB" sz="1200" dirty="0" smtClean="0"/>
              <a:t>0.25</a:t>
            </a:r>
            <a:r>
              <a:rPr lang="en-GB" sz="1200" dirty="0"/>
              <a:t>	</a:t>
            </a:r>
            <a:r>
              <a:rPr lang="en-GB" sz="1200" dirty="0">
                <a:latin typeface="Symbol" pitchFamily="18" charset="2"/>
              </a:rPr>
              <a:t>p</a:t>
            </a:r>
            <a:r>
              <a:rPr lang="en-GB" sz="1200" dirty="0"/>
              <a:t> mm </a:t>
            </a:r>
            <a:r>
              <a:rPr lang="en-GB" sz="1200" dirty="0" smtClean="0"/>
              <a:t>mrad</a:t>
            </a:r>
          </a:p>
          <a:p>
            <a:r>
              <a:rPr lang="en-GB" sz="1200" dirty="0" smtClean="0"/>
              <a:t>Tr. emittance (linac exit)	0.4	</a:t>
            </a:r>
            <a:r>
              <a:rPr lang="en-GB" sz="1200" dirty="0" smtClean="0">
                <a:latin typeface="Symbol" pitchFamily="18" charset="2"/>
              </a:rPr>
              <a:t>p</a:t>
            </a:r>
            <a:r>
              <a:rPr lang="en-GB" sz="1200" dirty="0" smtClean="0"/>
              <a:t> mm </a:t>
            </a:r>
            <a:r>
              <a:rPr lang="en-GB" sz="1200" dirty="0" err="1" smtClean="0"/>
              <a:t>mrad</a:t>
            </a:r>
            <a:endParaRPr lang="en-GB" sz="1200" dirty="0" smtClean="0"/>
          </a:p>
        </p:txBody>
      </p:sp>
    </p:spTree>
    <p:extLst>
      <p:ext uri="{BB962C8B-B14F-4D97-AF65-F5344CB8AC3E}">
        <p14:creationId xmlns:p14="http://schemas.microsoft.com/office/powerpoint/2010/main" val="423276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Commissioning</a:t>
            </a:r>
            <a:r>
              <a:rPr lang="fr-CH" dirty="0" smtClean="0"/>
              <a:t> 3 MeV</a:t>
            </a:r>
            <a:endParaRPr lang="en-GB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39911" y="1206077"/>
            <a:ext cx="2734269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ine Callout 1 2"/>
          <p:cNvSpPr/>
          <p:nvPr/>
        </p:nvSpPr>
        <p:spPr>
          <a:xfrm>
            <a:off x="139479" y="1428052"/>
            <a:ext cx="685800" cy="387625"/>
          </a:xfrm>
          <a:prstGeom prst="borderCallout1">
            <a:avLst>
              <a:gd name="adj1" fmla="val 50054"/>
              <a:gd name="adj2" fmla="val 101812"/>
              <a:gd name="adj3" fmla="val 40948"/>
              <a:gd name="adj4" fmla="val 1947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i</a:t>
            </a:r>
            <a:r>
              <a:rPr lang="fr-CH" sz="1200" dirty="0" smtClean="0"/>
              <a:t>on source</a:t>
            </a:r>
            <a:endParaRPr lang="en-GB" sz="1200" dirty="0"/>
          </a:p>
        </p:txBody>
      </p:sp>
      <p:sp>
        <p:nvSpPr>
          <p:cNvPr id="5" name="Line Callout 1 4"/>
          <p:cNvSpPr/>
          <p:nvPr/>
        </p:nvSpPr>
        <p:spPr>
          <a:xfrm>
            <a:off x="139479" y="2044277"/>
            <a:ext cx="685800" cy="266700"/>
          </a:xfrm>
          <a:prstGeom prst="borderCallout1">
            <a:avLst>
              <a:gd name="adj1" fmla="val 50054"/>
              <a:gd name="adj2" fmla="val 101812"/>
              <a:gd name="adj3" fmla="val 20078"/>
              <a:gd name="adj4" fmla="val 2318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/>
              <a:t>RFQ</a:t>
            </a:r>
            <a:endParaRPr lang="en-GB" sz="1200" dirty="0"/>
          </a:p>
        </p:txBody>
      </p:sp>
      <p:sp>
        <p:nvSpPr>
          <p:cNvPr id="6" name="Line Callout 1 5"/>
          <p:cNvSpPr/>
          <p:nvPr/>
        </p:nvSpPr>
        <p:spPr>
          <a:xfrm>
            <a:off x="91771" y="2501477"/>
            <a:ext cx="781216" cy="457200"/>
          </a:xfrm>
          <a:prstGeom prst="borderCallout1">
            <a:avLst>
              <a:gd name="adj1" fmla="val 50054"/>
              <a:gd name="adj2" fmla="val 101812"/>
              <a:gd name="adj3" fmla="val 33495"/>
              <a:gd name="adj4" fmla="val 2181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c</a:t>
            </a:r>
            <a:r>
              <a:rPr lang="fr-CH" sz="1200" dirty="0" smtClean="0"/>
              <a:t>hopper line</a:t>
            </a:r>
            <a:endParaRPr lang="en-GB" sz="1200" dirty="0"/>
          </a:p>
        </p:txBody>
      </p:sp>
      <p:sp>
        <p:nvSpPr>
          <p:cNvPr id="7" name="Line Callout 1 6"/>
          <p:cNvSpPr/>
          <p:nvPr/>
        </p:nvSpPr>
        <p:spPr>
          <a:xfrm>
            <a:off x="97735" y="3111077"/>
            <a:ext cx="779890" cy="457200"/>
          </a:xfrm>
          <a:prstGeom prst="borderCallout1">
            <a:avLst>
              <a:gd name="adj1" fmla="val 50054"/>
              <a:gd name="adj2" fmla="val 101812"/>
              <a:gd name="adj3" fmla="val 32501"/>
              <a:gd name="adj4" fmla="val 2548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/>
              <a:t>Diagnostics line</a:t>
            </a:r>
            <a:endParaRPr lang="en-GB" sz="1200" dirty="0"/>
          </a:p>
        </p:txBody>
      </p:sp>
      <p:sp>
        <p:nvSpPr>
          <p:cNvPr id="8" name="Line Callout 1 7"/>
          <p:cNvSpPr/>
          <p:nvPr/>
        </p:nvSpPr>
        <p:spPr>
          <a:xfrm>
            <a:off x="104361" y="3796877"/>
            <a:ext cx="779890" cy="457200"/>
          </a:xfrm>
          <a:prstGeom prst="borderCallout1">
            <a:avLst>
              <a:gd name="adj1" fmla="val 50054"/>
              <a:gd name="adj2" fmla="val 101812"/>
              <a:gd name="adj3" fmla="val 40359"/>
              <a:gd name="adj4" fmla="val 2589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err="1" smtClean="0"/>
              <a:t>spectrometer</a:t>
            </a:r>
            <a:endParaRPr lang="en-GB" sz="1200" dirty="0"/>
          </a:p>
        </p:txBody>
      </p:sp>
      <p:sp>
        <p:nvSpPr>
          <p:cNvPr id="9" name="Line Callout 1 8"/>
          <p:cNvSpPr/>
          <p:nvPr/>
        </p:nvSpPr>
        <p:spPr>
          <a:xfrm>
            <a:off x="108668" y="4558877"/>
            <a:ext cx="758024" cy="457200"/>
          </a:xfrm>
          <a:prstGeom prst="borderCallout1">
            <a:avLst>
              <a:gd name="adj1" fmla="val 50054"/>
              <a:gd name="adj2" fmla="val 101812"/>
              <a:gd name="adj3" fmla="val 262538"/>
              <a:gd name="adj4" fmla="val 3458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err="1"/>
              <a:t>b</a:t>
            </a:r>
            <a:r>
              <a:rPr lang="fr-CH" sz="1200" dirty="0" err="1" smtClean="0"/>
              <a:t>eam</a:t>
            </a:r>
            <a:r>
              <a:rPr lang="fr-CH" sz="1200" dirty="0" smtClean="0"/>
              <a:t> dump</a:t>
            </a:r>
            <a:endParaRPr lang="en-GB" sz="1200" dirty="0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3531704" y="1116755"/>
            <a:ext cx="5660471" cy="1841922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547688" indent="-411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363" indent="-2825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itchFamily="18" charset="2"/>
              <a:buChar char="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47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itchFamily="2" charset="2"/>
              <a:buChar char="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25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463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525" indent="0">
              <a:buNone/>
            </a:pPr>
            <a:r>
              <a:rPr kumimoji="0" lang="en-US" sz="2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3 MeV injector (ion source, LEBT, RFQ, chopper line) has been commissioned with beam in March-May 2013 on a test Stand</a:t>
            </a:r>
          </a:p>
          <a:p>
            <a:pPr marL="136525" indent="0">
              <a:buNone/>
            </a:pPr>
            <a:endParaRPr kumimoji="0" lang="en-US" sz="1300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457200" lvl="1" indent="0">
              <a:buNone/>
            </a:pPr>
            <a:r>
              <a:rPr kumimoji="0" lang="en-US" sz="20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19.2.2013    First usable H- beam (45 </a:t>
            </a:r>
            <a:r>
              <a:rPr kumimoji="0" lang="en-US" sz="2000" b="1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keV</a:t>
            </a:r>
            <a:r>
              <a:rPr kumimoji="0" lang="en-US" sz="20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</a:p>
          <a:p>
            <a:pPr marL="457200" lvl="1" indent="0">
              <a:buNone/>
            </a:pPr>
            <a:r>
              <a:rPr kumimoji="0" lang="en-US" sz="20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13.3.2013    Beam through RFQ</a:t>
            </a:r>
          </a:p>
          <a:p>
            <a:pPr marL="457200" lvl="1" indent="0">
              <a:buNone/>
            </a:pPr>
            <a:r>
              <a:rPr kumimoji="0" lang="en-US" sz="20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16.4.2013    Beam through chopper line</a:t>
            </a:r>
          </a:p>
          <a:p>
            <a:pPr marL="457200" lvl="1" indent="0">
              <a:buNone/>
            </a:pPr>
            <a:r>
              <a:rPr kumimoji="0" lang="en-US" sz="20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21.5.2013    Switch to protons (for higher intensity)</a:t>
            </a:r>
          </a:p>
          <a:p>
            <a:pPr marL="457200" lvl="1" indent="0">
              <a:buNone/>
            </a:pPr>
            <a:r>
              <a:rPr kumimoji="0" lang="en-US" sz="20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31.5.2013    End of the beam tests, start transfer to tunnel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937005"/>
            <a:ext cx="2475739" cy="1607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90326" y="4143379"/>
            <a:ext cx="257161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First 3 MeV beam on transformer: 10mA H- accelerated through the RFQ at first shot!</a:t>
            </a:r>
            <a:endParaRPr lang="en-GB" sz="1050" dirty="0"/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782" y="3069156"/>
            <a:ext cx="2191335" cy="2493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606396"/>
            <a:ext cx="2454487" cy="1971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Content Placeholder 3"/>
          <p:cNvSpPr txBox="1">
            <a:spLocks/>
          </p:cNvSpPr>
          <p:nvPr/>
        </p:nvSpPr>
        <p:spPr>
          <a:xfrm>
            <a:off x="1" y="6063407"/>
            <a:ext cx="3428999" cy="774115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547688" indent="-411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363" indent="-2825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itchFamily="18" charset="2"/>
              <a:buChar char="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47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itchFamily="2" charset="2"/>
              <a:buChar char="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25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463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525" indent="0" algn="ctr">
              <a:buNone/>
            </a:pPr>
            <a:r>
              <a:rPr kumimoji="0" lang="en-US" sz="26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Hard time to get there, but commissioning completed in just 3 months! </a:t>
            </a:r>
            <a:endParaRPr kumimoji="0" lang="en-US" sz="26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75783" y="5647909"/>
            <a:ext cx="216341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Bunch Shape Monitor: phase profile of the bunch along the pulse</a:t>
            </a:r>
            <a:endParaRPr lang="en-GB" sz="1050" dirty="0"/>
          </a:p>
        </p:txBody>
      </p:sp>
      <p:sp>
        <p:nvSpPr>
          <p:cNvPr id="19" name="TextBox 18"/>
          <p:cNvSpPr txBox="1"/>
          <p:nvPr/>
        </p:nvSpPr>
        <p:spPr>
          <a:xfrm>
            <a:off x="6340687" y="6363962"/>
            <a:ext cx="109808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Emittance scan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58547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30470" y="6213703"/>
            <a:ext cx="7960623" cy="365125"/>
          </a:xfrm>
        </p:spPr>
        <p:txBody>
          <a:bodyPr/>
          <a:lstStyle/>
          <a:p>
            <a:r>
              <a:rPr lang="en-GB" sz="1600" dirty="0" smtClean="0"/>
              <a:t>NA-PAC'13 - Pasadena - 30 September 2013 - First commissioning experience with Linac4 - JB. Lallement</a:t>
            </a:r>
            <a:endParaRPr lang="en-US" sz="1600" dirty="0"/>
          </a:p>
        </p:txBody>
      </p:sp>
      <p:grpSp>
        <p:nvGrpSpPr>
          <p:cNvPr id="6" name="Group 5"/>
          <p:cNvGrpSpPr/>
          <p:nvPr/>
        </p:nvGrpSpPr>
        <p:grpSpPr>
          <a:xfrm>
            <a:off x="620597" y="2020814"/>
            <a:ext cx="4957157" cy="3990602"/>
            <a:chOff x="251520" y="1036001"/>
            <a:chExt cx="6368008" cy="4861511"/>
          </a:xfrm>
        </p:grpSpPr>
        <p:grpSp>
          <p:nvGrpSpPr>
            <p:cNvPr id="3" name="Group 2"/>
            <p:cNvGrpSpPr/>
            <p:nvPr/>
          </p:nvGrpSpPr>
          <p:grpSpPr>
            <a:xfrm>
              <a:off x="251520" y="1036001"/>
              <a:ext cx="6368008" cy="2396506"/>
              <a:chOff x="76200" y="1268760"/>
              <a:chExt cx="9786936" cy="3476626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76200" y="1268760"/>
                <a:ext cx="5872164" cy="3476626"/>
                <a:chOff x="323528" y="1379535"/>
                <a:chExt cx="5872164" cy="3476626"/>
              </a:xfrm>
            </p:grpSpPr>
            <p:pic>
              <p:nvPicPr>
                <p:cNvPr id="8204" name="Picture 12" descr="C:\NaPac\85.jpe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3528" y="1379536"/>
                  <a:ext cx="1957388" cy="347662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8205" name="Picture 13" descr="C:\NaPac\90.jpeg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80916" y="1379535"/>
                  <a:ext cx="1957388" cy="347662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8206" name="Picture 14" descr="C:\NaPac\95.jpeg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238304" y="1379535"/>
                  <a:ext cx="1957388" cy="347662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8207" name="Picture 15" descr="C:\NaPac\100.jpe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48363" y="1268761"/>
                <a:ext cx="1957387" cy="34766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208" name="Picture 16" descr="C:\NaPac\105.jpe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05749" y="1268760"/>
                <a:ext cx="1957387" cy="34766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8211" name="Picture 1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3501008"/>
              <a:ext cx="6368008" cy="23965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6078253" y="2336071"/>
            <a:ext cx="28008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Transverse emittance measured for different solenoid settings.</a:t>
            </a:r>
          </a:p>
          <a:p>
            <a:endParaRPr lang="en-US" sz="1800" dirty="0"/>
          </a:p>
          <a:p>
            <a:r>
              <a:rPr lang="en-US" sz="1800" dirty="0" smtClean="0"/>
              <a:t>Beam reconstructed at source output and effective space charge estimate.</a:t>
            </a:r>
          </a:p>
          <a:p>
            <a:endParaRPr lang="en-US" sz="1800" dirty="0"/>
          </a:p>
          <a:p>
            <a:r>
              <a:rPr lang="en-US" sz="1800" dirty="0" smtClean="0"/>
              <a:t>16-20 mA current</a:t>
            </a:r>
          </a:p>
          <a:p>
            <a:r>
              <a:rPr lang="en-US" sz="1800" dirty="0" smtClean="0"/>
              <a:t>0.7-0.8 </a:t>
            </a:r>
            <a:r>
              <a:rPr lang="en-US" sz="1800" dirty="0" err="1" smtClean="0"/>
              <a:t>mm.mrad</a:t>
            </a:r>
            <a:endParaRPr lang="en-US" sz="1800" dirty="0" smtClean="0"/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4514394" y="1234207"/>
            <a:ext cx="194421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2000" dirty="0" smtClean="0"/>
              <a:t>ε</a:t>
            </a:r>
            <a:r>
              <a:rPr lang="fr-FR" sz="2000" dirty="0" smtClean="0"/>
              <a:t> </a:t>
            </a:r>
            <a:r>
              <a:rPr lang="fr-FR" sz="2000" dirty="0" err="1"/>
              <a:t>m</a:t>
            </a:r>
            <a:r>
              <a:rPr lang="fr-FR" sz="2000" dirty="0" err="1" smtClean="0"/>
              <a:t>easurement</a:t>
            </a:r>
            <a:endParaRPr lang="en-US" sz="20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3261455" y="1052736"/>
            <a:ext cx="720080" cy="720080"/>
            <a:chOff x="1547664" y="1052736"/>
            <a:chExt cx="720080" cy="720080"/>
          </a:xfrm>
        </p:grpSpPr>
        <p:sp>
          <p:nvSpPr>
            <p:cNvPr id="9" name="Rectangle 8"/>
            <p:cNvSpPr/>
            <p:nvPr/>
          </p:nvSpPr>
          <p:spPr>
            <a:xfrm>
              <a:off x="1547664" y="1052736"/>
              <a:ext cx="720080" cy="720080"/>
            </a:xfrm>
            <a:prstGeom prst="rect">
              <a:avLst/>
            </a:prstGeom>
            <a:solidFill>
              <a:srgbClr val="DA32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47664" y="1228110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Sol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868815" y="1052736"/>
            <a:ext cx="734961" cy="720080"/>
            <a:chOff x="5565231" y="1052736"/>
            <a:chExt cx="734961" cy="720080"/>
          </a:xfrm>
        </p:grpSpPr>
        <p:sp>
          <p:nvSpPr>
            <p:cNvPr id="31" name="Rectangle 30"/>
            <p:cNvSpPr/>
            <p:nvPr/>
          </p:nvSpPr>
          <p:spPr>
            <a:xfrm>
              <a:off x="5565231" y="1052736"/>
              <a:ext cx="720080" cy="720080"/>
            </a:xfrm>
            <a:prstGeom prst="rect">
              <a:avLst/>
            </a:prstGeom>
            <a:solidFill>
              <a:srgbClr val="DA32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580112" y="1228110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Sol</a:t>
              </a:r>
              <a:endParaRPr lang="en-US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763688" y="1052736"/>
            <a:ext cx="1065718" cy="821705"/>
            <a:chOff x="1547664" y="1052736"/>
            <a:chExt cx="720080" cy="821705"/>
          </a:xfrm>
        </p:grpSpPr>
        <p:sp>
          <p:nvSpPr>
            <p:cNvPr id="38" name="Rectangle 37"/>
            <p:cNvSpPr/>
            <p:nvPr/>
          </p:nvSpPr>
          <p:spPr>
            <a:xfrm>
              <a:off x="1547664" y="1052736"/>
              <a:ext cx="720080" cy="72008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547664" y="1228110"/>
              <a:ext cx="7200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Source</a:t>
              </a:r>
              <a:endParaRPr lang="en-US" dirty="0"/>
            </a:p>
          </p:txBody>
        </p:sp>
      </p:grpSp>
      <p:sp>
        <p:nvSpPr>
          <p:cNvPr id="26" name="Title 1"/>
          <p:cNvSpPr txBox="1">
            <a:spLocks/>
          </p:cNvSpPr>
          <p:nvPr/>
        </p:nvSpPr>
        <p:spPr>
          <a:xfrm>
            <a:off x="1195423" y="238700"/>
            <a:ext cx="6781800" cy="74303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r>
              <a:rPr kumimoji="0" lang="fr-CH" sz="3600" dirty="0" smtClean="0"/>
              <a:t>Emittance </a:t>
            </a:r>
            <a:r>
              <a:rPr kumimoji="0" lang="fr-CH" sz="3600" dirty="0" err="1" smtClean="0"/>
              <a:t>from</a:t>
            </a:r>
            <a:r>
              <a:rPr kumimoji="0" lang="fr-CH" sz="3600" dirty="0" smtClean="0"/>
              <a:t> the source</a:t>
            </a:r>
            <a:endParaRPr kumimoji="0" lang="en-GB" sz="3600" dirty="0"/>
          </a:p>
        </p:txBody>
      </p:sp>
    </p:spTree>
    <p:extLst>
      <p:ext uri="{BB962C8B-B14F-4D97-AF65-F5344CB8AC3E}">
        <p14:creationId xmlns:p14="http://schemas.microsoft.com/office/powerpoint/2010/main" val="300305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6553200" cy="792162"/>
          </a:xfrm>
        </p:spPr>
        <p:txBody>
          <a:bodyPr/>
          <a:lstStyle/>
          <a:p>
            <a:r>
              <a:rPr lang="fr-CH" dirty="0" smtClean="0"/>
              <a:t>The Linac4 RFQ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D74B2F72-5111-4132-B1DA-339737C8F27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200" y="1278835"/>
            <a:ext cx="906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GB" sz="1600" dirty="0" smtClean="0"/>
              <a:t>Completed in September 2012 (some delays in design, machining, brazing).</a:t>
            </a:r>
          </a:p>
          <a:p>
            <a:pPr>
              <a:spcBef>
                <a:spcPts val="0"/>
              </a:spcBef>
            </a:pPr>
            <a:r>
              <a:rPr lang="en-GB" sz="1600" dirty="0" smtClean="0"/>
              <a:t>RF conditioning in less than a week, commissioning with beam started on 13.3.2013 and completed on 28.3.</a:t>
            </a:r>
          </a:p>
          <a:p>
            <a:pPr>
              <a:spcBef>
                <a:spcPts val="0"/>
              </a:spcBef>
            </a:pPr>
            <a:r>
              <a:rPr lang="en-GB" sz="1600" dirty="0" smtClean="0"/>
              <a:t>Compact and solid design, aiming at high reliability.</a:t>
            </a:r>
            <a:endParaRPr lang="en-GB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4800600"/>
            <a:ext cx="2057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The Linac4 RFQ not only focuses and accelerates the beam as required, but so far it does it in a stable, reliable and reproducible way!</a:t>
            </a:r>
            <a:endParaRPr lang="en-GB" sz="1200" i="1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57" y="2925872"/>
            <a:ext cx="2406297" cy="163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399" y="2158593"/>
            <a:ext cx="6543675" cy="436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741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16/05/2013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15000" y="6096000"/>
            <a:ext cx="2895600" cy="365125"/>
          </a:xfrm>
        </p:spPr>
        <p:txBody>
          <a:bodyPr/>
          <a:lstStyle/>
          <a:p>
            <a:r>
              <a:rPr lang="en-GB" sz="1800" dirty="0" smtClean="0"/>
              <a:t>G. Bellodi - L4BCC meeting</a:t>
            </a:r>
            <a:endParaRPr lang="en-GB" sz="1800" dirty="0"/>
          </a:p>
        </p:txBody>
      </p:sp>
      <p:grpSp>
        <p:nvGrpSpPr>
          <p:cNvPr id="8" name="Group 7"/>
          <p:cNvGrpSpPr/>
          <p:nvPr/>
        </p:nvGrpSpPr>
        <p:grpSpPr>
          <a:xfrm>
            <a:off x="971600" y="980728"/>
            <a:ext cx="7272808" cy="3816425"/>
            <a:chOff x="1835696" y="1556791"/>
            <a:chExt cx="6624736" cy="3528393"/>
          </a:xfrm>
        </p:grpSpPr>
        <p:graphicFrame>
          <p:nvGraphicFramePr>
            <p:cNvPr id="2" name="Chart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94617224"/>
                </p:ext>
              </p:extLst>
            </p:nvPr>
          </p:nvGraphicFramePr>
          <p:xfrm>
            <a:off x="1835696" y="1556791"/>
            <a:ext cx="6624736" cy="35283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6" name="Straight Connector 5"/>
            <p:cNvCxnSpPr/>
            <p:nvPr/>
          </p:nvCxnSpPr>
          <p:spPr>
            <a:xfrm>
              <a:off x="5346000" y="1844824"/>
              <a:ext cx="0" cy="1656184"/>
            </a:xfrm>
            <a:prstGeom prst="line">
              <a:avLst/>
            </a:prstGeom>
            <a:ln w="254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079612" y="184864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C000"/>
                </a:solidFill>
              </a:rPr>
              <a:t>RFQ transmission </a:t>
            </a:r>
            <a:r>
              <a:rPr lang="en-GB" b="1" dirty="0" err="1" smtClean="0">
                <a:solidFill>
                  <a:srgbClr val="FFC000"/>
                </a:solidFill>
              </a:rPr>
              <a:t>vs</a:t>
            </a:r>
            <a:r>
              <a:rPr lang="en-GB" b="1" dirty="0" smtClean="0">
                <a:solidFill>
                  <a:srgbClr val="FFC000"/>
                </a:solidFill>
              </a:rPr>
              <a:t> RFQ RF power</a:t>
            </a:r>
          </a:p>
          <a:p>
            <a:pPr algn="ctr"/>
            <a:r>
              <a:rPr lang="en-GB" b="1" dirty="0" smtClean="0">
                <a:solidFill>
                  <a:srgbClr val="FFC000"/>
                </a:solidFill>
              </a:rPr>
              <a:t>measurements and simulation 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92080" y="3645024"/>
            <a:ext cx="1400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bg2"/>
                  </a:outerShdw>
                </a:effectLst>
              </a:rPr>
              <a:t>V Dimov</a:t>
            </a:r>
            <a:endParaRPr lang="en-GB" sz="1600" dirty="0">
              <a:solidFill>
                <a:schemeClr val="bg1"/>
              </a:solidFill>
              <a:effectLst>
                <a:outerShdw blurRad="50800" dist="50800" dir="5400000" algn="ctr" rotWithShape="0">
                  <a:schemeClr val="bg2"/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4869160"/>
            <a:ext cx="84249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sz="1600" dirty="0" smtClean="0"/>
              <a:t>70-75% RFQ transmission achieved at nominal settings (&lt;94% design value, but as expected and confirmed by simulations because of the bigger input beam </a:t>
            </a:r>
            <a:r>
              <a:rPr lang="en-GB" sz="1600" dirty="0" err="1" smtClean="0"/>
              <a:t>emittance</a:t>
            </a:r>
            <a:r>
              <a:rPr lang="en-GB" sz="1600" dirty="0" smtClean="0"/>
              <a:t>)</a:t>
            </a:r>
          </a:p>
          <a:p>
            <a:pPr marL="285750" indent="-285750">
              <a:buFont typeface="Wingdings" pitchFamily="2" charset="2"/>
              <a:buChar char="§"/>
            </a:pPr>
            <a:endParaRPr lang="en-GB" sz="16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GB" sz="1600" dirty="0" smtClean="0"/>
              <a:t>LEBT H2 gas pressure was changed to study experimentally the effect of neutralisation  </a:t>
            </a:r>
            <a:endParaRPr lang="en-GB" sz="16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71494" y="184864"/>
            <a:ext cx="197615" cy="6412488"/>
            <a:chOff x="8100386" y="800708"/>
            <a:chExt cx="792094" cy="3471081"/>
          </a:xfrm>
        </p:grpSpPr>
        <p:sp>
          <p:nvSpPr>
            <p:cNvPr id="18" name="Chevron 17"/>
            <p:cNvSpPr/>
            <p:nvPr/>
          </p:nvSpPr>
          <p:spPr>
            <a:xfrm rot="5400000">
              <a:off x="7884363" y="1016731"/>
              <a:ext cx="1188132" cy="756086"/>
            </a:xfrm>
            <a:prstGeom prst="chevron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19" name="Chevron 18"/>
            <p:cNvSpPr/>
            <p:nvPr/>
          </p:nvSpPr>
          <p:spPr>
            <a:xfrm rot="5400000">
              <a:off x="7906341" y="2167682"/>
              <a:ext cx="1188132" cy="756084"/>
            </a:xfrm>
            <a:prstGeom prst="chevron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1"/>
                  </a:solidFill>
                </a:rPr>
                <a:t>March 2013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20" name="Chevron 19"/>
            <p:cNvSpPr/>
            <p:nvPr/>
          </p:nvSpPr>
          <p:spPr>
            <a:xfrm rot="5400000">
              <a:off x="7920372" y="3299681"/>
              <a:ext cx="1188132" cy="756084"/>
            </a:xfrm>
            <a:prstGeom prst="chevron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647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Chopper and MEBT</a:t>
            </a:r>
            <a:endParaRPr lang="en-GB" dirty="0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109769" y="1146028"/>
            <a:ext cx="6059781" cy="2591478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547688" indent="-411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363" indent="-2825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itchFamily="18" charset="2"/>
              <a:buChar char="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47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itchFamily="2" charset="2"/>
              <a:buChar char="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25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463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525" indent="0">
              <a:buNone/>
            </a:pPr>
            <a:r>
              <a:rPr kumimoji="0" lang="en-US" sz="2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Chopper line (MEBT), 3.6 m:</a:t>
            </a:r>
          </a:p>
          <a:p>
            <a:pPr marL="180000">
              <a:buFontTx/>
              <a:buChar char="-"/>
            </a:pPr>
            <a:r>
              <a:rPr kumimoji="0" lang="en-US" sz="2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choppers (double meander lines on ceramic substrate) inside quads;</a:t>
            </a:r>
          </a:p>
          <a:p>
            <a:pPr marL="180000">
              <a:buFontTx/>
              <a:buChar char="-"/>
            </a:pPr>
            <a:r>
              <a:rPr kumimoji="0" lang="en-US" sz="2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 bunching cavities;</a:t>
            </a:r>
          </a:p>
          <a:p>
            <a:pPr marL="180000">
              <a:buFontTx/>
              <a:buChar char="-"/>
            </a:pPr>
            <a:r>
              <a:rPr kumimoji="0" lang="en-US" sz="2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 quadrupoles;</a:t>
            </a:r>
          </a:p>
          <a:p>
            <a:pPr marL="180000">
              <a:buFontTx/>
              <a:buChar char="-"/>
            </a:pPr>
            <a:r>
              <a:rPr kumimoji="0" lang="en-US" sz="2400" b="1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Steerers</a:t>
            </a:r>
            <a:r>
              <a:rPr kumimoji="0" lang="en-US" sz="2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and diagnostics.</a:t>
            </a:r>
          </a:p>
          <a:p>
            <a:pPr marL="180000">
              <a:buFontTx/>
              <a:buChar char="-"/>
            </a:pPr>
            <a:r>
              <a:rPr kumimoji="0" lang="en-US" sz="2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Chopper dump (conical)</a:t>
            </a:r>
          </a:p>
          <a:p>
            <a:pPr marL="136525" indent="0">
              <a:buNone/>
            </a:pPr>
            <a:r>
              <a:rPr kumimoji="0" lang="en-US" sz="2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Quadrupoles used to increase separation chopped/</a:t>
            </a:r>
            <a:r>
              <a:rPr kumimoji="0" lang="en-US" sz="2400" b="1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unchopped</a:t>
            </a:r>
            <a:r>
              <a:rPr kumimoji="0" lang="en-US" sz="2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beam reducing the required chopper voltage (600 V).</a:t>
            </a:r>
          </a:p>
          <a:p>
            <a:pPr marL="136525" indent="0">
              <a:buNone/>
            </a:pPr>
            <a:endParaRPr kumimoji="0" lang="en-US" sz="1600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136525" indent="0">
              <a:buNone/>
            </a:pPr>
            <a:r>
              <a:rPr kumimoji="0" lang="en-US" sz="2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Worked perfectly, rise time (to avoid beam loss) measured by the </a:t>
            </a:r>
            <a:r>
              <a:rPr kumimoji="0" lang="en-US" sz="2400" b="1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transfos</a:t>
            </a:r>
            <a:r>
              <a:rPr kumimoji="0" lang="en-US" sz="2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&lt;10 ns (waiting for more accurate time resolved measurement).</a:t>
            </a:r>
            <a:endParaRPr kumimoji="0" lang="en-US" sz="24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032737"/>
            <a:ext cx="2799092" cy="2103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380492" y="6172200"/>
            <a:ext cx="2286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Separation of chopped and </a:t>
            </a:r>
            <a:r>
              <a:rPr lang="en-GB" sz="1050" dirty="0" err="1" smtClean="0"/>
              <a:t>unchopped</a:t>
            </a:r>
            <a:r>
              <a:rPr lang="en-GB" sz="1050" dirty="0" smtClean="0"/>
              <a:t> beam measured by the Wire Scanner</a:t>
            </a:r>
            <a:endParaRPr lang="en-GB" sz="1050" dirty="0"/>
          </a:p>
        </p:txBody>
      </p:sp>
      <p:pic>
        <p:nvPicPr>
          <p:cNvPr id="20" name="Picture 2" descr="C:\commissioning\drawings\chopp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38" y="3396240"/>
            <a:ext cx="5600349" cy="3191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6172200" y="3581274"/>
            <a:ext cx="2895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“hole” in the beam pulse produced by the chopper </a:t>
            </a:r>
            <a:endParaRPr lang="en-GB" sz="1050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2181" y="2441767"/>
            <a:ext cx="2751685" cy="1139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348" y="1371599"/>
            <a:ext cx="3086451" cy="1070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756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00006" y="6324600"/>
            <a:ext cx="7960623" cy="365125"/>
          </a:xfrm>
        </p:spPr>
        <p:txBody>
          <a:bodyPr/>
          <a:lstStyle/>
          <a:p>
            <a:r>
              <a:rPr lang="en-GB" sz="1600" dirty="0" smtClean="0"/>
              <a:t>NA-PAC'13 - Pasadena - 30 September 2013 - First commissioning experience with Linac4 - JB. Lallement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899592" y="198188"/>
            <a:ext cx="7344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Longitudinal emittance reconstruction</a:t>
            </a:r>
            <a:endParaRPr lang="en-US" sz="2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200118" y="1188131"/>
            <a:ext cx="7755162" cy="1747659"/>
            <a:chOff x="228600" y="1127760"/>
            <a:chExt cx="7755162" cy="1747659"/>
          </a:xfrm>
        </p:grpSpPr>
        <p:grpSp>
          <p:nvGrpSpPr>
            <p:cNvPr id="12" name="Group 11"/>
            <p:cNvGrpSpPr/>
            <p:nvPr/>
          </p:nvGrpSpPr>
          <p:grpSpPr>
            <a:xfrm>
              <a:off x="1882140" y="1127760"/>
              <a:ext cx="5273040" cy="1747659"/>
              <a:chOff x="457200" y="1120140"/>
              <a:chExt cx="5273040" cy="1747659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457200" y="1524000"/>
                <a:ext cx="152400" cy="6096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960120" y="1120140"/>
                <a:ext cx="152400" cy="13716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685800" y="1524000"/>
                <a:ext cx="152400" cy="6096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1219200" y="1524000"/>
                <a:ext cx="152400" cy="6096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447800" y="1524000"/>
                <a:ext cx="152400" cy="6096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828800" y="1524000"/>
                <a:ext cx="152400" cy="6096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057400" y="1524000"/>
                <a:ext cx="152400" cy="6096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2362200" y="1120140"/>
                <a:ext cx="152400" cy="13716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2705100" y="1524000"/>
                <a:ext cx="152400" cy="6096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3154680" y="1524000"/>
                <a:ext cx="152400" cy="6096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3657600" y="1120140"/>
                <a:ext cx="152400" cy="13716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3383280" y="1524000"/>
                <a:ext cx="152400" cy="6096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3916680" y="1524000"/>
                <a:ext cx="152400" cy="6096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4145280" y="1524000"/>
                <a:ext cx="152400" cy="6096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5120640" y="1659820"/>
                <a:ext cx="6096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09600" y="2590800"/>
                <a:ext cx="8382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 smtClean="0"/>
                  <a:t>BU.1 </a:t>
                </a:r>
                <a:r>
                  <a:rPr lang="fr-FR" sz="1200" dirty="0" err="1" smtClean="0"/>
                  <a:t>fixed</a:t>
                </a:r>
                <a:endParaRPr lang="en-GB" sz="12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981200" y="2574220"/>
                <a:ext cx="11049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 smtClean="0"/>
                  <a:t>BU.2 </a:t>
                </a:r>
                <a:r>
                  <a:rPr lang="fr-FR" sz="1200" dirty="0" err="1" smtClean="0"/>
                  <a:t>varying</a:t>
                </a:r>
                <a:endParaRPr lang="en-GB" sz="1200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390900" y="2590800"/>
                <a:ext cx="11049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 smtClean="0"/>
                  <a:t>BU.3 OFF</a:t>
                </a:r>
                <a:endParaRPr lang="en-GB" sz="12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5158740" y="1667440"/>
                <a:ext cx="5334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 smtClean="0"/>
                  <a:t>BSM</a:t>
                </a:r>
                <a:endParaRPr lang="en-GB" sz="1200" dirty="0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6185442" y="2535673"/>
              <a:ext cx="17983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Measurement</a:t>
              </a:r>
              <a:endParaRPr lang="en-US" sz="16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36220" y="2535673"/>
              <a:ext cx="17983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Reconstruction</a:t>
              </a:r>
              <a:endParaRPr lang="en-GB" sz="16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28600" y="1600200"/>
              <a:ext cx="12954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9600" y="1697920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RFQ</a:t>
              </a:r>
              <a:endParaRPr lang="en-GB" sz="1200" dirty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V="1">
              <a:off x="1467861" y="2141220"/>
              <a:ext cx="110490" cy="3944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 flipV="1">
              <a:off x="6766560" y="2166550"/>
              <a:ext cx="83820" cy="33281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1721" y="1092621"/>
            <a:ext cx="1403648" cy="1843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3" name="Chart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4187787"/>
              </p:ext>
            </p:extLst>
          </p:nvPr>
        </p:nvGraphicFramePr>
        <p:xfrm>
          <a:off x="112996" y="3276600"/>
          <a:ext cx="4608610" cy="2973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421640"/>
              </p:ext>
            </p:extLst>
          </p:nvPr>
        </p:nvGraphicFramePr>
        <p:xfrm>
          <a:off x="5666885" y="4876800"/>
          <a:ext cx="2615888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0578"/>
                <a:gridCol w="902655"/>
                <a:gridCol w="902655"/>
              </a:tblGrid>
              <a:tr h="266321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Expected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Recons.</a:t>
                      </a:r>
                      <a:endParaRPr lang="en-US" sz="1400" dirty="0"/>
                    </a:p>
                  </a:txBody>
                  <a:tcPr/>
                </a:tc>
              </a:tr>
              <a:tr h="266321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Δ</a:t>
                      </a:r>
                      <a:r>
                        <a:rPr lang="fr-FR" sz="1400" dirty="0" smtClean="0"/>
                        <a:t>E (</a:t>
                      </a:r>
                      <a:r>
                        <a:rPr lang="fr-FR" sz="1400" dirty="0" err="1" smtClean="0"/>
                        <a:t>keV</a:t>
                      </a:r>
                      <a:r>
                        <a:rPr lang="fr-FR" sz="1400" dirty="0" smtClean="0"/>
                        <a:t>)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22</a:t>
                      </a:r>
                      <a:endParaRPr lang="en-US" sz="1400" dirty="0"/>
                    </a:p>
                  </a:txBody>
                  <a:tcPr/>
                </a:tc>
              </a:tr>
              <a:tr h="266321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Δφ</a:t>
                      </a:r>
                      <a:r>
                        <a:rPr lang="fr-FR" sz="1400" dirty="0" smtClean="0"/>
                        <a:t> (°)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7.8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8.8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5206458" y="3352800"/>
            <a:ext cx="3617193" cy="1468016"/>
            <a:chOff x="4915247" y="3503124"/>
            <a:chExt cx="4142225" cy="182594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5247" y="3503124"/>
              <a:ext cx="2076450" cy="182594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8593" y="3509782"/>
              <a:ext cx="2068879" cy="18192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07226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3" grpId="0">
        <p:bldSub>
          <a:bldChart bld="series" animBg="0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15445</TotalTime>
  <Words>968</Words>
  <Application>Microsoft Office PowerPoint</Application>
  <PresentationFormat>On-screen Show (4:3)</PresentationFormat>
  <Paragraphs>166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Apex</vt:lpstr>
      <vt:lpstr>PowerPoint Presentation</vt:lpstr>
      <vt:lpstr>PowerPoint Presentation</vt:lpstr>
      <vt:lpstr>Linac4 layout</vt:lpstr>
      <vt:lpstr>Commissioning 3 MeV</vt:lpstr>
      <vt:lpstr>PowerPoint Presentation</vt:lpstr>
      <vt:lpstr>The Linac4 RFQ </vt:lpstr>
      <vt:lpstr>PowerPoint Presentation</vt:lpstr>
      <vt:lpstr>Chopper and MEBT</vt:lpstr>
      <vt:lpstr>PowerPoint Presentation</vt:lpstr>
      <vt:lpstr>PowerPoint Presentation</vt:lpstr>
      <vt:lpstr>Installation in B.400</vt:lpstr>
      <vt:lpstr>PowerPoint Presentation</vt:lpstr>
      <vt:lpstr>Next steps: DTL and CCDTL</vt:lpstr>
      <vt:lpstr>The future ?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PROPOSALS FOR LINAC’14</dc:title>
  <dc:creator>Roland Garoby</dc:creator>
  <cp:lastModifiedBy>Maurizio Vretenar</cp:lastModifiedBy>
  <cp:revision>250</cp:revision>
  <cp:lastPrinted>2013-11-11T16:51:39Z</cp:lastPrinted>
  <dcterms:created xsi:type="dcterms:W3CDTF">2008-09-25T16:30:06Z</dcterms:created>
  <dcterms:modified xsi:type="dcterms:W3CDTF">2013-11-11T16:53:13Z</dcterms:modified>
</cp:coreProperties>
</file>