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60" r:id="rId2"/>
    <p:sldId id="349" r:id="rId3"/>
    <p:sldId id="365" r:id="rId4"/>
    <p:sldId id="364" r:id="rId5"/>
    <p:sldId id="361" r:id="rId6"/>
    <p:sldId id="363" r:id="rId7"/>
    <p:sldId id="366" r:id="rId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8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9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0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B1BF2-981C-4A1E-9646-ACD50406670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16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1827508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034" y="5849470"/>
            <a:ext cx="910281" cy="9000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42" y="155193"/>
            <a:ext cx="2290064" cy="1293696"/>
          </a:xfrm>
          <a:prstGeom prst="rect">
            <a:avLst/>
          </a:prstGeom>
        </p:spPr>
      </p:pic>
      <p:pic>
        <p:nvPicPr>
          <p:cNvPr id="9" name="Picture 19" descr="Logo-Linac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3535"/>
            <a:ext cx="914400" cy="92914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97309" y="178388"/>
            <a:ext cx="6968660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829" y="93143"/>
            <a:ext cx="775059" cy="936000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8046720" y="6547238"/>
            <a:ext cx="109727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14/11/2013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pic>
        <p:nvPicPr>
          <p:cNvPr id="9" name="Picture 19" descr="Logo-Linac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4" y="93143"/>
            <a:ext cx="914400" cy="9291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22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5213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94" r:id="rId3"/>
    <p:sldLayoutId id="214748369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ovw=True&amp;confId=260492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215184"/>
            <a:ext cx="8701471" cy="1344706"/>
          </a:xfrm>
        </p:spPr>
        <p:txBody>
          <a:bodyPr>
            <a:noAutofit/>
          </a:bodyPr>
          <a:lstStyle/>
          <a:p>
            <a:r>
              <a:rPr lang="en-GB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sz="5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GB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Linac4</a:t>
            </a:r>
            <a:br>
              <a:rPr lang="en-GB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 Source Review</a:t>
            </a: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-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87164" y="6119710"/>
            <a:ext cx="3759733" cy="609516"/>
          </a:xfrm>
        </p:spPr>
        <p:txBody>
          <a:bodyPr/>
          <a:lstStyle/>
          <a:p>
            <a:r>
              <a:rPr lang="en-US" sz="1800" dirty="0" smtClean="0"/>
              <a:t>R. Garoby</a:t>
            </a:r>
          </a:p>
          <a:p>
            <a:r>
              <a:rPr lang="en-US" sz="1800" dirty="0" smtClean="0"/>
              <a:t>14/11/2013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1164688" y="559753"/>
            <a:ext cx="7020538" cy="4625841"/>
          </a:xfrm>
          <a:prstGeom prst="rect">
            <a:avLst/>
          </a:prstGeom>
          <a:noFill/>
        </p:spPr>
      </p:pic>
      <p:sp>
        <p:nvSpPr>
          <p:cNvPr id="17412" name="Content Placeholder 24"/>
          <p:cNvSpPr txBox="1">
            <a:spLocks noGrp="1"/>
          </p:cNvSpPr>
          <p:nvPr>
            <p:ph type="body" sz="quarter" idx="10"/>
          </p:nvPr>
        </p:nvSpPr>
        <p:spPr>
          <a:xfrm>
            <a:off x="337463" y="5150533"/>
            <a:ext cx="8277147" cy="1423520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connected to the PSB, Linac4 will be the source of all protons at CERN,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all experimental facilities (ISOLDE, AD,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nToF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East Area, SPS North Area and LHC).</a:t>
            </a:r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 to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CH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vailability</a:t>
            </a:r>
            <a:r>
              <a:rPr lang="fr-CH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fr-CH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r>
              <a:rPr lang="fr-CH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of performance are crucial </a:t>
            </a:r>
            <a:r>
              <a:rPr lang="fr-CH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fr-CH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for the future HL-LHC,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robust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injectors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are key to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turnaround</a:t>
            </a:r>
            <a:r>
              <a:rPr lang="fr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time). 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Linac4 mission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0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309" y="96253"/>
            <a:ext cx="6968660" cy="933650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Outcome</a:t>
            </a:r>
            <a:r>
              <a:rPr lang="fr-CH" dirty="0" smtClean="0"/>
              <a:t> of the </a:t>
            </a:r>
            <a:r>
              <a:rPr lang="fr-CH" dirty="0" err="1" smtClean="0"/>
              <a:t>Review</a:t>
            </a:r>
            <a:r>
              <a:rPr lang="fr-CH" dirty="0" smtClean="0"/>
              <a:t> of LHC and </a:t>
            </a:r>
            <a:r>
              <a:rPr lang="fr-CH" dirty="0" err="1" smtClean="0"/>
              <a:t>Injectors</a:t>
            </a:r>
            <a:r>
              <a:rPr lang="fr-CH" dirty="0" smtClean="0"/>
              <a:t> Upgrade Plans («RLIUP» – 29-31 Oct. 2013)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962861"/>
          </a:xfrm>
        </p:spPr>
        <p:txBody>
          <a:bodyPr>
            <a:normAutofit lnSpcReduction="10000"/>
          </a:bodyPr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indico.cern.ch/conferenceDisplay.py?ovw=True&amp;confId=260492</a:t>
            </a:r>
            <a:endParaRPr lang="en-GB" dirty="0" smtClean="0"/>
          </a:p>
          <a:p>
            <a:endParaRPr lang="fr-CH" dirty="0"/>
          </a:p>
          <a:p>
            <a:r>
              <a:rPr lang="fr-CH" dirty="0" smtClean="0"/>
              <a:t>No </a:t>
            </a:r>
            <a:r>
              <a:rPr lang="fr-CH" dirty="0" err="1" smtClean="0"/>
              <a:t>experiment</a:t>
            </a:r>
            <a:r>
              <a:rPr lang="fr-CH" dirty="0" smtClean="0"/>
              <a:t> </a:t>
            </a:r>
            <a:r>
              <a:rPr lang="fr-CH" dirty="0" err="1" smtClean="0"/>
              <a:t>supported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proposal</a:t>
            </a:r>
            <a:r>
              <a:rPr lang="fr-CH" dirty="0" smtClean="0"/>
              <a:t> of </a:t>
            </a:r>
            <a:r>
              <a:rPr lang="fr-CH" dirty="0" err="1" smtClean="0"/>
              <a:t>connecting</a:t>
            </a:r>
            <a:r>
              <a:rPr lang="fr-CH" dirty="0" smtClean="0"/>
              <a:t> Linac4 to the PSB </a:t>
            </a:r>
            <a:r>
              <a:rPr lang="fr-CH" dirty="0" err="1" smtClean="0"/>
              <a:t>with</a:t>
            </a:r>
            <a:r>
              <a:rPr lang="fr-CH" dirty="0" smtClean="0"/>
              <a:t> H</a:t>
            </a:r>
            <a:r>
              <a:rPr lang="fr-CH" baseline="30000" dirty="0" smtClean="0"/>
              <a:t>-</a:t>
            </a:r>
            <a:r>
              <a:rPr lang="fr-CH" dirty="0" smtClean="0"/>
              <a:t> injection </a:t>
            </a:r>
            <a:r>
              <a:rPr lang="fr-CH" dirty="0" err="1" smtClean="0"/>
              <a:t>at</a:t>
            </a:r>
            <a:r>
              <a:rPr lang="fr-CH" dirty="0" smtClean="0"/>
              <a:t> 160 MeV </a:t>
            </a:r>
            <a:r>
              <a:rPr lang="fr-CH" dirty="0" err="1" smtClean="0"/>
              <a:t>during</a:t>
            </a:r>
            <a:r>
              <a:rPr lang="fr-CH" dirty="0" smtClean="0"/>
              <a:t> LS1 and LS2 </a:t>
            </a:r>
            <a:r>
              <a:rPr lang="fr-CH" dirty="0" err="1" smtClean="0"/>
              <a:t>because</a:t>
            </a:r>
            <a:r>
              <a:rPr lang="fr-CH" dirty="0" smtClean="0"/>
              <a:t> of the 4.5 </a:t>
            </a:r>
            <a:r>
              <a:rPr lang="fr-CH" dirty="0" err="1" smtClean="0"/>
              <a:t>months</a:t>
            </a:r>
            <a:r>
              <a:rPr lang="fr-CH" dirty="0" smtClean="0"/>
              <a:t> of </a:t>
            </a:r>
            <a:r>
              <a:rPr lang="fr-CH" dirty="0" err="1" smtClean="0"/>
              <a:t>additional</a:t>
            </a:r>
            <a:r>
              <a:rPr lang="fr-CH" dirty="0" smtClean="0"/>
              <a:t> interruption of proton </a:t>
            </a:r>
            <a:r>
              <a:rPr lang="fr-CH" dirty="0" err="1" smtClean="0"/>
              <a:t>physics</a:t>
            </a:r>
            <a:r>
              <a:rPr lang="fr-CH" dirty="0" smtClean="0"/>
              <a:t>.</a:t>
            </a:r>
          </a:p>
          <a:p>
            <a:pPr algn="ctr"/>
            <a:r>
              <a:rPr lang="fr-CH" sz="3200" b="1" dirty="0">
                <a:solidFill>
                  <a:srgbClr val="FF0000"/>
                </a:solidFill>
                <a:latin typeface="Symbol" panose="05050102010706020507" pitchFamily="18" charset="2"/>
              </a:rPr>
              <a:t>ß</a:t>
            </a:r>
            <a:endParaRPr lang="en-GB" sz="3200" b="1" dirty="0">
              <a:solidFill>
                <a:srgbClr val="FF0000"/>
              </a:solidFill>
              <a:latin typeface="Symbol" panose="05050102010706020507" pitchFamily="18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likely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the new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schedule</a:t>
            </a:r>
            <a:r>
              <a:rPr lang="fr-CH" dirty="0" smtClean="0"/>
              <a:t> of LHC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foresee</a:t>
            </a:r>
            <a:r>
              <a:rPr lang="fr-CH" dirty="0" smtClean="0"/>
              <a:t> the </a:t>
            </a:r>
            <a:r>
              <a:rPr lang="fr-CH" dirty="0" err="1" smtClean="0"/>
              <a:t>connection</a:t>
            </a:r>
            <a:r>
              <a:rPr lang="fr-CH" dirty="0" smtClean="0"/>
              <a:t> of Linac4 to the PSB (160 MeV H</a:t>
            </a:r>
            <a:r>
              <a:rPr lang="fr-CH" baseline="30000" dirty="0" smtClean="0"/>
              <a:t>-</a:t>
            </a:r>
            <a:r>
              <a:rPr lang="fr-CH" dirty="0" smtClean="0"/>
              <a:t>) </a:t>
            </a:r>
            <a:r>
              <a:rPr lang="fr-CH" dirty="0" err="1" smtClean="0"/>
              <a:t>during</a:t>
            </a:r>
            <a:r>
              <a:rPr lang="fr-CH" dirty="0" smtClean="0"/>
              <a:t> LS2. The </a:t>
            </a:r>
            <a:r>
              <a:rPr lang="fr-CH" dirty="0" err="1" smtClean="0"/>
              <a:t>start</a:t>
            </a:r>
            <a:r>
              <a:rPr lang="fr-CH" dirty="0" smtClean="0"/>
              <a:t> of LS2 </a:t>
            </a:r>
            <a:r>
              <a:rPr lang="fr-CH" dirty="0" err="1" smtClean="0"/>
              <a:t>itself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probably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in the second </a:t>
            </a:r>
            <a:r>
              <a:rPr lang="fr-CH" dirty="0" err="1" smtClean="0"/>
              <a:t>half</a:t>
            </a:r>
            <a:r>
              <a:rPr lang="fr-CH" dirty="0" smtClean="0"/>
              <a:t> of 2018.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b="1" dirty="0" smtClean="0">
                <a:solidFill>
                  <a:srgbClr val="FF0000"/>
                </a:solidFill>
              </a:rPr>
              <a:t>The planning of the Linac4 </a:t>
            </a:r>
            <a:r>
              <a:rPr lang="fr-CH" b="1" dirty="0" err="1" smtClean="0">
                <a:solidFill>
                  <a:srgbClr val="FF0000"/>
                </a:solidFill>
              </a:rPr>
              <a:t>project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will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however</a:t>
            </a:r>
            <a:r>
              <a:rPr lang="fr-CH" b="1" dirty="0" smtClean="0">
                <a:solidFill>
                  <a:srgbClr val="FF0000"/>
                </a:solidFill>
              </a:rPr>
              <a:t> not change</a:t>
            </a:r>
            <a:r>
              <a:rPr lang="fr-CH" dirty="0" smtClean="0"/>
              <a:t>, to </a:t>
            </a:r>
            <a:r>
              <a:rPr lang="fr-CH" dirty="0" err="1" smtClean="0"/>
              <a:t>preserve</a:t>
            </a:r>
            <a:r>
              <a:rPr lang="fr-CH" dirty="0" smtClean="0"/>
              <a:t> a </a:t>
            </a:r>
            <a:r>
              <a:rPr lang="fr-CH" dirty="0" err="1" smtClean="0"/>
              <a:t>working</a:t>
            </a:r>
            <a:r>
              <a:rPr lang="fr-CH" dirty="0" smtClean="0"/>
              <a:t> alternative to Linac2, in case of </a:t>
            </a:r>
            <a:r>
              <a:rPr lang="fr-CH" dirty="0" err="1" smtClean="0"/>
              <a:t>failure</a:t>
            </a:r>
            <a:r>
              <a:rPr lang="fr-CH" dirty="0" smtClean="0"/>
              <a:t>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Hence</a:t>
            </a:r>
            <a:r>
              <a:rPr lang="fr-CH" dirty="0" smtClean="0"/>
              <a:t> </a:t>
            </a:r>
            <a:r>
              <a:rPr lang="fr-CH" b="1" dirty="0" smtClean="0">
                <a:solidFill>
                  <a:srgbClr val="FF0000"/>
                </a:solidFill>
              </a:rPr>
              <a:t>the goal for the H</a:t>
            </a:r>
            <a:r>
              <a:rPr lang="fr-CH" b="1" baseline="30000" dirty="0" smtClean="0">
                <a:solidFill>
                  <a:srgbClr val="FF0000"/>
                </a:solidFill>
              </a:rPr>
              <a:t>-</a:t>
            </a:r>
            <a:r>
              <a:rPr lang="fr-CH" b="1" dirty="0" smtClean="0">
                <a:solidFill>
                  <a:srgbClr val="FF0000"/>
                </a:solidFill>
              </a:rPr>
              <a:t> ion source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be</a:t>
            </a:r>
            <a:r>
              <a:rPr lang="fr-CH" b="1" dirty="0" smtClean="0">
                <a:solidFill>
                  <a:srgbClr val="FF0000"/>
                </a:solidFill>
              </a:rPr>
              <a:t> of nominal </a:t>
            </a:r>
            <a:r>
              <a:rPr lang="fr-CH" b="1" dirty="0" err="1" smtClean="0">
                <a:solidFill>
                  <a:srgbClr val="FF0000"/>
                </a:solidFill>
              </a:rPr>
              <a:t>characteristics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at</a:t>
            </a:r>
            <a:r>
              <a:rPr lang="fr-CH" b="1" dirty="0" smtClean="0">
                <a:solidFill>
                  <a:srgbClr val="FF0000"/>
                </a:solidFill>
              </a:rPr>
              <a:t> the </a:t>
            </a:r>
            <a:r>
              <a:rPr lang="fr-CH" b="1" dirty="0" err="1" smtClean="0">
                <a:solidFill>
                  <a:srgbClr val="FF0000"/>
                </a:solidFill>
              </a:rPr>
              <a:t>latest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</a:rPr>
              <a:t>in </a:t>
            </a:r>
            <a:r>
              <a:rPr lang="fr-CH" b="1" dirty="0" err="1" smtClean="0">
                <a:solidFill>
                  <a:srgbClr val="FF0000"/>
                </a:solidFill>
              </a:rPr>
              <a:t>February</a:t>
            </a:r>
            <a:r>
              <a:rPr lang="fr-CH" b="1" dirty="0" smtClean="0">
                <a:solidFill>
                  <a:srgbClr val="FF0000"/>
                </a:solidFill>
              </a:rPr>
              <a:t> 2016</a:t>
            </a:r>
            <a:r>
              <a:rPr lang="fr-CH" dirty="0" smtClean="0"/>
              <a:t>, </a:t>
            </a:r>
            <a:r>
              <a:rPr lang="fr-CH" dirty="0" err="1" smtClean="0"/>
              <a:t>when</a:t>
            </a:r>
            <a:r>
              <a:rPr lang="fr-CH" dirty="0" smtClean="0"/>
              <a:t> the </a:t>
            </a:r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627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65513" y="2997200"/>
            <a:ext cx="129614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474400" y="2998800"/>
            <a:ext cx="158744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Updated plan for Linac4 to PSB Connection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24952" y="2997200"/>
            <a:ext cx="403244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336" y="2997200"/>
            <a:ext cx="1450520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1684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09050" y="2349128"/>
            <a:ext cx="638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24952" y="2249403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3064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41176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73624" y="2349128"/>
            <a:ext cx="125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9288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740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551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274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2012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77080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2015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685192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2016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69330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2017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60856" y="2997200"/>
            <a:ext cx="1368112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66085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70141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2018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703512" y="2795661"/>
            <a:ext cx="374846" cy="778246"/>
            <a:chOff x="8587762" y="2795661"/>
            <a:chExt cx="374846" cy="778246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603556" y="2794713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8588710" y="3214856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 rot="2700000">
            <a:off x="87687" y="3049143"/>
            <a:ext cx="25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660856" y="2329259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LS1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88679" y="2329258"/>
            <a:ext cx="1504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LS2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96336" y="2996952"/>
            <a:ext cx="465510" cy="360040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701846" y="2988781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2019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504254" y="2996952"/>
            <a:ext cx="7200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99992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0810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53244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6754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668968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2014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cxnSp>
        <p:nvCxnSpPr>
          <p:cNvPr id="63" name="Elbow Connector 62"/>
          <p:cNvCxnSpPr/>
          <p:nvPr/>
        </p:nvCxnSpPr>
        <p:spPr>
          <a:xfrm rot="5400000">
            <a:off x="4521941" y="3516587"/>
            <a:ext cx="723739" cy="397236"/>
          </a:xfrm>
          <a:prstGeom prst="bentConnector3">
            <a:avLst>
              <a:gd name="adj1" fmla="val 98182"/>
            </a:avLst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685192" y="3353334"/>
            <a:ext cx="0" cy="451876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3111217" y="3805210"/>
            <a:ext cx="1573975" cy="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2048010" y="3805210"/>
            <a:ext cx="1063207" cy="1119902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3851921" y="4055341"/>
            <a:ext cx="833271" cy="869771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5508104" y="3353334"/>
            <a:ext cx="0" cy="723741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706278" y="980728"/>
            <a:ext cx="280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Baseline </a:t>
            </a:r>
            <a:r>
              <a:rPr lang="en-GB" dirty="0">
                <a:solidFill>
                  <a:srgbClr val="C00000"/>
                </a:solidFill>
              </a:rPr>
              <a:t>start of installation in the </a:t>
            </a:r>
            <a:r>
              <a:rPr lang="en-GB" dirty="0" smtClean="0">
                <a:solidFill>
                  <a:srgbClr val="C00000"/>
                </a:solidFill>
              </a:rPr>
              <a:t>PSB: beginning </a:t>
            </a:r>
            <a:r>
              <a:rPr lang="en-GB" dirty="0">
                <a:solidFill>
                  <a:srgbClr val="C00000"/>
                </a:solidFill>
              </a:rPr>
              <a:t>of LS2 </a:t>
            </a:r>
            <a:r>
              <a:rPr lang="en-GB" dirty="0" smtClean="0">
                <a:solidFill>
                  <a:srgbClr val="C00000"/>
                </a:solidFill>
              </a:rPr>
              <a:t>(mid-2018</a:t>
            </a:r>
            <a:r>
              <a:rPr lang="en-GB" dirty="0" smtClean="0">
                <a:solidFill>
                  <a:srgbClr val="C00000"/>
                </a:solidFill>
              </a:rPr>
              <a:t>?)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 flipV="1">
            <a:off x="7069290" y="1934006"/>
            <a:ext cx="0" cy="1010805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8794648">
            <a:off x="-44191" y="4373317"/>
            <a:ext cx="3199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01/2016 Stripping foil and instrumentation test stand during L4 beam reliability run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8794648">
            <a:off x="1791438" y="4621217"/>
            <a:ext cx="2639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07/2016 Start complete H</a:t>
            </a:r>
            <a:r>
              <a:rPr lang="en-GB" b="1" baseline="30000" dirty="0" smtClean="0">
                <a:solidFill>
                  <a:srgbClr val="C00000"/>
                </a:solidFill>
              </a:rPr>
              <a:t>-</a:t>
            </a:r>
            <a:r>
              <a:rPr lang="en-GB" dirty="0" smtClean="0">
                <a:solidFill>
                  <a:srgbClr val="C00000"/>
                </a:solidFill>
              </a:rPr>
              <a:t> injection region “montage à </a:t>
            </a:r>
            <a:r>
              <a:rPr lang="en-GB" dirty="0" err="1" smtClean="0">
                <a:solidFill>
                  <a:srgbClr val="C00000"/>
                </a:solidFill>
              </a:rPr>
              <a:t>blanc</a:t>
            </a:r>
            <a:r>
              <a:rPr lang="en-GB" dirty="0" smtClean="0">
                <a:solidFill>
                  <a:srgbClr val="C00000"/>
                </a:solidFill>
              </a:rPr>
              <a:t>” assembly . 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8794648">
            <a:off x="3828319" y="4621216"/>
            <a:ext cx="2733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12/2016 </a:t>
            </a:r>
            <a:r>
              <a:rPr lang="en-GB" dirty="0" smtClean="0">
                <a:solidFill>
                  <a:srgbClr val="C00000"/>
                </a:solidFill>
              </a:rPr>
              <a:t>all injection </a:t>
            </a:r>
            <a:r>
              <a:rPr lang="en-GB" dirty="0">
                <a:solidFill>
                  <a:srgbClr val="C00000"/>
                </a:solidFill>
              </a:rPr>
              <a:t>hardware </a:t>
            </a:r>
            <a:r>
              <a:rPr lang="en-GB" dirty="0" smtClean="0">
                <a:solidFill>
                  <a:srgbClr val="C00000"/>
                </a:solidFill>
              </a:rPr>
              <a:t>components </a:t>
            </a:r>
            <a:r>
              <a:rPr lang="en-GB" dirty="0">
                <a:solidFill>
                  <a:srgbClr val="C00000"/>
                </a:solidFill>
              </a:rPr>
              <a:t>“ready </a:t>
            </a:r>
            <a:r>
              <a:rPr lang="en-GB" dirty="0" smtClean="0">
                <a:solidFill>
                  <a:srgbClr val="C00000"/>
                </a:solidFill>
              </a:rPr>
              <a:t>for PSB </a:t>
            </a:r>
            <a:r>
              <a:rPr lang="en-GB" dirty="0">
                <a:solidFill>
                  <a:srgbClr val="C00000"/>
                </a:solidFill>
              </a:rPr>
              <a:t>installation</a:t>
            </a:r>
            <a:r>
              <a:rPr lang="en-GB" dirty="0" smtClean="0">
                <a:solidFill>
                  <a:srgbClr val="C00000"/>
                </a:solidFill>
              </a:rPr>
              <a:t>”</a:t>
            </a:r>
            <a:endParaRPr lang="en-US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4674833" y="4055341"/>
            <a:ext cx="833271" cy="869771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ular Callout 3"/>
          <p:cNvSpPr/>
          <p:nvPr/>
        </p:nvSpPr>
        <p:spPr>
          <a:xfrm>
            <a:off x="3188217" y="1193532"/>
            <a:ext cx="2083631" cy="710525"/>
          </a:xfrm>
          <a:prstGeom prst="wedgeRoundRectCallout">
            <a:avLst>
              <a:gd name="adj1" fmla="val 18433"/>
              <a:gd name="adj2" fmla="val 19254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Start of Linac4 </a:t>
            </a:r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64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slipped </a:t>
            </a:r>
            <a:r>
              <a:rPr lang="en-US" dirty="0" smtClean="0"/>
              <a:t>baseline (typical example)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800"/>
            <a:ext cx="9144000" cy="446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3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309" y="120637"/>
            <a:ext cx="6968660" cy="928517"/>
          </a:xfrm>
        </p:spPr>
        <p:txBody>
          <a:bodyPr>
            <a:normAutofit/>
          </a:bodyPr>
          <a:lstStyle/>
          <a:p>
            <a:r>
              <a:rPr lang="fr-CH" dirty="0" smtClean="0"/>
              <a:t>Mandate</a:t>
            </a:r>
            <a:r>
              <a:rPr lang="fr-CH" dirty="0" smtClean="0"/>
              <a:t> </a:t>
            </a:r>
            <a:r>
              <a:rPr lang="fr-CH" dirty="0" smtClean="0"/>
              <a:t>of the </a:t>
            </a:r>
            <a:r>
              <a:rPr lang="fr-CH" dirty="0" err="1" smtClean="0"/>
              <a:t>Review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AutoNum type="alphaLcParenR"/>
            </a:pPr>
            <a:r>
              <a:rPr lang="en-GB" b="1" dirty="0" smtClean="0">
                <a:solidFill>
                  <a:srgbClr val="FF0000"/>
                </a:solidFill>
              </a:rPr>
              <a:t>Review </a:t>
            </a:r>
            <a:r>
              <a:rPr lang="en-GB" b="1" dirty="0">
                <a:solidFill>
                  <a:srgbClr val="FF0000"/>
                </a:solidFill>
              </a:rPr>
              <a:t>of the linac4 ion source Work Package; Compare what has been achieved with respect to what was planned and review what is foreseen</a:t>
            </a:r>
            <a:r>
              <a:rPr lang="en-GB" b="1" dirty="0" smtClean="0">
                <a:solidFill>
                  <a:srgbClr val="FF0000"/>
                </a:solidFill>
              </a:rPr>
              <a:t>. </a:t>
            </a:r>
            <a:r>
              <a:rPr lang="en-GB" b="1" dirty="0" smtClean="0">
                <a:solidFill>
                  <a:srgbClr val="0070C0"/>
                </a:solidFill>
              </a:rPr>
              <a:t>Lessons?</a:t>
            </a:r>
          </a:p>
          <a:p>
            <a:pPr marL="457200" indent="-457200">
              <a:lnSpc>
                <a:spcPct val="120000"/>
              </a:lnSpc>
              <a:spcBef>
                <a:spcPts val="1200"/>
              </a:spcBef>
              <a:buAutoNum type="alphaLcParenR"/>
            </a:pPr>
            <a:r>
              <a:rPr lang="en-GB" b="1" dirty="0" smtClean="0">
                <a:solidFill>
                  <a:srgbClr val="FF0000"/>
                </a:solidFill>
              </a:rPr>
              <a:t>Estimate </a:t>
            </a:r>
            <a:r>
              <a:rPr lang="en-GB" b="1" dirty="0">
                <a:solidFill>
                  <a:srgbClr val="FF0000"/>
                </a:solidFill>
              </a:rPr>
              <a:t>the probability of having a sufficient beam current (40, 60, 80 mA) within the right emittance (0.25 </a:t>
            </a:r>
            <a:r>
              <a:rPr lang="en-GB" b="1" dirty="0" err="1" smtClean="0">
                <a:solidFill>
                  <a:srgbClr val="FF0000"/>
                </a:solidFill>
              </a:rPr>
              <a:t>mm.mrad</a:t>
            </a:r>
            <a:r>
              <a:rPr lang="en-GB" b="1" dirty="0">
                <a:solidFill>
                  <a:srgbClr val="FF0000"/>
                </a:solidFill>
              </a:rPr>
              <a:t>) </a:t>
            </a:r>
            <a:r>
              <a:rPr lang="en-GB" b="1" dirty="0" smtClean="0">
                <a:solidFill>
                  <a:srgbClr val="0070C0"/>
                </a:solidFill>
              </a:rPr>
              <a:t>and the right duration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(100 + 400 </a:t>
            </a:r>
            <a:r>
              <a:rPr lang="en-GB" b="1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b="1" dirty="0" err="1" smtClean="0">
                <a:solidFill>
                  <a:srgbClr val="0070C0"/>
                </a:solidFill>
              </a:rPr>
              <a:t>s</a:t>
            </a:r>
            <a:r>
              <a:rPr lang="en-GB" b="1" dirty="0" smtClean="0">
                <a:solidFill>
                  <a:srgbClr val="0070C0"/>
                </a:solidFill>
              </a:rPr>
              <a:t>) </a:t>
            </a:r>
            <a:r>
              <a:rPr lang="en-GB" b="1" dirty="0" smtClean="0">
                <a:solidFill>
                  <a:srgbClr val="FF0000"/>
                </a:solidFill>
              </a:rPr>
              <a:t>in </a:t>
            </a:r>
            <a:r>
              <a:rPr lang="en-GB" b="1" dirty="0">
                <a:solidFill>
                  <a:srgbClr val="FF0000"/>
                </a:solidFill>
              </a:rPr>
              <a:t>time for the final </a:t>
            </a:r>
            <a:r>
              <a:rPr lang="en-GB" b="1" dirty="0" smtClean="0">
                <a:solidFill>
                  <a:srgbClr val="FF0000"/>
                </a:solidFill>
              </a:rPr>
              <a:t>commissioning (February </a:t>
            </a:r>
            <a:r>
              <a:rPr lang="en-GB" b="1" dirty="0">
                <a:solidFill>
                  <a:srgbClr val="FF0000"/>
                </a:solidFill>
              </a:rPr>
              <a:t>2016</a:t>
            </a:r>
            <a:r>
              <a:rPr lang="en-GB" b="1" dirty="0" smtClean="0">
                <a:solidFill>
                  <a:srgbClr val="FF0000"/>
                </a:solidFill>
              </a:rPr>
              <a:t>).</a:t>
            </a:r>
          </a:p>
          <a:p>
            <a:pPr marL="457200" indent="-457200">
              <a:spcBef>
                <a:spcPts val="1200"/>
              </a:spcBef>
              <a:buAutoNum type="alphaLcParenR"/>
            </a:pPr>
            <a:r>
              <a:rPr lang="en-GB" b="1" dirty="0" smtClean="0">
                <a:solidFill>
                  <a:srgbClr val="FF0000"/>
                </a:solidFill>
              </a:rPr>
              <a:t>Is </a:t>
            </a:r>
            <a:r>
              <a:rPr lang="en-GB" b="1" dirty="0">
                <a:solidFill>
                  <a:srgbClr val="FF0000"/>
                </a:solidFill>
              </a:rPr>
              <a:t>it still necessary to pursue an alternative solution, and is the magnetron source still considered as the most appropriate option? When a decision has to be made and what has to be prepared to make such a source available on-time for the final commissioning of Linac4</a:t>
            </a:r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2125710"/>
            <a:ext cx="8763034" cy="1888026"/>
          </a:xfrm>
        </p:spPr>
        <p:txBody>
          <a:bodyPr>
            <a:normAutofit/>
          </a:bodyPr>
          <a:lstStyle/>
          <a:p>
            <a:pPr algn="ctr"/>
            <a:r>
              <a:rPr lang="fr-CH" sz="4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fr-CH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CH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CH" sz="4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</a:t>
            </a:r>
            <a:r>
              <a:rPr lang="fr-CH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fr-CH" sz="4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CH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help and support!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804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1966</TotalTime>
  <Words>451</Words>
  <Application>Microsoft Office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LIU_PowerPoint_Template</vt:lpstr>
      <vt:lpstr>2nd Linac4 Ion Source Review  - Introduction -</vt:lpstr>
      <vt:lpstr>Linac4 mission</vt:lpstr>
      <vt:lpstr>Outcome of the Review of LHC and Injectors Upgrade Plans («RLIUP» – 29-31 Oct. 2013)</vt:lpstr>
      <vt:lpstr>Updated plan for Linac4 to PSB Connection</vt:lpstr>
      <vt:lpstr>LHC slipped baseline (typical example)</vt:lpstr>
      <vt:lpstr>Mandate of the Review Committee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Roland Garoby</cp:lastModifiedBy>
  <cp:revision>103</cp:revision>
  <cp:lastPrinted>2013-07-29T14:35:32Z</cp:lastPrinted>
  <dcterms:created xsi:type="dcterms:W3CDTF">2011-05-16T09:28:26Z</dcterms:created>
  <dcterms:modified xsi:type="dcterms:W3CDTF">2013-11-13T16:49:09Z</dcterms:modified>
</cp:coreProperties>
</file>