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70" r:id="rId3"/>
    <p:sldId id="285" r:id="rId4"/>
    <p:sldId id="269" r:id="rId5"/>
    <p:sldId id="273" r:id="rId6"/>
    <p:sldId id="272" r:id="rId7"/>
    <p:sldId id="278" r:id="rId8"/>
    <p:sldId id="280" r:id="rId9"/>
    <p:sldId id="281" r:id="rId10"/>
    <p:sldId id="282" r:id="rId11"/>
    <p:sldId id="277" r:id="rId12"/>
    <p:sldId id="284" r:id="rId13"/>
    <p:sldId id="276" r:id="rId14"/>
    <p:sldId id="274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CC"/>
    <a:srgbClr val="CC3300"/>
    <a:srgbClr val="996600"/>
    <a:srgbClr val="FF6600"/>
    <a:srgbClr val="99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DC6DB-D45B-401F-825D-E7654B1FE4D6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57C01-1951-4A1A-B6A6-848F08B250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093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71CF2-36BD-41F7-9245-3ACDB931A89B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8F33F-EC0F-4E1A-A6E5-A51A755CF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922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60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452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410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262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034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445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356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81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97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931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78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3709-BA50-4874-9FF6-0333E42248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62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412776"/>
            <a:ext cx="7772400" cy="1800200"/>
          </a:xfrm>
        </p:spPr>
        <p:txBody>
          <a:bodyPr>
            <a:noAutofit/>
          </a:bodyPr>
          <a:lstStyle/>
          <a:p>
            <a:r>
              <a:rPr lang="fr-FR" sz="4000" dirty="0">
                <a:latin typeface="Times New Roman" pitchFamily="18" charset="0"/>
                <a:cs typeface="Times New Roman" pitchFamily="18" charset="0"/>
              </a:rPr>
              <a:t>Linac4</a:t>
            </a:r>
            <a:r>
              <a:rPr lang="en-GB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4000" dirty="0">
                <a:latin typeface="Times New Roman" pitchFamily="18" charset="0"/>
                <a:cs typeface="Times New Roman" pitchFamily="18" charset="0"/>
              </a:rPr>
            </a:br>
            <a:r>
              <a:rPr lang="fr-FR" sz="4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fr-FR" sz="40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fr-FR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4000" dirty="0">
                <a:latin typeface="Times New Roman" pitchFamily="18" charset="0"/>
                <a:cs typeface="Times New Roman" pitchFamily="18" charset="0"/>
              </a:rPr>
              <a:t>injection </a:t>
            </a:r>
            <a:r>
              <a:rPr lang="fr-FR" sz="4000" dirty="0" smtClean="0">
                <a:latin typeface="Times New Roman" pitchFamily="18" charset="0"/>
                <a:cs typeface="Times New Roman" pitchFamily="18" charset="0"/>
              </a:rPr>
              <a:t>system</a:t>
            </a:r>
            <a:endParaRPr lang="en-GB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51520" y="6300028"/>
            <a:ext cx="27026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Roberto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Guida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PH-DT-DI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211960" y="6309320"/>
            <a:ext cx="47307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Linac4 Ion Source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Review November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14th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2013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guidar\Documents\gas system project\logo_gas_servi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601" y="84849"/>
            <a:ext cx="1284399" cy="77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87794" y="3573016"/>
            <a:ext cx="57639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Carrié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Fayet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Guida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Izquierdo Rosas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Rochez,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Wasem, M. Wilhelmsson</a:t>
            </a:r>
          </a:p>
          <a:p>
            <a:pPr marL="342900" indent="-342900" algn="ctr">
              <a:buAutoNum type="alphaU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Lettry, R.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Scrivens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Mahner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8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10</a:t>
            </a:fld>
            <a:endParaRPr lang="en-GB"/>
          </a:p>
        </p:txBody>
      </p:sp>
      <p:pic>
        <p:nvPicPr>
          <p:cNvPr id="10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Controls and Interface</a:t>
            </a:r>
            <a:endParaRPr lang="en-GB" sz="1400" dirty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Software controls - Interface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" t="3968" r="18112" b="14204"/>
          <a:stretch/>
        </p:blipFill>
        <p:spPr bwMode="auto">
          <a:xfrm>
            <a:off x="1043608" y="1412776"/>
            <a:ext cx="7704856" cy="4455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69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39552" y="980728"/>
            <a:ext cx="8424936" cy="5484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and Alarms: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Detection of abnormal consumption:</a:t>
            </a:r>
          </a:p>
          <a:p>
            <a:pPr marL="800100" lvl="1" indent="-34290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supply level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drop in H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cylinder </a:t>
            </a:r>
          </a:p>
          <a:p>
            <a:pPr marL="800100" lvl="1" indent="-34290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At P regulation level  H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flow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monitoring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Several alarms implemented for system stop, unstable regulation, failure of components, measurements out of range, … 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GB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en-GB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Performances: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Stable operation (the system at the 3 MeV Test Stand is operational since one year)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 density regulation is better than 0.5 mbar at 25 °C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 tested with Pressure set-point for operation from 100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mbara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1800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mbara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About 15 minutes for achieving set-point with standard regulation from vacuum to 1300 </a:t>
            </a:r>
            <a:r>
              <a:rPr lang="en-GB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mbara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(room for improvement)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 smtClean="0"/>
              <a:t>System performances</a:t>
            </a:r>
            <a:endParaRPr lang="en-GB" sz="1400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Controls</a:t>
            </a:r>
            <a:r>
              <a:rPr lang="fr-CH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Performances</a:t>
            </a:r>
            <a:endParaRPr lang="fr-CH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378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12</a:t>
            </a:fld>
            <a:endParaRPr lang="en-GB"/>
          </a:p>
        </p:txBody>
      </p:sp>
      <p:pic>
        <p:nvPicPr>
          <p:cNvPr id="9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/>
              <a:t>System performances</a:t>
            </a:r>
            <a:endParaRPr lang="en-GB" sz="1400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Performances – gas density regulation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5" t="3057" r="6616" b="9837"/>
          <a:stretch/>
        </p:blipFill>
        <p:spPr bwMode="auto">
          <a:xfrm>
            <a:off x="827584" y="1605608"/>
            <a:ext cx="7776864" cy="434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17593" y="4725144"/>
            <a:ext cx="308930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supply flow measured by MFM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179866" y="4894421"/>
            <a:ext cx="776510" cy="175498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11760" y="4399310"/>
            <a:ext cx="223343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</a:t>
            </a:r>
            <a:r>
              <a:rPr lang="en-GB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piezo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-valve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589026" y="4005064"/>
            <a:ext cx="776510" cy="563523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11888" y="1588105"/>
            <a:ext cx="421140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Pressure regulation for the Ion Source H</a:t>
            </a:r>
            <a:r>
              <a:rPr lang="en-GB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supply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496876" y="1926659"/>
            <a:ext cx="480405" cy="422221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4890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/>
            <a:r>
              <a:rPr lang="en-US" sz="3000" dirty="0" smtClean="0">
                <a:latin typeface="Times New Roman" pitchFamily="18" charset="0"/>
              </a:rPr>
              <a:t>Budget analysis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122964"/>
              </p:ext>
            </p:extLst>
          </p:nvPr>
        </p:nvGraphicFramePr>
        <p:xfrm>
          <a:off x="1043608" y="1484784"/>
          <a:ext cx="7840265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304256"/>
                <a:gridCol w="2655689"/>
              </a:tblGrid>
              <a:tr h="370840">
                <a:tc>
                  <a:txBody>
                    <a:bodyPr/>
                    <a:lstStyle/>
                    <a:p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Price (CHF</a:t>
                      </a:r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Team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Ion source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20 k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PH-DT-DI/gas team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LEBT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12 k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PH-DT-DI/gas team</a:t>
                      </a:r>
                      <a:endParaRPr lang="en-GB" noProof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Pipes/connectors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4 k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PH-DT-DI/gas team</a:t>
                      </a:r>
                    </a:p>
                    <a:p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Pressure regulators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5 k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EN-MEF-SI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manpower </a:t>
                      </a:r>
                      <a:endParaRPr lang="en-GB" noProof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(mechanical and electrical)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7 k (165</a:t>
                      </a:r>
                      <a:r>
                        <a:rPr lang="en-GB" baseline="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 hours</a:t>
                      </a:r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PH-DT-DI/gas team</a:t>
                      </a:r>
                    </a:p>
                    <a:p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Functional analysis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PH-DT-DI/gas team</a:t>
                      </a:r>
                      <a:endParaRPr lang="en-GB" noProof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PLC </a:t>
                      </a:r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and I/O </a:t>
                      </a:r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modules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4 k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EN-ICE-PLC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Software PLC and PVSS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GB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EN-ICE-PLC</a:t>
                      </a:r>
                      <a:endParaRPr lang="en-GB" noProof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971600" y="5733256"/>
            <a:ext cx="7344816" cy="40011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2000" u="sng" dirty="0" smtClean="0">
                <a:latin typeface="Times New Roman" pitchFamily="18" charset="0"/>
                <a:cs typeface="Times New Roman" pitchFamily="18" charset="0"/>
              </a:rPr>
              <a:t>About 55 </a:t>
            </a:r>
            <a:r>
              <a:rPr lang="fr-FR" sz="2000" u="sng" dirty="0" err="1" smtClean="0">
                <a:latin typeface="Times New Roman" pitchFamily="18" charset="0"/>
                <a:cs typeface="Times New Roman" pitchFamily="18" charset="0"/>
              </a:rPr>
              <a:t>kCHF</a:t>
            </a:r>
            <a:r>
              <a:rPr lang="fr-FR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CH" sz="2000" u="sng" dirty="0" err="1" smtClean="0">
                <a:latin typeface="Times New Roman" pitchFamily="18" charset="0"/>
                <a:cs typeface="Times New Roman" pitchFamily="18" charset="0"/>
              </a:rPr>
              <a:t>including</a:t>
            </a:r>
            <a:r>
              <a:rPr lang="fr-CH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sz="2000" u="sng" dirty="0" err="1" smtClean="0">
                <a:latin typeface="Times New Roman" pitchFamily="18" charset="0"/>
                <a:cs typeface="Times New Roman" pitchFamily="18" charset="0"/>
              </a:rPr>
              <a:t>manpower</a:t>
            </a:r>
            <a:r>
              <a:rPr lang="fr-FR" sz="2000" u="sng" dirty="0" smtClean="0">
                <a:latin typeface="Times New Roman" pitchFamily="18" charset="0"/>
                <a:cs typeface="Times New Roman" pitchFamily="18" charset="0"/>
              </a:rPr>
              <a:t>) per rack</a:t>
            </a:r>
            <a:endParaRPr lang="en-GB" sz="20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64307" y="1730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1900093" y="35096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Budget for construction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606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14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02815" y="1158418"/>
            <a:ext cx="8605689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H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(or other gases) supply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racks have been built for 3 MeV Test Stand and final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Linac4 system at Bldg400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rack contains fully independent H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supplies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Ion Source and LEBT 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Fundamental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study/record the stability of the 4 systems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 the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coming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months/year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based on experience from gas systems for the LHC experiments which demonstrated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extremely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availability (&gt;99.9% power cuts excluded) over the last years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Spare parts, maintenance, manpower, …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needed for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 to be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reviewed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few months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system has already an on-site redundancy to cope with unexpected failures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Conclusions</a:t>
            </a:r>
            <a:endParaRPr lang="en-GB" sz="1400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Conclusions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250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18773" y="1623264"/>
            <a:ext cx="4357283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H2 supply systems: description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Software Controls and User Interface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 analysis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Outlook</a:t>
            </a:r>
            <a:endParaRPr lang="en-GB" sz="1400" dirty="0"/>
          </a:p>
        </p:txBody>
      </p:sp>
      <p:sp>
        <p:nvSpPr>
          <p:cNvPr id="15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Outlook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23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47320" y="908720"/>
            <a:ext cx="690766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identical systems: 3 MeV Test Stand and Bldg400: 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system contains H</a:t>
            </a:r>
            <a:r>
              <a:rPr lang="en-GB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gas supply for Ion Source and LEBT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supply at 3 MeV Test Stand operational since August 2012</a:t>
            </a:r>
          </a:p>
          <a:p>
            <a:pPr marL="342900" indent="-34290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supply at Linac4 Bldg400 operational since August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Introduction</a:t>
            </a:r>
            <a:endParaRPr lang="en-GB" sz="1400" dirty="0"/>
          </a:p>
        </p:txBody>
      </p:sp>
      <p:sp>
        <p:nvSpPr>
          <p:cNvPr id="15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Linac4 H</a:t>
            </a:r>
            <a:r>
              <a:rPr lang="en-US" sz="3000" baseline="-25000" dirty="0" smtClean="0">
                <a:latin typeface="Times New Roman" pitchFamily="18" charset="0"/>
              </a:rPr>
              <a:t>2</a:t>
            </a:r>
            <a:r>
              <a:rPr lang="en-US" sz="3000" dirty="0" smtClean="0">
                <a:latin typeface="Times New Roman" pitchFamily="18" charset="0"/>
              </a:rPr>
              <a:t> supply system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1" t="30560" r="34495"/>
          <a:stretch/>
        </p:blipFill>
        <p:spPr bwMode="auto">
          <a:xfrm>
            <a:off x="582767" y="2745817"/>
            <a:ext cx="4722961" cy="3594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8" descr="C:\Users\guidar\Documents\LINAC4\poster\DSC0931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6" t="6274" r="15840"/>
          <a:stretch/>
        </p:blipFill>
        <p:spPr bwMode="auto">
          <a:xfrm>
            <a:off x="5416382" y="2379299"/>
            <a:ext cx="2539994" cy="407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7657207" y="3149092"/>
            <a:ext cx="1145849" cy="369332"/>
            <a:chOff x="7075754" y="1991752"/>
            <a:chExt cx="1145849" cy="369332"/>
          </a:xfrm>
        </p:grpSpPr>
        <p:cxnSp>
          <p:nvCxnSpPr>
            <p:cNvPr id="20" name="Straight Arrow Connector 19"/>
            <p:cNvCxnSpPr/>
            <p:nvPr/>
          </p:nvCxnSpPr>
          <p:spPr>
            <a:xfrm flipH="1">
              <a:off x="7075754" y="2176418"/>
              <a:ext cx="36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7459856" y="1991752"/>
              <a:ext cx="761747" cy="369332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33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LEBT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472218" y="3933056"/>
            <a:ext cx="1581694" cy="369332"/>
            <a:chOff x="7070674" y="2708667"/>
            <a:chExt cx="1581694" cy="369332"/>
          </a:xfrm>
        </p:grpSpPr>
        <p:cxnSp>
          <p:nvCxnSpPr>
            <p:cNvPr id="21" name="Straight Arrow Connector 20"/>
            <p:cNvCxnSpPr/>
            <p:nvPr/>
          </p:nvCxnSpPr>
          <p:spPr>
            <a:xfrm flipH="1">
              <a:off x="7070674" y="2893333"/>
              <a:ext cx="36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461016" y="2708667"/>
              <a:ext cx="1191352" cy="369332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33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Ion Source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062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4</a:t>
            </a:fld>
            <a:endParaRPr lang="en-GB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83568" y="2132856"/>
            <a:ext cx="7660239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PH-DT-DI/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GasService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…..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Patrick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Carrié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Roberto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Guida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Albin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Wasem</a:t>
            </a: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EN-MEF…………………	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Fabrice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Fayet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Mats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Wilhelmsson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EN-ICE………………….	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Silvia M. Izquierdo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Rosas,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Jacques Rochez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Linac4……………………	Jacques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Richard, Edgar,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Michael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Introduction</a:t>
            </a:r>
            <a:endParaRPr lang="en-GB" sz="1400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GB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team involved</a:t>
            </a:r>
            <a:endParaRPr lang="en-GB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88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5</a:t>
            </a:fld>
            <a:endParaRPr lang="en-GB"/>
          </a:p>
        </p:txBody>
      </p:sp>
      <p:pic>
        <p:nvPicPr>
          <p:cNvPr id="9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H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 supply systems</a:t>
            </a:r>
            <a:endParaRPr lang="en-GB" sz="1400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Ion Source H</a:t>
            </a:r>
            <a:r>
              <a:rPr lang="en-US" sz="3000" baseline="-25000" dirty="0" smtClean="0">
                <a:latin typeface="Times New Roman" pitchFamily="18" charset="0"/>
              </a:rPr>
              <a:t>2</a:t>
            </a:r>
            <a:r>
              <a:rPr lang="en-US" sz="3000" dirty="0" smtClean="0">
                <a:latin typeface="Times New Roman" pitchFamily="18" charset="0"/>
              </a:rPr>
              <a:t> supply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39552" y="1556792"/>
            <a:ext cx="8590800" cy="4566602"/>
            <a:chOff x="539552" y="1556792"/>
            <a:chExt cx="8590800" cy="4566602"/>
          </a:xfrm>
        </p:grpSpPr>
        <p:pic>
          <p:nvPicPr>
            <p:cNvPr id="12" name="Picture 9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1" t="16131" r="2684" b="6613"/>
            <a:stretch/>
          </p:blipFill>
          <p:spPr bwMode="auto">
            <a:xfrm>
              <a:off x="539552" y="1556792"/>
              <a:ext cx="8510978" cy="45529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588689" y="1654461"/>
              <a:ext cx="2231701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MFM mass-flow 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meters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Monitoring H</a:t>
              </a:r>
              <a:r>
                <a:rPr lang="fr-CH" sz="16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flow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67248" y="2149306"/>
              <a:ext cx="249299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XMPC: pressure controllers</a:t>
              </a:r>
            </a:p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 for redundancy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667191" y="1574983"/>
              <a:ext cx="222528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Ion Source temperature </a:t>
              </a:r>
            </a:p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H</a:t>
              </a:r>
              <a:r>
                <a:rPr lang="en-GB" sz="16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density regulation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97534" y="4156819"/>
              <a:ext cx="2066976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Independent P sensors </a:t>
              </a:r>
            </a:p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monitoring/alarms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572000" y="4957618"/>
              <a:ext cx="294381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Pump unit for better P regulation </a:t>
              </a:r>
            </a:p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working point below </a:t>
              </a:r>
              <a:r>
                <a:rPr lang="en-GB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Patm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59632" y="5327555"/>
              <a:ext cx="9167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fr-CH" sz="16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purge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44450" y="1793034"/>
              <a:ext cx="1579278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Monitoring of </a:t>
              </a:r>
            </a:p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primary supply </a:t>
              </a:r>
            </a:p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line pressure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157682" y="5619338"/>
              <a:ext cx="1972670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959345" y="2580691"/>
              <a:ext cx="156271" cy="28869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1639859" y="5107746"/>
              <a:ext cx="156271" cy="29238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548268" y="2305952"/>
              <a:ext cx="156271" cy="77945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4572000" y="2734081"/>
              <a:ext cx="576064" cy="207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4795041" y="3517458"/>
              <a:ext cx="217391" cy="63936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4354609" y="5277299"/>
              <a:ext cx="217392" cy="34203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1115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6</a:t>
            </a:fld>
            <a:endParaRPr lang="en-GB"/>
          </a:p>
        </p:txBody>
      </p:sp>
      <p:pic>
        <p:nvPicPr>
          <p:cNvPr id="9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LEBT H</a:t>
            </a:r>
            <a:r>
              <a:rPr lang="en-US" sz="3000" baseline="-25000" dirty="0" smtClean="0">
                <a:latin typeface="Times New Roman" pitchFamily="18" charset="0"/>
              </a:rPr>
              <a:t>2</a:t>
            </a:r>
            <a:r>
              <a:rPr lang="en-US" sz="3000" dirty="0" smtClean="0">
                <a:latin typeface="Times New Roman" pitchFamily="18" charset="0"/>
              </a:rPr>
              <a:t> </a:t>
            </a:r>
            <a:r>
              <a:rPr lang="en-US" sz="3000" dirty="0">
                <a:latin typeface="Times New Roman" pitchFamily="18" charset="0"/>
              </a:rPr>
              <a:t>supply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07507" y="1153547"/>
            <a:ext cx="9075214" cy="5227781"/>
            <a:chOff x="107507" y="1153547"/>
            <a:chExt cx="9075214" cy="5227781"/>
          </a:xfrm>
        </p:grpSpPr>
        <p:sp>
          <p:nvSpPr>
            <p:cNvPr id="10" name="Footer Placeholder 4"/>
            <p:cNvSpPr txBox="1">
              <a:spLocks/>
            </p:cNvSpPr>
            <p:nvPr/>
          </p:nvSpPr>
          <p:spPr>
            <a:xfrm rot="16200000">
              <a:off x="-2052493" y="3357272"/>
              <a:ext cx="4680000" cy="360000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400" dirty="0"/>
                <a:t>H</a:t>
              </a:r>
              <a:r>
                <a:rPr lang="en-GB" sz="1400" baseline="-25000" dirty="0"/>
                <a:t>2</a:t>
              </a:r>
              <a:r>
                <a:rPr lang="en-GB" sz="1400" dirty="0"/>
                <a:t> supply </a:t>
              </a:r>
              <a:r>
                <a:rPr lang="en-GB" sz="1400" dirty="0" smtClean="0"/>
                <a:t>systems</a:t>
              </a:r>
              <a:endParaRPr lang="en-GB" sz="1400" dirty="0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46" t="6582" r="11491" b="3542"/>
            <a:stretch/>
          </p:blipFill>
          <p:spPr bwMode="auto">
            <a:xfrm>
              <a:off x="552035" y="1153547"/>
              <a:ext cx="8360425" cy="5227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588689" y="1268760"/>
              <a:ext cx="2231701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MFM mass-flow 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meters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</a:t>
              </a:r>
            </a:p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Monitoring H</a:t>
              </a:r>
              <a:r>
                <a:rPr lang="fr-CH" sz="16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flow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27282" y="1628800"/>
              <a:ext cx="2492990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XMPC: pressure controllers</a:t>
              </a:r>
            </a:p>
            <a:p>
              <a:r>
                <a:rPr lang="en-GB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Two for redundancy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115745" y="4372843"/>
              <a:ext cx="2066976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Independent P 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sensors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monitoring/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alarms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58026" y="5584884"/>
              <a:ext cx="294381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Pump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unit for 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better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 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regulation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working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point 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below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Patm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59632" y="5327555"/>
              <a:ext cx="91672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fr-CH" sz="16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purge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4450" y="1632568"/>
              <a:ext cx="1579278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Monitoring of </a:t>
              </a:r>
            </a:p>
            <a:p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primary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CH" sz="1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supply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 line pressure</a:t>
              </a:r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959345" y="2420225"/>
              <a:ext cx="156271" cy="28869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1639859" y="5107746"/>
              <a:ext cx="156271" cy="29238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548268" y="1920251"/>
              <a:ext cx="806341" cy="102114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5364088" y="2213575"/>
              <a:ext cx="144010" cy="35099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6" idx="0"/>
            </p:cNvCxnSpPr>
            <p:nvPr/>
          </p:nvCxnSpPr>
          <p:spPr>
            <a:xfrm flipH="1" flipV="1">
              <a:off x="6516216" y="3356993"/>
              <a:ext cx="1633017" cy="10158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5221440" y="5900186"/>
              <a:ext cx="55233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7157682" y="5619338"/>
              <a:ext cx="1972670" cy="7619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3416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65465" y="1032118"/>
            <a:ext cx="7378943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Remote monitoring and control 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running on PLC with remote interface in PVSS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Local touch screen is available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Alarms propagated via email/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sms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Prepared following the standard used for gas systems at LHC experiments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Controls and Interface</a:t>
            </a:r>
            <a:endParaRPr lang="en-GB" sz="1400" dirty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Software controls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1560" y="3068960"/>
            <a:ext cx="8484875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Operational </a:t>
            </a:r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</a:p>
          <a:p>
            <a:pPr algn="ctr"/>
            <a:endParaRPr lang="en-GB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(maintenance, modifications)–all the actuators in their fail-safe positions.  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been evacuated from the system. 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Stand-by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(allows interventions on other systems) –The gas system is stopped with all the actuators in their fail-safe positions, 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has not been evacuated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Evacuate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(improve gas purity at 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filling) – H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evacuated from the gas system until a certain pressure threshold is reached.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(normal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system operational state):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 system is running and all the parameters are stable and within the defined limits for this operational state.</a:t>
            </a:r>
          </a:p>
        </p:txBody>
      </p:sp>
    </p:spTree>
    <p:extLst>
      <p:ext uri="{BB962C8B-B14F-4D97-AF65-F5344CB8AC3E}">
        <p14:creationId xmlns:p14="http://schemas.microsoft.com/office/powerpoint/2010/main" val="92629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Controls and Interface</a:t>
            </a:r>
            <a:endParaRPr lang="en-GB" sz="1400" dirty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Software controls - Interface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8" t="13812" r="19292" b="6255"/>
          <a:stretch/>
        </p:blipFill>
        <p:spPr bwMode="auto">
          <a:xfrm>
            <a:off x="1091336" y="1628800"/>
            <a:ext cx="7153072" cy="4625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1052736"/>
            <a:ext cx="150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interface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95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Roberto Guida PH-DT-DI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A3709-BA50-4874-9FF6-0333E422480F}" type="slidenum">
              <a:rPr lang="en-GB" smtClean="0"/>
              <a:t>9</a:t>
            </a:fld>
            <a:endParaRPr lang="en-GB"/>
          </a:p>
        </p:txBody>
      </p:sp>
      <p:pic>
        <p:nvPicPr>
          <p:cNvPr id="10" name="Picture 2" descr="C:\Users\guidar\Documents\gas system project\my PH-DT log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51" r="70772" b="55481"/>
          <a:stretch/>
        </p:blipFill>
        <p:spPr bwMode="auto">
          <a:xfrm>
            <a:off x="11907" y="20650"/>
            <a:ext cx="935413" cy="95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/>
          <p:cNvSpPr txBox="1">
            <a:spLocks/>
          </p:cNvSpPr>
          <p:nvPr/>
        </p:nvSpPr>
        <p:spPr>
          <a:xfrm rot="16200000">
            <a:off x="-2052493" y="3357272"/>
            <a:ext cx="4680000" cy="360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Controls and Interface</a:t>
            </a:r>
            <a:endParaRPr lang="en-GB" sz="1400" dirty="0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title"/>
          </p:nvPr>
        </p:nvSpPr>
        <p:spPr>
          <a:xfrm>
            <a:off x="1124729" y="133347"/>
            <a:ext cx="7632700" cy="649287"/>
          </a:xfrm>
          <a:solidFill>
            <a:srgbClr val="FFFFFF"/>
          </a:solidFill>
          <a:ln w="12700">
            <a:solidFill>
              <a:schemeClr val="tx1"/>
            </a:solidFill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en-US" sz="3000" dirty="0" smtClean="0">
                <a:latin typeface="Times New Roman" pitchFamily="18" charset="0"/>
              </a:rPr>
              <a:t>Software controls - Interface</a:t>
            </a:r>
            <a:endParaRPr lang="en-US" sz="30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" t="4961" r="10626" b="6250"/>
          <a:stretch/>
        </p:blipFill>
        <p:spPr bwMode="auto">
          <a:xfrm>
            <a:off x="827584" y="1700808"/>
            <a:ext cx="7975533" cy="457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908720"/>
            <a:ext cx="75542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On-line values and immediate access to one year data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Values published on DIP for other users (i.e. Linac4 control system)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44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3436</TotalTime>
  <Words>797</Words>
  <Application>Microsoft Office PowerPoint</Application>
  <PresentationFormat>On-screen Show (4:3)</PresentationFormat>
  <Paragraphs>191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Linac4 H2 injection system</vt:lpstr>
      <vt:lpstr>Outlook</vt:lpstr>
      <vt:lpstr>Linac4 H2 supply system</vt:lpstr>
      <vt:lpstr>The team involved</vt:lpstr>
      <vt:lpstr>Ion Source H2 supply</vt:lpstr>
      <vt:lpstr>LEBT H2 supply</vt:lpstr>
      <vt:lpstr>Software controls</vt:lpstr>
      <vt:lpstr>Software controls - Interface</vt:lpstr>
      <vt:lpstr>Software controls - Interface</vt:lpstr>
      <vt:lpstr>Software controls - Interface</vt:lpstr>
      <vt:lpstr>Controls and Performances</vt:lpstr>
      <vt:lpstr>Performances – gas density regulation</vt:lpstr>
      <vt:lpstr>Budget analysis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CF4 recuperation plant  status</dc:title>
  <dc:creator>Roberto Guida</dc:creator>
  <cp:lastModifiedBy>Roberto Guida</cp:lastModifiedBy>
  <cp:revision>105</cp:revision>
  <cp:lastPrinted>2013-11-14T07:46:24Z</cp:lastPrinted>
  <dcterms:created xsi:type="dcterms:W3CDTF">2012-07-04T08:52:18Z</dcterms:created>
  <dcterms:modified xsi:type="dcterms:W3CDTF">2013-11-14T08:41:17Z</dcterms:modified>
</cp:coreProperties>
</file>