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0" r:id="rId3"/>
    <p:sldId id="301" r:id="rId4"/>
    <p:sldId id="302" r:id="rId5"/>
    <p:sldId id="304" r:id="rId6"/>
    <p:sldId id="303" r:id="rId7"/>
    <p:sldId id="283" r:id="rId8"/>
    <p:sldId id="281" r:id="rId9"/>
    <p:sldId id="30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435" autoAdjust="0"/>
  </p:normalViewPr>
  <p:slideViewPr>
    <p:cSldViewPr>
      <p:cViewPr>
        <p:scale>
          <a:sx n="66" d="100"/>
          <a:sy n="66" d="100"/>
        </p:scale>
        <p:origin x="-1194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2E7DCA0-5FC8-44F9-ACAF-96C9896FA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32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F084C-3DE0-4358-91BC-8BD238507E00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32FD6-E3F9-4BCC-86CC-B00156C50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22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ko-KR" dirty="0" smtClean="0"/>
              <a:t>Uli Raich CERN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9C65A6-2246-43B2-81CC-A0C614710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0A344-A9B6-4288-A209-1650D08E0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295400"/>
            <a:ext cx="207645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7695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121B-A1EB-4C41-8F8F-48C22F3EF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2033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90988"/>
            <a:ext cx="4038600" cy="2035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81E27-E2DE-4785-B8A0-A36597E43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FC11-8F36-4A72-AD9C-EF2A1FC0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0509C-11CF-4BD1-88B6-FCA2738CD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6183-6C34-4DB6-8644-7A86FFD20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739BD-FCE6-429B-AB2F-E6EA847A1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E1CF0-1445-4AFE-BD70-95B53677C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08613-9179-40EC-8896-89F678CFD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97B9E-9B7A-49B2-AE53-EC907B195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05D19-A104-4AD1-9679-D8D6868C0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2EE41-12C1-4ECD-9A13-F362589DB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D5446-1B17-4179-8811-9831E364D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twiki.cern.ch/twiki/bin/view/SPL/WebHome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295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mtClean="0"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A252C974-277A-47D7-8CD2-BB7AE8054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8" descr="Linac4-block-diagram.001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152400"/>
            <a:ext cx="56007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Linac4Logo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" y="152400"/>
            <a:ext cx="9731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828800"/>
            <a:ext cx="7772400" cy="1066800"/>
          </a:xfrm>
        </p:spPr>
        <p:txBody>
          <a:bodyPr/>
          <a:lstStyle/>
          <a:p>
            <a:pPr eaLnBrk="1" hangingPunct="1"/>
            <a:r>
              <a:rPr lang="de-CH" sz="3200" dirty="0" smtClean="0"/>
              <a:t>Instrumentation </a:t>
            </a:r>
            <a:r>
              <a:rPr lang="de-CH" sz="3200" dirty="0" err="1" smtClean="0"/>
              <a:t>for</a:t>
            </a:r>
            <a:r>
              <a:rPr lang="de-CH" sz="3200" dirty="0" smtClean="0"/>
              <a:t> </a:t>
            </a:r>
            <a:r>
              <a:rPr lang="de-CH" sz="3200" dirty="0" err="1" smtClean="0"/>
              <a:t>the</a:t>
            </a:r>
            <a:r>
              <a:rPr lang="de-CH" sz="3200" dirty="0" smtClean="0"/>
              <a:t> </a:t>
            </a:r>
            <a:r>
              <a:rPr lang="de-CH" sz="3200" dirty="0" err="1" smtClean="0"/>
              <a:t>new</a:t>
            </a:r>
            <a:r>
              <a:rPr lang="de-CH" sz="3200" dirty="0" smtClean="0"/>
              <a:t/>
            </a:r>
            <a:br>
              <a:rPr lang="de-CH" sz="3200" dirty="0" smtClean="0"/>
            </a:br>
            <a:r>
              <a:rPr lang="de-CH" sz="3200" dirty="0" smtClean="0"/>
              <a:t>H</a:t>
            </a:r>
            <a:r>
              <a:rPr lang="de-CH" sz="3200" baseline="30000" dirty="0" smtClean="0"/>
              <a:t>-</a:t>
            </a:r>
            <a:r>
              <a:rPr lang="de-CH" sz="3200" dirty="0" smtClean="0"/>
              <a:t> </a:t>
            </a:r>
            <a:r>
              <a:rPr lang="de-CH" sz="3200" dirty="0"/>
              <a:t>S</a:t>
            </a:r>
            <a:r>
              <a:rPr lang="de-CH" sz="3200" dirty="0" smtClean="0"/>
              <a:t>ource </a:t>
            </a:r>
            <a:r>
              <a:rPr lang="de-CH" sz="3200" dirty="0"/>
              <a:t>T</a:t>
            </a:r>
            <a:r>
              <a:rPr lang="de-CH" sz="3200" dirty="0" smtClean="0"/>
              <a:t>est </a:t>
            </a:r>
            <a:r>
              <a:rPr lang="de-CH" sz="3200" dirty="0" err="1"/>
              <a:t>B</a:t>
            </a:r>
            <a:r>
              <a:rPr lang="de-CH" sz="3200" dirty="0" err="1" smtClean="0"/>
              <a:t>ench</a:t>
            </a:r>
            <a:r>
              <a:rPr lang="de-CH" sz="3200" dirty="0" smtClean="0"/>
              <a:t> </a:t>
            </a:r>
            <a:endParaRPr lang="en-GB" sz="3200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pPr eaLnBrk="1" hangingPunct="1"/>
            <a:r>
              <a:rPr lang="en-GB" dirty="0" smtClean="0"/>
              <a:t>Linac-4 Ion Source Review </a:t>
            </a:r>
            <a:r>
              <a:rPr lang="en-GB" dirty="0" smtClean="0"/>
              <a:t>2013</a:t>
            </a:r>
            <a:endParaRPr lang="en-GB" dirty="0" smtClean="0"/>
          </a:p>
          <a:p>
            <a:pPr eaLnBrk="1" hangingPunct="1"/>
            <a:r>
              <a:rPr lang="en-GB" dirty="0" err="1" smtClean="0"/>
              <a:t>Uli</a:t>
            </a:r>
            <a:r>
              <a:rPr lang="en-GB" dirty="0" smtClean="0"/>
              <a:t> Raich </a:t>
            </a:r>
            <a:r>
              <a:rPr lang="en-GB" dirty="0" smtClean="0"/>
              <a:t>for the </a:t>
            </a:r>
          </a:p>
          <a:p>
            <a:pPr eaLnBrk="1" hangingPunct="1"/>
            <a:r>
              <a:rPr lang="en-GB" dirty="0" smtClean="0"/>
              <a:t>CERN BE/BI team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C65A6-2246-43B2-81CC-A0C61471025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Instruments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SEMGrid</a:t>
            </a:r>
            <a:endParaRPr lang="de-DE" dirty="0"/>
          </a:p>
          <a:p>
            <a:pPr lvl="1"/>
            <a:r>
              <a:rPr lang="de-DE" dirty="0" smtClean="0"/>
              <a:t>Same </a:t>
            </a:r>
            <a:r>
              <a:rPr lang="de-DE" dirty="0" err="1" smtClean="0"/>
              <a:t>mechanism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 smtClean="0"/>
          </a:p>
          <a:p>
            <a:pPr lvl="1"/>
            <a:r>
              <a:rPr lang="de-DE" dirty="0" smtClean="0"/>
              <a:t>Wires can be polarized in addition to</a:t>
            </a:r>
            <a:r>
              <a:rPr lang="de-DE" dirty="0"/>
              <a:t> </a:t>
            </a:r>
            <a:r>
              <a:rPr lang="de-DE" dirty="0" smtClean="0"/>
              <a:t>polarizing the frame</a:t>
            </a:r>
            <a:endParaRPr lang="de-DE" dirty="0" smtClean="0"/>
          </a:p>
          <a:p>
            <a:pPr lvl="1"/>
            <a:r>
              <a:rPr lang="de-DE" dirty="0" smtClean="0"/>
              <a:t>New analogue electronics (foreseen for Linac-4</a:t>
            </a:r>
            <a:r>
              <a:rPr lang="de-DE" dirty="0" smtClean="0">
                <a:solidFill>
                  <a:srgbClr val="0070C0"/>
                </a:solidFill>
              </a:rPr>
              <a:t>) (done)</a:t>
            </a:r>
            <a:endParaRPr lang="de-DE" dirty="0" smtClean="0">
              <a:solidFill>
                <a:srgbClr val="0070C0"/>
              </a:solidFill>
            </a:endParaRPr>
          </a:p>
          <a:p>
            <a:r>
              <a:rPr lang="de-DE" dirty="0" smtClean="0"/>
              <a:t>Faraday Cup</a:t>
            </a:r>
          </a:p>
          <a:p>
            <a:pPr lvl="1"/>
            <a:r>
              <a:rPr lang="de-DE" dirty="0" err="1" smtClean="0"/>
              <a:t>Possibility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polarize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smtClean="0"/>
              <a:t>46 </a:t>
            </a:r>
            <a:r>
              <a:rPr lang="de-DE" dirty="0" err="1" smtClean="0"/>
              <a:t>kV</a:t>
            </a:r>
            <a:r>
              <a:rPr lang="de-DE" dirty="0" smtClean="0"/>
              <a:t> (variable)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endParaRPr lang="de-DE" dirty="0" smtClean="0"/>
          </a:p>
          <a:p>
            <a:pPr lvl="1"/>
            <a:r>
              <a:rPr lang="de-DE" dirty="0" smtClean="0"/>
              <a:t>Alternative: spectrometer which will not be used for Linac-4 any </a:t>
            </a:r>
            <a:r>
              <a:rPr lang="de-DE" dirty="0" smtClean="0"/>
              <a:t>more </a:t>
            </a:r>
            <a:r>
              <a:rPr lang="de-DE" dirty="0" smtClean="0">
                <a:solidFill>
                  <a:srgbClr val="0070C0"/>
                </a:solidFill>
              </a:rPr>
              <a:t>(Faraday Cup is not polarized, only usable to measure beam intensity but not beam energy)</a:t>
            </a:r>
            <a:endParaRPr lang="de-DE" dirty="0" smtClean="0">
              <a:solidFill>
                <a:srgbClr val="0070C0"/>
              </a:solidFill>
            </a:endParaRPr>
          </a:p>
          <a:p>
            <a:r>
              <a:rPr lang="de-DE" dirty="0" smtClean="0"/>
              <a:t>Chinese copy of LEBT </a:t>
            </a:r>
            <a:r>
              <a:rPr lang="de-DE" dirty="0" smtClean="0"/>
              <a:t>transformer </a:t>
            </a:r>
            <a:r>
              <a:rPr lang="de-DE" dirty="0" smtClean="0">
                <a:solidFill>
                  <a:srgbClr val="0070C0"/>
                </a:solidFill>
              </a:rPr>
              <a:t>(done)</a:t>
            </a:r>
            <a:endParaRPr lang="de-DE" dirty="0" smtClean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Instruments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smtClean="0"/>
              <a:t>stand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meter</a:t>
            </a:r>
            <a:endParaRPr lang="en-US" dirty="0" smtClean="0"/>
          </a:p>
          <a:p>
            <a:pPr lvl="1"/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foreseen</a:t>
            </a:r>
            <a:r>
              <a:rPr lang="de-DE" dirty="0" smtClean="0"/>
              <a:t> (2 </a:t>
            </a:r>
            <a:r>
              <a:rPr lang="de-DE" dirty="0" err="1" smtClean="0"/>
              <a:t>independant</a:t>
            </a:r>
            <a:r>
              <a:rPr lang="de-DE" dirty="0" smtClean="0"/>
              <a:t> </a:t>
            </a:r>
            <a:r>
              <a:rPr lang="de-DE" dirty="0" err="1" smtClean="0"/>
              <a:t>slits</a:t>
            </a:r>
            <a:r>
              <a:rPr lang="de-DE" dirty="0" smtClean="0"/>
              <a:t>?)</a:t>
            </a:r>
          </a:p>
          <a:p>
            <a:pPr lvl="1"/>
            <a:r>
              <a:rPr lang="de-DE" dirty="0" smtClean="0"/>
              <a:t>Software was designed for commissioning only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either needs to be maintained or replaced by standard CO Java application (4-5 months</a:t>
            </a:r>
            <a:r>
              <a:rPr lang="de-DE" dirty="0"/>
              <a:t> </a:t>
            </a:r>
            <a:r>
              <a:rPr lang="de-DE" dirty="0" smtClean="0"/>
              <a:t>of work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smtClean="0">
                <a:solidFill>
                  <a:srgbClr val="0070C0"/>
                </a:solidFill>
              </a:rPr>
              <a:t>(We now have 1 emittance meter for 45 keV and</a:t>
            </a:r>
            <a:br>
              <a:rPr lang="de-DE" dirty="0" smtClean="0">
                <a:solidFill>
                  <a:srgbClr val="0070C0"/>
                </a:solidFill>
              </a:rPr>
            </a:br>
            <a:r>
              <a:rPr lang="de-DE" dirty="0" smtClean="0">
                <a:solidFill>
                  <a:srgbClr val="0070C0"/>
                </a:solidFill>
              </a:rPr>
              <a:t>1 emittance meter for 3 MeV)</a:t>
            </a:r>
            <a:endParaRPr lang="de-DE" dirty="0" smtClean="0">
              <a:solidFill>
                <a:srgbClr val="0070C0"/>
              </a:solidFill>
            </a:endParaRPr>
          </a:p>
          <a:p>
            <a:r>
              <a:rPr lang="de-DE" dirty="0" smtClean="0"/>
              <a:t>Diagnostics of electrons from source to be specified and not </a:t>
            </a:r>
            <a:r>
              <a:rPr lang="de-DE" dirty="0" smtClean="0"/>
              <a:t>counted</a:t>
            </a:r>
            <a:br>
              <a:rPr lang="de-DE" dirty="0" smtClean="0"/>
            </a:br>
            <a:r>
              <a:rPr lang="de-DE" dirty="0" smtClean="0">
                <a:solidFill>
                  <a:srgbClr val="0070C0"/>
                </a:solidFill>
              </a:rPr>
              <a:t>(not done)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To my best knowledge this has been done within the budget and within the foreseen delays</a:t>
            </a:r>
            <a:endParaRPr lang="de-DE" dirty="0" smtClean="0">
              <a:solidFill>
                <a:srgbClr val="0070C0"/>
              </a:solidFill>
            </a:endParaRPr>
          </a:p>
          <a:p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0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been done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Copied the instrumentation we have in the LEBT at Linac-4 (Faraday Cup and wire grid)</a:t>
            </a:r>
          </a:p>
          <a:p>
            <a:r>
              <a:rPr lang="en-US" dirty="0" smtClean="0"/>
              <a:t>Kept the 45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meter, now installed on the test stand</a:t>
            </a:r>
          </a:p>
          <a:p>
            <a:r>
              <a:rPr lang="en-US" dirty="0" smtClean="0"/>
              <a:t>Built a new slit &amp; grid device working at 3 MeV installed in the Linac-4 tunnel</a:t>
            </a:r>
          </a:p>
          <a:p>
            <a:r>
              <a:rPr lang="en-US" dirty="0" smtClean="0"/>
              <a:t>Chinese copy of the LEBT transformer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7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 Cup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0"/>
            <a:ext cx="5628217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LEBT wire grids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7" b="22825"/>
          <a:stretch/>
        </p:blipFill>
        <p:spPr>
          <a:xfrm>
            <a:off x="76200" y="2133600"/>
            <a:ext cx="4214553" cy="34297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29538" r="36954" b="33269"/>
          <a:stretch/>
        </p:blipFill>
        <p:spPr>
          <a:xfrm>
            <a:off x="4427411" y="1828800"/>
            <a:ext cx="4687560" cy="23596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4724400"/>
            <a:ext cx="400462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Analogue electronics has been updated to latest</a:t>
            </a:r>
          </a:p>
          <a:p>
            <a:r>
              <a:rPr lang="en-US" dirty="0"/>
              <a:t>v</a:t>
            </a:r>
            <a:r>
              <a:rPr lang="en-US" dirty="0" smtClean="0"/>
              <a:t>ersion</a:t>
            </a:r>
          </a:p>
          <a:p>
            <a:r>
              <a:rPr lang="en-US" dirty="0" smtClean="0"/>
              <a:t>Sandwich of horizontal and vertical plane</a:t>
            </a:r>
          </a:p>
          <a:p>
            <a:r>
              <a:rPr lang="en-US" dirty="0" smtClean="0"/>
              <a:t>24 wires with increasing wire spacing towards</a:t>
            </a:r>
            <a:br>
              <a:rPr lang="en-US" dirty="0" smtClean="0"/>
            </a:br>
            <a:r>
              <a:rPr lang="en-US" dirty="0" smtClean="0"/>
              <a:t> the outside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2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Measurement</a:t>
            </a:r>
            <a:endParaRPr lang="en-US" dirty="0"/>
          </a:p>
        </p:txBody>
      </p:sp>
      <p:pic>
        <p:nvPicPr>
          <p:cNvPr id="7" name="Content Placeholder 6" descr="DSCN01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5628217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72325" y="2057400"/>
            <a:ext cx="3071675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Slit and grid phase space scanner</a:t>
            </a:r>
          </a:p>
          <a:p>
            <a:endParaRPr lang="en-US" dirty="0" smtClean="0"/>
          </a:p>
          <a:p>
            <a:r>
              <a:rPr lang="en-US" dirty="0" smtClean="0"/>
              <a:t>L-shaped 0.1mm slit moves under</a:t>
            </a:r>
          </a:p>
          <a:p>
            <a:r>
              <a:rPr lang="en-US" dirty="0" smtClean="0"/>
              <a:t>45 degrees</a:t>
            </a:r>
          </a:p>
          <a:p>
            <a:endParaRPr lang="en-US" dirty="0" smtClean="0"/>
          </a:p>
          <a:p>
            <a:r>
              <a:rPr lang="en-US" dirty="0" smtClean="0"/>
              <a:t>Slit and grids move independently</a:t>
            </a:r>
          </a:p>
          <a:p>
            <a:r>
              <a:rPr lang="en-US" dirty="0" smtClean="0"/>
              <a:t>Positioning precision: 50 µm</a:t>
            </a:r>
          </a:p>
          <a:p>
            <a:r>
              <a:rPr lang="en-US" dirty="0" smtClean="0"/>
              <a:t>Movement PLC controlled</a:t>
            </a:r>
          </a:p>
          <a:p>
            <a:endParaRPr lang="en-US" dirty="0" smtClean="0"/>
          </a:p>
          <a:p>
            <a:r>
              <a:rPr lang="en-US" dirty="0" smtClean="0"/>
              <a:t>Slit and grids mounted in </a:t>
            </a:r>
            <a:br>
              <a:rPr lang="en-US" dirty="0" smtClean="0"/>
            </a:br>
            <a:r>
              <a:rPr lang="en-US" dirty="0" smtClean="0"/>
              <a:t>2 independent vacuum boxes which</a:t>
            </a:r>
            <a:br>
              <a:rPr lang="en-US" dirty="0" smtClean="0"/>
            </a:br>
            <a:r>
              <a:rPr lang="en-US" dirty="0" smtClean="0"/>
              <a:t>can be separated</a:t>
            </a:r>
          </a:p>
          <a:p>
            <a:endParaRPr lang="en-US" dirty="0" smtClean="0"/>
          </a:p>
          <a:p>
            <a:r>
              <a:rPr lang="en-US" dirty="0" smtClean="0"/>
              <a:t>Horizontal and vertical </a:t>
            </a:r>
            <a:r>
              <a:rPr lang="en-US" dirty="0" err="1" smtClean="0"/>
              <a:t>SEMGrid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wire distance .75 mm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30 signal wires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readout with home built 36 channel</a:t>
            </a:r>
            <a:br>
              <a:rPr lang="en-US" dirty="0" smtClean="0"/>
            </a:br>
            <a:r>
              <a:rPr lang="en-US" dirty="0" smtClean="0"/>
              <a:t>  250 kHz ADC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time resolved profiles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Transformers</a:t>
            </a:r>
            <a:endParaRPr lang="en-US" dirty="0"/>
          </a:p>
        </p:txBody>
      </p:sp>
      <p:pic>
        <p:nvPicPr>
          <p:cNvPr id="7" name="Content Placeholder 6" descr="trafoLEB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10200" y="1752600"/>
            <a:ext cx="5628217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Picture 6" descr="A4)First-trafo-coupe"/>
          <p:cNvPicPr>
            <a:picLocks noChangeAspect="1" noChangeArrowheads="1"/>
          </p:cNvPicPr>
          <p:nvPr/>
        </p:nvPicPr>
        <p:blipFill>
          <a:blip r:embed="rId3" cstate="print"/>
          <a:srcRect l="10046" r="13599" b="-4762"/>
          <a:stretch>
            <a:fillRect/>
          </a:stretch>
        </p:blipFill>
        <p:spPr bwMode="auto">
          <a:xfrm>
            <a:off x="2209800" y="2057400"/>
            <a:ext cx="30734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2438400"/>
            <a:ext cx="252344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magnetic shielding</a:t>
            </a:r>
          </a:p>
          <a:p>
            <a:r>
              <a:rPr lang="en-US" dirty="0" smtClean="0"/>
              <a:t>avoids interference from</a:t>
            </a:r>
          </a:p>
          <a:p>
            <a:r>
              <a:rPr lang="en-US" dirty="0" smtClean="0"/>
              <a:t>nearby pulsing quads</a:t>
            </a:r>
          </a:p>
          <a:p>
            <a:endParaRPr lang="en-US" dirty="0" smtClean="0"/>
          </a:p>
          <a:p>
            <a:r>
              <a:rPr lang="en-US" dirty="0" smtClean="0"/>
              <a:t>Shielding simulation and </a:t>
            </a:r>
          </a:p>
          <a:p>
            <a:r>
              <a:rPr lang="en-US" dirty="0" smtClean="0"/>
              <a:t>test measurements  have</a:t>
            </a:r>
          </a:p>
          <a:p>
            <a:r>
              <a:rPr lang="en-US" dirty="0"/>
              <a:t>b</a:t>
            </a:r>
            <a:r>
              <a:rPr lang="en-US" dirty="0" smtClean="0"/>
              <a:t>een done </a:t>
            </a:r>
          </a:p>
          <a:p>
            <a:endParaRPr lang="de-DE" dirty="0"/>
          </a:p>
          <a:p>
            <a:r>
              <a:rPr lang="de-DE" dirty="0" smtClean="0"/>
              <a:t>New </a:t>
            </a:r>
            <a:r>
              <a:rPr lang="de-DE" dirty="0" err="1" smtClean="0"/>
              <a:t>electronics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software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L4</a:t>
            </a:r>
            <a:br>
              <a:rPr lang="de-DE" dirty="0" smtClean="0"/>
            </a:br>
            <a:r>
              <a:rPr lang="de-DE" dirty="0" smtClean="0"/>
              <a:t>Needs </a:t>
            </a:r>
            <a:r>
              <a:rPr lang="de-DE" dirty="0" err="1" smtClean="0"/>
              <a:t>no</a:t>
            </a:r>
            <a:r>
              <a:rPr lang="de-DE" dirty="0" smtClean="0"/>
              <a:t> additional </a:t>
            </a:r>
            <a:r>
              <a:rPr lang="de-DE" dirty="0" err="1" smtClean="0"/>
              <a:t>work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Maintainance</a:t>
            </a:r>
            <a:r>
              <a:rPr lang="en-US" dirty="0" smtClean="0"/>
              <a:t> manpower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 month FTE per year for </a:t>
            </a:r>
          </a:p>
          <a:p>
            <a:r>
              <a:rPr lang="en-US" dirty="0" smtClean="0"/>
              <a:t>Small changes </a:t>
            </a:r>
          </a:p>
          <a:p>
            <a:r>
              <a:rPr lang="en-US" dirty="0" smtClean="0"/>
              <a:t>Maintaining mechanisms</a:t>
            </a:r>
          </a:p>
          <a:p>
            <a:r>
              <a:rPr lang="en-US" dirty="0" smtClean="0"/>
              <a:t>Keep electronics + software running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14.11.2013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8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8939</TotalTime>
  <Words>347</Words>
  <Application>Microsoft Office PowerPoint</Application>
  <PresentationFormat>On-screen Show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Instrumentation for the new H- Source Test Bench </vt:lpstr>
      <vt:lpstr>Instruments for new test stand</vt:lpstr>
      <vt:lpstr>Instruments for new test stand (2)</vt:lpstr>
      <vt:lpstr>What has been done</vt:lpstr>
      <vt:lpstr>Faraday Cup</vt:lpstr>
      <vt:lpstr>LEBT wire grids</vt:lpstr>
      <vt:lpstr>Transverse Emittance Measurement</vt:lpstr>
      <vt:lpstr>Current Transformers</vt:lpstr>
      <vt:lpstr>Maintainance manpower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Uli Raich</cp:lastModifiedBy>
  <cp:revision>107</cp:revision>
  <dcterms:created xsi:type="dcterms:W3CDTF">2008-02-11T10:04:25Z</dcterms:created>
  <dcterms:modified xsi:type="dcterms:W3CDTF">2013-11-08T16:20:43Z</dcterms:modified>
</cp:coreProperties>
</file>