
<file path=[Content_Types].xml><?xml version="1.0" encoding="utf-8"?>
<Types xmlns="http://schemas.openxmlformats.org/package/2006/content-types">
  <Default Extension="png" ContentType="image/png"/>
  <Default Extension="bin" ContentType="application/vnd.openxmlformats-officedocument.oleObject"/>
  <Default Extension="tmp"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6" r:id="rId2"/>
    <p:sldId id="257" r:id="rId3"/>
    <p:sldId id="258" r:id="rId4"/>
    <p:sldId id="278" r:id="rId5"/>
    <p:sldId id="259" r:id="rId6"/>
    <p:sldId id="260" r:id="rId7"/>
    <p:sldId id="273" r:id="rId8"/>
    <p:sldId id="271" r:id="rId9"/>
    <p:sldId id="261" r:id="rId10"/>
    <p:sldId id="262" r:id="rId11"/>
    <p:sldId id="274" r:id="rId12"/>
    <p:sldId id="275" r:id="rId13"/>
    <p:sldId id="264" r:id="rId14"/>
    <p:sldId id="276" r:id="rId15"/>
    <p:sldId id="269" r:id="rId16"/>
    <p:sldId id="265" r:id="rId17"/>
    <p:sldId id="277" r:id="rId18"/>
  </p:sldIdLst>
  <p:sldSz cx="9144000" cy="6858000" type="screen4x3"/>
  <p:notesSz cx="6811963" cy="99425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344" autoAdjust="0"/>
    <p:restoredTop sz="94660"/>
  </p:normalViewPr>
  <p:slideViewPr>
    <p:cSldViewPr>
      <p:cViewPr>
        <p:scale>
          <a:sx n="100" d="100"/>
          <a:sy n="100" d="100"/>
        </p:scale>
        <p:origin x="-384" y="-16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image" Target="../media/image10.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51163" cy="4968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9213" y="0"/>
            <a:ext cx="2951162" cy="496888"/>
          </a:xfrm>
          <a:prstGeom prst="rect">
            <a:avLst/>
          </a:prstGeom>
        </p:spPr>
        <p:txBody>
          <a:bodyPr vert="horz" lIns="91440" tIns="45720" rIns="91440" bIns="45720" rtlCol="0"/>
          <a:lstStyle>
            <a:lvl1pPr algn="r">
              <a:defRPr sz="1200"/>
            </a:lvl1pPr>
          </a:lstStyle>
          <a:p>
            <a:fld id="{1E03D372-5190-4380-B26D-6EFD1D895406}" type="datetimeFigureOut">
              <a:rPr lang="en-GB" smtClean="0"/>
              <a:t>13/11/2013</a:t>
            </a:fld>
            <a:endParaRPr lang="en-GB"/>
          </a:p>
        </p:txBody>
      </p:sp>
      <p:sp>
        <p:nvSpPr>
          <p:cNvPr id="4" name="Slide Image Placeholder 3"/>
          <p:cNvSpPr>
            <a:spLocks noGrp="1" noRot="1" noChangeAspect="1"/>
          </p:cNvSpPr>
          <p:nvPr>
            <p:ph type="sldImg" idx="2"/>
          </p:nvPr>
        </p:nvSpPr>
        <p:spPr>
          <a:xfrm>
            <a:off x="922338" y="746125"/>
            <a:ext cx="4967287" cy="372745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1038" y="4722813"/>
            <a:ext cx="5449887" cy="4473575"/>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44038"/>
            <a:ext cx="2951163" cy="4968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9213" y="9444038"/>
            <a:ext cx="2951162" cy="496887"/>
          </a:xfrm>
          <a:prstGeom prst="rect">
            <a:avLst/>
          </a:prstGeom>
        </p:spPr>
        <p:txBody>
          <a:bodyPr vert="horz" lIns="91440" tIns="45720" rIns="91440" bIns="45720" rtlCol="0" anchor="b"/>
          <a:lstStyle>
            <a:lvl1pPr algn="r">
              <a:defRPr sz="1200"/>
            </a:lvl1pPr>
          </a:lstStyle>
          <a:p>
            <a:fld id="{5C33C7E2-4BE4-4B98-A85E-F688935195F0}" type="slidenum">
              <a:rPr lang="en-GB" smtClean="0"/>
              <a:t>‹#›</a:t>
            </a:fld>
            <a:endParaRPr lang="en-GB"/>
          </a:p>
        </p:txBody>
      </p:sp>
    </p:spTree>
    <p:extLst>
      <p:ext uri="{BB962C8B-B14F-4D97-AF65-F5344CB8AC3E}">
        <p14:creationId xmlns:p14="http://schemas.microsoft.com/office/powerpoint/2010/main" val="42427650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C33C7E2-4BE4-4B98-A85E-F688935195F0}" type="slidenum">
              <a:rPr lang="en-GB" smtClean="0"/>
              <a:t>1</a:t>
            </a:fld>
            <a:endParaRPr lang="en-GB"/>
          </a:p>
        </p:txBody>
      </p:sp>
    </p:spTree>
    <p:extLst>
      <p:ext uri="{BB962C8B-B14F-4D97-AF65-F5344CB8AC3E}">
        <p14:creationId xmlns:p14="http://schemas.microsoft.com/office/powerpoint/2010/main" val="12362673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C33C7E2-4BE4-4B98-A85E-F688935195F0}" type="slidenum">
              <a:rPr lang="en-GB" smtClean="0"/>
              <a:t>6</a:t>
            </a:fld>
            <a:endParaRPr lang="en-GB"/>
          </a:p>
        </p:txBody>
      </p:sp>
    </p:spTree>
    <p:extLst>
      <p:ext uri="{BB962C8B-B14F-4D97-AF65-F5344CB8AC3E}">
        <p14:creationId xmlns:p14="http://schemas.microsoft.com/office/powerpoint/2010/main" val="23082816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C33C7E2-4BE4-4B98-A85E-F688935195F0}" type="slidenum">
              <a:rPr lang="en-GB" smtClean="0"/>
              <a:t>10</a:t>
            </a:fld>
            <a:endParaRPr lang="en-GB"/>
          </a:p>
        </p:txBody>
      </p:sp>
    </p:spTree>
    <p:extLst>
      <p:ext uri="{BB962C8B-B14F-4D97-AF65-F5344CB8AC3E}">
        <p14:creationId xmlns:p14="http://schemas.microsoft.com/office/powerpoint/2010/main" val="7135617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D84C2B57-366A-4CFE-9F88-FFE4DD30F880}" type="datetime1">
              <a:rPr lang="en-GB" smtClean="0"/>
              <a:t>13/11/2013</a:t>
            </a:fld>
            <a:endParaRPr lang="en-GB"/>
          </a:p>
        </p:txBody>
      </p:sp>
      <p:sp>
        <p:nvSpPr>
          <p:cNvPr id="5" name="Footer Placeholder 4"/>
          <p:cNvSpPr>
            <a:spLocks noGrp="1"/>
          </p:cNvSpPr>
          <p:nvPr>
            <p:ph type="ftr" sz="quarter" idx="11"/>
          </p:nvPr>
        </p:nvSpPr>
        <p:spPr/>
        <p:txBody>
          <a:bodyPr/>
          <a:lstStyle/>
          <a:p>
            <a:r>
              <a:rPr lang="en-US" smtClean="0"/>
              <a:t>Linac4 Ion Source Review - 14th November 2013</a:t>
            </a:r>
            <a:endParaRPr lang="en-GB"/>
          </a:p>
        </p:txBody>
      </p:sp>
      <p:sp>
        <p:nvSpPr>
          <p:cNvPr id="6" name="Slide Number Placeholder 5"/>
          <p:cNvSpPr>
            <a:spLocks noGrp="1"/>
          </p:cNvSpPr>
          <p:nvPr>
            <p:ph type="sldNum" sz="quarter" idx="12"/>
          </p:nvPr>
        </p:nvSpPr>
        <p:spPr/>
        <p:txBody>
          <a:bodyPr/>
          <a:lstStyle/>
          <a:p>
            <a:fld id="{CB995605-ECCC-4DF4-8282-3BD0E13C2EFA}" type="slidenum">
              <a:rPr lang="en-GB" smtClean="0"/>
              <a:t>‹#›</a:t>
            </a:fld>
            <a:endParaRPr lang="en-GB"/>
          </a:p>
        </p:txBody>
      </p:sp>
    </p:spTree>
    <p:extLst>
      <p:ext uri="{BB962C8B-B14F-4D97-AF65-F5344CB8AC3E}">
        <p14:creationId xmlns:p14="http://schemas.microsoft.com/office/powerpoint/2010/main" val="4168199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D1A542B-41ED-4019-8D83-176A51EE05A4}" type="datetime1">
              <a:rPr lang="en-GB" smtClean="0"/>
              <a:t>13/11/2013</a:t>
            </a:fld>
            <a:endParaRPr lang="en-GB"/>
          </a:p>
        </p:txBody>
      </p:sp>
      <p:sp>
        <p:nvSpPr>
          <p:cNvPr id="5" name="Footer Placeholder 4"/>
          <p:cNvSpPr>
            <a:spLocks noGrp="1"/>
          </p:cNvSpPr>
          <p:nvPr>
            <p:ph type="ftr" sz="quarter" idx="11"/>
          </p:nvPr>
        </p:nvSpPr>
        <p:spPr/>
        <p:txBody>
          <a:bodyPr/>
          <a:lstStyle/>
          <a:p>
            <a:r>
              <a:rPr lang="en-US" smtClean="0"/>
              <a:t>Linac4 Ion Source Review - 14th November 2013</a:t>
            </a:r>
            <a:endParaRPr lang="en-GB"/>
          </a:p>
        </p:txBody>
      </p:sp>
      <p:sp>
        <p:nvSpPr>
          <p:cNvPr id="6" name="Slide Number Placeholder 5"/>
          <p:cNvSpPr>
            <a:spLocks noGrp="1"/>
          </p:cNvSpPr>
          <p:nvPr>
            <p:ph type="sldNum" sz="quarter" idx="12"/>
          </p:nvPr>
        </p:nvSpPr>
        <p:spPr/>
        <p:txBody>
          <a:bodyPr/>
          <a:lstStyle/>
          <a:p>
            <a:fld id="{CB995605-ECCC-4DF4-8282-3BD0E13C2EFA}" type="slidenum">
              <a:rPr lang="en-GB" smtClean="0"/>
              <a:t>‹#›</a:t>
            </a:fld>
            <a:endParaRPr lang="en-GB"/>
          </a:p>
        </p:txBody>
      </p:sp>
    </p:spTree>
    <p:extLst>
      <p:ext uri="{BB962C8B-B14F-4D97-AF65-F5344CB8AC3E}">
        <p14:creationId xmlns:p14="http://schemas.microsoft.com/office/powerpoint/2010/main" val="4056676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3E68361-EBEA-44F4-92B8-4C8288482E6F}" type="datetime1">
              <a:rPr lang="en-GB" smtClean="0"/>
              <a:t>13/11/2013</a:t>
            </a:fld>
            <a:endParaRPr lang="en-GB"/>
          </a:p>
        </p:txBody>
      </p:sp>
      <p:sp>
        <p:nvSpPr>
          <p:cNvPr id="5" name="Footer Placeholder 4"/>
          <p:cNvSpPr>
            <a:spLocks noGrp="1"/>
          </p:cNvSpPr>
          <p:nvPr>
            <p:ph type="ftr" sz="quarter" idx="11"/>
          </p:nvPr>
        </p:nvSpPr>
        <p:spPr/>
        <p:txBody>
          <a:bodyPr/>
          <a:lstStyle/>
          <a:p>
            <a:r>
              <a:rPr lang="en-US" smtClean="0"/>
              <a:t>Linac4 Ion Source Review - 14th November 2013</a:t>
            </a:r>
            <a:endParaRPr lang="en-GB"/>
          </a:p>
        </p:txBody>
      </p:sp>
      <p:sp>
        <p:nvSpPr>
          <p:cNvPr id="6" name="Slide Number Placeholder 5"/>
          <p:cNvSpPr>
            <a:spLocks noGrp="1"/>
          </p:cNvSpPr>
          <p:nvPr>
            <p:ph type="sldNum" sz="quarter" idx="12"/>
          </p:nvPr>
        </p:nvSpPr>
        <p:spPr/>
        <p:txBody>
          <a:bodyPr/>
          <a:lstStyle/>
          <a:p>
            <a:fld id="{CB995605-ECCC-4DF4-8282-3BD0E13C2EFA}" type="slidenum">
              <a:rPr lang="en-GB" smtClean="0"/>
              <a:t>‹#›</a:t>
            </a:fld>
            <a:endParaRPr lang="en-GB"/>
          </a:p>
        </p:txBody>
      </p:sp>
    </p:spTree>
    <p:extLst>
      <p:ext uri="{BB962C8B-B14F-4D97-AF65-F5344CB8AC3E}">
        <p14:creationId xmlns:p14="http://schemas.microsoft.com/office/powerpoint/2010/main" val="34371505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D5076BA-F7F1-4468-A943-5D80E492AEE5}" type="datetime1">
              <a:rPr lang="en-GB" smtClean="0"/>
              <a:t>13/11/2013</a:t>
            </a:fld>
            <a:endParaRPr lang="en-GB"/>
          </a:p>
        </p:txBody>
      </p:sp>
      <p:sp>
        <p:nvSpPr>
          <p:cNvPr id="5" name="Footer Placeholder 4"/>
          <p:cNvSpPr>
            <a:spLocks noGrp="1"/>
          </p:cNvSpPr>
          <p:nvPr>
            <p:ph type="ftr" sz="quarter" idx="11"/>
          </p:nvPr>
        </p:nvSpPr>
        <p:spPr/>
        <p:txBody>
          <a:bodyPr/>
          <a:lstStyle/>
          <a:p>
            <a:r>
              <a:rPr lang="en-US" smtClean="0"/>
              <a:t>Linac4 Ion Source Review - 14th November 2013</a:t>
            </a:r>
            <a:endParaRPr lang="en-GB"/>
          </a:p>
        </p:txBody>
      </p:sp>
      <p:sp>
        <p:nvSpPr>
          <p:cNvPr id="6" name="Slide Number Placeholder 5"/>
          <p:cNvSpPr>
            <a:spLocks noGrp="1"/>
          </p:cNvSpPr>
          <p:nvPr>
            <p:ph type="sldNum" sz="quarter" idx="12"/>
          </p:nvPr>
        </p:nvSpPr>
        <p:spPr/>
        <p:txBody>
          <a:bodyPr/>
          <a:lstStyle/>
          <a:p>
            <a:fld id="{CB995605-ECCC-4DF4-8282-3BD0E13C2EFA}" type="slidenum">
              <a:rPr lang="en-GB" smtClean="0"/>
              <a:t>‹#›</a:t>
            </a:fld>
            <a:endParaRPr lang="en-GB"/>
          </a:p>
        </p:txBody>
      </p:sp>
    </p:spTree>
    <p:extLst>
      <p:ext uri="{BB962C8B-B14F-4D97-AF65-F5344CB8AC3E}">
        <p14:creationId xmlns:p14="http://schemas.microsoft.com/office/powerpoint/2010/main" val="24659724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64163CD-A28A-477B-91B4-3D65C1A2B3AD}" type="datetime1">
              <a:rPr lang="en-GB" smtClean="0"/>
              <a:t>13/11/2013</a:t>
            </a:fld>
            <a:endParaRPr lang="en-GB"/>
          </a:p>
        </p:txBody>
      </p:sp>
      <p:sp>
        <p:nvSpPr>
          <p:cNvPr id="5" name="Footer Placeholder 4"/>
          <p:cNvSpPr>
            <a:spLocks noGrp="1"/>
          </p:cNvSpPr>
          <p:nvPr>
            <p:ph type="ftr" sz="quarter" idx="11"/>
          </p:nvPr>
        </p:nvSpPr>
        <p:spPr/>
        <p:txBody>
          <a:bodyPr/>
          <a:lstStyle/>
          <a:p>
            <a:r>
              <a:rPr lang="en-US" smtClean="0"/>
              <a:t>Linac4 Ion Source Review - 14th November 2013</a:t>
            </a:r>
            <a:endParaRPr lang="en-GB"/>
          </a:p>
        </p:txBody>
      </p:sp>
      <p:sp>
        <p:nvSpPr>
          <p:cNvPr id="6" name="Slide Number Placeholder 5"/>
          <p:cNvSpPr>
            <a:spLocks noGrp="1"/>
          </p:cNvSpPr>
          <p:nvPr>
            <p:ph type="sldNum" sz="quarter" idx="12"/>
          </p:nvPr>
        </p:nvSpPr>
        <p:spPr/>
        <p:txBody>
          <a:bodyPr/>
          <a:lstStyle/>
          <a:p>
            <a:fld id="{CB995605-ECCC-4DF4-8282-3BD0E13C2EFA}" type="slidenum">
              <a:rPr lang="en-GB" smtClean="0"/>
              <a:t>‹#›</a:t>
            </a:fld>
            <a:endParaRPr lang="en-GB"/>
          </a:p>
        </p:txBody>
      </p:sp>
    </p:spTree>
    <p:extLst>
      <p:ext uri="{BB962C8B-B14F-4D97-AF65-F5344CB8AC3E}">
        <p14:creationId xmlns:p14="http://schemas.microsoft.com/office/powerpoint/2010/main" val="25627524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CF9D5866-6883-407A-AF57-0AEF3D41444E}" type="datetime1">
              <a:rPr lang="en-GB" smtClean="0"/>
              <a:t>13/11/2013</a:t>
            </a:fld>
            <a:endParaRPr lang="en-GB"/>
          </a:p>
        </p:txBody>
      </p:sp>
      <p:sp>
        <p:nvSpPr>
          <p:cNvPr id="6" name="Footer Placeholder 5"/>
          <p:cNvSpPr>
            <a:spLocks noGrp="1"/>
          </p:cNvSpPr>
          <p:nvPr>
            <p:ph type="ftr" sz="quarter" idx="11"/>
          </p:nvPr>
        </p:nvSpPr>
        <p:spPr/>
        <p:txBody>
          <a:bodyPr/>
          <a:lstStyle/>
          <a:p>
            <a:r>
              <a:rPr lang="en-US" smtClean="0"/>
              <a:t>Linac4 Ion Source Review - 14th November 2013</a:t>
            </a:r>
            <a:endParaRPr lang="en-GB"/>
          </a:p>
        </p:txBody>
      </p:sp>
      <p:sp>
        <p:nvSpPr>
          <p:cNvPr id="7" name="Slide Number Placeholder 6"/>
          <p:cNvSpPr>
            <a:spLocks noGrp="1"/>
          </p:cNvSpPr>
          <p:nvPr>
            <p:ph type="sldNum" sz="quarter" idx="12"/>
          </p:nvPr>
        </p:nvSpPr>
        <p:spPr/>
        <p:txBody>
          <a:bodyPr/>
          <a:lstStyle/>
          <a:p>
            <a:fld id="{CB995605-ECCC-4DF4-8282-3BD0E13C2EFA}" type="slidenum">
              <a:rPr lang="en-GB" smtClean="0"/>
              <a:t>‹#›</a:t>
            </a:fld>
            <a:endParaRPr lang="en-GB"/>
          </a:p>
        </p:txBody>
      </p:sp>
    </p:spTree>
    <p:extLst>
      <p:ext uri="{BB962C8B-B14F-4D97-AF65-F5344CB8AC3E}">
        <p14:creationId xmlns:p14="http://schemas.microsoft.com/office/powerpoint/2010/main" val="340317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E84B9C1A-D412-4FCF-818A-FEF101B87A65}" type="datetime1">
              <a:rPr lang="en-GB" smtClean="0"/>
              <a:t>13/11/2013</a:t>
            </a:fld>
            <a:endParaRPr lang="en-GB"/>
          </a:p>
        </p:txBody>
      </p:sp>
      <p:sp>
        <p:nvSpPr>
          <p:cNvPr id="8" name="Footer Placeholder 7"/>
          <p:cNvSpPr>
            <a:spLocks noGrp="1"/>
          </p:cNvSpPr>
          <p:nvPr>
            <p:ph type="ftr" sz="quarter" idx="11"/>
          </p:nvPr>
        </p:nvSpPr>
        <p:spPr/>
        <p:txBody>
          <a:bodyPr/>
          <a:lstStyle/>
          <a:p>
            <a:r>
              <a:rPr lang="en-US" smtClean="0"/>
              <a:t>Linac4 Ion Source Review - 14th November 2013</a:t>
            </a:r>
            <a:endParaRPr lang="en-GB"/>
          </a:p>
        </p:txBody>
      </p:sp>
      <p:sp>
        <p:nvSpPr>
          <p:cNvPr id="9" name="Slide Number Placeholder 8"/>
          <p:cNvSpPr>
            <a:spLocks noGrp="1"/>
          </p:cNvSpPr>
          <p:nvPr>
            <p:ph type="sldNum" sz="quarter" idx="12"/>
          </p:nvPr>
        </p:nvSpPr>
        <p:spPr/>
        <p:txBody>
          <a:bodyPr/>
          <a:lstStyle/>
          <a:p>
            <a:fld id="{CB995605-ECCC-4DF4-8282-3BD0E13C2EFA}" type="slidenum">
              <a:rPr lang="en-GB" smtClean="0"/>
              <a:t>‹#›</a:t>
            </a:fld>
            <a:endParaRPr lang="en-GB"/>
          </a:p>
        </p:txBody>
      </p:sp>
    </p:spTree>
    <p:extLst>
      <p:ext uri="{BB962C8B-B14F-4D97-AF65-F5344CB8AC3E}">
        <p14:creationId xmlns:p14="http://schemas.microsoft.com/office/powerpoint/2010/main" val="38497026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EF809548-9E9A-459C-8926-2204EA6D8C8C}" type="datetime1">
              <a:rPr lang="en-GB" smtClean="0"/>
              <a:t>13/11/2013</a:t>
            </a:fld>
            <a:endParaRPr lang="en-GB"/>
          </a:p>
        </p:txBody>
      </p:sp>
      <p:sp>
        <p:nvSpPr>
          <p:cNvPr id="4" name="Footer Placeholder 3"/>
          <p:cNvSpPr>
            <a:spLocks noGrp="1"/>
          </p:cNvSpPr>
          <p:nvPr>
            <p:ph type="ftr" sz="quarter" idx="11"/>
          </p:nvPr>
        </p:nvSpPr>
        <p:spPr/>
        <p:txBody>
          <a:bodyPr/>
          <a:lstStyle/>
          <a:p>
            <a:r>
              <a:rPr lang="en-US" smtClean="0"/>
              <a:t>Linac4 Ion Source Review - 14th November 2013</a:t>
            </a:r>
            <a:endParaRPr lang="en-GB"/>
          </a:p>
        </p:txBody>
      </p:sp>
      <p:sp>
        <p:nvSpPr>
          <p:cNvPr id="5" name="Slide Number Placeholder 4"/>
          <p:cNvSpPr>
            <a:spLocks noGrp="1"/>
          </p:cNvSpPr>
          <p:nvPr>
            <p:ph type="sldNum" sz="quarter" idx="12"/>
          </p:nvPr>
        </p:nvSpPr>
        <p:spPr/>
        <p:txBody>
          <a:bodyPr/>
          <a:lstStyle/>
          <a:p>
            <a:fld id="{CB995605-ECCC-4DF4-8282-3BD0E13C2EFA}" type="slidenum">
              <a:rPr lang="en-GB" smtClean="0"/>
              <a:t>‹#›</a:t>
            </a:fld>
            <a:endParaRPr lang="en-GB"/>
          </a:p>
        </p:txBody>
      </p:sp>
    </p:spTree>
    <p:extLst>
      <p:ext uri="{BB962C8B-B14F-4D97-AF65-F5344CB8AC3E}">
        <p14:creationId xmlns:p14="http://schemas.microsoft.com/office/powerpoint/2010/main" val="26756400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1E39BAE-EFF7-41EF-AD72-ACB330B610FF}" type="datetime1">
              <a:rPr lang="en-GB" smtClean="0"/>
              <a:t>13/11/2013</a:t>
            </a:fld>
            <a:endParaRPr lang="en-GB"/>
          </a:p>
        </p:txBody>
      </p:sp>
      <p:sp>
        <p:nvSpPr>
          <p:cNvPr id="3" name="Footer Placeholder 2"/>
          <p:cNvSpPr>
            <a:spLocks noGrp="1"/>
          </p:cNvSpPr>
          <p:nvPr>
            <p:ph type="ftr" sz="quarter" idx="11"/>
          </p:nvPr>
        </p:nvSpPr>
        <p:spPr/>
        <p:txBody>
          <a:bodyPr/>
          <a:lstStyle/>
          <a:p>
            <a:r>
              <a:rPr lang="en-US" smtClean="0"/>
              <a:t>Linac4 Ion Source Review - 14th November 2013</a:t>
            </a:r>
            <a:endParaRPr lang="en-GB"/>
          </a:p>
        </p:txBody>
      </p:sp>
      <p:sp>
        <p:nvSpPr>
          <p:cNvPr id="4" name="Slide Number Placeholder 3"/>
          <p:cNvSpPr>
            <a:spLocks noGrp="1"/>
          </p:cNvSpPr>
          <p:nvPr>
            <p:ph type="sldNum" sz="quarter" idx="12"/>
          </p:nvPr>
        </p:nvSpPr>
        <p:spPr/>
        <p:txBody>
          <a:bodyPr/>
          <a:lstStyle/>
          <a:p>
            <a:fld id="{CB995605-ECCC-4DF4-8282-3BD0E13C2EFA}" type="slidenum">
              <a:rPr lang="en-GB" smtClean="0"/>
              <a:t>‹#›</a:t>
            </a:fld>
            <a:endParaRPr lang="en-GB"/>
          </a:p>
        </p:txBody>
      </p:sp>
    </p:spTree>
    <p:extLst>
      <p:ext uri="{BB962C8B-B14F-4D97-AF65-F5344CB8AC3E}">
        <p14:creationId xmlns:p14="http://schemas.microsoft.com/office/powerpoint/2010/main" val="9026727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A0BAD2F-0C21-409A-A0DE-AD31EDA3B360}" type="datetime1">
              <a:rPr lang="en-GB" smtClean="0"/>
              <a:t>13/11/2013</a:t>
            </a:fld>
            <a:endParaRPr lang="en-GB"/>
          </a:p>
        </p:txBody>
      </p:sp>
      <p:sp>
        <p:nvSpPr>
          <p:cNvPr id="6" name="Footer Placeholder 5"/>
          <p:cNvSpPr>
            <a:spLocks noGrp="1"/>
          </p:cNvSpPr>
          <p:nvPr>
            <p:ph type="ftr" sz="quarter" idx="11"/>
          </p:nvPr>
        </p:nvSpPr>
        <p:spPr/>
        <p:txBody>
          <a:bodyPr/>
          <a:lstStyle/>
          <a:p>
            <a:r>
              <a:rPr lang="en-US" smtClean="0"/>
              <a:t>Linac4 Ion Source Review - 14th November 2013</a:t>
            </a:r>
            <a:endParaRPr lang="en-GB"/>
          </a:p>
        </p:txBody>
      </p:sp>
      <p:sp>
        <p:nvSpPr>
          <p:cNvPr id="7" name="Slide Number Placeholder 6"/>
          <p:cNvSpPr>
            <a:spLocks noGrp="1"/>
          </p:cNvSpPr>
          <p:nvPr>
            <p:ph type="sldNum" sz="quarter" idx="12"/>
          </p:nvPr>
        </p:nvSpPr>
        <p:spPr/>
        <p:txBody>
          <a:bodyPr/>
          <a:lstStyle/>
          <a:p>
            <a:fld id="{CB995605-ECCC-4DF4-8282-3BD0E13C2EFA}" type="slidenum">
              <a:rPr lang="en-GB" smtClean="0"/>
              <a:t>‹#›</a:t>
            </a:fld>
            <a:endParaRPr lang="en-GB"/>
          </a:p>
        </p:txBody>
      </p:sp>
    </p:spTree>
    <p:extLst>
      <p:ext uri="{BB962C8B-B14F-4D97-AF65-F5344CB8AC3E}">
        <p14:creationId xmlns:p14="http://schemas.microsoft.com/office/powerpoint/2010/main" val="2009011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EBBBED9-D752-4E77-AF90-7AA528EFDC4D}" type="datetime1">
              <a:rPr lang="en-GB" smtClean="0"/>
              <a:t>13/11/2013</a:t>
            </a:fld>
            <a:endParaRPr lang="en-GB"/>
          </a:p>
        </p:txBody>
      </p:sp>
      <p:sp>
        <p:nvSpPr>
          <p:cNvPr id="6" name="Footer Placeholder 5"/>
          <p:cNvSpPr>
            <a:spLocks noGrp="1"/>
          </p:cNvSpPr>
          <p:nvPr>
            <p:ph type="ftr" sz="quarter" idx="11"/>
          </p:nvPr>
        </p:nvSpPr>
        <p:spPr/>
        <p:txBody>
          <a:bodyPr/>
          <a:lstStyle/>
          <a:p>
            <a:r>
              <a:rPr lang="en-US" smtClean="0"/>
              <a:t>Linac4 Ion Source Review - 14th November 2013</a:t>
            </a:r>
            <a:endParaRPr lang="en-GB"/>
          </a:p>
        </p:txBody>
      </p:sp>
      <p:sp>
        <p:nvSpPr>
          <p:cNvPr id="7" name="Slide Number Placeholder 6"/>
          <p:cNvSpPr>
            <a:spLocks noGrp="1"/>
          </p:cNvSpPr>
          <p:nvPr>
            <p:ph type="sldNum" sz="quarter" idx="12"/>
          </p:nvPr>
        </p:nvSpPr>
        <p:spPr/>
        <p:txBody>
          <a:bodyPr/>
          <a:lstStyle/>
          <a:p>
            <a:fld id="{CB995605-ECCC-4DF4-8282-3BD0E13C2EFA}" type="slidenum">
              <a:rPr lang="en-GB" smtClean="0"/>
              <a:t>‹#›</a:t>
            </a:fld>
            <a:endParaRPr lang="en-GB"/>
          </a:p>
        </p:txBody>
      </p:sp>
    </p:spTree>
    <p:extLst>
      <p:ext uri="{BB962C8B-B14F-4D97-AF65-F5344CB8AC3E}">
        <p14:creationId xmlns:p14="http://schemas.microsoft.com/office/powerpoint/2010/main" val="6106273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C8ADF2E-17A3-4B0C-8D82-330A8FE787BD}" type="datetime1">
              <a:rPr lang="en-GB" smtClean="0"/>
              <a:t>13/11/2013</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Linac4 Ion Source Review - 14th November 2013</a:t>
            </a: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B995605-ECCC-4DF4-8282-3BD0E13C2EFA}" type="slidenum">
              <a:rPr lang="en-GB" smtClean="0"/>
              <a:t>‹#›</a:t>
            </a:fld>
            <a:endParaRPr lang="en-GB"/>
          </a:p>
        </p:txBody>
      </p:sp>
    </p:spTree>
    <p:extLst>
      <p:ext uri="{BB962C8B-B14F-4D97-AF65-F5344CB8AC3E}">
        <p14:creationId xmlns:p14="http://schemas.microsoft.com/office/powerpoint/2010/main" val="32029909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6.xml"/><Relationship Id="rId5" Type="http://schemas.openxmlformats.org/officeDocument/2006/relationships/image" Target="../media/image16.png"/><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emf"/><Relationship Id="rId1" Type="http://schemas.openxmlformats.org/officeDocument/2006/relationships/slideLayout" Target="../slideLayouts/slideLayout6.xml"/><Relationship Id="rId5" Type="http://schemas.openxmlformats.org/officeDocument/2006/relationships/image" Target="../media/image21.png"/><Relationship Id="rId4" Type="http://schemas.openxmlformats.org/officeDocument/2006/relationships/image" Target="../media/image20.jpg"/></Relationships>
</file>

<file path=ppt/slides/_rels/slide13.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6.xml"/><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8" Type="http://schemas.openxmlformats.org/officeDocument/2006/relationships/image" Target="../media/image5.wmf"/><Relationship Id="rId3" Type="http://schemas.openxmlformats.org/officeDocument/2006/relationships/image" Target="../media/image6.png"/><Relationship Id="rId7" Type="http://schemas.openxmlformats.org/officeDocument/2006/relationships/oleObject" Target="../embeddings/oleObject2.bin"/><Relationship Id="rId2" Type="http://schemas.openxmlformats.org/officeDocument/2006/relationships/slideLayout" Target="../slideLayouts/slideLayout6.xml"/><Relationship Id="rId1" Type="http://schemas.openxmlformats.org/officeDocument/2006/relationships/vmlDrawing" Target="../drawings/vmlDrawing1.vml"/><Relationship Id="rId6" Type="http://schemas.openxmlformats.org/officeDocument/2006/relationships/image" Target="../media/image4.wmf"/><Relationship Id="rId5" Type="http://schemas.openxmlformats.org/officeDocument/2006/relationships/oleObject" Target="../embeddings/oleObject1.bin"/><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6.xml"/><Relationship Id="rId1" Type="http://schemas.openxmlformats.org/officeDocument/2006/relationships/vmlDrawing" Target="../drawings/vmlDrawing2.vml"/><Relationship Id="rId6" Type="http://schemas.openxmlformats.org/officeDocument/2006/relationships/image" Target="../media/image8.wmf"/><Relationship Id="rId5" Type="http://schemas.openxmlformats.org/officeDocument/2006/relationships/oleObject" Target="../embeddings/oleObject3.bin"/><Relationship Id="rId4" Type="http://schemas.openxmlformats.org/officeDocument/2006/relationships/image" Target="../media/image9.emf"/></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6.xml"/><Relationship Id="rId1" Type="http://schemas.openxmlformats.org/officeDocument/2006/relationships/vmlDrawing" Target="../drawings/vmlDrawing3.vml"/><Relationship Id="rId6" Type="http://schemas.openxmlformats.org/officeDocument/2006/relationships/image" Target="../media/image11.wmf"/><Relationship Id="rId5" Type="http://schemas.openxmlformats.org/officeDocument/2006/relationships/oleObject" Target="../embeddings/oleObject5.bin"/><Relationship Id="rId4" Type="http://schemas.openxmlformats.org/officeDocument/2006/relationships/image" Target="../media/image10.wmf"/></Relationships>
</file>

<file path=ppt/slides/_rels/slide8.xml.rels><?xml version="1.0" encoding="UTF-8" standalone="yes"?>
<Relationships xmlns="http://schemas.openxmlformats.org/package/2006/relationships"><Relationship Id="rId2" Type="http://schemas.openxmlformats.org/officeDocument/2006/relationships/image" Target="../media/image12.tmp"/><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6.xml"/><Relationship Id="rId1" Type="http://schemas.openxmlformats.org/officeDocument/2006/relationships/vmlDrawing" Target="../drawings/vmlDrawing4.vml"/><Relationship Id="rId4" Type="http://schemas.openxmlformats.org/officeDocument/2006/relationships/image" Target="../media/image13.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Linac4 Ion Source commissioning: Vacuum Aspects</a:t>
            </a:r>
            <a:endParaRPr lang="en-GB" dirty="0"/>
          </a:p>
        </p:txBody>
      </p:sp>
      <p:sp>
        <p:nvSpPr>
          <p:cNvPr id="3" name="Subtitle 2"/>
          <p:cNvSpPr>
            <a:spLocks noGrp="1"/>
          </p:cNvSpPr>
          <p:nvPr>
            <p:ph type="subTitle" idx="1"/>
          </p:nvPr>
        </p:nvSpPr>
        <p:spPr/>
        <p:txBody>
          <a:bodyPr/>
          <a:lstStyle/>
          <a:p>
            <a:r>
              <a:rPr lang="en-US" dirty="0" err="1" smtClean="0"/>
              <a:t>C.Pasquino</a:t>
            </a:r>
            <a:r>
              <a:rPr lang="en-US" dirty="0" smtClean="0"/>
              <a:t>, </a:t>
            </a:r>
            <a:r>
              <a:rPr lang="en-US" dirty="0" err="1" smtClean="0"/>
              <a:t>N.Thaus</a:t>
            </a:r>
            <a:r>
              <a:rPr lang="en-US" dirty="0" smtClean="0"/>
              <a:t>, </a:t>
            </a:r>
            <a:r>
              <a:rPr lang="en-US" dirty="0" err="1" smtClean="0"/>
              <a:t>J.Hansen</a:t>
            </a:r>
            <a:r>
              <a:rPr lang="en-US" dirty="0" smtClean="0"/>
              <a:t>, </a:t>
            </a:r>
            <a:r>
              <a:rPr lang="en-US" dirty="0" err="1" smtClean="0"/>
              <a:t>P.Chiggiato</a:t>
            </a:r>
            <a:r>
              <a:rPr lang="en-US" dirty="0" smtClean="0"/>
              <a:t> </a:t>
            </a:r>
            <a:endParaRPr lang="en-GB" dirty="0"/>
          </a:p>
        </p:txBody>
      </p:sp>
      <p:sp>
        <p:nvSpPr>
          <p:cNvPr id="4" name="Footer Placeholder 3"/>
          <p:cNvSpPr>
            <a:spLocks noGrp="1"/>
          </p:cNvSpPr>
          <p:nvPr>
            <p:ph type="ftr" sz="quarter" idx="11"/>
          </p:nvPr>
        </p:nvSpPr>
        <p:spPr/>
        <p:txBody>
          <a:bodyPr/>
          <a:lstStyle/>
          <a:p>
            <a:r>
              <a:rPr lang="en-US" dirty="0" smtClean="0"/>
              <a:t>Linac4 Ion Source Review - 14th November 2013</a:t>
            </a:r>
            <a:endParaRPr lang="en-GB" dirty="0"/>
          </a:p>
        </p:txBody>
      </p:sp>
    </p:spTree>
    <p:extLst>
      <p:ext uri="{BB962C8B-B14F-4D97-AF65-F5344CB8AC3E}">
        <p14:creationId xmlns:p14="http://schemas.microsoft.com/office/powerpoint/2010/main" val="134047663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4280"/>
            <a:ext cx="8229600" cy="1143000"/>
          </a:xfrm>
        </p:spPr>
        <p:txBody>
          <a:bodyPr>
            <a:normAutofit/>
          </a:bodyPr>
          <a:lstStyle/>
          <a:p>
            <a:r>
              <a:rPr lang="en-US" sz="2800" b="1" dirty="0" smtClean="0"/>
              <a:t>NEG pumps activation: monitoring &amp; regeneration</a:t>
            </a:r>
            <a:endParaRPr lang="en-GB" sz="2800" b="1" dirty="0"/>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88024" y="-133672"/>
            <a:ext cx="4484922" cy="3877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Box 9"/>
          <p:cNvSpPr txBox="1"/>
          <p:nvPr/>
        </p:nvSpPr>
        <p:spPr>
          <a:xfrm>
            <a:off x="251520" y="5380672"/>
            <a:ext cx="8600109" cy="1323439"/>
          </a:xfrm>
          <a:prstGeom prst="rect">
            <a:avLst/>
          </a:prstGeom>
          <a:noFill/>
        </p:spPr>
        <p:txBody>
          <a:bodyPr wrap="square" rtlCol="0">
            <a:spAutoFit/>
          </a:bodyPr>
          <a:lstStyle/>
          <a:p>
            <a:pPr algn="just"/>
            <a:r>
              <a:rPr lang="en-US" sz="1600" dirty="0" smtClean="0"/>
              <a:t>Considering the actual pulsed and the LEBT continuous H</a:t>
            </a:r>
            <a:r>
              <a:rPr lang="en-US" sz="1600" baseline="-25000" dirty="0" smtClean="0"/>
              <a:t>2</a:t>
            </a:r>
            <a:r>
              <a:rPr lang="en-US" sz="1600" dirty="0" smtClean="0"/>
              <a:t> gas injection, the regeneration of the 4  NEG pumps has to take place every </a:t>
            </a:r>
            <a:r>
              <a:rPr lang="en-US" sz="1600" dirty="0" smtClean="0">
                <a:solidFill>
                  <a:srgbClr val="FF0000"/>
                </a:solidFill>
              </a:rPr>
              <a:t>27 weeks of operation. At 2 Hz or at a higher gas injection rate this value will decrease even more! We need to install a new version of the NEG pumps from SAES, specifically conceived for this application, to achieve the baseline design (1 year of operation with no regeneration). The regeneration time for  the NEG pumps is 24 h during  technical stops!</a:t>
            </a:r>
            <a:endParaRPr lang="en-GB" sz="1600" dirty="0">
              <a:solidFill>
                <a:srgbClr val="FF0000"/>
              </a:solidFill>
            </a:endParaRPr>
          </a:p>
        </p:txBody>
      </p:sp>
      <p:sp>
        <p:nvSpPr>
          <p:cNvPr id="11" name="TextBox 10"/>
          <p:cNvSpPr txBox="1"/>
          <p:nvPr/>
        </p:nvSpPr>
        <p:spPr>
          <a:xfrm>
            <a:off x="179512" y="548680"/>
            <a:ext cx="4291356" cy="1077218"/>
          </a:xfrm>
          <a:prstGeom prst="rect">
            <a:avLst/>
          </a:prstGeom>
          <a:noFill/>
        </p:spPr>
        <p:txBody>
          <a:bodyPr wrap="square" rtlCol="0">
            <a:spAutoFit/>
          </a:bodyPr>
          <a:lstStyle/>
          <a:p>
            <a:pPr algn="just"/>
            <a:r>
              <a:rPr lang="en-US" sz="1600" dirty="0" smtClean="0"/>
              <a:t>By isolating the turbo </a:t>
            </a:r>
            <a:r>
              <a:rPr lang="en-US" sz="1600" dirty="0"/>
              <a:t>m</a:t>
            </a:r>
            <a:r>
              <a:rPr lang="en-US" sz="1600" dirty="0" smtClean="0"/>
              <a:t>olecular </a:t>
            </a:r>
            <a:r>
              <a:rPr lang="en-US" sz="1600" dirty="0"/>
              <a:t>p</a:t>
            </a:r>
            <a:r>
              <a:rPr lang="en-US" sz="1600" dirty="0" smtClean="0"/>
              <a:t>umps and switching on and off the sputter </a:t>
            </a:r>
            <a:r>
              <a:rPr lang="en-US" sz="1600" dirty="0"/>
              <a:t>i</a:t>
            </a:r>
            <a:r>
              <a:rPr lang="en-US" sz="1600" dirty="0" smtClean="0"/>
              <a:t>on </a:t>
            </a:r>
            <a:r>
              <a:rPr lang="en-US" sz="1600" dirty="0"/>
              <a:t>p</a:t>
            </a:r>
            <a:r>
              <a:rPr lang="en-US" sz="1600" dirty="0" smtClean="0"/>
              <a:t>umps it was possible to monitor the pumping speed of the NEG pumps.</a:t>
            </a:r>
            <a:endParaRPr lang="en-GB" sz="1600" dirty="0"/>
          </a:p>
        </p:txBody>
      </p:sp>
      <mc:AlternateContent xmlns:mc="http://schemas.openxmlformats.org/markup-compatibility/2006" xmlns:a14="http://schemas.microsoft.com/office/drawing/2010/main">
        <mc:Choice Requires="a14">
          <p:graphicFrame>
            <p:nvGraphicFramePr>
              <p:cNvPr id="12" name="Table 11"/>
              <p:cNvGraphicFramePr>
                <a:graphicFrameLocks noGrp="1"/>
              </p:cNvGraphicFramePr>
              <p:nvPr>
                <p:extLst>
                  <p:ext uri="{D42A27DB-BD31-4B8C-83A1-F6EECF244321}">
                    <p14:modId xmlns:p14="http://schemas.microsoft.com/office/powerpoint/2010/main" val="2583676339"/>
                  </p:ext>
                </p:extLst>
              </p:nvPr>
            </p:nvGraphicFramePr>
            <p:xfrm>
              <a:off x="280243" y="1614552"/>
              <a:ext cx="4089894" cy="1473200"/>
            </p:xfrm>
            <a:graphic>
              <a:graphicData uri="http://schemas.openxmlformats.org/drawingml/2006/table">
                <a:tbl>
                  <a:tblPr firstRow="1" bandRow="1">
                    <a:tableStyleId>{D27102A9-8310-4765-A935-A1911B00CA55}</a:tableStyleId>
                  </a:tblPr>
                  <a:tblGrid>
                    <a:gridCol w="2241850"/>
                    <a:gridCol w="1848044"/>
                  </a:tblGrid>
                  <a:tr h="405363">
                    <a:tc>
                      <a:txBody>
                        <a:bodyPr/>
                        <a:lstStyle/>
                        <a:p>
                          <a:pPr algn="ctr"/>
                          <a:r>
                            <a:rPr lang="en-US" sz="1400" dirty="0" smtClean="0"/>
                            <a:t>When</a:t>
                          </a:r>
                          <a:endParaRPr lang="en-GB" sz="1400" dirty="0"/>
                        </a:p>
                      </a:txBody>
                      <a:tcPr/>
                    </a:tc>
                    <a:tc>
                      <a:txBody>
                        <a:bodyPr/>
                        <a:lstStyle/>
                        <a:p>
                          <a:pPr algn="ctr"/>
                          <a:r>
                            <a:rPr lang="en-US" sz="1400" dirty="0" smtClean="0"/>
                            <a:t>Effective</a:t>
                          </a:r>
                          <a:r>
                            <a:rPr lang="en-US" sz="1400" baseline="0" dirty="0" smtClean="0"/>
                            <a:t> pumping speed for H</a:t>
                          </a:r>
                          <a:r>
                            <a:rPr lang="en-US" sz="1400" baseline="-25000" dirty="0" smtClean="0"/>
                            <a:t>2</a:t>
                          </a:r>
                          <a:r>
                            <a:rPr lang="en-US" sz="1400" baseline="0" dirty="0" smtClean="0"/>
                            <a:t> (l/s/pump)</a:t>
                          </a:r>
                          <a:endParaRPr lang="en-GB" sz="1400" baseline="-25000" dirty="0"/>
                        </a:p>
                      </a:txBody>
                      <a:tcPr/>
                    </a:tc>
                  </a:tr>
                  <a:tr h="370840">
                    <a:tc>
                      <a:txBody>
                        <a:bodyPr/>
                        <a:lstStyle/>
                        <a:p>
                          <a:pPr algn="ctr"/>
                          <a:r>
                            <a:rPr lang="en-US" sz="1400" dirty="0" smtClean="0"/>
                            <a:t>After activation</a:t>
                          </a:r>
                          <a:endParaRPr lang="en-GB" sz="1400" dirty="0"/>
                        </a:p>
                      </a:txBody>
                      <a:tcPr anchor="ctr"/>
                    </a:tc>
                    <a:tc>
                      <a:txBody>
                        <a:bodyPr/>
                        <a:lstStyle/>
                        <a:p>
                          <a:pPr algn="ctr"/>
                          <a14:m>
                            <m:oMath xmlns:m="http://schemas.openxmlformats.org/officeDocument/2006/math">
                              <m:r>
                                <a:rPr lang="en-GB" sz="1400" smtClean="0">
                                  <a:latin typeface="Cambria Math"/>
                                </a:rPr>
                                <m:t>~</m:t>
                              </m:r>
                              <m:r>
                                <a:rPr lang="en-US" sz="1400" smtClean="0">
                                  <a:latin typeface="Cambria Math"/>
                                </a:rPr>
                                <m:t> </m:t>
                              </m:r>
                            </m:oMath>
                          </a14:m>
                          <a:r>
                            <a:rPr lang="en-US" sz="1400" dirty="0" smtClean="0"/>
                            <a:t>800</a:t>
                          </a:r>
                          <a:endParaRPr lang="en-GB" sz="1400" dirty="0"/>
                        </a:p>
                      </a:txBody>
                      <a:tcPr anchor="ctr"/>
                    </a:tc>
                  </a:tr>
                  <a:tr h="370840">
                    <a:tc>
                      <a:txBody>
                        <a:bodyPr/>
                        <a:lstStyle/>
                        <a:p>
                          <a:pPr algn="ctr"/>
                          <a:r>
                            <a:rPr lang="en-US" sz="1400" dirty="0" smtClean="0"/>
                            <a:t>After 7 weeks</a:t>
                          </a:r>
                          <a:r>
                            <a:rPr lang="en-US" sz="1400" baseline="0" dirty="0" smtClean="0"/>
                            <a:t> of operation</a:t>
                          </a:r>
                          <a:endParaRPr lang="en-US" sz="1400" dirty="0" smtClean="0"/>
                        </a:p>
                      </a:txBody>
                      <a:tcPr anchor="ctr"/>
                    </a:tc>
                    <a:tc>
                      <a:txBody>
                        <a:bodyPr/>
                        <a:lstStyle/>
                        <a:p>
                          <a:pPr algn="ctr"/>
                          <a14:m>
                            <m:oMath xmlns:m="http://schemas.openxmlformats.org/officeDocument/2006/math">
                              <m:r>
                                <a:rPr lang="en-GB" sz="1400" smtClean="0">
                                  <a:latin typeface="Cambria Math"/>
                                </a:rPr>
                                <m:t>~</m:t>
                              </m:r>
                            </m:oMath>
                          </a14:m>
                          <a:r>
                            <a:rPr lang="en-US" sz="1400" dirty="0" smtClean="0"/>
                            <a:t> 525</a:t>
                          </a:r>
                          <a:endParaRPr lang="en-GB" sz="1400" dirty="0"/>
                        </a:p>
                      </a:txBody>
                      <a:tcPr anchor="ctr"/>
                    </a:tc>
                  </a:tr>
                </a:tbl>
              </a:graphicData>
            </a:graphic>
          </p:graphicFrame>
        </mc:Choice>
        <mc:Fallback xmlns="">
          <p:graphicFrame>
            <p:nvGraphicFramePr>
              <p:cNvPr id="12" name="Table 11"/>
              <p:cNvGraphicFramePr>
                <a:graphicFrameLocks noGrp="1"/>
              </p:cNvGraphicFramePr>
              <p:nvPr>
                <p:extLst>
                  <p:ext uri="{D42A27DB-BD31-4B8C-83A1-F6EECF244321}">
                    <p14:modId xmlns:p14="http://schemas.microsoft.com/office/powerpoint/2010/main" val="2583676339"/>
                  </p:ext>
                </p:extLst>
              </p:nvPr>
            </p:nvGraphicFramePr>
            <p:xfrm>
              <a:off x="280243" y="1614552"/>
              <a:ext cx="4089894" cy="1473200"/>
            </p:xfrm>
            <a:graphic>
              <a:graphicData uri="http://schemas.openxmlformats.org/drawingml/2006/table">
                <a:tbl>
                  <a:tblPr firstRow="1" bandRow="1">
                    <a:tableStyleId>{D27102A9-8310-4765-A935-A1911B00CA55}</a:tableStyleId>
                  </a:tblPr>
                  <a:tblGrid>
                    <a:gridCol w="2241850"/>
                    <a:gridCol w="1848044"/>
                  </a:tblGrid>
                  <a:tr h="731520">
                    <a:tc>
                      <a:txBody>
                        <a:bodyPr/>
                        <a:lstStyle/>
                        <a:p>
                          <a:pPr algn="ctr"/>
                          <a:r>
                            <a:rPr lang="en-US" sz="1400" dirty="0" smtClean="0"/>
                            <a:t>When</a:t>
                          </a:r>
                          <a:endParaRPr lang="en-GB" sz="1400" dirty="0"/>
                        </a:p>
                      </a:txBody>
                      <a:tcPr/>
                    </a:tc>
                    <a:tc>
                      <a:txBody>
                        <a:bodyPr/>
                        <a:lstStyle/>
                        <a:p>
                          <a:pPr algn="ctr"/>
                          <a:r>
                            <a:rPr lang="en-US" sz="1400" dirty="0" smtClean="0"/>
                            <a:t>Effective</a:t>
                          </a:r>
                          <a:r>
                            <a:rPr lang="en-US" sz="1400" baseline="0" dirty="0" smtClean="0"/>
                            <a:t> pumping speed for H</a:t>
                          </a:r>
                          <a:r>
                            <a:rPr lang="en-US" sz="1400" baseline="-25000" dirty="0" smtClean="0"/>
                            <a:t>2</a:t>
                          </a:r>
                          <a:r>
                            <a:rPr lang="en-US" sz="1400" baseline="0" dirty="0" smtClean="0"/>
                            <a:t> (l/s/pump)</a:t>
                          </a:r>
                          <a:endParaRPr lang="en-GB" sz="1400" baseline="-25000" dirty="0"/>
                        </a:p>
                      </a:txBody>
                      <a:tcPr/>
                    </a:tc>
                  </a:tr>
                  <a:tr h="370840">
                    <a:tc>
                      <a:txBody>
                        <a:bodyPr/>
                        <a:lstStyle/>
                        <a:p>
                          <a:pPr algn="ctr"/>
                          <a:r>
                            <a:rPr lang="en-US" sz="1400" dirty="0" smtClean="0"/>
                            <a:t>After activation</a:t>
                          </a:r>
                          <a:endParaRPr lang="en-GB" sz="1400" dirty="0"/>
                        </a:p>
                      </a:txBody>
                      <a:tcPr anchor="ctr"/>
                    </a:tc>
                    <a:tc>
                      <a:txBody>
                        <a:bodyPr/>
                        <a:lstStyle/>
                        <a:p>
                          <a:endParaRPr lang="en-US"/>
                        </a:p>
                      </a:txBody>
                      <a:tcPr anchor="ctr">
                        <a:blipFill rotWithShape="1">
                          <a:blip r:embed="rId4"/>
                          <a:stretch>
                            <a:fillRect l="-121782" t="-198361" b="-106557"/>
                          </a:stretch>
                        </a:blipFill>
                      </a:tcPr>
                    </a:tc>
                  </a:tr>
                  <a:tr h="370840">
                    <a:tc>
                      <a:txBody>
                        <a:bodyPr/>
                        <a:lstStyle/>
                        <a:p>
                          <a:pPr algn="ctr"/>
                          <a:r>
                            <a:rPr lang="en-US" sz="1400" dirty="0" smtClean="0"/>
                            <a:t>After 7 weeks</a:t>
                          </a:r>
                          <a:r>
                            <a:rPr lang="en-US" sz="1400" baseline="0" dirty="0" smtClean="0"/>
                            <a:t> of operation</a:t>
                          </a:r>
                          <a:endParaRPr lang="en-US" sz="1400" dirty="0" smtClean="0"/>
                        </a:p>
                      </a:txBody>
                      <a:tcPr anchor="ctr"/>
                    </a:tc>
                    <a:tc>
                      <a:txBody>
                        <a:bodyPr/>
                        <a:lstStyle/>
                        <a:p>
                          <a:endParaRPr lang="en-US"/>
                        </a:p>
                      </a:txBody>
                      <a:tcPr anchor="ctr">
                        <a:blipFill rotWithShape="1">
                          <a:blip r:embed="rId4"/>
                          <a:stretch>
                            <a:fillRect l="-121782" t="-298361" b="-6557"/>
                          </a:stretch>
                        </a:blipFill>
                      </a:tcPr>
                    </a:tc>
                  </a:tr>
                </a:tbl>
              </a:graphicData>
            </a:graphic>
          </p:graphicFrame>
        </mc:Fallback>
      </mc:AlternateContent>
      <p:graphicFrame>
        <p:nvGraphicFramePr>
          <p:cNvPr id="9" name="Table 8"/>
          <p:cNvGraphicFramePr>
            <a:graphicFrameLocks noGrp="1"/>
          </p:cNvGraphicFramePr>
          <p:nvPr>
            <p:extLst>
              <p:ext uri="{D42A27DB-BD31-4B8C-83A1-F6EECF244321}">
                <p14:modId xmlns:p14="http://schemas.microsoft.com/office/powerpoint/2010/main" val="2583513792"/>
              </p:ext>
            </p:extLst>
          </p:nvPr>
        </p:nvGraphicFramePr>
        <p:xfrm>
          <a:off x="281073" y="3645024"/>
          <a:ext cx="6512179" cy="1630680"/>
        </p:xfrm>
        <a:graphic>
          <a:graphicData uri="http://schemas.openxmlformats.org/drawingml/2006/table">
            <a:tbl>
              <a:tblPr firstRow="1" bandRow="1">
                <a:tableStyleId>{5DA37D80-6434-44D0-A028-1B22A696006F}</a:tableStyleId>
              </a:tblPr>
              <a:tblGrid>
                <a:gridCol w="2032000"/>
                <a:gridCol w="2032000"/>
                <a:gridCol w="2448179"/>
              </a:tblGrid>
              <a:tr h="370840">
                <a:tc>
                  <a:txBody>
                    <a:bodyPr/>
                    <a:lstStyle/>
                    <a:p>
                      <a:pPr algn="ctr"/>
                      <a:r>
                        <a:rPr lang="en-US" sz="1400" dirty="0" smtClean="0"/>
                        <a:t>Design</a:t>
                      </a:r>
                      <a:endParaRPr lang="en-GB" sz="1400" dirty="0"/>
                    </a:p>
                  </a:txBody>
                  <a:tcPr anchor="ctr"/>
                </a:tc>
                <a:tc>
                  <a:txBody>
                    <a:bodyPr/>
                    <a:lstStyle/>
                    <a:p>
                      <a:pPr algn="ctr"/>
                      <a:r>
                        <a:rPr lang="en-US" sz="1400" dirty="0" smtClean="0"/>
                        <a:t>Source</a:t>
                      </a:r>
                      <a:r>
                        <a:rPr lang="en-US" sz="1400" baseline="0" dirty="0" smtClean="0"/>
                        <a:t> Gas load (mbar l/pulse)</a:t>
                      </a:r>
                      <a:endParaRPr lang="en-GB" sz="1400" dirty="0"/>
                    </a:p>
                  </a:txBody>
                  <a:tcPr anchor="ctr"/>
                </a:tc>
                <a:tc>
                  <a:txBody>
                    <a:bodyPr/>
                    <a:lstStyle/>
                    <a:p>
                      <a:pPr algn="ctr"/>
                      <a:r>
                        <a:rPr lang="en-US" sz="1400" dirty="0" smtClean="0"/>
                        <a:t>Time</a:t>
                      </a:r>
                      <a:r>
                        <a:rPr lang="en-US" sz="1400" baseline="0" dirty="0" smtClean="0"/>
                        <a:t> before activation (months)</a:t>
                      </a:r>
                      <a:endParaRPr lang="en-GB" sz="1400" dirty="0"/>
                    </a:p>
                  </a:txBody>
                  <a:tcPr anchor="ctr"/>
                </a:tc>
              </a:tr>
              <a:tr h="370840">
                <a:tc>
                  <a:txBody>
                    <a:bodyPr/>
                    <a:lstStyle/>
                    <a:p>
                      <a:pPr algn="ctr"/>
                      <a:r>
                        <a:rPr lang="en-US" sz="1400" dirty="0" smtClean="0"/>
                        <a:t>2Hz</a:t>
                      </a:r>
                      <a:r>
                        <a:rPr lang="en-US" sz="1400" baseline="0" dirty="0" smtClean="0"/>
                        <a:t> - Baseline</a:t>
                      </a:r>
                      <a:endParaRPr lang="en-GB" sz="1400" dirty="0"/>
                    </a:p>
                  </a:txBody>
                  <a:tcPr anchor="ctr"/>
                </a:tc>
                <a:tc>
                  <a:txBody>
                    <a:bodyPr/>
                    <a:lstStyle/>
                    <a:p>
                      <a:pPr algn="ctr"/>
                      <a:r>
                        <a:rPr lang="en-US" sz="1400" dirty="0" smtClean="0"/>
                        <a:t>5*10</a:t>
                      </a:r>
                      <a:r>
                        <a:rPr lang="en-US" sz="1400" baseline="30000" dirty="0" smtClean="0"/>
                        <a:t>-3</a:t>
                      </a:r>
                      <a:endParaRPr lang="en-GB" sz="1400" baseline="30000" dirty="0"/>
                    </a:p>
                  </a:txBody>
                  <a:tcPr anchor="ctr"/>
                </a:tc>
                <a:tc>
                  <a:txBody>
                    <a:bodyPr/>
                    <a:lstStyle/>
                    <a:p>
                      <a:pPr algn="ctr"/>
                      <a:r>
                        <a:rPr lang="en-GB" sz="1400" b="1" dirty="0" smtClean="0">
                          <a:latin typeface="Calibri"/>
                        </a:rPr>
                        <a:t>≈ 12</a:t>
                      </a:r>
                      <a:endParaRPr lang="en-GB" sz="1400" b="1" dirty="0"/>
                    </a:p>
                  </a:txBody>
                  <a:tcPr anchor="ctr"/>
                </a:tc>
              </a:tr>
              <a:tr h="370840">
                <a:tc>
                  <a:txBody>
                    <a:bodyPr/>
                    <a:lstStyle/>
                    <a:p>
                      <a:pPr algn="ctr"/>
                      <a:r>
                        <a:rPr lang="en-US" sz="1400" dirty="0" smtClean="0"/>
                        <a:t>0.8Hz - Actual</a:t>
                      </a:r>
                      <a:endParaRPr lang="en-GB" sz="14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smtClean="0"/>
                        <a:t>5*10</a:t>
                      </a:r>
                      <a:r>
                        <a:rPr lang="en-US" sz="1400" baseline="30000" dirty="0" smtClean="0"/>
                        <a:t>-2</a:t>
                      </a:r>
                      <a:endParaRPr lang="en-GB" sz="1400" baseline="30000" dirty="0" smtClean="0"/>
                    </a:p>
                  </a:txBody>
                  <a:tcPr anchor="ctr"/>
                </a:tc>
                <a:tc>
                  <a:txBody>
                    <a:bodyPr/>
                    <a:lstStyle/>
                    <a:p>
                      <a:pPr algn="ctr"/>
                      <a:r>
                        <a:rPr lang="en-GB" sz="1400" b="1" dirty="0" smtClean="0">
                          <a:solidFill>
                            <a:srgbClr val="FF0000"/>
                          </a:solidFill>
                          <a:latin typeface="+mn-lt"/>
                        </a:rPr>
                        <a:t>≈ 7</a:t>
                      </a:r>
                      <a:endParaRPr lang="en-GB" sz="1400" b="1" dirty="0">
                        <a:solidFill>
                          <a:srgbClr val="FF0000"/>
                        </a:solidFill>
                      </a:endParaRPr>
                    </a:p>
                  </a:txBody>
                  <a:tcPr anchor="ctr"/>
                </a:tc>
              </a:tr>
              <a:tr h="370840">
                <a:tc>
                  <a:txBody>
                    <a:bodyPr/>
                    <a:lstStyle/>
                    <a:p>
                      <a:pPr algn="ctr"/>
                      <a:r>
                        <a:rPr lang="en-US" sz="1400" dirty="0" smtClean="0"/>
                        <a:t>2Hz – Future?</a:t>
                      </a:r>
                      <a:endParaRPr lang="en-GB" sz="14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smtClean="0"/>
                        <a:t>5*10</a:t>
                      </a:r>
                      <a:r>
                        <a:rPr lang="en-US" sz="1400" baseline="30000" dirty="0" smtClean="0"/>
                        <a:t>-2</a:t>
                      </a:r>
                      <a:endParaRPr lang="en-GB" sz="1400" baseline="300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b="1" dirty="0" smtClean="0">
                          <a:solidFill>
                            <a:srgbClr val="FF0000"/>
                          </a:solidFill>
                          <a:latin typeface="+mn-lt"/>
                        </a:rPr>
                        <a:t>≈ 5</a:t>
                      </a:r>
                      <a:endParaRPr lang="en-GB" sz="1400" b="1" dirty="0" smtClean="0">
                        <a:solidFill>
                          <a:srgbClr val="FF0000"/>
                        </a:solidFill>
                      </a:endParaRPr>
                    </a:p>
                  </a:txBody>
                  <a:tcPr anchor="ctr"/>
                </a:tc>
              </a:tr>
            </a:tbl>
          </a:graphicData>
        </a:graphic>
      </p:graphicFrame>
      <mc:AlternateContent xmlns:mc="http://schemas.openxmlformats.org/markup-compatibility/2006" xmlns:a14="http://schemas.microsoft.com/office/drawing/2010/main">
        <mc:Choice Requires="a14">
          <p:sp>
            <p:nvSpPr>
              <p:cNvPr id="13" name="TextBox 12"/>
              <p:cNvSpPr txBox="1"/>
              <p:nvPr/>
            </p:nvSpPr>
            <p:spPr>
              <a:xfrm>
                <a:off x="3707904" y="2617748"/>
                <a:ext cx="1872208" cy="461665"/>
              </a:xfrm>
              <a:prstGeom prst="rect">
                <a:avLst/>
              </a:prstGeom>
              <a:noFill/>
            </p:spPr>
            <p:txBody>
              <a:bodyPr wrap="square" rtlCol="0">
                <a:spAutoFit/>
              </a:bodyPr>
              <a:lstStyle/>
              <a:p>
                <a:r>
                  <a:rPr lang="en-US" sz="1200" dirty="0" smtClean="0">
                    <a:solidFill>
                      <a:srgbClr val="FF0000"/>
                    </a:solidFill>
                  </a:rPr>
                  <a:t>Leak of </a:t>
                </a:r>
                <a14:m>
                  <m:oMath xmlns:m="http://schemas.openxmlformats.org/officeDocument/2006/math">
                    <m:r>
                      <a:rPr lang="en-GB" sz="1200">
                        <a:solidFill>
                          <a:srgbClr val="FF0000"/>
                        </a:solidFill>
                        <a:latin typeface="Cambria Math"/>
                      </a:rPr>
                      <m:t>~</m:t>
                    </m:r>
                    <m:r>
                      <a:rPr lang="en-GB" sz="1200" i="1">
                        <a:solidFill>
                          <a:srgbClr val="FF0000"/>
                        </a:solidFill>
                        <a:latin typeface="Cambria Math"/>
                      </a:rPr>
                      <m:t> </m:t>
                    </m:r>
                  </m:oMath>
                </a14:m>
                <a:r>
                  <a:rPr lang="en-US" sz="1200" dirty="0" smtClean="0">
                    <a:solidFill>
                      <a:srgbClr val="FF0000"/>
                    </a:solidFill>
                  </a:rPr>
                  <a:t> 1*10</a:t>
                </a:r>
                <a:r>
                  <a:rPr lang="en-US" sz="1200" baseline="30000" dirty="0" smtClean="0">
                    <a:solidFill>
                      <a:srgbClr val="FF0000"/>
                    </a:solidFill>
                  </a:rPr>
                  <a:t>-8</a:t>
                </a:r>
                <a:r>
                  <a:rPr lang="en-US" sz="1200" dirty="0" smtClean="0">
                    <a:solidFill>
                      <a:srgbClr val="FF0000"/>
                    </a:solidFill>
                  </a:rPr>
                  <a:t> mbar l/s on a </a:t>
                </a:r>
                <a:r>
                  <a:rPr lang="en-US" sz="1200" dirty="0" err="1" smtClean="0">
                    <a:solidFill>
                      <a:srgbClr val="FF0000"/>
                    </a:solidFill>
                  </a:rPr>
                  <a:t>feedthrough</a:t>
                </a:r>
                <a:r>
                  <a:rPr lang="en-US" sz="1200" dirty="0" smtClean="0">
                    <a:solidFill>
                      <a:srgbClr val="FF0000"/>
                    </a:solidFill>
                  </a:rPr>
                  <a:t>!!</a:t>
                </a:r>
                <a:endParaRPr lang="en-GB" sz="1200" dirty="0">
                  <a:solidFill>
                    <a:srgbClr val="FF0000"/>
                  </a:solidFill>
                </a:endParaRPr>
              </a:p>
            </p:txBody>
          </p:sp>
        </mc:Choice>
        <mc:Fallback xmlns="">
          <p:sp>
            <p:nvSpPr>
              <p:cNvPr id="13" name="TextBox 12"/>
              <p:cNvSpPr txBox="1">
                <a:spLocks noRot="1" noChangeAspect="1" noMove="1" noResize="1" noEditPoints="1" noAdjustHandles="1" noChangeArrowheads="1" noChangeShapeType="1" noTextEdit="1"/>
              </p:cNvSpPr>
              <p:nvPr/>
            </p:nvSpPr>
            <p:spPr>
              <a:xfrm>
                <a:off x="3707904" y="2617748"/>
                <a:ext cx="1872208" cy="461665"/>
              </a:xfrm>
              <a:prstGeom prst="rect">
                <a:avLst/>
              </a:prstGeom>
              <a:blipFill rotWithShape="1">
                <a:blip r:embed="rId5"/>
                <a:stretch>
                  <a:fillRect b="-9211"/>
                </a:stretch>
              </a:blipFill>
            </p:spPr>
            <p:txBody>
              <a:bodyPr/>
              <a:lstStyle/>
              <a:p>
                <a:r>
                  <a:rPr lang="en-GB">
                    <a:noFill/>
                  </a:rPr>
                  <a:t> </a:t>
                </a:r>
              </a:p>
            </p:txBody>
          </p:sp>
        </mc:Fallback>
      </mc:AlternateContent>
      <p:sp>
        <p:nvSpPr>
          <p:cNvPr id="4" name="Footer Placeholder 3"/>
          <p:cNvSpPr>
            <a:spLocks noGrp="1"/>
          </p:cNvSpPr>
          <p:nvPr>
            <p:ph type="ftr" sz="quarter" idx="11"/>
          </p:nvPr>
        </p:nvSpPr>
        <p:spPr>
          <a:xfrm rot="16200000">
            <a:off x="7513637" y="4838255"/>
            <a:ext cx="2895600" cy="365125"/>
          </a:xfrm>
        </p:spPr>
        <p:txBody>
          <a:bodyPr/>
          <a:lstStyle/>
          <a:p>
            <a:r>
              <a:rPr lang="en-US" dirty="0" smtClean="0"/>
              <a:t>Linac4 Ion Source Review - 14th November 2013</a:t>
            </a:r>
            <a:endParaRPr lang="en-GB" dirty="0"/>
          </a:p>
        </p:txBody>
      </p:sp>
      <p:sp>
        <p:nvSpPr>
          <p:cNvPr id="14" name="TextBox 13"/>
          <p:cNvSpPr txBox="1"/>
          <p:nvPr/>
        </p:nvSpPr>
        <p:spPr>
          <a:xfrm>
            <a:off x="6300192" y="902623"/>
            <a:ext cx="504056" cy="369332"/>
          </a:xfrm>
          <a:prstGeom prst="rect">
            <a:avLst/>
          </a:prstGeom>
          <a:noFill/>
        </p:spPr>
        <p:txBody>
          <a:bodyPr wrap="square" rtlCol="0">
            <a:spAutoFit/>
          </a:bodyPr>
          <a:lstStyle/>
          <a:p>
            <a:r>
              <a:rPr lang="en-US" dirty="0" smtClean="0"/>
              <a:t>H</a:t>
            </a:r>
            <a:r>
              <a:rPr lang="en-US" baseline="-25000" dirty="0" smtClean="0"/>
              <a:t>2</a:t>
            </a:r>
            <a:endParaRPr lang="en-GB" baseline="-25000" dirty="0"/>
          </a:p>
        </p:txBody>
      </p:sp>
    </p:spTree>
    <p:extLst>
      <p:ext uri="{BB962C8B-B14F-4D97-AF65-F5344CB8AC3E}">
        <p14:creationId xmlns:p14="http://schemas.microsoft.com/office/powerpoint/2010/main" val="229802300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8800" y="-315416"/>
            <a:ext cx="8229600" cy="1143000"/>
          </a:xfrm>
        </p:spPr>
        <p:txBody>
          <a:bodyPr>
            <a:normAutofit/>
          </a:bodyPr>
          <a:lstStyle/>
          <a:p>
            <a:r>
              <a:rPr lang="en-US" sz="3200" b="1" dirty="0" smtClean="0"/>
              <a:t>Source Assembly and leak tightness </a:t>
            </a:r>
            <a:endParaRPr lang="en-GB" sz="3200" b="1" dirty="0"/>
          </a:p>
        </p:txBody>
      </p:sp>
      <p:sp>
        <p:nvSpPr>
          <p:cNvPr id="4" name="TextBox 3"/>
          <p:cNvSpPr txBox="1"/>
          <p:nvPr/>
        </p:nvSpPr>
        <p:spPr>
          <a:xfrm>
            <a:off x="6191671" y="577711"/>
            <a:ext cx="2952329" cy="2800767"/>
          </a:xfrm>
          <a:prstGeom prst="rect">
            <a:avLst/>
          </a:prstGeom>
          <a:noFill/>
        </p:spPr>
        <p:txBody>
          <a:bodyPr wrap="square" rtlCol="0">
            <a:spAutoFit/>
          </a:bodyPr>
          <a:lstStyle/>
          <a:p>
            <a:r>
              <a:rPr lang="en-US" sz="1600" dirty="0" smtClean="0"/>
              <a:t>Several type of sealing are used:</a:t>
            </a:r>
          </a:p>
          <a:p>
            <a:pPr marL="285750" indent="-285750">
              <a:buFontTx/>
              <a:buChar char="-"/>
            </a:pPr>
            <a:r>
              <a:rPr lang="en-US" sz="1600" dirty="0" smtClean="0"/>
              <a:t>O-ring (elastomeric sealing) on the plasma generator (    )</a:t>
            </a:r>
          </a:p>
          <a:p>
            <a:pPr marL="285750" indent="-285750">
              <a:buFontTx/>
              <a:buChar char="-"/>
            </a:pPr>
            <a:r>
              <a:rPr lang="en-US" sz="1600" dirty="0" smtClean="0"/>
              <a:t>Single and Double diamond aluminum sealing / aluminum </a:t>
            </a:r>
            <a:r>
              <a:rPr lang="en-US" sz="1600" dirty="0" err="1" smtClean="0"/>
              <a:t>helicoflex</a:t>
            </a:r>
            <a:r>
              <a:rPr lang="en-US" sz="1600" dirty="0" smtClean="0"/>
              <a:t> sealing on the plasma extraction region</a:t>
            </a:r>
          </a:p>
          <a:p>
            <a:r>
              <a:rPr lang="en-US" sz="1600" dirty="0"/>
              <a:t> </a:t>
            </a:r>
            <a:r>
              <a:rPr lang="en-US" sz="1600" dirty="0" smtClean="0"/>
              <a:t>      (    )</a:t>
            </a:r>
          </a:p>
          <a:p>
            <a:r>
              <a:rPr lang="en-US" sz="1600" dirty="0" smtClean="0"/>
              <a:t>-     </a:t>
            </a:r>
          </a:p>
          <a:p>
            <a:endParaRPr lang="en-US" sz="1600" dirty="0"/>
          </a:p>
          <a:p>
            <a:pPr marL="285750" indent="-285750">
              <a:buFontTx/>
              <a:buChar char="-"/>
            </a:pPr>
            <a:endParaRPr lang="en-US" sz="1600" dirty="0"/>
          </a:p>
        </p:txBody>
      </p:sp>
      <p:sp>
        <p:nvSpPr>
          <p:cNvPr id="5" name="Oval 4"/>
          <p:cNvSpPr/>
          <p:nvPr/>
        </p:nvSpPr>
        <p:spPr>
          <a:xfrm>
            <a:off x="8748464" y="1165394"/>
            <a:ext cx="144016" cy="1440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Oval 5"/>
          <p:cNvSpPr/>
          <p:nvPr/>
        </p:nvSpPr>
        <p:spPr>
          <a:xfrm>
            <a:off x="6668963" y="2378789"/>
            <a:ext cx="144016" cy="14401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FF0000"/>
                </a:solidFill>
              </a:rPr>
              <a:t>c</a:t>
            </a:r>
            <a:endParaRPr lang="en-GB" dirty="0">
              <a:solidFill>
                <a:srgbClr val="FF0000"/>
              </a:solidFill>
            </a:endParaRPr>
          </a:p>
        </p:txBody>
      </p:sp>
      <p:pic>
        <p:nvPicPr>
          <p:cNvPr id="3"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323528" y="548680"/>
            <a:ext cx="5629299" cy="481932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Oval 6"/>
          <p:cNvSpPr/>
          <p:nvPr/>
        </p:nvSpPr>
        <p:spPr>
          <a:xfrm>
            <a:off x="3655135" y="1542331"/>
            <a:ext cx="144016" cy="14401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p:cNvSpPr/>
          <p:nvPr/>
        </p:nvSpPr>
        <p:spPr>
          <a:xfrm>
            <a:off x="2358991" y="1052736"/>
            <a:ext cx="144016" cy="14401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Oval 8"/>
          <p:cNvSpPr/>
          <p:nvPr/>
        </p:nvSpPr>
        <p:spPr>
          <a:xfrm>
            <a:off x="3834994" y="1340768"/>
            <a:ext cx="144016" cy="14401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p:cNvSpPr/>
          <p:nvPr/>
        </p:nvSpPr>
        <p:spPr>
          <a:xfrm>
            <a:off x="1710919" y="2522805"/>
            <a:ext cx="144016" cy="1440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p:cNvSpPr/>
          <p:nvPr/>
        </p:nvSpPr>
        <p:spPr>
          <a:xfrm>
            <a:off x="2459788" y="2531189"/>
            <a:ext cx="144016" cy="1440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p:cNvSpPr txBox="1"/>
          <p:nvPr/>
        </p:nvSpPr>
        <p:spPr>
          <a:xfrm>
            <a:off x="539552" y="5733256"/>
            <a:ext cx="5413275" cy="646331"/>
          </a:xfrm>
          <a:prstGeom prst="rect">
            <a:avLst/>
          </a:prstGeom>
          <a:noFill/>
        </p:spPr>
        <p:txBody>
          <a:bodyPr wrap="square" rtlCol="0">
            <a:spAutoFit/>
          </a:bodyPr>
          <a:lstStyle/>
          <a:p>
            <a:r>
              <a:rPr lang="en-US" dirty="0" smtClean="0"/>
              <a:t>The source is equipped with metal seals except for the plasma generator.</a:t>
            </a:r>
            <a:endParaRPr lang="en-GB" dirty="0"/>
          </a:p>
        </p:txBody>
      </p:sp>
      <p:sp>
        <p:nvSpPr>
          <p:cNvPr id="15" name="TextBox 14"/>
          <p:cNvSpPr txBox="1"/>
          <p:nvPr/>
        </p:nvSpPr>
        <p:spPr>
          <a:xfrm>
            <a:off x="2049277" y="971436"/>
            <a:ext cx="216024" cy="369332"/>
          </a:xfrm>
          <a:prstGeom prst="rect">
            <a:avLst/>
          </a:prstGeom>
          <a:noFill/>
        </p:spPr>
        <p:txBody>
          <a:bodyPr wrap="square" rtlCol="0">
            <a:spAutoFit/>
          </a:bodyPr>
          <a:lstStyle/>
          <a:p>
            <a:r>
              <a:rPr lang="en-US" dirty="0" smtClean="0"/>
              <a:t>S</a:t>
            </a:r>
            <a:endParaRPr lang="en-GB" dirty="0"/>
          </a:p>
        </p:txBody>
      </p:sp>
      <p:sp>
        <p:nvSpPr>
          <p:cNvPr id="16" name="TextBox 15"/>
          <p:cNvSpPr txBox="1"/>
          <p:nvPr/>
        </p:nvSpPr>
        <p:spPr>
          <a:xfrm>
            <a:off x="3491880" y="1052736"/>
            <a:ext cx="216024" cy="369332"/>
          </a:xfrm>
          <a:prstGeom prst="rect">
            <a:avLst/>
          </a:prstGeom>
          <a:noFill/>
        </p:spPr>
        <p:txBody>
          <a:bodyPr wrap="square" rtlCol="0">
            <a:spAutoFit/>
          </a:bodyPr>
          <a:lstStyle/>
          <a:p>
            <a:r>
              <a:rPr lang="en-US" dirty="0" smtClean="0"/>
              <a:t>S</a:t>
            </a:r>
            <a:endParaRPr lang="en-GB" dirty="0"/>
          </a:p>
        </p:txBody>
      </p:sp>
      <p:sp>
        <p:nvSpPr>
          <p:cNvPr id="17" name="TextBox 16"/>
          <p:cNvSpPr txBox="1"/>
          <p:nvPr/>
        </p:nvSpPr>
        <p:spPr>
          <a:xfrm>
            <a:off x="3995936" y="1196752"/>
            <a:ext cx="216024" cy="369332"/>
          </a:xfrm>
          <a:prstGeom prst="rect">
            <a:avLst/>
          </a:prstGeom>
          <a:noFill/>
        </p:spPr>
        <p:txBody>
          <a:bodyPr wrap="square" rtlCol="0">
            <a:spAutoFit/>
          </a:bodyPr>
          <a:lstStyle/>
          <a:p>
            <a:r>
              <a:rPr lang="en-US" dirty="0" smtClean="0"/>
              <a:t>D</a:t>
            </a:r>
            <a:endParaRPr lang="en-GB" dirty="0"/>
          </a:p>
        </p:txBody>
      </p:sp>
      <p:sp>
        <p:nvSpPr>
          <p:cNvPr id="18" name="TextBox 17"/>
          <p:cNvSpPr txBox="1"/>
          <p:nvPr/>
        </p:nvSpPr>
        <p:spPr>
          <a:xfrm>
            <a:off x="6137919" y="2708920"/>
            <a:ext cx="3059832" cy="4031873"/>
          </a:xfrm>
          <a:prstGeom prst="rect">
            <a:avLst/>
          </a:prstGeom>
          <a:noFill/>
        </p:spPr>
        <p:txBody>
          <a:bodyPr wrap="square" rtlCol="0">
            <a:spAutoFit/>
          </a:bodyPr>
          <a:lstStyle/>
          <a:p>
            <a:endParaRPr lang="en-US" sz="1600" dirty="0" smtClean="0"/>
          </a:p>
          <a:p>
            <a:r>
              <a:rPr lang="en-US" sz="1600" dirty="0" smtClean="0"/>
              <a:t>Both </a:t>
            </a:r>
            <a:r>
              <a:rPr lang="en-US" sz="1600" dirty="0" err="1" smtClean="0"/>
              <a:t>Helicoflex</a:t>
            </a:r>
            <a:r>
              <a:rPr lang="en-US" sz="1600" dirty="0" smtClean="0"/>
              <a:t> and diamond seals are suited for the source:</a:t>
            </a:r>
          </a:p>
          <a:p>
            <a:pPr marL="285750" indent="-285750">
              <a:buFont typeface="Arial" panose="020B0604020202020204" pitchFamily="34" charset="0"/>
              <a:buChar char="•"/>
            </a:pPr>
            <a:r>
              <a:rPr lang="en-US" sz="1600" dirty="0" smtClean="0"/>
              <a:t>With the actual design both types have been used;</a:t>
            </a:r>
          </a:p>
          <a:p>
            <a:pPr marL="285750" indent="-285750">
              <a:buFont typeface="Arial" panose="020B0604020202020204" pitchFamily="34" charset="0"/>
              <a:buChar char="•"/>
            </a:pPr>
            <a:r>
              <a:rPr lang="en-US" sz="1600" dirty="0" smtClean="0"/>
              <a:t>Main leak tightness problem on the double diamond seals ( </a:t>
            </a:r>
            <a:r>
              <a:rPr lang="en-US" sz="1600" dirty="0" err="1" smtClean="0"/>
              <a:t>e.g</a:t>
            </a:r>
            <a:r>
              <a:rPr lang="en-US" sz="1600" dirty="0" smtClean="0"/>
              <a:t> non conformity of the seals);</a:t>
            </a:r>
          </a:p>
          <a:p>
            <a:pPr marL="285750" indent="-285750">
              <a:buFont typeface="Arial" panose="020B0604020202020204" pitchFamily="34" charset="0"/>
              <a:buChar char="•"/>
            </a:pPr>
            <a:r>
              <a:rPr lang="en-US" sz="1600" dirty="0" smtClean="0"/>
              <a:t>Main drawback: if a double diamond seal is leaky, the whole assembly has to be dismounted;</a:t>
            </a:r>
          </a:p>
          <a:p>
            <a:pPr marL="285750" indent="-285750">
              <a:buFont typeface="Arial" panose="020B0604020202020204" pitchFamily="34" charset="0"/>
              <a:buChar char="•"/>
            </a:pPr>
            <a:r>
              <a:rPr lang="en-US" sz="1600" dirty="0" smtClean="0"/>
              <a:t>The new design will only have single diamond/ </a:t>
            </a:r>
            <a:r>
              <a:rPr lang="en-US" sz="1600" dirty="0" err="1" smtClean="0"/>
              <a:t>helicoflex</a:t>
            </a:r>
            <a:r>
              <a:rPr lang="en-US" sz="1600" dirty="0" smtClean="0"/>
              <a:t> seals (widely used at CERN).</a:t>
            </a:r>
            <a:endParaRPr lang="en-GB" sz="1600" dirty="0"/>
          </a:p>
        </p:txBody>
      </p:sp>
      <p:sp>
        <p:nvSpPr>
          <p:cNvPr id="12" name="Oval 11"/>
          <p:cNvSpPr/>
          <p:nvPr/>
        </p:nvSpPr>
        <p:spPr>
          <a:xfrm>
            <a:off x="1403648" y="3161757"/>
            <a:ext cx="144016" cy="144016"/>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B050"/>
              </a:solidFill>
            </a:endParaRPr>
          </a:p>
        </p:txBody>
      </p:sp>
      <p:sp>
        <p:nvSpPr>
          <p:cNvPr id="19" name="Oval 18"/>
          <p:cNvSpPr/>
          <p:nvPr/>
        </p:nvSpPr>
        <p:spPr>
          <a:xfrm>
            <a:off x="2699792" y="3356992"/>
            <a:ext cx="144016" cy="144016"/>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B050"/>
              </a:solidFill>
            </a:endParaRPr>
          </a:p>
        </p:txBody>
      </p:sp>
      <p:sp>
        <p:nvSpPr>
          <p:cNvPr id="20" name="Oval 19"/>
          <p:cNvSpPr/>
          <p:nvPr/>
        </p:nvSpPr>
        <p:spPr>
          <a:xfrm>
            <a:off x="7956376" y="2598633"/>
            <a:ext cx="144016" cy="144016"/>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B050"/>
              </a:solidFill>
            </a:endParaRPr>
          </a:p>
        </p:txBody>
      </p:sp>
      <p:sp>
        <p:nvSpPr>
          <p:cNvPr id="13" name="TextBox 12"/>
          <p:cNvSpPr txBox="1"/>
          <p:nvPr/>
        </p:nvSpPr>
        <p:spPr>
          <a:xfrm>
            <a:off x="6506901" y="2492896"/>
            <a:ext cx="2232248" cy="338554"/>
          </a:xfrm>
          <a:prstGeom prst="rect">
            <a:avLst/>
          </a:prstGeom>
          <a:noFill/>
        </p:spPr>
        <p:txBody>
          <a:bodyPr wrap="square" rtlCol="0">
            <a:spAutoFit/>
          </a:bodyPr>
          <a:lstStyle/>
          <a:p>
            <a:r>
              <a:rPr lang="en-US" sz="1600" dirty="0" err="1" smtClean="0"/>
              <a:t>Conflat</a:t>
            </a:r>
            <a:r>
              <a:rPr lang="en-US" sz="1600" dirty="0" smtClean="0"/>
              <a:t> gaskets (     )</a:t>
            </a:r>
            <a:endParaRPr lang="en-GB" sz="1600" dirty="0"/>
          </a:p>
        </p:txBody>
      </p:sp>
      <p:sp>
        <p:nvSpPr>
          <p:cNvPr id="21" name="Down Arrow 20"/>
          <p:cNvSpPr/>
          <p:nvPr/>
        </p:nvSpPr>
        <p:spPr>
          <a:xfrm rot="2384810">
            <a:off x="4058859" y="727147"/>
            <a:ext cx="360040" cy="544706"/>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0000"/>
              </a:solidFill>
            </a:endParaRPr>
          </a:p>
        </p:txBody>
      </p:sp>
      <p:sp>
        <p:nvSpPr>
          <p:cNvPr id="22" name="Footer Placeholder 21"/>
          <p:cNvSpPr>
            <a:spLocks noGrp="1"/>
          </p:cNvSpPr>
          <p:nvPr>
            <p:ph type="ftr" sz="quarter" idx="11"/>
          </p:nvPr>
        </p:nvSpPr>
        <p:spPr/>
        <p:txBody>
          <a:bodyPr/>
          <a:lstStyle/>
          <a:p>
            <a:r>
              <a:rPr lang="en-US" dirty="0" smtClean="0"/>
              <a:t>Linac4 Ion Source Review - 14th November 2013</a:t>
            </a:r>
            <a:endParaRPr lang="en-GB" dirty="0"/>
          </a:p>
        </p:txBody>
      </p:sp>
    </p:spTree>
    <p:extLst>
      <p:ext uri="{BB962C8B-B14F-4D97-AF65-F5344CB8AC3E}">
        <p14:creationId xmlns:p14="http://schemas.microsoft.com/office/powerpoint/2010/main" val="151687877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1419975391"/>
              </p:ext>
            </p:extLst>
          </p:nvPr>
        </p:nvGraphicFramePr>
        <p:xfrm>
          <a:off x="107504" y="597400"/>
          <a:ext cx="8856983" cy="6014720"/>
        </p:xfrm>
        <a:graphic>
          <a:graphicData uri="http://schemas.openxmlformats.org/drawingml/2006/table">
            <a:tbl>
              <a:tblPr firstRow="1" bandRow="1">
                <a:tableStyleId>{9D7B26C5-4107-4FEC-AEDC-1716B250A1EF}</a:tableStyleId>
              </a:tblPr>
              <a:tblGrid>
                <a:gridCol w="1592487"/>
                <a:gridCol w="1503856"/>
                <a:gridCol w="1728193"/>
                <a:gridCol w="1728192"/>
                <a:gridCol w="2304255"/>
              </a:tblGrid>
              <a:tr h="1798320">
                <a:tc>
                  <a:txBody>
                    <a:bodyPr/>
                    <a:lstStyle/>
                    <a:p>
                      <a:pPr algn="ctr"/>
                      <a:endParaRPr lang="en-US" sz="1400" dirty="0" smtClean="0"/>
                    </a:p>
                    <a:p>
                      <a:pPr algn="ctr"/>
                      <a:endParaRPr lang="en-US" sz="1400" dirty="0" smtClean="0"/>
                    </a:p>
                    <a:p>
                      <a:pPr algn="ctr"/>
                      <a:endParaRPr lang="en-US" sz="1400" dirty="0" smtClean="0"/>
                    </a:p>
                    <a:p>
                      <a:pPr algn="ctr"/>
                      <a:r>
                        <a:rPr lang="en-US" sz="1400" dirty="0" smtClean="0"/>
                        <a:t>Characteristic</a:t>
                      </a:r>
                      <a:endParaRPr lang="en-GB" sz="1400" dirty="0"/>
                    </a:p>
                  </a:txBody>
                  <a:tcPr/>
                </a:tc>
                <a:tc>
                  <a:txBody>
                    <a:bodyPr/>
                    <a:lstStyle/>
                    <a:p>
                      <a:pPr algn="ctr"/>
                      <a:r>
                        <a:rPr lang="en-US" sz="1400" dirty="0" smtClean="0"/>
                        <a:t>O-Ring</a:t>
                      </a:r>
                    </a:p>
                    <a:p>
                      <a:pPr algn="ctr"/>
                      <a:endParaRPr lang="en-US" sz="1400" dirty="0" smtClean="0"/>
                    </a:p>
                    <a:p>
                      <a:pPr algn="ctr"/>
                      <a:endParaRPr lang="en-US" sz="1400" dirty="0" smtClean="0"/>
                    </a:p>
                    <a:p>
                      <a:pPr algn="ctr"/>
                      <a:endParaRPr lang="en-US" sz="1400" dirty="0" smtClean="0"/>
                    </a:p>
                    <a:p>
                      <a:pPr algn="ctr"/>
                      <a:endParaRPr lang="en-US" sz="1400" dirty="0" smtClean="0"/>
                    </a:p>
                    <a:p>
                      <a:pPr algn="ctr"/>
                      <a:endParaRPr lang="en-US" sz="1400" dirty="0" smtClean="0"/>
                    </a:p>
                    <a:p>
                      <a:pPr algn="ctr"/>
                      <a:endParaRPr lang="en-US" sz="1400" dirty="0" smtClean="0"/>
                    </a:p>
                    <a:p>
                      <a:pPr algn="ctr"/>
                      <a:endParaRPr lang="en-GB" sz="1400" dirty="0"/>
                    </a:p>
                  </a:txBody>
                  <a:tcPr/>
                </a:tc>
                <a:tc>
                  <a:txBody>
                    <a:bodyPr/>
                    <a:lstStyle/>
                    <a:p>
                      <a:pPr algn="ctr"/>
                      <a:r>
                        <a:rPr lang="en-US" sz="1400" dirty="0" err="1" smtClean="0"/>
                        <a:t>Helicoflex</a:t>
                      </a:r>
                      <a:endParaRPr lang="en-GB" sz="1400" dirty="0"/>
                    </a:p>
                  </a:txBody>
                  <a:tcPr/>
                </a:tc>
                <a:tc>
                  <a:txBody>
                    <a:bodyPr/>
                    <a:lstStyle/>
                    <a:p>
                      <a:pPr algn="ctr"/>
                      <a:r>
                        <a:rPr lang="en-US" sz="1400" dirty="0" smtClean="0"/>
                        <a:t>D/S</a:t>
                      </a:r>
                      <a:r>
                        <a:rPr lang="en-US" sz="1400" baseline="0" dirty="0" smtClean="0"/>
                        <a:t> </a:t>
                      </a:r>
                      <a:r>
                        <a:rPr lang="en-US" sz="1400" dirty="0" smtClean="0"/>
                        <a:t>Diamond</a:t>
                      </a:r>
                      <a:endParaRPr lang="en-GB" sz="1400" dirty="0"/>
                    </a:p>
                  </a:txBody>
                  <a:tcPr/>
                </a:tc>
                <a:tc>
                  <a:txBody>
                    <a:bodyPr/>
                    <a:lstStyle/>
                    <a:p>
                      <a:pPr algn="ctr"/>
                      <a:r>
                        <a:rPr lang="en-US" sz="1400" dirty="0" err="1" smtClean="0"/>
                        <a:t>Conflat</a:t>
                      </a:r>
                      <a:r>
                        <a:rPr lang="en-US" sz="1400" baseline="0" dirty="0" smtClean="0"/>
                        <a:t> Gasket</a:t>
                      </a:r>
                      <a:endParaRPr lang="en-GB" sz="1400" dirty="0"/>
                    </a:p>
                  </a:txBody>
                  <a:tcPr/>
                </a:tc>
              </a:tr>
              <a:tr h="370840">
                <a:tc>
                  <a:txBody>
                    <a:bodyPr/>
                    <a:lstStyle/>
                    <a:p>
                      <a:pPr algn="ctr"/>
                      <a:r>
                        <a:rPr lang="en-US" sz="1400" dirty="0" smtClean="0"/>
                        <a:t>HV</a:t>
                      </a:r>
                      <a:endParaRPr lang="en-GB" sz="1400" dirty="0"/>
                    </a:p>
                  </a:txBody>
                  <a:tcPr/>
                </a:tc>
                <a:tc>
                  <a:txBody>
                    <a:bodyPr/>
                    <a:lstStyle/>
                    <a:p>
                      <a:pPr algn="ctr"/>
                      <a:r>
                        <a:rPr lang="en-US" dirty="0" smtClean="0">
                          <a:solidFill>
                            <a:srgbClr val="00B050"/>
                          </a:solidFill>
                        </a:rPr>
                        <a:t>Ѵ</a:t>
                      </a:r>
                      <a:endParaRPr lang="en-GB" dirty="0">
                        <a:solidFill>
                          <a:srgbClr val="00B050"/>
                        </a:solidFill>
                      </a:endParaRPr>
                    </a:p>
                  </a:txBody>
                  <a:tcPr/>
                </a:tc>
                <a:tc>
                  <a:txBody>
                    <a:bodyPr/>
                    <a:lstStyle/>
                    <a:p>
                      <a:pPr algn="ctr"/>
                      <a:r>
                        <a:rPr lang="en-US" dirty="0" smtClean="0">
                          <a:solidFill>
                            <a:srgbClr val="00B050"/>
                          </a:solidFill>
                        </a:rPr>
                        <a:t>Ѵ</a:t>
                      </a:r>
                      <a:endParaRPr lang="en-GB" dirty="0">
                        <a:solidFill>
                          <a:srgbClr val="00B050"/>
                        </a:solidFill>
                      </a:endParaRPr>
                    </a:p>
                  </a:txBody>
                  <a:tcPr/>
                </a:tc>
                <a:tc>
                  <a:txBody>
                    <a:bodyPr/>
                    <a:lstStyle/>
                    <a:p>
                      <a:pPr algn="ctr"/>
                      <a:r>
                        <a:rPr lang="en-US" dirty="0" smtClean="0">
                          <a:solidFill>
                            <a:srgbClr val="00B050"/>
                          </a:solidFill>
                        </a:rPr>
                        <a:t>Ѵ</a:t>
                      </a:r>
                      <a:endParaRPr lang="en-GB" dirty="0">
                        <a:solidFill>
                          <a:srgbClr val="00B050"/>
                        </a:solidFill>
                      </a:endParaRPr>
                    </a:p>
                  </a:txBody>
                  <a:tcPr/>
                </a:tc>
                <a:tc>
                  <a:txBody>
                    <a:bodyPr/>
                    <a:lstStyle/>
                    <a:p>
                      <a:pPr algn="ctr"/>
                      <a:r>
                        <a:rPr lang="en-US" dirty="0" smtClean="0">
                          <a:solidFill>
                            <a:srgbClr val="00B050"/>
                          </a:solidFill>
                        </a:rPr>
                        <a:t>Ѵ</a:t>
                      </a:r>
                      <a:endParaRPr lang="en-GB" dirty="0">
                        <a:solidFill>
                          <a:srgbClr val="00B050"/>
                        </a:solidFill>
                      </a:endParaRPr>
                    </a:p>
                  </a:txBody>
                  <a:tcPr/>
                </a:tc>
              </a:tr>
              <a:tr h="370840">
                <a:tc>
                  <a:txBody>
                    <a:bodyPr/>
                    <a:lstStyle/>
                    <a:p>
                      <a:pPr algn="ctr"/>
                      <a:r>
                        <a:rPr lang="en-US" sz="1400" dirty="0" smtClean="0"/>
                        <a:t>UHV-XHV</a:t>
                      </a:r>
                      <a:endParaRPr lang="en-GB" sz="1400" dirty="0"/>
                    </a:p>
                  </a:txBody>
                  <a:tcPr/>
                </a:tc>
                <a:tc>
                  <a:txBody>
                    <a:bodyPr/>
                    <a:lstStyle/>
                    <a:p>
                      <a:pPr algn="ctr"/>
                      <a:r>
                        <a:rPr lang="en-US" dirty="0" smtClean="0">
                          <a:solidFill>
                            <a:srgbClr val="FF0000"/>
                          </a:solidFill>
                        </a:rPr>
                        <a:t>-</a:t>
                      </a:r>
                      <a:endParaRPr lang="en-GB" dirty="0">
                        <a:solidFill>
                          <a:srgbClr val="FF0000"/>
                        </a:solidFill>
                      </a:endParaRPr>
                    </a:p>
                  </a:txBody>
                  <a:tcPr/>
                </a:tc>
                <a:tc>
                  <a:txBody>
                    <a:bodyPr/>
                    <a:lstStyle/>
                    <a:p>
                      <a:pPr algn="ctr"/>
                      <a:r>
                        <a:rPr lang="en-US" dirty="0" smtClean="0">
                          <a:solidFill>
                            <a:srgbClr val="00B050"/>
                          </a:solidFill>
                        </a:rPr>
                        <a:t>Ѵ</a:t>
                      </a:r>
                      <a:endParaRPr lang="en-GB" dirty="0">
                        <a:solidFill>
                          <a:srgbClr val="00B050"/>
                        </a:solidFill>
                      </a:endParaRPr>
                    </a:p>
                  </a:txBody>
                  <a:tcPr/>
                </a:tc>
                <a:tc>
                  <a:txBody>
                    <a:bodyPr/>
                    <a:lstStyle/>
                    <a:p>
                      <a:pPr algn="ctr"/>
                      <a:r>
                        <a:rPr lang="en-US" dirty="0" smtClean="0">
                          <a:solidFill>
                            <a:srgbClr val="00B050"/>
                          </a:solidFill>
                        </a:rPr>
                        <a:t>Ѵ</a:t>
                      </a:r>
                      <a:endParaRPr lang="en-GB" dirty="0">
                        <a:solidFill>
                          <a:srgbClr val="00B050"/>
                        </a:solidFill>
                      </a:endParaRPr>
                    </a:p>
                  </a:txBody>
                  <a:tcPr/>
                </a:tc>
                <a:tc>
                  <a:txBody>
                    <a:bodyPr/>
                    <a:lstStyle/>
                    <a:p>
                      <a:pPr algn="ctr"/>
                      <a:r>
                        <a:rPr lang="en-US" dirty="0" smtClean="0">
                          <a:solidFill>
                            <a:srgbClr val="00B050"/>
                          </a:solidFill>
                        </a:rPr>
                        <a:t>Ѵ</a:t>
                      </a:r>
                      <a:endParaRPr lang="en-GB" dirty="0">
                        <a:solidFill>
                          <a:srgbClr val="00B050"/>
                        </a:solidFill>
                      </a:endParaRPr>
                    </a:p>
                  </a:txBody>
                  <a:tcPr/>
                </a:tc>
              </a:tr>
              <a:tr h="370840">
                <a:tc>
                  <a:txBody>
                    <a:bodyPr/>
                    <a:lstStyle/>
                    <a:p>
                      <a:pPr algn="ctr"/>
                      <a:r>
                        <a:rPr lang="en-US" sz="1400" dirty="0" smtClean="0"/>
                        <a:t>Roughness</a:t>
                      </a:r>
                      <a:endParaRPr lang="en-GB" sz="1400" dirty="0"/>
                    </a:p>
                  </a:txBody>
                  <a:tcPr/>
                </a:tc>
                <a:tc>
                  <a:txBody>
                    <a:bodyPr/>
                    <a:lstStyle/>
                    <a:p>
                      <a:pPr algn="ctr"/>
                      <a:r>
                        <a:rPr lang="en-US" dirty="0" smtClean="0"/>
                        <a:t>0.8-3.2</a:t>
                      </a:r>
                      <a:endParaRPr lang="en-GB"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0.8-3.2</a:t>
                      </a:r>
                      <a:endParaRPr lang="en-GB" dirty="0" smtClean="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0.8-3.2</a:t>
                      </a:r>
                      <a:endParaRPr lang="en-GB" dirty="0" smtClean="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0.8-3.2</a:t>
                      </a:r>
                      <a:endParaRPr lang="en-GB" dirty="0" smtClean="0"/>
                    </a:p>
                  </a:txBody>
                  <a:tcPr/>
                </a:tc>
              </a:tr>
              <a:tr h="370840">
                <a:tc>
                  <a:txBody>
                    <a:bodyPr/>
                    <a:lstStyle/>
                    <a:p>
                      <a:pPr algn="ctr"/>
                      <a:r>
                        <a:rPr lang="en-US" sz="1400" dirty="0" smtClean="0"/>
                        <a:t>Groove - Limiter</a:t>
                      </a:r>
                      <a:endParaRPr lang="en-GB" sz="1400" dirty="0"/>
                    </a:p>
                  </a:txBody>
                  <a:tcPr/>
                </a:tc>
                <a:tc>
                  <a:txBody>
                    <a:bodyPr/>
                    <a:lstStyle/>
                    <a:p>
                      <a:pPr algn="ctr"/>
                      <a:r>
                        <a:rPr lang="en-US" dirty="0" smtClean="0">
                          <a:solidFill>
                            <a:srgbClr val="00B050"/>
                          </a:solidFill>
                        </a:rPr>
                        <a:t>Ѵ</a:t>
                      </a:r>
                      <a:endParaRPr lang="en-GB" dirty="0">
                        <a:solidFill>
                          <a:srgbClr val="00B050"/>
                        </a:solidFill>
                      </a:endParaRPr>
                    </a:p>
                  </a:txBody>
                  <a:tcPr/>
                </a:tc>
                <a:tc>
                  <a:txBody>
                    <a:bodyPr/>
                    <a:lstStyle/>
                    <a:p>
                      <a:pPr algn="ctr"/>
                      <a:r>
                        <a:rPr lang="en-US" dirty="0" smtClean="0">
                          <a:solidFill>
                            <a:srgbClr val="00B050"/>
                          </a:solidFill>
                        </a:rPr>
                        <a:t>Ѵ</a:t>
                      </a:r>
                      <a:endParaRPr lang="en-GB" dirty="0">
                        <a:solidFill>
                          <a:srgbClr val="00B050"/>
                        </a:solidFill>
                      </a:endParaRPr>
                    </a:p>
                  </a:txBody>
                  <a:tcPr/>
                </a:tc>
                <a:tc>
                  <a:txBody>
                    <a:bodyPr/>
                    <a:lstStyle/>
                    <a:p>
                      <a:pPr algn="ctr"/>
                      <a:r>
                        <a:rPr lang="en-US" dirty="0" smtClean="0">
                          <a:solidFill>
                            <a:srgbClr val="00B050"/>
                          </a:solidFill>
                        </a:rPr>
                        <a:t>Ѵ</a:t>
                      </a:r>
                      <a:endParaRPr lang="en-GB" dirty="0">
                        <a:solidFill>
                          <a:srgbClr val="00B050"/>
                        </a:solidFill>
                      </a:endParaRPr>
                    </a:p>
                  </a:txBody>
                  <a:tcPr/>
                </a:tc>
                <a:tc>
                  <a:txBody>
                    <a:bodyPr/>
                    <a:lstStyle/>
                    <a:p>
                      <a:pPr algn="ctr"/>
                      <a:r>
                        <a:rPr lang="en-US" dirty="0" smtClean="0">
                          <a:solidFill>
                            <a:srgbClr val="00B050"/>
                          </a:solidFill>
                        </a:rPr>
                        <a:t>Ѵ</a:t>
                      </a:r>
                      <a:endParaRPr lang="en-GB" dirty="0">
                        <a:solidFill>
                          <a:srgbClr val="00B050"/>
                        </a:solidFill>
                      </a:endParaRPr>
                    </a:p>
                  </a:txBody>
                  <a:tcPr/>
                </a:tc>
              </a:tr>
              <a:tr h="370840">
                <a:tc>
                  <a:txBody>
                    <a:bodyPr/>
                    <a:lstStyle/>
                    <a:p>
                      <a:pPr algn="ctr"/>
                      <a:r>
                        <a:rPr lang="en-US" sz="1400" dirty="0" smtClean="0"/>
                        <a:t>Reusable</a:t>
                      </a:r>
                      <a:endParaRPr lang="en-GB" sz="1400" dirty="0"/>
                    </a:p>
                  </a:txBody>
                  <a:tcPr/>
                </a:tc>
                <a:tc>
                  <a:txBody>
                    <a:bodyPr/>
                    <a:lstStyle/>
                    <a:p>
                      <a:pPr algn="ctr"/>
                      <a:r>
                        <a:rPr lang="en-US" dirty="0" smtClean="0">
                          <a:solidFill>
                            <a:srgbClr val="00B050"/>
                          </a:solidFill>
                        </a:rPr>
                        <a:t>Ѵ</a:t>
                      </a:r>
                      <a:endParaRPr lang="en-GB" dirty="0">
                        <a:solidFill>
                          <a:srgbClr val="00B050"/>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solidFill>
                            <a:srgbClr val="FF0000"/>
                          </a:solidFill>
                        </a:rPr>
                        <a:t>- </a:t>
                      </a:r>
                      <a:r>
                        <a:rPr lang="en-US" dirty="0" smtClean="0">
                          <a:solidFill>
                            <a:srgbClr val="00B050"/>
                          </a:solidFill>
                        </a:rPr>
                        <a:t>(Ѵ)</a:t>
                      </a:r>
                      <a:r>
                        <a:rPr lang="en-US" dirty="0" smtClean="0">
                          <a:solidFill>
                            <a:srgbClr val="FF0000"/>
                          </a:solidFill>
                        </a:rPr>
                        <a:t> </a:t>
                      </a:r>
                      <a:endParaRPr lang="en-GB" dirty="0" smtClean="0">
                        <a:solidFill>
                          <a:srgbClr val="FF0000"/>
                        </a:solidFill>
                      </a:endParaRPr>
                    </a:p>
                  </a:txBody>
                  <a:tcPr/>
                </a:tc>
                <a:tc>
                  <a:txBody>
                    <a:bodyPr/>
                    <a:lstStyle/>
                    <a:p>
                      <a:pPr algn="ctr"/>
                      <a:r>
                        <a:rPr lang="en-US" dirty="0" smtClean="0">
                          <a:solidFill>
                            <a:srgbClr val="FF0000"/>
                          </a:solidFill>
                        </a:rPr>
                        <a:t>-</a:t>
                      </a:r>
                      <a:endParaRPr lang="en-GB" dirty="0">
                        <a:solidFill>
                          <a:srgbClr val="FF0000"/>
                        </a:solidFill>
                      </a:endParaRPr>
                    </a:p>
                  </a:txBody>
                  <a:tcPr/>
                </a:tc>
                <a:tc>
                  <a:txBody>
                    <a:bodyPr/>
                    <a:lstStyle/>
                    <a:p>
                      <a:pPr algn="ctr"/>
                      <a:r>
                        <a:rPr lang="en-US" dirty="0" smtClean="0">
                          <a:solidFill>
                            <a:srgbClr val="FF0000"/>
                          </a:solidFill>
                        </a:rPr>
                        <a:t>-</a:t>
                      </a:r>
                      <a:endParaRPr lang="en-GB" dirty="0">
                        <a:solidFill>
                          <a:srgbClr val="FF0000"/>
                        </a:solidFill>
                      </a:endParaRPr>
                    </a:p>
                  </a:txBody>
                  <a:tcPr/>
                </a:tc>
              </a:tr>
              <a:tr h="370840">
                <a:tc>
                  <a:txBody>
                    <a:bodyPr/>
                    <a:lstStyle/>
                    <a:p>
                      <a:pPr algn="ctr"/>
                      <a:r>
                        <a:rPr lang="en-US" sz="1400" dirty="0" smtClean="0"/>
                        <a:t>Cost</a:t>
                      </a:r>
                      <a:endParaRPr lang="en-GB" sz="1400" dirty="0"/>
                    </a:p>
                  </a:txBody>
                  <a:tcPr/>
                </a:tc>
                <a:tc>
                  <a:txBody>
                    <a:bodyPr/>
                    <a:lstStyle/>
                    <a:p>
                      <a:pPr algn="ctr"/>
                      <a:r>
                        <a:rPr lang="en-US" dirty="0" smtClean="0">
                          <a:solidFill>
                            <a:srgbClr val="FFC000"/>
                          </a:solidFill>
                        </a:rPr>
                        <a:t>$</a:t>
                      </a:r>
                      <a:endParaRPr lang="en-GB" dirty="0">
                        <a:solidFill>
                          <a:srgbClr val="FFC000"/>
                        </a:solidFill>
                      </a:endParaRPr>
                    </a:p>
                  </a:txBody>
                  <a:tcPr/>
                </a:tc>
                <a:tc>
                  <a:txBody>
                    <a:bodyPr/>
                    <a:lstStyle/>
                    <a:p>
                      <a:pPr algn="ctr"/>
                      <a:r>
                        <a:rPr lang="en-US" dirty="0" smtClean="0">
                          <a:solidFill>
                            <a:srgbClr val="FFC000"/>
                          </a:solidFill>
                        </a:rPr>
                        <a:t>$$$$</a:t>
                      </a:r>
                      <a:endParaRPr lang="en-GB" dirty="0">
                        <a:solidFill>
                          <a:srgbClr val="FFC000"/>
                        </a:solidFill>
                      </a:endParaRPr>
                    </a:p>
                  </a:txBody>
                  <a:tcPr/>
                </a:tc>
                <a:tc>
                  <a:txBody>
                    <a:bodyPr/>
                    <a:lstStyle/>
                    <a:p>
                      <a:pPr algn="ctr"/>
                      <a:r>
                        <a:rPr lang="en-US" dirty="0" smtClean="0">
                          <a:solidFill>
                            <a:srgbClr val="FFC000"/>
                          </a:solidFill>
                        </a:rPr>
                        <a:t>$$$</a:t>
                      </a:r>
                      <a:endParaRPr lang="en-GB" dirty="0">
                        <a:solidFill>
                          <a:srgbClr val="FFC000"/>
                        </a:solidFill>
                      </a:endParaRPr>
                    </a:p>
                  </a:txBody>
                  <a:tcPr/>
                </a:tc>
                <a:tc>
                  <a:txBody>
                    <a:bodyPr/>
                    <a:lstStyle/>
                    <a:p>
                      <a:pPr algn="ctr"/>
                      <a:r>
                        <a:rPr lang="en-US" dirty="0" smtClean="0">
                          <a:solidFill>
                            <a:srgbClr val="FFC000"/>
                          </a:solidFill>
                        </a:rPr>
                        <a:t>$$$$</a:t>
                      </a:r>
                      <a:endParaRPr lang="en-GB" dirty="0">
                        <a:solidFill>
                          <a:srgbClr val="FFC000"/>
                        </a:solidFill>
                      </a:endParaRPr>
                    </a:p>
                  </a:txBody>
                  <a:tcPr/>
                </a:tc>
              </a:tr>
              <a:tr h="370840">
                <a:tc>
                  <a:txBody>
                    <a:bodyPr/>
                    <a:lstStyle/>
                    <a:p>
                      <a:pPr algn="ctr"/>
                      <a:r>
                        <a:rPr lang="en-US" sz="1400" dirty="0" smtClean="0"/>
                        <a:t>Permeation</a:t>
                      </a:r>
                      <a:endParaRPr lang="en-GB" sz="1400" dirty="0"/>
                    </a:p>
                  </a:txBody>
                  <a:tcPr/>
                </a:tc>
                <a:tc>
                  <a:txBody>
                    <a:bodyPr/>
                    <a:lstStyle/>
                    <a:p>
                      <a:pPr algn="ctr"/>
                      <a:r>
                        <a:rPr lang="en-US" dirty="0" smtClean="0">
                          <a:solidFill>
                            <a:srgbClr val="00B050"/>
                          </a:solidFill>
                        </a:rPr>
                        <a:t>Ѵ</a:t>
                      </a:r>
                      <a:endParaRPr lang="en-GB" dirty="0">
                        <a:solidFill>
                          <a:srgbClr val="00B050"/>
                        </a:solidFill>
                      </a:endParaRPr>
                    </a:p>
                  </a:txBody>
                  <a:tcPr/>
                </a:tc>
                <a:tc>
                  <a:txBody>
                    <a:bodyPr/>
                    <a:lstStyle/>
                    <a:p>
                      <a:pPr algn="ctr"/>
                      <a:r>
                        <a:rPr lang="en-US" dirty="0" smtClean="0">
                          <a:solidFill>
                            <a:srgbClr val="FF0000"/>
                          </a:solidFill>
                        </a:rPr>
                        <a:t>-</a:t>
                      </a:r>
                      <a:endParaRPr lang="en-GB" dirty="0">
                        <a:solidFill>
                          <a:srgbClr val="FF0000"/>
                        </a:solidFill>
                      </a:endParaRPr>
                    </a:p>
                  </a:txBody>
                  <a:tcPr/>
                </a:tc>
                <a:tc>
                  <a:txBody>
                    <a:bodyPr/>
                    <a:lstStyle/>
                    <a:p>
                      <a:pPr algn="ctr"/>
                      <a:r>
                        <a:rPr lang="en-US" dirty="0" smtClean="0">
                          <a:solidFill>
                            <a:srgbClr val="FF0000"/>
                          </a:solidFill>
                        </a:rPr>
                        <a:t>-</a:t>
                      </a:r>
                      <a:endParaRPr lang="en-GB" dirty="0">
                        <a:solidFill>
                          <a:srgbClr val="FF0000"/>
                        </a:solidFill>
                      </a:endParaRPr>
                    </a:p>
                  </a:txBody>
                  <a:tcPr/>
                </a:tc>
                <a:tc>
                  <a:txBody>
                    <a:bodyPr/>
                    <a:lstStyle/>
                    <a:p>
                      <a:pPr algn="ctr"/>
                      <a:r>
                        <a:rPr lang="en-US" dirty="0" smtClean="0">
                          <a:solidFill>
                            <a:srgbClr val="FF0000"/>
                          </a:solidFill>
                        </a:rPr>
                        <a:t>-</a:t>
                      </a:r>
                      <a:endParaRPr lang="en-GB" dirty="0">
                        <a:solidFill>
                          <a:srgbClr val="FF0000"/>
                        </a:solidFill>
                      </a:endParaRPr>
                    </a:p>
                  </a:txBody>
                  <a:tcPr/>
                </a:tc>
              </a:tr>
              <a:tr h="370840">
                <a:tc>
                  <a:txBody>
                    <a:bodyPr/>
                    <a:lstStyle/>
                    <a:p>
                      <a:pPr algn="ctr"/>
                      <a:r>
                        <a:rPr lang="en-US" sz="1400" dirty="0" smtClean="0"/>
                        <a:t>Low Outgassing</a:t>
                      </a:r>
                      <a:endParaRPr lang="en-GB" sz="1400" dirty="0"/>
                    </a:p>
                  </a:txBody>
                  <a:tcPr/>
                </a:tc>
                <a:tc>
                  <a:txBody>
                    <a:bodyPr/>
                    <a:lstStyle/>
                    <a:p>
                      <a:pPr algn="ctr"/>
                      <a:r>
                        <a:rPr lang="en-US" dirty="0" smtClean="0">
                          <a:solidFill>
                            <a:srgbClr val="FF0000"/>
                          </a:solidFill>
                        </a:rPr>
                        <a:t>-</a:t>
                      </a:r>
                      <a:endParaRPr lang="en-GB" dirty="0">
                        <a:solidFill>
                          <a:srgbClr val="FF0000"/>
                        </a:solidFill>
                      </a:endParaRPr>
                    </a:p>
                  </a:txBody>
                  <a:tcPr/>
                </a:tc>
                <a:tc>
                  <a:txBody>
                    <a:bodyPr/>
                    <a:lstStyle/>
                    <a:p>
                      <a:pPr algn="ctr"/>
                      <a:r>
                        <a:rPr lang="en-US" dirty="0" smtClean="0">
                          <a:solidFill>
                            <a:srgbClr val="00B050"/>
                          </a:solidFill>
                        </a:rPr>
                        <a:t>Ѵ</a:t>
                      </a:r>
                      <a:endParaRPr lang="en-GB" dirty="0">
                        <a:solidFill>
                          <a:srgbClr val="00B050"/>
                        </a:solidFill>
                      </a:endParaRPr>
                    </a:p>
                  </a:txBody>
                  <a:tcPr/>
                </a:tc>
                <a:tc>
                  <a:txBody>
                    <a:bodyPr/>
                    <a:lstStyle/>
                    <a:p>
                      <a:pPr algn="ctr"/>
                      <a:r>
                        <a:rPr lang="en-US" dirty="0" smtClean="0">
                          <a:solidFill>
                            <a:srgbClr val="00B050"/>
                          </a:solidFill>
                        </a:rPr>
                        <a:t>Ѵ</a:t>
                      </a:r>
                      <a:endParaRPr lang="en-GB" dirty="0">
                        <a:solidFill>
                          <a:srgbClr val="00B050"/>
                        </a:solidFill>
                      </a:endParaRPr>
                    </a:p>
                  </a:txBody>
                  <a:tcPr/>
                </a:tc>
                <a:tc>
                  <a:txBody>
                    <a:bodyPr/>
                    <a:lstStyle/>
                    <a:p>
                      <a:pPr algn="ctr"/>
                      <a:r>
                        <a:rPr lang="en-US" dirty="0" smtClean="0">
                          <a:solidFill>
                            <a:srgbClr val="00B050"/>
                          </a:solidFill>
                        </a:rPr>
                        <a:t>Ѵ</a:t>
                      </a:r>
                      <a:endParaRPr lang="en-GB" dirty="0">
                        <a:solidFill>
                          <a:srgbClr val="00B050"/>
                        </a:solidFill>
                      </a:endParaRPr>
                    </a:p>
                  </a:txBody>
                  <a:tcPr/>
                </a:tc>
              </a:tr>
              <a:tr h="370840">
                <a:tc>
                  <a:txBody>
                    <a:bodyPr/>
                    <a:lstStyle/>
                    <a:p>
                      <a:pPr algn="ctr"/>
                      <a:r>
                        <a:rPr lang="en-US" sz="1400" dirty="0" smtClean="0"/>
                        <a:t>High Temperature</a:t>
                      </a:r>
                      <a:r>
                        <a:rPr lang="en-US" sz="1400" baseline="0" dirty="0" smtClean="0"/>
                        <a:t> applications (max 300</a:t>
                      </a:r>
                      <a:r>
                        <a:rPr lang="en-US" sz="1400" baseline="0" dirty="0" smtClean="0">
                          <a:latin typeface="Calibri"/>
                        </a:rPr>
                        <a:t>◦</a:t>
                      </a:r>
                      <a:r>
                        <a:rPr lang="en-US" sz="1400" baseline="0" dirty="0" smtClean="0"/>
                        <a:t>C)</a:t>
                      </a:r>
                      <a:endParaRPr lang="en-GB" sz="1400" dirty="0"/>
                    </a:p>
                  </a:txBody>
                  <a:tcPr/>
                </a:tc>
                <a:tc>
                  <a:txBody>
                    <a:bodyPr/>
                    <a:lstStyle/>
                    <a:p>
                      <a:pPr algn="ctr"/>
                      <a:r>
                        <a:rPr lang="en-US" dirty="0" smtClean="0">
                          <a:solidFill>
                            <a:srgbClr val="FF0000"/>
                          </a:solidFill>
                        </a:rPr>
                        <a:t>-</a:t>
                      </a:r>
                      <a:endParaRPr lang="en-GB" dirty="0">
                        <a:solidFill>
                          <a:srgbClr val="FF0000"/>
                        </a:solidFill>
                      </a:endParaRPr>
                    </a:p>
                  </a:txBody>
                  <a:tcPr/>
                </a:tc>
                <a:tc>
                  <a:txBody>
                    <a:bodyPr/>
                    <a:lstStyle/>
                    <a:p>
                      <a:pPr algn="ctr"/>
                      <a:r>
                        <a:rPr lang="en-US" dirty="0" smtClean="0">
                          <a:solidFill>
                            <a:srgbClr val="FF0000"/>
                          </a:solidFill>
                        </a:rPr>
                        <a:t>- </a:t>
                      </a:r>
                      <a:r>
                        <a:rPr lang="en-US" dirty="0" smtClean="0">
                          <a:solidFill>
                            <a:srgbClr val="00B050"/>
                          </a:solidFill>
                        </a:rPr>
                        <a:t>(Ѵ)</a:t>
                      </a:r>
                      <a:endParaRPr lang="en-GB" dirty="0">
                        <a:solidFill>
                          <a:srgbClr val="00B050"/>
                        </a:solidFill>
                      </a:endParaRPr>
                    </a:p>
                  </a:txBody>
                  <a:tcPr/>
                </a:tc>
                <a:tc>
                  <a:txBody>
                    <a:bodyPr/>
                    <a:lstStyle/>
                    <a:p>
                      <a:pPr algn="ctr"/>
                      <a:r>
                        <a:rPr lang="en-US" dirty="0" smtClean="0">
                          <a:solidFill>
                            <a:srgbClr val="FF0000"/>
                          </a:solidFill>
                        </a:rPr>
                        <a:t>- </a:t>
                      </a:r>
                      <a:r>
                        <a:rPr lang="en-US" dirty="0" smtClean="0">
                          <a:solidFill>
                            <a:srgbClr val="00B050"/>
                          </a:solidFill>
                        </a:rPr>
                        <a:t>(Ѵ)</a:t>
                      </a:r>
                      <a:endParaRPr lang="en-GB" dirty="0">
                        <a:solidFill>
                          <a:srgbClr val="00B050"/>
                        </a:solidFill>
                      </a:endParaRPr>
                    </a:p>
                  </a:txBody>
                  <a:tcPr/>
                </a:tc>
                <a:tc>
                  <a:txBody>
                    <a:bodyPr/>
                    <a:lstStyle/>
                    <a:p>
                      <a:pPr algn="ctr"/>
                      <a:r>
                        <a:rPr lang="en-US" dirty="0" smtClean="0">
                          <a:solidFill>
                            <a:srgbClr val="00B050"/>
                          </a:solidFill>
                        </a:rPr>
                        <a:t>Ѵ</a:t>
                      </a:r>
                      <a:endParaRPr lang="en-GB" dirty="0">
                        <a:solidFill>
                          <a:srgbClr val="00B050"/>
                        </a:solidFill>
                      </a:endParaRPr>
                    </a:p>
                  </a:txBody>
                  <a:tcPr/>
                </a:tc>
              </a:tr>
              <a:tr h="370840">
                <a:tc>
                  <a:txBody>
                    <a:bodyPr/>
                    <a:lstStyle/>
                    <a:p>
                      <a:pPr algn="ctr"/>
                      <a:r>
                        <a:rPr lang="en-US" sz="1400" dirty="0" smtClean="0"/>
                        <a:t>Precision</a:t>
                      </a:r>
                      <a:r>
                        <a:rPr lang="en-US" sz="1400" baseline="0" dirty="0" smtClean="0"/>
                        <a:t> in the assembly</a:t>
                      </a:r>
                      <a:endParaRPr lang="en-GB" sz="1400" dirty="0"/>
                    </a:p>
                  </a:txBody>
                  <a:tcPr/>
                </a:tc>
                <a:tc>
                  <a:txBody>
                    <a:bodyPr/>
                    <a:lstStyle/>
                    <a:p>
                      <a:pPr algn="ctr"/>
                      <a:r>
                        <a:rPr lang="en-US" dirty="0" smtClean="0">
                          <a:solidFill>
                            <a:srgbClr val="FF0000"/>
                          </a:solidFill>
                        </a:rPr>
                        <a:t>-</a:t>
                      </a:r>
                      <a:endParaRPr lang="en-GB" dirty="0">
                        <a:solidFill>
                          <a:srgbClr val="FF0000"/>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solidFill>
                            <a:srgbClr val="00B050"/>
                          </a:solidFill>
                        </a:rPr>
                        <a:t>Ѵ</a:t>
                      </a:r>
                      <a:endParaRPr lang="en-GB" dirty="0" smtClean="0">
                        <a:solidFill>
                          <a:srgbClr val="00B050"/>
                        </a:solidFill>
                      </a:endParaRPr>
                    </a:p>
                  </a:txBody>
                  <a:tcPr/>
                </a:tc>
                <a:tc>
                  <a:txBody>
                    <a:bodyPr/>
                    <a:lstStyle/>
                    <a:p>
                      <a:pPr algn="ctr"/>
                      <a:r>
                        <a:rPr lang="en-US" dirty="0" smtClean="0">
                          <a:solidFill>
                            <a:srgbClr val="FF0000"/>
                          </a:solidFill>
                        </a:rPr>
                        <a:t>-</a:t>
                      </a:r>
                      <a:endParaRPr lang="en-GB" dirty="0">
                        <a:solidFill>
                          <a:srgbClr val="FF0000"/>
                        </a:solidFill>
                      </a:endParaRPr>
                    </a:p>
                  </a:txBody>
                  <a:tcPr/>
                </a:tc>
                <a:tc>
                  <a:txBody>
                    <a:bodyPr/>
                    <a:lstStyle/>
                    <a:p>
                      <a:pPr algn="ctr"/>
                      <a:r>
                        <a:rPr lang="en-US" dirty="0" smtClean="0">
                          <a:solidFill>
                            <a:srgbClr val="FF0000"/>
                          </a:solidFill>
                        </a:rPr>
                        <a:t>-</a:t>
                      </a:r>
                      <a:endParaRPr lang="en-GB" dirty="0">
                        <a:solidFill>
                          <a:srgbClr val="FF0000"/>
                        </a:solidFill>
                      </a:endParaRPr>
                    </a:p>
                  </a:txBody>
                  <a:tcPr/>
                </a:tc>
              </a:tr>
            </a:tbl>
          </a:graphicData>
        </a:graphic>
      </p:graphicFrame>
      <p:sp>
        <p:nvSpPr>
          <p:cNvPr id="2" name="Title 1"/>
          <p:cNvSpPr>
            <a:spLocks noGrp="1"/>
          </p:cNvSpPr>
          <p:nvPr>
            <p:ph type="title"/>
          </p:nvPr>
        </p:nvSpPr>
        <p:spPr>
          <a:xfrm>
            <a:off x="558800" y="-306288"/>
            <a:ext cx="8229600" cy="1143000"/>
          </a:xfrm>
        </p:spPr>
        <p:txBody>
          <a:bodyPr>
            <a:normAutofit/>
          </a:bodyPr>
          <a:lstStyle/>
          <a:p>
            <a:r>
              <a:rPr lang="en-US" sz="2400" b="1" dirty="0" smtClean="0"/>
              <a:t>Source Assembly and leak tightness </a:t>
            </a:r>
            <a:endParaRPr lang="en-GB" sz="2400" b="1" dirty="0"/>
          </a:p>
        </p:txBody>
      </p:sp>
      <p:pic>
        <p:nvPicPr>
          <p:cNvPr id="3" name="Picture 3"/>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51556" b="23800"/>
          <a:stretch/>
        </p:blipFill>
        <p:spPr bwMode="auto">
          <a:xfrm>
            <a:off x="3203848" y="857471"/>
            <a:ext cx="1648663" cy="14932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5"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48264" y="1129489"/>
            <a:ext cx="1511159" cy="9491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91680" y="857471"/>
            <a:ext cx="1488221" cy="1419401"/>
          </a:xfrm>
          <a:prstGeom prst="rect">
            <a:avLst/>
          </a:prstGeom>
        </p:spPr>
      </p:pic>
      <p:pic>
        <p:nvPicPr>
          <p:cNvPr id="5122" name="Picture 2"/>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9018" t="14359" r="40879" b="22730"/>
          <a:stretch/>
        </p:blipFill>
        <p:spPr bwMode="auto">
          <a:xfrm>
            <a:off x="5364089" y="837357"/>
            <a:ext cx="864095" cy="15334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Footer Placeholder 5"/>
          <p:cNvSpPr>
            <a:spLocks noGrp="1"/>
          </p:cNvSpPr>
          <p:nvPr>
            <p:ph type="ftr" sz="quarter" idx="11"/>
          </p:nvPr>
        </p:nvSpPr>
        <p:spPr>
          <a:xfrm>
            <a:off x="3124200" y="6453336"/>
            <a:ext cx="2895600" cy="365125"/>
          </a:xfrm>
        </p:spPr>
        <p:txBody>
          <a:bodyPr/>
          <a:lstStyle/>
          <a:p>
            <a:r>
              <a:rPr lang="en-US" dirty="0" smtClean="0"/>
              <a:t>Linac4 Ion Source Review - 14th November 2013</a:t>
            </a:r>
            <a:endParaRPr lang="en-GB" dirty="0"/>
          </a:p>
        </p:txBody>
      </p:sp>
    </p:spTree>
    <p:extLst>
      <p:ext uri="{BB962C8B-B14F-4D97-AF65-F5344CB8AC3E}">
        <p14:creationId xmlns:p14="http://schemas.microsoft.com/office/powerpoint/2010/main" val="43156345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1143000"/>
          </a:xfrm>
        </p:spPr>
        <p:txBody>
          <a:bodyPr>
            <a:noAutofit/>
          </a:bodyPr>
          <a:lstStyle/>
          <a:p>
            <a:r>
              <a:rPr lang="en-US" sz="3200" b="1" dirty="0" smtClean="0"/>
              <a:t>Maintenance and resources (1): Ion sources</a:t>
            </a:r>
            <a:endParaRPr lang="en-GB" sz="3200" b="1" dirty="0"/>
          </a:p>
        </p:txBody>
      </p:sp>
      <p:sp>
        <p:nvSpPr>
          <p:cNvPr id="4" name="Content Placeholder 3"/>
          <p:cNvSpPr>
            <a:spLocks noGrp="1"/>
          </p:cNvSpPr>
          <p:nvPr>
            <p:ph idx="1"/>
          </p:nvPr>
        </p:nvSpPr>
        <p:spPr>
          <a:xfrm>
            <a:off x="467544" y="1063277"/>
            <a:ext cx="8229600" cy="4525963"/>
          </a:xfrm>
        </p:spPr>
        <p:txBody>
          <a:bodyPr>
            <a:noAutofit/>
          </a:bodyPr>
          <a:lstStyle/>
          <a:p>
            <a:r>
              <a:rPr lang="en-US" sz="1700" dirty="0" smtClean="0"/>
              <a:t>Considering the existing sources and 1 or 2 prototypes per year, we will have to take care of the maintenance of up to 6 ion sources, up to the end of the R&amp;D;</a:t>
            </a:r>
          </a:p>
          <a:p>
            <a:r>
              <a:rPr lang="en-US" sz="1700" dirty="0" err="1" smtClean="0"/>
              <a:t>Cesiated</a:t>
            </a:r>
            <a:r>
              <a:rPr lang="en-US" sz="1700" dirty="0" smtClean="0"/>
              <a:t> source:</a:t>
            </a:r>
          </a:p>
          <a:p>
            <a:pPr lvl="1"/>
            <a:r>
              <a:rPr lang="en-US" sz="1700" dirty="0" smtClean="0"/>
              <a:t>Cs </a:t>
            </a:r>
            <a:r>
              <a:rPr lang="en-US" sz="1700" dirty="0"/>
              <a:t>is not expected to be spurted inside the area of the vacuum pumps, but time is needed to </a:t>
            </a:r>
            <a:r>
              <a:rPr lang="en-US" sz="1700" dirty="0" smtClean="0"/>
              <a:t>measure </a:t>
            </a:r>
            <a:r>
              <a:rPr lang="en-US" sz="1700" dirty="0"/>
              <a:t>and evaluate eventual problems (learning phase</a:t>
            </a:r>
            <a:r>
              <a:rPr lang="en-US" sz="1700" dirty="0" smtClean="0"/>
              <a:t>).</a:t>
            </a:r>
          </a:p>
          <a:p>
            <a:pPr lvl="1"/>
            <a:r>
              <a:rPr lang="en-US" sz="1700" dirty="0"/>
              <a:t>For sure the dismantling of </a:t>
            </a:r>
            <a:r>
              <a:rPr lang="en-US" sz="1700" dirty="0" smtClean="0"/>
              <a:t>the </a:t>
            </a:r>
            <a:r>
              <a:rPr lang="en-US" sz="1700" dirty="0" err="1" smtClean="0"/>
              <a:t>cesiated</a:t>
            </a:r>
            <a:r>
              <a:rPr lang="en-US" sz="1700" dirty="0" smtClean="0"/>
              <a:t> source </a:t>
            </a:r>
            <a:r>
              <a:rPr lang="en-US" sz="1700" dirty="0"/>
              <a:t>will require more time due to inspection of the inner surfaces of each </a:t>
            </a:r>
            <a:r>
              <a:rPr lang="en-US" sz="1700" dirty="0" smtClean="0"/>
              <a:t>component.</a:t>
            </a:r>
          </a:p>
          <a:p>
            <a:r>
              <a:rPr lang="en-US" sz="1700" dirty="0" smtClean="0"/>
              <a:t>The maintenance will require: </a:t>
            </a:r>
          </a:p>
          <a:p>
            <a:pPr lvl="1">
              <a:buFont typeface="Wingdings" panose="05000000000000000000" pitchFamily="2" charset="2"/>
              <a:buChar char="Ø"/>
            </a:pPr>
            <a:r>
              <a:rPr lang="en-US" sz="1700" dirty="0" smtClean="0"/>
              <a:t>Change of the source every 3 months. </a:t>
            </a:r>
          </a:p>
          <a:p>
            <a:pPr lvl="1">
              <a:buFont typeface="Wingdings" panose="05000000000000000000" pitchFamily="2" charset="2"/>
              <a:buChar char="Ø"/>
            </a:pPr>
            <a:r>
              <a:rPr lang="en-US" sz="1700" dirty="0" smtClean="0"/>
              <a:t>TE-VSC will be required for the preparation, testing, assembly, leak detection, disassembly of all new prototypes and old sources.</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27784" y="4365104"/>
            <a:ext cx="4032448" cy="2423043"/>
          </a:xfrm>
          <a:prstGeom prst="rect">
            <a:avLst/>
          </a:prstGeom>
        </p:spPr>
      </p:pic>
      <p:sp>
        <p:nvSpPr>
          <p:cNvPr id="3" name="Footer Placeholder 2"/>
          <p:cNvSpPr>
            <a:spLocks noGrp="1"/>
          </p:cNvSpPr>
          <p:nvPr>
            <p:ph type="ftr" sz="quarter" idx="11"/>
          </p:nvPr>
        </p:nvSpPr>
        <p:spPr>
          <a:xfrm rot="16200000">
            <a:off x="7411218" y="5157784"/>
            <a:ext cx="2895600" cy="365125"/>
          </a:xfrm>
        </p:spPr>
        <p:txBody>
          <a:bodyPr/>
          <a:lstStyle/>
          <a:p>
            <a:r>
              <a:rPr lang="en-US" dirty="0" smtClean="0"/>
              <a:t>Linac4 Ion Source Review - 14th November 2013</a:t>
            </a:r>
            <a:endParaRPr lang="en-GB" dirty="0"/>
          </a:p>
        </p:txBody>
      </p:sp>
    </p:spTree>
    <p:extLst>
      <p:ext uri="{BB962C8B-B14F-4D97-AF65-F5344CB8AC3E}">
        <p14:creationId xmlns:p14="http://schemas.microsoft.com/office/powerpoint/2010/main" val="239763802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1143000"/>
          </a:xfrm>
        </p:spPr>
        <p:txBody>
          <a:bodyPr>
            <a:noAutofit/>
          </a:bodyPr>
          <a:lstStyle/>
          <a:p>
            <a:r>
              <a:rPr lang="en-US" sz="2400" b="1" dirty="0" smtClean="0"/>
              <a:t>Maintenance and resources (2): Man power and Material costs</a:t>
            </a:r>
            <a:endParaRPr lang="en-GB" sz="2400" b="1" dirty="0"/>
          </a:p>
        </p:txBody>
      </p:sp>
      <p:sp>
        <p:nvSpPr>
          <p:cNvPr id="4" name="Content Placeholder 3"/>
          <p:cNvSpPr>
            <a:spLocks noGrp="1"/>
          </p:cNvSpPr>
          <p:nvPr>
            <p:ph idx="1"/>
          </p:nvPr>
        </p:nvSpPr>
        <p:spPr>
          <a:xfrm>
            <a:off x="467544" y="836712"/>
            <a:ext cx="8229600" cy="4525963"/>
          </a:xfrm>
        </p:spPr>
        <p:txBody>
          <a:bodyPr>
            <a:normAutofit/>
          </a:bodyPr>
          <a:lstStyle/>
          <a:p>
            <a:pPr marL="0" lvl="1" indent="0" algn="just">
              <a:buNone/>
            </a:pPr>
            <a:r>
              <a:rPr lang="en-US" sz="1600" dirty="0"/>
              <a:t>The expected total work load will be </a:t>
            </a:r>
            <a:r>
              <a:rPr lang="en-US" sz="1600" dirty="0" smtClean="0"/>
              <a:t>12 weeks per year. </a:t>
            </a:r>
            <a:r>
              <a:rPr lang="en-US" sz="1600" dirty="0"/>
              <a:t>In addition, 2 weeks of standard maintenance of the vacuum pumps has to be </a:t>
            </a:r>
            <a:r>
              <a:rPr lang="en-US" sz="1600" dirty="0" smtClean="0"/>
              <a:t>foreseen (0.3 FTE/y, 1.2FTE for 2014-2017).</a:t>
            </a:r>
            <a:endParaRPr lang="en-US" sz="1600" dirty="0"/>
          </a:p>
          <a:p>
            <a:pPr marL="0" lvl="1" indent="0" algn="just">
              <a:buNone/>
            </a:pPr>
            <a:r>
              <a:rPr lang="en-US" sz="1600" dirty="0" smtClean="0"/>
              <a:t>The 1.2 FTE is not in the Work Package and extra man power (industrial support) will be required to fulfill this task, equal to 40KCHF/y or to a total of 160 KCHF.</a:t>
            </a:r>
            <a:endParaRPr lang="en-US" sz="1600" dirty="0" smtClean="0">
              <a:latin typeface="Calibri"/>
            </a:endParaRPr>
          </a:p>
          <a:p>
            <a:pPr marL="57150" indent="0" algn="just">
              <a:buNone/>
            </a:pPr>
            <a:r>
              <a:rPr lang="en-GB" sz="1600" dirty="0" smtClean="0"/>
              <a:t>The </a:t>
            </a:r>
            <a:r>
              <a:rPr lang="en-GB" sz="1600" dirty="0"/>
              <a:t>total cost to run the two source installations in building 400 and 152 is </a:t>
            </a:r>
            <a:r>
              <a:rPr lang="en-GB" sz="1600" dirty="0" smtClean="0"/>
              <a:t>25KCHF </a:t>
            </a:r>
            <a:r>
              <a:rPr lang="en-GB" sz="1600" dirty="0"/>
              <a:t>per year. This cost is not taking into account the maintenance and modification of the installations in building 357.</a:t>
            </a:r>
          </a:p>
          <a:p>
            <a:pPr marL="57150" indent="0" algn="just">
              <a:buNone/>
            </a:pPr>
            <a:endParaRPr lang="en-US" sz="1600" dirty="0" smtClean="0"/>
          </a:p>
          <a:p>
            <a:pPr marL="57150" indent="0" algn="just">
              <a:buNone/>
            </a:pPr>
            <a:endParaRPr lang="en-US" sz="1600" dirty="0"/>
          </a:p>
          <a:p>
            <a:pPr marL="57150" indent="0" algn="just">
              <a:buNone/>
            </a:pPr>
            <a:endParaRPr lang="en-US" sz="1600" dirty="0" smtClean="0"/>
          </a:p>
          <a:p>
            <a:pPr marL="57150" indent="0" algn="just">
              <a:buNone/>
            </a:pPr>
            <a:endParaRPr lang="en-US" sz="1600" dirty="0" smtClean="0"/>
          </a:p>
          <a:p>
            <a:pPr marL="57150" indent="0" algn="just">
              <a:buNone/>
            </a:pPr>
            <a:endParaRPr lang="en-US" sz="1600" dirty="0"/>
          </a:p>
          <a:p>
            <a:pPr marL="0" indent="0" algn="just">
              <a:buNone/>
            </a:pPr>
            <a:r>
              <a:rPr lang="en-GB" sz="1600" dirty="0" smtClean="0"/>
              <a:t>All </a:t>
            </a:r>
            <a:r>
              <a:rPr lang="en-GB" sz="1600" dirty="0"/>
              <a:t>pumping units installed on the source will be 5 years or more before </a:t>
            </a:r>
            <a:r>
              <a:rPr lang="en-GB" sz="1600" dirty="0" err="1"/>
              <a:t>Linac</a:t>
            </a:r>
            <a:r>
              <a:rPr lang="en-GB" sz="1600" dirty="0"/>
              <a:t> 4 will be connected to the PS-Complex in 2018 and a full replacement of all pumps  shall be integrated in the maintenance cost for 2018.  </a:t>
            </a:r>
          </a:p>
          <a:p>
            <a:pPr marL="57150" indent="0" algn="just">
              <a:buNone/>
            </a:pPr>
            <a:endParaRPr lang="en-US" sz="1600" dirty="0" smtClean="0"/>
          </a:p>
        </p:txBody>
      </p:sp>
      <p:graphicFrame>
        <p:nvGraphicFramePr>
          <p:cNvPr id="13" name="Table 12"/>
          <p:cNvGraphicFramePr>
            <a:graphicFrameLocks noGrp="1"/>
          </p:cNvGraphicFramePr>
          <p:nvPr>
            <p:extLst>
              <p:ext uri="{D42A27DB-BD31-4B8C-83A1-F6EECF244321}">
                <p14:modId xmlns:p14="http://schemas.microsoft.com/office/powerpoint/2010/main" val="2811009887"/>
              </p:ext>
            </p:extLst>
          </p:nvPr>
        </p:nvGraphicFramePr>
        <p:xfrm>
          <a:off x="1284312" y="4975056"/>
          <a:ext cx="6744072" cy="1478280"/>
        </p:xfrm>
        <a:graphic>
          <a:graphicData uri="http://schemas.openxmlformats.org/drawingml/2006/table">
            <a:tbl>
              <a:tblPr firstRow="1" bandRow="1">
                <a:tableStyleId>{ED083AE6-46FA-4A59-8FB0-9F97EB10719F}</a:tableStyleId>
              </a:tblPr>
              <a:tblGrid>
                <a:gridCol w="4752528"/>
                <a:gridCol w="1991544"/>
              </a:tblGrid>
              <a:tr h="139040">
                <a:tc>
                  <a:txBody>
                    <a:bodyPr/>
                    <a:lstStyle/>
                    <a:p>
                      <a:pPr algn="ctr"/>
                      <a:r>
                        <a:rPr lang="en-US" dirty="0" smtClean="0"/>
                        <a:t>Action</a:t>
                      </a:r>
                      <a:endParaRPr lang="en-GB" dirty="0"/>
                    </a:p>
                  </a:txBody>
                  <a:tcPr/>
                </a:tc>
                <a:tc>
                  <a:txBody>
                    <a:bodyPr/>
                    <a:lstStyle/>
                    <a:p>
                      <a:pPr algn="ctr"/>
                      <a:r>
                        <a:rPr lang="en-US" dirty="0" smtClean="0"/>
                        <a:t>Costs (</a:t>
                      </a:r>
                      <a:r>
                        <a:rPr lang="en-US" dirty="0" err="1" smtClean="0"/>
                        <a:t>kCHF</a:t>
                      </a:r>
                      <a:r>
                        <a:rPr lang="en-US" dirty="0" smtClean="0"/>
                        <a:t>)</a:t>
                      </a:r>
                      <a:endParaRPr lang="en-GB" dirty="0"/>
                    </a:p>
                  </a:txBody>
                  <a:tcPr/>
                </a:tc>
              </a:tr>
              <a:tr h="370840">
                <a:tc>
                  <a:txBody>
                    <a:bodyPr/>
                    <a:lstStyle/>
                    <a:p>
                      <a:r>
                        <a:rPr lang="en-US" dirty="0" smtClean="0"/>
                        <a:t>MAINTENANCE (2014-2017)</a:t>
                      </a:r>
                      <a:endParaRPr lang="en-GB" dirty="0"/>
                    </a:p>
                  </a:txBody>
                  <a:tcPr/>
                </a:tc>
                <a:tc>
                  <a:txBody>
                    <a:bodyPr/>
                    <a:lstStyle/>
                    <a:p>
                      <a:pPr algn="ctr"/>
                      <a:r>
                        <a:rPr lang="en-US" dirty="0" smtClean="0"/>
                        <a:t>25x4</a:t>
                      </a:r>
                      <a:endParaRPr lang="en-GB" dirty="0"/>
                    </a:p>
                  </a:txBody>
                  <a:tcPr/>
                </a:tc>
              </a:tr>
              <a:tr h="370840">
                <a:tc>
                  <a:txBody>
                    <a:bodyPr/>
                    <a:lstStyle/>
                    <a:p>
                      <a:r>
                        <a:rPr lang="en-US" dirty="0" smtClean="0"/>
                        <a:t>PURCHASE</a:t>
                      </a:r>
                      <a:r>
                        <a:rPr lang="en-US" baseline="0" dirty="0" smtClean="0"/>
                        <a:t> NEW MATERIAL (2018)</a:t>
                      </a:r>
                      <a:endParaRPr lang="en-GB" dirty="0"/>
                    </a:p>
                  </a:txBody>
                  <a:tcPr/>
                </a:tc>
                <a:tc>
                  <a:txBody>
                    <a:bodyPr/>
                    <a:lstStyle/>
                    <a:p>
                      <a:pPr algn="ctr"/>
                      <a:r>
                        <a:rPr lang="en-GB" dirty="0" smtClean="0">
                          <a:latin typeface="Calibri"/>
                        </a:rPr>
                        <a:t>≈</a:t>
                      </a:r>
                      <a:r>
                        <a:rPr lang="en-GB" baseline="0" dirty="0" smtClean="0">
                          <a:latin typeface="Calibri"/>
                        </a:rPr>
                        <a:t> </a:t>
                      </a:r>
                      <a:r>
                        <a:rPr lang="en-GB" dirty="0" smtClean="0">
                          <a:latin typeface="Calibri"/>
                        </a:rPr>
                        <a:t>160</a:t>
                      </a:r>
                      <a:endParaRPr lang="en-GB" dirty="0"/>
                    </a:p>
                  </a:txBody>
                  <a:tcPr/>
                </a:tc>
              </a:tr>
              <a:tr h="370840">
                <a:tc>
                  <a:txBody>
                    <a:bodyPr/>
                    <a:lstStyle/>
                    <a:p>
                      <a:r>
                        <a:rPr lang="en-US" dirty="0" smtClean="0"/>
                        <a:t>NEW NEG PUMPS FOR</a:t>
                      </a:r>
                      <a:r>
                        <a:rPr lang="en-US" baseline="0" dirty="0" smtClean="0"/>
                        <a:t> LONGER OPERATION </a:t>
                      </a:r>
                      <a:r>
                        <a:rPr lang="en-US" dirty="0" smtClean="0"/>
                        <a:t> </a:t>
                      </a:r>
                      <a:endParaRPr lang="en-GB" dirty="0"/>
                    </a:p>
                  </a:txBody>
                  <a:tcPr/>
                </a:tc>
                <a:tc>
                  <a:txBody>
                    <a:bodyPr/>
                    <a:lstStyle/>
                    <a:p>
                      <a:pPr algn="ctr"/>
                      <a:r>
                        <a:rPr lang="en-GB" dirty="0" smtClean="0">
                          <a:latin typeface="+mn-lt"/>
                        </a:rPr>
                        <a:t>≈ 50+15 (R&amp;D)</a:t>
                      </a:r>
                      <a:endParaRPr lang="en-GB" dirty="0"/>
                    </a:p>
                  </a:txBody>
                  <a:tcPr/>
                </a:tc>
              </a:tr>
            </a:tbl>
          </a:graphicData>
        </a:graphic>
      </p:graphicFrame>
      <p:graphicFrame>
        <p:nvGraphicFramePr>
          <p:cNvPr id="15" name="Table 14"/>
          <p:cNvGraphicFramePr>
            <a:graphicFrameLocks noGrp="1"/>
          </p:cNvGraphicFramePr>
          <p:nvPr>
            <p:extLst>
              <p:ext uri="{D42A27DB-BD31-4B8C-83A1-F6EECF244321}">
                <p14:modId xmlns:p14="http://schemas.microsoft.com/office/powerpoint/2010/main" val="3418102101"/>
              </p:ext>
            </p:extLst>
          </p:nvPr>
        </p:nvGraphicFramePr>
        <p:xfrm>
          <a:off x="1439652" y="2708920"/>
          <a:ext cx="6120680" cy="1121664"/>
        </p:xfrm>
        <a:graphic>
          <a:graphicData uri="http://schemas.openxmlformats.org/drawingml/2006/table">
            <a:tbl>
              <a:tblPr firstRow="1" firstCol="1" bandRow="1">
                <a:tableStyleId>{ED083AE6-46FA-4A59-8FB0-9F97EB10719F}</a:tableStyleId>
              </a:tblPr>
              <a:tblGrid>
                <a:gridCol w="854510"/>
                <a:gridCol w="2136274"/>
                <a:gridCol w="3129896"/>
              </a:tblGrid>
              <a:tr h="0">
                <a:tc>
                  <a:txBody>
                    <a:bodyPr/>
                    <a:lstStyle/>
                    <a:p>
                      <a:pPr algn="ctr">
                        <a:lnSpc>
                          <a:spcPct val="115000"/>
                        </a:lnSpc>
                        <a:spcAft>
                          <a:spcPts val="0"/>
                        </a:spcAft>
                      </a:pPr>
                      <a:r>
                        <a:rPr lang="en-GB" sz="1600" dirty="0" smtClean="0">
                          <a:effectLst/>
                        </a:rPr>
                        <a:t>Building </a:t>
                      </a:r>
                      <a:endParaRPr lang="en-GB" sz="16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a:effectLst/>
                        </a:rPr>
                        <a:t>Pumping units and  gauge assembly </a:t>
                      </a:r>
                      <a:endParaRPr lang="en-GB" sz="160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dirty="0">
                          <a:effectLst/>
                        </a:rPr>
                        <a:t>Maintenance cost of source vacuum </a:t>
                      </a:r>
                      <a:r>
                        <a:rPr lang="en-GB" sz="1600" dirty="0" smtClean="0">
                          <a:effectLst/>
                        </a:rPr>
                        <a:t>/</a:t>
                      </a:r>
                      <a:r>
                        <a:rPr lang="en-GB" sz="1600" dirty="0">
                          <a:effectLst/>
                        </a:rPr>
                        <a:t>year</a:t>
                      </a:r>
                      <a:endParaRPr lang="en-GB" sz="1600" dirty="0">
                        <a:effectLst/>
                        <a:latin typeface="Calibri"/>
                        <a:ea typeface="Calibri"/>
                        <a:cs typeface="Times New Roman"/>
                      </a:endParaRPr>
                    </a:p>
                  </a:txBody>
                  <a:tcPr marL="68580" marR="68580" marT="0" marB="0"/>
                </a:tc>
              </a:tr>
              <a:tr h="0">
                <a:tc>
                  <a:txBody>
                    <a:bodyPr/>
                    <a:lstStyle/>
                    <a:p>
                      <a:pPr algn="ctr">
                        <a:lnSpc>
                          <a:spcPct val="115000"/>
                        </a:lnSpc>
                        <a:spcAft>
                          <a:spcPts val="0"/>
                        </a:spcAft>
                      </a:pPr>
                      <a:r>
                        <a:rPr lang="en-GB" sz="1600">
                          <a:effectLst/>
                        </a:rPr>
                        <a:t>400</a:t>
                      </a:r>
                      <a:endParaRPr lang="en-GB" sz="160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dirty="0">
                          <a:effectLst/>
                        </a:rPr>
                        <a:t>4 </a:t>
                      </a:r>
                      <a:r>
                        <a:rPr lang="en-GB" sz="1600" dirty="0" smtClean="0">
                          <a:effectLst/>
                        </a:rPr>
                        <a:t>+</a:t>
                      </a:r>
                      <a:r>
                        <a:rPr lang="en-GB" sz="1600" baseline="0" dirty="0" smtClean="0">
                          <a:effectLst/>
                        </a:rPr>
                        <a:t> </a:t>
                      </a:r>
                      <a:r>
                        <a:rPr lang="en-GB" sz="1600" dirty="0" smtClean="0">
                          <a:effectLst/>
                        </a:rPr>
                        <a:t> </a:t>
                      </a:r>
                      <a:r>
                        <a:rPr lang="en-GB" sz="1600" dirty="0">
                          <a:effectLst/>
                        </a:rPr>
                        <a:t>4</a:t>
                      </a:r>
                      <a:endParaRPr lang="en-GB" sz="16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dirty="0" smtClean="0">
                          <a:effectLst/>
                        </a:rPr>
                        <a:t>12.5KCHF </a:t>
                      </a:r>
                      <a:r>
                        <a:rPr lang="en-GB" sz="1600" dirty="0">
                          <a:effectLst/>
                        </a:rPr>
                        <a:t>(2014 to 2017 included)</a:t>
                      </a:r>
                      <a:endParaRPr lang="en-GB" sz="1600" dirty="0">
                        <a:effectLst/>
                        <a:latin typeface="Calibri"/>
                        <a:ea typeface="Calibri"/>
                        <a:cs typeface="Times New Roman"/>
                      </a:endParaRPr>
                    </a:p>
                  </a:txBody>
                  <a:tcPr marL="68580" marR="68580" marT="0" marB="0"/>
                </a:tc>
              </a:tr>
              <a:tr h="0">
                <a:tc>
                  <a:txBody>
                    <a:bodyPr/>
                    <a:lstStyle/>
                    <a:p>
                      <a:pPr algn="ctr">
                        <a:lnSpc>
                          <a:spcPct val="115000"/>
                        </a:lnSpc>
                        <a:spcAft>
                          <a:spcPts val="0"/>
                        </a:spcAft>
                      </a:pPr>
                      <a:r>
                        <a:rPr lang="en-GB" sz="1600">
                          <a:effectLst/>
                        </a:rPr>
                        <a:t>152</a:t>
                      </a:r>
                      <a:endParaRPr lang="en-GB" sz="160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dirty="0" smtClean="0">
                          <a:effectLst/>
                        </a:rPr>
                        <a:t>4 +  </a:t>
                      </a:r>
                      <a:r>
                        <a:rPr lang="en-GB" sz="1600" dirty="0">
                          <a:effectLst/>
                        </a:rPr>
                        <a:t>4</a:t>
                      </a:r>
                      <a:endParaRPr lang="en-GB" sz="16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dirty="0" smtClean="0">
                          <a:effectLst/>
                        </a:rPr>
                        <a:t>12.5KCHF(2014 </a:t>
                      </a:r>
                      <a:r>
                        <a:rPr lang="en-GB" sz="1600" dirty="0">
                          <a:effectLst/>
                        </a:rPr>
                        <a:t>to 2017 included)</a:t>
                      </a:r>
                      <a:endParaRPr lang="en-GB" sz="1600" dirty="0">
                        <a:effectLst/>
                        <a:latin typeface="Calibri"/>
                        <a:ea typeface="Calibri"/>
                        <a:cs typeface="Times New Roman"/>
                      </a:endParaRPr>
                    </a:p>
                  </a:txBody>
                  <a:tcPr marL="68580" marR="68580" marT="0" marB="0"/>
                </a:tc>
              </a:tr>
            </a:tbl>
          </a:graphicData>
        </a:graphic>
      </p:graphicFrame>
      <p:sp>
        <p:nvSpPr>
          <p:cNvPr id="14" name="TextBox 13"/>
          <p:cNvSpPr txBox="1"/>
          <p:nvPr/>
        </p:nvSpPr>
        <p:spPr>
          <a:xfrm>
            <a:off x="2267744" y="2924944"/>
            <a:ext cx="4464496" cy="461665"/>
          </a:xfrm>
          <a:prstGeom prst="rect">
            <a:avLst/>
          </a:prstGeom>
          <a:solidFill>
            <a:schemeClr val="bg1"/>
          </a:solidFill>
        </p:spPr>
        <p:txBody>
          <a:bodyPr wrap="square" rtlCol="0">
            <a:spAutoFit/>
          </a:bodyPr>
          <a:lstStyle/>
          <a:p>
            <a:r>
              <a:rPr lang="en-US" sz="2400" dirty="0" smtClean="0">
                <a:solidFill>
                  <a:srgbClr val="FF0000"/>
                </a:solidFill>
              </a:rPr>
              <a:t>Man Power + Material  </a:t>
            </a:r>
            <a:r>
              <a:rPr lang="en-GB" sz="2400" dirty="0" smtClean="0">
                <a:solidFill>
                  <a:srgbClr val="FF0000"/>
                </a:solidFill>
              </a:rPr>
              <a:t>≈ 485 </a:t>
            </a:r>
            <a:r>
              <a:rPr lang="en-GB" sz="2400" dirty="0" err="1" smtClean="0">
                <a:solidFill>
                  <a:srgbClr val="FF0000"/>
                </a:solidFill>
              </a:rPr>
              <a:t>kCHF</a:t>
            </a:r>
            <a:endParaRPr lang="en-GB" sz="2400" dirty="0">
              <a:solidFill>
                <a:srgbClr val="FF0000"/>
              </a:solidFill>
            </a:endParaRPr>
          </a:p>
        </p:txBody>
      </p:sp>
      <p:sp>
        <p:nvSpPr>
          <p:cNvPr id="3" name="Footer Placeholder 2"/>
          <p:cNvSpPr>
            <a:spLocks noGrp="1"/>
          </p:cNvSpPr>
          <p:nvPr>
            <p:ph type="ftr" sz="quarter" idx="11"/>
          </p:nvPr>
        </p:nvSpPr>
        <p:spPr>
          <a:xfrm>
            <a:off x="3124200" y="6520259"/>
            <a:ext cx="2895600" cy="365125"/>
          </a:xfrm>
        </p:spPr>
        <p:txBody>
          <a:bodyPr/>
          <a:lstStyle/>
          <a:p>
            <a:r>
              <a:rPr lang="en-US" dirty="0" smtClean="0"/>
              <a:t>Linac4 Ion Source Review - 14th November 2013</a:t>
            </a:r>
            <a:endParaRPr lang="en-GB" dirty="0"/>
          </a:p>
        </p:txBody>
      </p:sp>
    </p:spTree>
    <p:extLst>
      <p:ext uri="{BB962C8B-B14F-4D97-AF65-F5344CB8AC3E}">
        <p14:creationId xmlns:p14="http://schemas.microsoft.com/office/powerpoint/2010/main" val="242901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90264"/>
            <a:ext cx="8229600" cy="1143000"/>
          </a:xfrm>
        </p:spPr>
        <p:txBody>
          <a:bodyPr>
            <a:normAutofit fontScale="90000"/>
          </a:bodyPr>
          <a:lstStyle/>
          <a:p>
            <a:r>
              <a:rPr lang="en-US" sz="3600" b="1" dirty="0" smtClean="0"/>
              <a:t>Maintenance and resources (3): Additional tasks</a:t>
            </a:r>
            <a:endParaRPr lang="en-GB" sz="3600" b="1" dirty="0"/>
          </a:p>
        </p:txBody>
      </p:sp>
      <p:sp>
        <p:nvSpPr>
          <p:cNvPr id="4" name="Content Placeholder 3"/>
          <p:cNvSpPr>
            <a:spLocks noGrp="1"/>
          </p:cNvSpPr>
          <p:nvPr>
            <p:ph idx="1"/>
          </p:nvPr>
        </p:nvSpPr>
        <p:spPr>
          <a:xfrm>
            <a:off x="467544" y="908720"/>
            <a:ext cx="8208912" cy="4968552"/>
          </a:xfrm>
        </p:spPr>
        <p:txBody>
          <a:bodyPr>
            <a:noAutofit/>
          </a:bodyPr>
          <a:lstStyle/>
          <a:p>
            <a:pPr marL="0" indent="0">
              <a:buNone/>
            </a:pPr>
            <a:r>
              <a:rPr lang="en-US" sz="1800" dirty="0" smtClean="0"/>
              <a:t>Additional requests, participation in:</a:t>
            </a:r>
          </a:p>
          <a:p>
            <a:pPr lvl="1">
              <a:buFont typeface="Wingdings" panose="05000000000000000000" pitchFamily="2" charset="2"/>
              <a:buChar char="Ø"/>
            </a:pPr>
            <a:r>
              <a:rPr lang="en-US" sz="1800" dirty="0"/>
              <a:t>Fast Gauge Test </a:t>
            </a:r>
            <a:r>
              <a:rPr lang="en-US" sz="1800" dirty="0" smtClean="0"/>
              <a:t>Stand:</a:t>
            </a:r>
          </a:p>
          <a:p>
            <a:pPr lvl="2">
              <a:buFont typeface="Courier New" panose="02070309020205020404" pitchFamily="49" charset="0"/>
              <a:buChar char="o"/>
            </a:pPr>
            <a:r>
              <a:rPr lang="en-US" sz="1400" dirty="0" smtClean="0"/>
              <a:t>Identify suitable fast injection valves, already existing in the industry (if possible);</a:t>
            </a:r>
          </a:p>
          <a:p>
            <a:pPr lvl="2">
              <a:buFont typeface="Courier New" panose="02070309020205020404" pitchFamily="49" charset="0"/>
              <a:buChar char="o"/>
            </a:pPr>
            <a:r>
              <a:rPr lang="en-US" sz="1400" dirty="0" smtClean="0"/>
              <a:t>Maintenance and intervention on the test bench in building 357;</a:t>
            </a:r>
          </a:p>
          <a:p>
            <a:pPr lvl="2">
              <a:buFont typeface="Courier New" panose="02070309020205020404" pitchFamily="49" charset="0"/>
              <a:buChar char="o"/>
            </a:pPr>
            <a:r>
              <a:rPr lang="en-US" sz="1400" dirty="0" smtClean="0"/>
              <a:t>Simulation benchmark on the time dependent pressure profiles with the different type of valves;</a:t>
            </a:r>
          </a:p>
          <a:p>
            <a:pPr lvl="1">
              <a:buFont typeface="Wingdings" panose="05000000000000000000" pitchFamily="2" charset="2"/>
              <a:buChar char="Ø"/>
            </a:pPr>
            <a:r>
              <a:rPr lang="en-US" sz="1800" dirty="0"/>
              <a:t>RGA in L4 </a:t>
            </a:r>
            <a:r>
              <a:rPr lang="en-US" sz="1800" dirty="0" smtClean="0"/>
              <a:t>tunnel:</a:t>
            </a:r>
          </a:p>
          <a:p>
            <a:pPr lvl="2">
              <a:buFont typeface="Courier New" panose="02070309020205020404" pitchFamily="49" charset="0"/>
              <a:buChar char="o"/>
            </a:pPr>
            <a:r>
              <a:rPr lang="en-US" sz="1400" dirty="0" smtClean="0"/>
              <a:t>The RGA might be monitored locally in the control room with a dedicated PC, following signals of individual masses (1-100 </a:t>
            </a:r>
            <a:r>
              <a:rPr lang="en-US" sz="1400" dirty="0" err="1" smtClean="0"/>
              <a:t>amu</a:t>
            </a:r>
            <a:r>
              <a:rPr lang="en-US" sz="1400" dirty="0" smtClean="0"/>
              <a:t>);</a:t>
            </a:r>
          </a:p>
          <a:p>
            <a:pPr lvl="2">
              <a:buFont typeface="Courier New" panose="02070309020205020404" pitchFamily="49" charset="0"/>
              <a:buChar char="o"/>
            </a:pPr>
            <a:r>
              <a:rPr lang="en-US" sz="1400" dirty="0" smtClean="0"/>
              <a:t>No software automatically analyzing these data will be implemented;</a:t>
            </a:r>
          </a:p>
          <a:p>
            <a:pPr lvl="2">
              <a:buFont typeface="Courier New" panose="02070309020205020404" pitchFamily="49" charset="0"/>
              <a:buChar char="o"/>
            </a:pPr>
            <a:r>
              <a:rPr lang="en-US" sz="1400" dirty="0" smtClean="0"/>
              <a:t>This will be important for the long term optimization of the source;</a:t>
            </a:r>
          </a:p>
          <a:p>
            <a:pPr lvl="2">
              <a:buFont typeface="Courier New" panose="02070309020205020404" pitchFamily="49" charset="0"/>
              <a:buChar char="o"/>
            </a:pPr>
            <a:r>
              <a:rPr lang="en-US" sz="1400" dirty="0"/>
              <a:t>RGA has been </a:t>
            </a:r>
            <a:r>
              <a:rPr lang="en-US" sz="1400" dirty="0" smtClean="0"/>
              <a:t>purchased, but the </a:t>
            </a:r>
            <a:r>
              <a:rPr lang="en-US" sz="1400" dirty="0"/>
              <a:t>installation costs of the RGA will have to be covered by the project (PC, Cabling, Pumping system).</a:t>
            </a:r>
          </a:p>
          <a:p>
            <a:pPr lvl="1">
              <a:buFont typeface="Wingdings" panose="05000000000000000000" pitchFamily="2" charset="2"/>
              <a:buChar char="Ø"/>
            </a:pPr>
            <a:r>
              <a:rPr lang="en-US" sz="1800" dirty="0" smtClean="0"/>
              <a:t>Magnetron source;</a:t>
            </a:r>
          </a:p>
          <a:p>
            <a:pPr lvl="2">
              <a:buFont typeface="Courier New" panose="02070309020205020404" pitchFamily="49" charset="0"/>
              <a:buChar char="o"/>
            </a:pPr>
            <a:r>
              <a:rPr lang="en-US" sz="1400" dirty="0" smtClean="0"/>
              <a:t>It is not expected any modification in the vacuum system except on the source gas injection that is not under the TE-VSC responsibility;</a:t>
            </a:r>
          </a:p>
          <a:p>
            <a:pPr lvl="2">
              <a:buFont typeface="Courier New" panose="02070309020205020404" pitchFamily="49" charset="0"/>
              <a:buChar char="o"/>
            </a:pPr>
            <a:r>
              <a:rPr lang="en-US" sz="1400" dirty="0" smtClean="0"/>
              <a:t>New time dependent simulations are required in order to fully evaluate the impact of the new injection on the vacuum system;</a:t>
            </a:r>
          </a:p>
          <a:p>
            <a:pPr lvl="2">
              <a:buFont typeface="Courier New" panose="02070309020205020404" pitchFamily="49" charset="0"/>
              <a:buChar char="o"/>
            </a:pPr>
            <a:endParaRPr lang="en-US" sz="1400" dirty="0" smtClean="0"/>
          </a:p>
          <a:p>
            <a:pPr marL="57150" lvl="1" indent="0" algn="just">
              <a:buNone/>
            </a:pPr>
            <a:r>
              <a:rPr lang="en-US" sz="1800" dirty="0" smtClean="0"/>
              <a:t>We regret, we do not have the necessary manpower to take part in these activities, unless a GET fellow is paid by the project (210 </a:t>
            </a:r>
            <a:r>
              <a:rPr lang="en-US" sz="1800" dirty="0" err="1" smtClean="0"/>
              <a:t>kCHF</a:t>
            </a:r>
            <a:r>
              <a:rPr lang="en-US" sz="1800" dirty="0"/>
              <a:t> </a:t>
            </a:r>
            <a:r>
              <a:rPr lang="en-US" sz="1800" dirty="0" smtClean="0"/>
              <a:t>in two years). </a:t>
            </a:r>
          </a:p>
          <a:p>
            <a:pPr marL="57150" lvl="1" indent="0" algn="just">
              <a:buNone/>
            </a:pPr>
            <a:endParaRPr lang="en-US" sz="1800" dirty="0"/>
          </a:p>
          <a:p>
            <a:pPr marL="57150" lvl="1" indent="0" algn="just">
              <a:buNone/>
            </a:pPr>
            <a:endParaRPr lang="en-US" sz="1800" dirty="0"/>
          </a:p>
          <a:p>
            <a:pPr marL="57150" indent="0" algn="just">
              <a:buNone/>
            </a:pPr>
            <a:endParaRPr lang="en-US" sz="1800" dirty="0" smtClean="0"/>
          </a:p>
          <a:p>
            <a:pPr marL="57150" indent="0">
              <a:buNone/>
            </a:pPr>
            <a:endParaRPr lang="en-US" sz="1800" dirty="0"/>
          </a:p>
          <a:p>
            <a:pPr marL="57150" indent="0">
              <a:buNone/>
            </a:pPr>
            <a:endParaRPr lang="en-US" sz="2000" dirty="0" smtClean="0"/>
          </a:p>
          <a:p>
            <a:pPr marL="457200" lvl="1" indent="0">
              <a:buNone/>
            </a:pPr>
            <a:endParaRPr lang="en-GB" sz="1600" dirty="0"/>
          </a:p>
        </p:txBody>
      </p:sp>
      <p:sp>
        <p:nvSpPr>
          <p:cNvPr id="3" name="Footer Placeholder 2"/>
          <p:cNvSpPr>
            <a:spLocks noGrp="1"/>
          </p:cNvSpPr>
          <p:nvPr>
            <p:ph type="ftr" sz="quarter" idx="11"/>
          </p:nvPr>
        </p:nvSpPr>
        <p:spPr>
          <a:xfrm>
            <a:off x="3124200" y="6520259"/>
            <a:ext cx="2895600" cy="365125"/>
          </a:xfrm>
        </p:spPr>
        <p:txBody>
          <a:bodyPr/>
          <a:lstStyle/>
          <a:p>
            <a:r>
              <a:rPr lang="en-US" dirty="0" smtClean="0"/>
              <a:t>Linac4 Ion Source Review - 14th November 2013</a:t>
            </a:r>
            <a:endParaRPr lang="en-GB" dirty="0"/>
          </a:p>
        </p:txBody>
      </p:sp>
    </p:spTree>
    <p:extLst>
      <p:ext uri="{BB962C8B-B14F-4D97-AF65-F5344CB8AC3E}">
        <p14:creationId xmlns:p14="http://schemas.microsoft.com/office/powerpoint/2010/main" val="10565063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Achievements</a:t>
            </a:r>
            <a:endParaRPr lang="en-GB" dirty="0"/>
          </a:p>
        </p:txBody>
      </p:sp>
      <p:sp>
        <p:nvSpPr>
          <p:cNvPr id="3" name="Content Placeholder 2"/>
          <p:cNvSpPr>
            <a:spLocks noGrp="1"/>
          </p:cNvSpPr>
          <p:nvPr>
            <p:ph idx="1"/>
          </p:nvPr>
        </p:nvSpPr>
        <p:spPr/>
        <p:txBody>
          <a:bodyPr>
            <a:normAutofit fontScale="77500" lnSpcReduction="20000"/>
          </a:bodyPr>
          <a:lstStyle/>
          <a:p>
            <a:pPr algn="just"/>
            <a:r>
              <a:rPr lang="en-US" dirty="0" smtClean="0"/>
              <a:t>Simulation of time dependent pressure profiles, for the several design scenarios and for the actual design;</a:t>
            </a:r>
          </a:p>
          <a:p>
            <a:pPr algn="just"/>
            <a:r>
              <a:rPr lang="en-US" dirty="0" smtClean="0"/>
              <a:t>Benchmark of the simulations with fast pressure measurements: good  correlation between the two;</a:t>
            </a:r>
          </a:p>
          <a:p>
            <a:pPr lvl="0" algn="just"/>
            <a:r>
              <a:rPr lang="en-US" dirty="0" smtClean="0"/>
              <a:t>Study of high efficiency hydrogen pumping materials (not compatible with Linac4 environment);</a:t>
            </a:r>
          </a:p>
          <a:p>
            <a:pPr lvl="0" algn="just"/>
            <a:r>
              <a:rPr lang="en-US" dirty="0" smtClean="0"/>
              <a:t>PVSS implementation for pressure monitoring for L4 and 3MeV test stand;</a:t>
            </a:r>
          </a:p>
          <a:p>
            <a:pPr lvl="0" algn="just"/>
            <a:r>
              <a:rPr lang="en-US" dirty="0" smtClean="0"/>
              <a:t>Assembly and leak testing of the different type of sources;</a:t>
            </a:r>
          </a:p>
          <a:p>
            <a:pPr lvl="0" algn="just"/>
            <a:r>
              <a:rPr lang="en-US" dirty="0" smtClean="0"/>
              <a:t>LEBT gas density regulation: injection line and control;</a:t>
            </a:r>
          </a:p>
          <a:p>
            <a:pPr lvl="0" algn="just"/>
            <a:r>
              <a:rPr lang="en-US" dirty="0" smtClean="0"/>
              <a:t>Contribution in the design of the sources.</a:t>
            </a:r>
          </a:p>
          <a:p>
            <a:pPr marL="0" indent="0" algn="just">
              <a:buNone/>
            </a:pPr>
            <a:r>
              <a:rPr lang="en-US" dirty="0" smtClean="0"/>
              <a:t> </a:t>
            </a:r>
            <a:endParaRPr lang="en-US" dirty="0"/>
          </a:p>
          <a:p>
            <a:pPr lvl="0" algn="just"/>
            <a:endParaRPr lang="en-US" dirty="0" smtClean="0"/>
          </a:p>
          <a:p>
            <a:pPr marL="0" lvl="0" indent="0">
              <a:buNone/>
            </a:pPr>
            <a:endParaRPr lang="en-US" dirty="0" smtClean="0"/>
          </a:p>
          <a:p>
            <a:pPr lvl="0"/>
            <a:endParaRPr lang="en-US" dirty="0"/>
          </a:p>
          <a:p>
            <a:endParaRPr lang="en-US" dirty="0" smtClean="0"/>
          </a:p>
          <a:p>
            <a:endParaRPr lang="en-US" dirty="0" smtClean="0"/>
          </a:p>
          <a:p>
            <a:endParaRPr lang="en-GB" dirty="0"/>
          </a:p>
        </p:txBody>
      </p:sp>
      <p:sp>
        <p:nvSpPr>
          <p:cNvPr id="4" name="Footer Placeholder 3"/>
          <p:cNvSpPr>
            <a:spLocks noGrp="1"/>
          </p:cNvSpPr>
          <p:nvPr>
            <p:ph type="ftr" sz="quarter" idx="11"/>
          </p:nvPr>
        </p:nvSpPr>
        <p:spPr/>
        <p:txBody>
          <a:bodyPr/>
          <a:lstStyle/>
          <a:p>
            <a:r>
              <a:rPr lang="en-US" smtClean="0"/>
              <a:t>Linac4 Ion Source Review - 14th November 2013</a:t>
            </a:r>
            <a:endParaRPr lang="en-GB"/>
          </a:p>
        </p:txBody>
      </p:sp>
    </p:spTree>
    <p:extLst>
      <p:ext uri="{BB962C8B-B14F-4D97-AF65-F5344CB8AC3E}">
        <p14:creationId xmlns:p14="http://schemas.microsoft.com/office/powerpoint/2010/main" val="371583044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95536" y="-6052"/>
            <a:ext cx="8229600" cy="1143000"/>
          </a:xfrm>
        </p:spPr>
        <p:txBody>
          <a:bodyPr/>
          <a:lstStyle/>
          <a:p>
            <a:r>
              <a:rPr lang="en-US" b="1" dirty="0" smtClean="0"/>
              <a:t>Conclusions/summary</a:t>
            </a:r>
            <a:endParaRPr lang="en-GB" b="1" dirty="0"/>
          </a:p>
        </p:txBody>
      </p:sp>
      <p:sp>
        <p:nvSpPr>
          <p:cNvPr id="4" name="Content Placeholder 3"/>
          <p:cNvSpPr>
            <a:spLocks noGrp="1"/>
          </p:cNvSpPr>
          <p:nvPr>
            <p:ph idx="1"/>
          </p:nvPr>
        </p:nvSpPr>
        <p:spPr>
          <a:xfrm>
            <a:off x="467544" y="836712"/>
            <a:ext cx="8229600" cy="4525963"/>
          </a:xfrm>
        </p:spPr>
        <p:txBody>
          <a:bodyPr>
            <a:normAutofit fontScale="70000" lnSpcReduction="20000"/>
          </a:bodyPr>
          <a:lstStyle/>
          <a:p>
            <a:pPr lvl="0" algn="just"/>
            <a:r>
              <a:rPr lang="en-US" dirty="0"/>
              <a:t>The Linac4 Source Work Package for vacuum is </a:t>
            </a:r>
            <a:r>
              <a:rPr lang="en-US" dirty="0" smtClean="0"/>
              <a:t>completed: all the tasks listed in the review of November 2011 are fulfilled. </a:t>
            </a:r>
          </a:p>
          <a:p>
            <a:pPr lvl="0" algn="just"/>
            <a:r>
              <a:rPr lang="en-US" dirty="0" smtClean="0"/>
              <a:t>In order to cope with the maintenance needed for the sources, 1.2 FTE for 2014-2017 are needed: these tasks can be covered by extra resources (industrial support), leading to a total cost of 160 </a:t>
            </a:r>
            <a:r>
              <a:rPr lang="en-US" dirty="0" err="1" smtClean="0"/>
              <a:t>kCHF</a:t>
            </a:r>
            <a:r>
              <a:rPr lang="en-US" dirty="0" smtClean="0"/>
              <a:t>.</a:t>
            </a:r>
          </a:p>
          <a:p>
            <a:pPr lvl="0" algn="just"/>
            <a:r>
              <a:rPr lang="en-US" dirty="0" smtClean="0"/>
              <a:t>Regarding the hardware maintenance and purchase of new material, the total cost would be around 325 </a:t>
            </a:r>
            <a:r>
              <a:rPr lang="en-US" dirty="0" err="1" smtClean="0"/>
              <a:t>kCHF</a:t>
            </a:r>
            <a:r>
              <a:rPr lang="en-US" dirty="0" smtClean="0"/>
              <a:t>: 165 </a:t>
            </a:r>
            <a:r>
              <a:rPr lang="en-US" dirty="0" err="1" smtClean="0"/>
              <a:t>kCHF</a:t>
            </a:r>
            <a:r>
              <a:rPr lang="en-US" dirty="0" smtClean="0"/>
              <a:t> in 2014-2017; 160 by 2018 for the final installation before operation.         </a:t>
            </a:r>
          </a:p>
          <a:p>
            <a:pPr lvl="0" algn="just"/>
            <a:r>
              <a:rPr lang="en-US" dirty="0" smtClean="0"/>
              <a:t>If additional tasks are needed (Fast gauges test stand; local monitoring of L4 RGA and design and development of the magnetron source;) no extra resources can be delivered by TE-VSC. A GET fellow paid by the project (210 </a:t>
            </a:r>
            <a:r>
              <a:rPr lang="en-US" dirty="0" err="1" smtClean="0"/>
              <a:t>kCHF</a:t>
            </a:r>
            <a:r>
              <a:rPr lang="en-US" dirty="0" smtClean="0"/>
              <a:t> per 2 years of contract) could fulfill these activities.         </a:t>
            </a:r>
          </a:p>
          <a:p>
            <a:pPr lvl="0" algn="just"/>
            <a:endParaRPr lang="en-US" dirty="0"/>
          </a:p>
          <a:p>
            <a:endParaRPr lang="en-GB" dirty="0"/>
          </a:p>
        </p:txBody>
      </p:sp>
      <p:sp>
        <p:nvSpPr>
          <p:cNvPr id="2" name="Footer Placeholder 1"/>
          <p:cNvSpPr>
            <a:spLocks noGrp="1"/>
          </p:cNvSpPr>
          <p:nvPr>
            <p:ph type="ftr" sz="quarter" idx="11"/>
          </p:nvPr>
        </p:nvSpPr>
        <p:spPr/>
        <p:txBody>
          <a:bodyPr/>
          <a:lstStyle/>
          <a:p>
            <a:r>
              <a:rPr lang="en-US" smtClean="0"/>
              <a:t>Linac4 Ion Source Review - 14th November 2013</a:t>
            </a:r>
            <a:endParaRPr lang="en-GB"/>
          </a:p>
        </p:txBody>
      </p:sp>
      <p:graphicFrame>
        <p:nvGraphicFramePr>
          <p:cNvPr id="8" name="Table 7"/>
          <p:cNvGraphicFramePr>
            <a:graphicFrameLocks noGrp="1"/>
          </p:cNvGraphicFramePr>
          <p:nvPr>
            <p:extLst>
              <p:ext uri="{D42A27DB-BD31-4B8C-83A1-F6EECF244321}">
                <p14:modId xmlns:p14="http://schemas.microsoft.com/office/powerpoint/2010/main" val="1470435375"/>
              </p:ext>
            </p:extLst>
          </p:nvPr>
        </p:nvGraphicFramePr>
        <p:xfrm>
          <a:off x="2195736" y="4653136"/>
          <a:ext cx="5266170" cy="1682496"/>
        </p:xfrm>
        <a:graphic>
          <a:graphicData uri="http://schemas.openxmlformats.org/drawingml/2006/table">
            <a:tbl>
              <a:tblPr firstRow="1" firstCol="1" bandRow="1">
                <a:tableStyleId>{ED083AE6-46FA-4A59-8FB0-9F97EB10719F}</a:tableStyleId>
              </a:tblPr>
              <a:tblGrid>
                <a:gridCol w="1519766"/>
                <a:gridCol w="1519766"/>
                <a:gridCol w="2226638"/>
              </a:tblGrid>
              <a:tr h="0">
                <a:tc>
                  <a:txBody>
                    <a:bodyPr/>
                    <a:lstStyle/>
                    <a:p>
                      <a:pPr algn="ctr">
                        <a:lnSpc>
                          <a:spcPct val="115000"/>
                        </a:lnSpc>
                        <a:spcAft>
                          <a:spcPts val="0"/>
                        </a:spcAft>
                      </a:pPr>
                      <a:endParaRPr lang="en-GB" sz="1600" dirty="0">
                        <a:effectLst/>
                        <a:latin typeface="Calibri"/>
                        <a:ea typeface="Calibri"/>
                        <a:cs typeface="Times New Roman"/>
                      </a:endParaRPr>
                    </a:p>
                  </a:txBody>
                  <a:tcPr marL="68580" marR="68580" marT="0" marB="0" anchor="ct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US" sz="1600" baseline="0" dirty="0" smtClean="0">
                          <a:effectLst/>
                          <a:latin typeface="+mn-lt"/>
                          <a:ea typeface="Calibri"/>
                          <a:cs typeface="Times New Roman"/>
                        </a:rPr>
                        <a:t>Cost (KCHF)</a:t>
                      </a:r>
                      <a:endParaRPr lang="en-GB" sz="1600" dirty="0" smtClean="0">
                        <a:effectLst/>
                        <a:latin typeface="+mn-lt"/>
                        <a:ea typeface="Calibri"/>
                        <a:cs typeface="Times New Roman"/>
                      </a:endParaRPr>
                    </a:p>
                  </a:txBody>
                  <a:tcPr marL="68580" marR="68580" marT="0" marB="0" anchor="ctr"/>
                </a:tc>
                <a:tc>
                  <a:txBody>
                    <a:bodyPr/>
                    <a:lstStyle/>
                    <a:p>
                      <a:pPr algn="ctr">
                        <a:lnSpc>
                          <a:spcPct val="115000"/>
                        </a:lnSpc>
                        <a:spcAft>
                          <a:spcPts val="0"/>
                        </a:spcAft>
                      </a:pPr>
                      <a:r>
                        <a:rPr lang="en-US" sz="1600" dirty="0" smtClean="0">
                          <a:effectLst/>
                          <a:latin typeface="Calibri"/>
                          <a:ea typeface="Calibri"/>
                          <a:cs typeface="Times New Roman"/>
                        </a:rPr>
                        <a:t>TOTAL</a:t>
                      </a:r>
                      <a:r>
                        <a:rPr lang="en-US" sz="1600" baseline="0" dirty="0" smtClean="0">
                          <a:effectLst/>
                          <a:latin typeface="Calibri"/>
                          <a:ea typeface="Calibri"/>
                          <a:cs typeface="Times New Roman"/>
                        </a:rPr>
                        <a:t> Cost (KCHF)</a:t>
                      </a:r>
                      <a:endParaRPr lang="en-GB" sz="1600" dirty="0">
                        <a:effectLst/>
                        <a:latin typeface="Calibri"/>
                        <a:ea typeface="Calibri"/>
                        <a:cs typeface="Times New Roman"/>
                      </a:endParaRPr>
                    </a:p>
                  </a:txBody>
                  <a:tcPr marL="68580" marR="68580" marT="0" marB="0" anchor="ctr"/>
                </a:tc>
              </a:tr>
              <a:tr h="0">
                <a:tc>
                  <a:txBody>
                    <a:bodyPr/>
                    <a:lstStyle/>
                    <a:p>
                      <a:pPr algn="ctr">
                        <a:lnSpc>
                          <a:spcPct val="115000"/>
                        </a:lnSpc>
                        <a:spcAft>
                          <a:spcPts val="0"/>
                        </a:spcAft>
                      </a:pPr>
                      <a:r>
                        <a:rPr lang="en-GB" sz="1600" dirty="0" smtClean="0">
                          <a:effectLst/>
                        </a:rPr>
                        <a:t>Man power (maintenance)</a:t>
                      </a:r>
                      <a:endParaRPr lang="en-GB" sz="1600" dirty="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n-US" sz="1600" b="1" dirty="0" smtClean="0">
                          <a:effectLst/>
                          <a:latin typeface="Calibri"/>
                          <a:ea typeface="Calibri"/>
                          <a:cs typeface="Times New Roman"/>
                        </a:rPr>
                        <a:t>160</a:t>
                      </a:r>
                      <a:endParaRPr lang="en-GB" sz="1600" b="1" dirty="0">
                        <a:effectLst/>
                        <a:latin typeface="Calibri"/>
                        <a:ea typeface="Calibri"/>
                        <a:cs typeface="Times New Roman"/>
                      </a:endParaRPr>
                    </a:p>
                  </a:txBody>
                  <a:tcPr marL="68580" marR="68580" marT="0" marB="0" anchor="ctr"/>
                </a:tc>
                <a:tc rowSpan="3">
                  <a:txBody>
                    <a:bodyPr/>
                    <a:lstStyle/>
                    <a:p>
                      <a:pPr algn="ctr">
                        <a:lnSpc>
                          <a:spcPct val="115000"/>
                        </a:lnSpc>
                        <a:spcAft>
                          <a:spcPts val="0"/>
                        </a:spcAft>
                      </a:pPr>
                      <a:r>
                        <a:rPr lang="en-US" sz="2800" b="1" dirty="0" smtClean="0">
                          <a:effectLst/>
                          <a:latin typeface="Calibri"/>
                          <a:ea typeface="Calibri"/>
                          <a:cs typeface="Times New Roman"/>
                        </a:rPr>
                        <a:t>695</a:t>
                      </a:r>
                      <a:endParaRPr lang="en-GB" sz="2800" b="1" dirty="0">
                        <a:effectLst/>
                        <a:latin typeface="Calibri"/>
                        <a:ea typeface="Calibri"/>
                        <a:cs typeface="Times New Roman"/>
                      </a:endParaRPr>
                    </a:p>
                  </a:txBody>
                  <a:tcPr marL="68580" marR="68580" marT="0" marB="0" anchor="ctr"/>
                </a:tc>
              </a:tr>
              <a:tr h="0">
                <a:tc>
                  <a:txBody>
                    <a:bodyPr/>
                    <a:lstStyle/>
                    <a:p>
                      <a:pPr algn="ctr">
                        <a:lnSpc>
                          <a:spcPct val="115000"/>
                        </a:lnSpc>
                        <a:spcAft>
                          <a:spcPts val="0"/>
                        </a:spcAft>
                      </a:pPr>
                      <a:r>
                        <a:rPr lang="en-US" sz="1600" dirty="0" smtClean="0">
                          <a:effectLst/>
                          <a:latin typeface="Calibri"/>
                          <a:ea typeface="Calibri"/>
                          <a:cs typeface="Times New Roman"/>
                        </a:rPr>
                        <a:t>Hardware</a:t>
                      </a:r>
                      <a:r>
                        <a:rPr lang="en-US" sz="1600" baseline="0" dirty="0" smtClean="0">
                          <a:effectLst/>
                          <a:latin typeface="Calibri"/>
                          <a:ea typeface="Calibri"/>
                          <a:cs typeface="Times New Roman"/>
                        </a:rPr>
                        <a:t> </a:t>
                      </a:r>
                      <a:endParaRPr lang="en-GB" sz="1600" dirty="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n-US" sz="1600" b="1" dirty="0" smtClean="0">
                          <a:effectLst/>
                          <a:latin typeface="Calibri"/>
                          <a:ea typeface="Calibri"/>
                          <a:cs typeface="Times New Roman"/>
                        </a:rPr>
                        <a:t>325</a:t>
                      </a:r>
                      <a:endParaRPr lang="en-GB" sz="1600" b="1" dirty="0">
                        <a:effectLst/>
                        <a:latin typeface="Calibri"/>
                        <a:ea typeface="Calibri"/>
                        <a:cs typeface="Times New Roman"/>
                      </a:endParaRPr>
                    </a:p>
                  </a:txBody>
                  <a:tcPr marL="68580" marR="68580" marT="0" marB="0" anchor="ctr"/>
                </a:tc>
                <a:tc vMerge="1">
                  <a:txBody>
                    <a:bodyPr/>
                    <a:lstStyle/>
                    <a:p>
                      <a:pPr algn="ctr">
                        <a:lnSpc>
                          <a:spcPct val="115000"/>
                        </a:lnSpc>
                        <a:spcAft>
                          <a:spcPts val="0"/>
                        </a:spcAft>
                      </a:pPr>
                      <a:endParaRPr lang="en-GB" sz="1600" dirty="0">
                        <a:effectLst/>
                        <a:latin typeface="Calibri"/>
                        <a:ea typeface="Calibri"/>
                        <a:cs typeface="Times New Roman"/>
                      </a:endParaRPr>
                    </a:p>
                  </a:txBody>
                  <a:tcPr marL="68580" marR="68580" marT="0" marB="0"/>
                </a:tc>
              </a:tr>
              <a:tr h="0">
                <a:tc>
                  <a:txBody>
                    <a:bodyPr/>
                    <a:lstStyle/>
                    <a:p>
                      <a:pPr algn="ctr">
                        <a:lnSpc>
                          <a:spcPct val="115000"/>
                        </a:lnSpc>
                        <a:spcAft>
                          <a:spcPts val="0"/>
                        </a:spcAft>
                      </a:pPr>
                      <a:r>
                        <a:rPr lang="en-US" sz="1600" dirty="0" smtClean="0">
                          <a:effectLst/>
                          <a:latin typeface="Calibri"/>
                          <a:ea typeface="Calibri"/>
                          <a:cs typeface="Times New Roman"/>
                        </a:rPr>
                        <a:t>GET fellow </a:t>
                      </a:r>
                    </a:p>
                    <a:p>
                      <a:pPr algn="ctr">
                        <a:lnSpc>
                          <a:spcPct val="115000"/>
                        </a:lnSpc>
                        <a:spcAft>
                          <a:spcPts val="0"/>
                        </a:spcAft>
                      </a:pPr>
                      <a:r>
                        <a:rPr lang="en-US" sz="1600" dirty="0" smtClean="0">
                          <a:effectLst/>
                          <a:latin typeface="Calibri"/>
                          <a:ea typeface="Calibri"/>
                          <a:cs typeface="Times New Roman"/>
                        </a:rPr>
                        <a:t>(new activities)</a:t>
                      </a:r>
                      <a:endParaRPr lang="en-GB" sz="1600" dirty="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n-US" sz="1600" b="1" dirty="0" smtClean="0">
                          <a:effectLst/>
                          <a:latin typeface="Calibri"/>
                          <a:ea typeface="Calibri"/>
                          <a:cs typeface="Times New Roman"/>
                        </a:rPr>
                        <a:t>210</a:t>
                      </a:r>
                    </a:p>
                  </a:txBody>
                  <a:tcPr marL="68580" marR="68580" marT="0" marB="0" anchor="ctr"/>
                </a:tc>
                <a:tc vMerge="1">
                  <a:txBody>
                    <a:bodyPr/>
                    <a:lstStyle/>
                    <a:p>
                      <a:pPr algn="ctr">
                        <a:lnSpc>
                          <a:spcPct val="115000"/>
                        </a:lnSpc>
                        <a:spcAft>
                          <a:spcPts val="0"/>
                        </a:spcAft>
                      </a:pPr>
                      <a:endParaRPr lang="en-GB" sz="1600" dirty="0">
                        <a:effectLst/>
                        <a:latin typeface="Calibri"/>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14924784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Outline</a:t>
            </a:r>
            <a:endParaRPr lang="en-GB" b="1" dirty="0"/>
          </a:p>
        </p:txBody>
      </p:sp>
      <p:sp>
        <p:nvSpPr>
          <p:cNvPr id="3" name="Content Placeholder 2"/>
          <p:cNvSpPr>
            <a:spLocks noGrp="1"/>
          </p:cNvSpPr>
          <p:nvPr>
            <p:ph idx="1"/>
          </p:nvPr>
        </p:nvSpPr>
        <p:spPr/>
        <p:txBody>
          <a:bodyPr>
            <a:normAutofit fontScale="92500"/>
          </a:bodyPr>
          <a:lstStyle/>
          <a:p>
            <a:r>
              <a:rPr lang="en-US" dirty="0" smtClean="0"/>
              <a:t>Vacuum aspects and lay-out;</a:t>
            </a:r>
          </a:p>
          <a:p>
            <a:r>
              <a:rPr lang="en-US" dirty="0" smtClean="0"/>
              <a:t>Vacuum simulation benchmark;</a:t>
            </a:r>
          </a:p>
          <a:p>
            <a:r>
              <a:rPr lang="en-US" dirty="0" smtClean="0"/>
              <a:t>Beam transmission measurements;</a:t>
            </a:r>
          </a:p>
          <a:p>
            <a:r>
              <a:rPr lang="en-US" dirty="0" smtClean="0"/>
              <a:t>NEG pump activation procedure and monitoring;</a:t>
            </a:r>
          </a:p>
          <a:p>
            <a:r>
              <a:rPr lang="en-US" dirty="0" smtClean="0"/>
              <a:t>Vacuum sealing: problems faced and solutions;</a:t>
            </a:r>
          </a:p>
          <a:p>
            <a:r>
              <a:rPr lang="en-US" dirty="0" smtClean="0"/>
              <a:t>Main achievements;</a:t>
            </a:r>
          </a:p>
          <a:p>
            <a:r>
              <a:rPr lang="en-US" dirty="0" smtClean="0"/>
              <a:t>Maintenance &amp; resources.</a:t>
            </a:r>
          </a:p>
        </p:txBody>
      </p:sp>
      <p:sp>
        <p:nvSpPr>
          <p:cNvPr id="4" name="Footer Placeholder 3"/>
          <p:cNvSpPr>
            <a:spLocks noGrp="1"/>
          </p:cNvSpPr>
          <p:nvPr>
            <p:ph type="ftr" sz="quarter" idx="11"/>
          </p:nvPr>
        </p:nvSpPr>
        <p:spPr/>
        <p:txBody>
          <a:bodyPr/>
          <a:lstStyle/>
          <a:p>
            <a:r>
              <a:rPr lang="en-US" smtClean="0"/>
              <a:t>Linac4 Ion Source Review - 14th November 2013</a:t>
            </a:r>
            <a:endParaRPr lang="en-GB" dirty="0"/>
          </a:p>
        </p:txBody>
      </p:sp>
    </p:spTree>
    <p:extLst>
      <p:ext uri="{BB962C8B-B14F-4D97-AF65-F5344CB8AC3E}">
        <p14:creationId xmlns:p14="http://schemas.microsoft.com/office/powerpoint/2010/main" val="29725616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1074072" y="1729886"/>
            <a:ext cx="5898653" cy="4147386"/>
            <a:chOff x="0" y="193446"/>
            <a:chExt cx="5812155" cy="4168097"/>
          </a:xfrm>
        </p:grpSpPr>
        <p:grpSp>
          <p:nvGrpSpPr>
            <p:cNvPr id="4" name="Group 3"/>
            <p:cNvGrpSpPr/>
            <p:nvPr/>
          </p:nvGrpSpPr>
          <p:grpSpPr>
            <a:xfrm>
              <a:off x="0" y="193446"/>
              <a:ext cx="5812155" cy="4168097"/>
              <a:chOff x="0" y="193446"/>
              <a:chExt cx="5812403" cy="4168100"/>
            </a:xfrm>
          </p:grpSpPr>
          <p:grpSp>
            <p:nvGrpSpPr>
              <p:cNvPr id="6" name="Group 5"/>
              <p:cNvGrpSpPr/>
              <p:nvPr/>
            </p:nvGrpSpPr>
            <p:grpSpPr>
              <a:xfrm>
                <a:off x="0" y="193446"/>
                <a:ext cx="5812403" cy="3909426"/>
                <a:chOff x="0" y="193446"/>
                <a:chExt cx="5812403" cy="3909426"/>
              </a:xfrm>
            </p:grpSpPr>
            <p:pic>
              <p:nvPicPr>
                <p:cNvPr id="11" name="Picture 10" descr="G:\Scratch\steyaert\2-IS-LEBT-RFQ-AxoFromTransport.jpg"/>
                <p:cNvPicPr>
                  <a:picLocks noChangeAspect="1"/>
                </p:cNvPicPr>
                <p:nvPr/>
              </p:nvPicPr>
              <p:blipFill rotWithShape="1">
                <a:blip r:embed="rId2" cstate="email">
                  <a:extLst>
                    <a:ext uri="{28A0092B-C50C-407E-A947-70E740481C1C}">
                      <a14:useLocalDpi xmlns:a14="http://schemas.microsoft.com/office/drawing/2010/main" val="0"/>
                    </a:ext>
                  </a:extLst>
                </a:blip>
                <a:srcRect t="4715"/>
                <a:stretch/>
              </p:blipFill>
              <p:spPr bwMode="auto">
                <a:xfrm>
                  <a:off x="55659" y="193446"/>
                  <a:ext cx="5756744" cy="3909426"/>
                </a:xfrm>
                <a:prstGeom prst="rect">
                  <a:avLst/>
                </a:prstGeom>
                <a:noFill/>
                <a:extLst/>
              </p:spPr>
            </p:pic>
            <p:sp>
              <p:nvSpPr>
                <p:cNvPr id="12" name="Text Box 23568"/>
                <p:cNvSpPr txBox="1"/>
                <p:nvPr/>
              </p:nvSpPr>
              <p:spPr>
                <a:xfrm>
                  <a:off x="1844702" y="2194560"/>
                  <a:ext cx="523875" cy="238125"/>
                </a:xfrm>
                <a:prstGeom prst="rect">
                  <a:avLst/>
                </a:prstGeom>
                <a:solidFill>
                  <a:schemeClr val="lt1"/>
                </a:solidFill>
                <a:ln w="12700">
                  <a:solidFill>
                    <a:prstClr val="black"/>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600"/>
                    </a:spcAft>
                  </a:pPr>
                  <a:r>
                    <a:rPr lang="en-US" sz="1000">
                      <a:effectLst/>
                      <a:latin typeface="Verdana"/>
                      <a:ea typeface="Times New Roman"/>
                      <a:cs typeface="Times New Roman"/>
                    </a:rPr>
                    <a:t>TMP</a:t>
                  </a:r>
                  <a:endParaRPr lang="en-GB" sz="1000">
                    <a:effectLst/>
                    <a:latin typeface="Verdana"/>
                    <a:ea typeface="Times New Roman"/>
                    <a:cs typeface="Times New Roman"/>
                  </a:endParaRPr>
                </a:p>
              </p:txBody>
            </p:sp>
            <p:sp>
              <p:nvSpPr>
                <p:cNvPr id="13" name="Text Box 23579"/>
                <p:cNvSpPr txBox="1"/>
                <p:nvPr/>
              </p:nvSpPr>
              <p:spPr>
                <a:xfrm>
                  <a:off x="0" y="1391478"/>
                  <a:ext cx="524510" cy="279281"/>
                </a:xfrm>
                <a:prstGeom prst="rect">
                  <a:avLst/>
                </a:prstGeom>
                <a:solidFill>
                  <a:schemeClr val="lt1"/>
                </a:solidFill>
                <a:ln w="19050">
                  <a:solidFill>
                    <a:srgbClr val="00B0F0"/>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600"/>
                    </a:spcAft>
                  </a:pPr>
                  <a:r>
                    <a:rPr lang="en-US" sz="1000">
                      <a:solidFill>
                        <a:srgbClr val="548DD4"/>
                      </a:solidFill>
                      <a:effectLst/>
                      <a:latin typeface="Verdana"/>
                      <a:ea typeface="Times New Roman"/>
                      <a:cs typeface="Times New Roman"/>
                    </a:rPr>
                    <a:t>NEG</a:t>
                  </a:r>
                  <a:endParaRPr lang="en-GB" sz="1000">
                    <a:effectLst/>
                    <a:latin typeface="Verdana"/>
                    <a:ea typeface="Times New Roman"/>
                    <a:cs typeface="Times New Roman"/>
                  </a:endParaRPr>
                </a:p>
              </p:txBody>
            </p:sp>
            <p:sp>
              <p:nvSpPr>
                <p:cNvPr id="14" name="Text Box 7172"/>
                <p:cNvSpPr txBox="1"/>
                <p:nvPr/>
              </p:nvSpPr>
              <p:spPr>
                <a:xfrm>
                  <a:off x="222636" y="524786"/>
                  <a:ext cx="461010" cy="238125"/>
                </a:xfrm>
                <a:prstGeom prst="rect">
                  <a:avLst/>
                </a:prstGeom>
                <a:solidFill>
                  <a:schemeClr val="lt1"/>
                </a:solidFill>
                <a:ln w="19050">
                  <a:solidFill>
                    <a:srgbClr val="FF0000"/>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600"/>
                    </a:spcAft>
                  </a:pPr>
                  <a:r>
                    <a:rPr lang="en-US" sz="1000" dirty="0">
                      <a:solidFill>
                        <a:srgbClr val="FF0000"/>
                      </a:solidFill>
                      <a:effectLst/>
                      <a:latin typeface="Verdana"/>
                      <a:ea typeface="Times New Roman"/>
                      <a:cs typeface="Times New Roman"/>
                    </a:rPr>
                    <a:t>SIP</a:t>
                  </a:r>
                  <a:endParaRPr lang="en-GB" sz="1000" dirty="0">
                    <a:effectLst/>
                    <a:latin typeface="Verdana"/>
                    <a:ea typeface="Times New Roman"/>
                    <a:cs typeface="Times New Roman"/>
                  </a:endParaRPr>
                </a:p>
              </p:txBody>
            </p:sp>
            <p:sp>
              <p:nvSpPr>
                <p:cNvPr id="15" name="Text Box 7174"/>
                <p:cNvSpPr txBox="1"/>
                <p:nvPr/>
              </p:nvSpPr>
              <p:spPr>
                <a:xfrm>
                  <a:off x="2631881" y="1073426"/>
                  <a:ext cx="461010" cy="274904"/>
                </a:xfrm>
                <a:prstGeom prst="rect">
                  <a:avLst/>
                </a:prstGeom>
                <a:solidFill>
                  <a:schemeClr val="bg1"/>
                </a:solidFill>
                <a:ln w="19050">
                  <a:solidFill>
                    <a:srgbClr val="FF0000"/>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600"/>
                    </a:spcAft>
                  </a:pPr>
                  <a:r>
                    <a:rPr lang="en-US" sz="1000">
                      <a:solidFill>
                        <a:srgbClr val="FF0000"/>
                      </a:solidFill>
                      <a:effectLst/>
                      <a:latin typeface="Verdana"/>
                      <a:ea typeface="Times New Roman"/>
                      <a:cs typeface="Times New Roman"/>
                    </a:rPr>
                    <a:t>SIP</a:t>
                  </a:r>
                  <a:endParaRPr lang="en-GB" sz="1000">
                    <a:effectLst/>
                    <a:latin typeface="Verdana"/>
                    <a:ea typeface="Times New Roman"/>
                    <a:cs typeface="Times New Roman"/>
                  </a:endParaRPr>
                </a:p>
              </p:txBody>
            </p:sp>
            <p:sp>
              <p:nvSpPr>
                <p:cNvPr id="16" name="Text Box 7175"/>
                <p:cNvSpPr txBox="1"/>
                <p:nvPr/>
              </p:nvSpPr>
              <p:spPr>
                <a:xfrm>
                  <a:off x="2592125" y="2091193"/>
                  <a:ext cx="499745" cy="286248"/>
                </a:xfrm>
                <a:prstGeom prst="rect">
                  <a:avLst/>
                </a:prstGeom>
                <a:solidFill>
                  <a:schemeClr val="lt1"/>
                </a:solidFill>
                <a:ln w="19050">
                  <a:solidFill>
                    <a:srgbClr val="00B0F0"/>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600"/>
                    </a:spcAft>
                  </a:pPr>
                  <a:r>
                    <a:rPr lang="en-US" sz="1000">
                      <a:solidFill>
                        <a:srgbClr val="548DD4"/>
                      </a:solidFill>
                      <a:effectLst/>
                      <a:latin typeface="Verdana"/>
                      <a:ea typeface="Times New Roman"/>
                      <a:cs typeface="Times New Roman"/>
                    </a:rPr>
                    <a:t>NEG</a:t>
                  </a:r>
                  <a:endParaRPr lang="en-GB" sz="1000">
                    <a:effectLst/>
                    <a:latin typeface="Verdana"/>
                    <a:ea typeface="Times New Roman"/>
                    <a:cs typeface="Times New Roman"/>
                  </a:endParaRPr>
                </a:p>
              </p:txBody>
            </p:sp>
            <p:sp>
              <p:nvSpPr>
                <p:cNvPr id="17" name="Text Box 7176"/>
                <p:cNvSpPr txBox="1"/>
                <p:nvPr/>
              </p:nvSpPr>
              <p:spPr>
                <a:xfrm>
                  <a:off x="508883" y="1781092"/>
                  <a:ext cx="548640" cy="238125"/>
                </a:xfrm>
                <a:prstGeom prst="rect">
                  <a:avLst/>
                </a:prstGeom>
                <a:solidFill>
                  <a:schemeClr val="lt1"/>
                </a:solidFill>
                <a:ln w="12700">
                  <a:solidFill>
                    <a:prstClr val="black"/>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600"/>
                    </a:spcAft>
                  </a:pPr>
                  <a:r>
                    <a:rPr lang="en-US" sz="1000">
                      <a:effectLst/>
                      <a:latin typeface="Verdana"/>
                      <a:ea typeface="Times New Roman"/>
                      <a:cs typeface="Times New Roman"/>
                    </a:rPr>
                    <a:t>TMP</a:t>
                  </a:r>
                  <a:endParaRPr lang="en-GB" sz="1000">
                    <a:effectLst/>
                    <a:latin typeface="Verdana"/>
                    <a:ea typeface="Times New Roman"/>
                    <a:cs typeface="Times New Roman"/>
                  </a:endParaRPr>
                </a:p>
              </p:txBody>
            </p:sp>
            <p:sp>
              <p:nvSpPr>
                <p:cNvPr id="18" name="Text Box 7177"/>
                <p:cNvSpPr txBox="1"/>
                <p:nvPr/>
              </p:nvSpPr>
              <p:spPr>
                <a:xfrm>
                  <a:off x="3665551" y="2377440"/>
                  <a:ext cx="523875" cy="238125"/>
                </a:xfrm>
                <a:prstGeom prst="rect">
                  <a:avLst/>
                </a:prstGeom>
                <a:solidFill>
                  <a:schemeClr val="lt1"/>
                </a:solidFill>
                <a:ln w="12700">
                  <a:solidFill>
                    <a:prstClr val="black"/>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600"/>
                    </a:spcAft>
                  </a:pPr>
                  <a:r>
                    <a:rPr lang="en-US" sz="1000">
                      <a:effectLst/>
                      <a:latin typeface="Verdana"/>
                      <a:ea typeface="Times New Roman"/>
                      <a:cs typeface="Times New Roman"/>
                    </a:rPr>
                    <a:t>TMP</a:t>
                  </a:r>
                  <a:endParaRPr lang="en-GB" sz="1000">
                    <a:effectLst/>
                    <a:latin typeface="Verdana"/>
                    <a:ea typeface="Times New Roman"/>
                    <a:cs typeface="Times New Roman"/>
                  </a:endParaRPr>
                </a:p>
              </p:txBody>
            </p:sp>
            <p:sp>
              <p:nvSpPr>
                <p:cNvPr id="19" name="Text Box 7178"/>
                <p:cNvSpPr txBox="1"/>
                <p:nvPr/>
              </p:nvSpPr>
              <p:spPr>
                <a:xfrm>
                  <a:off x="5239909" y="3458817"/>
                  <a:ext cx="523875" cy="238125"/>
                </a:xfrm>
                <a:prstGeom prst="rect">
                  <a:avLst/>
                </a:prstGeom>
                <a:solidFill>
                  <a:schemeClr val="lt1"/>
                </a:solidFill>
                <a:ln w="12700">
                  <a:solidFill>
                    <a:prstClr val="black"/>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600"/>
                    </a:spcAft>
                  </a:pPr>
                  <a:r>
                    <a:rPr lang="en-US" sz="1000">
                      <a:effectLst/>
                      <a:latin typeface="Verdana"/>
                      <a:ea typeface="Times New Roman"/>
                      <a:cs typeface="Times New Roman"/>
                    </a:rPr>
                    <a:t>TMP</a:t>
                  </a:r>
                  <a:endParaRPr lang="en-GB" sz="1000">
                    <a:effectLst/>
                    <a:latin typeface="Verdana"/>
                    <a:ea typeface="Times New Roman"/>
                    <a:cs typeface="Times New Roman"/>
                  </a:endParaRPr>
                </a:p>
              </p:txBody>
            </p:sp>
          </p:grpSp>
          <p:cxnSp>
            <p:nvCxnSpPr>
              <p:cNvPr id="7" name="Straight Arrow Connector 6"/>
              <p:cNvCxnSpPr/>
              <p:nvPr/>
            </p:nvCxnSpPr>
            <p:spPr>
              <a:xfrm>
                <a:off x="2552368" y="3307743"/>
                <a:ext cx="1733302" cy="675557"/>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8" name="Text Box 7183"/>
              <p:cNvSpPr txBox="1"/>
              <p:nvPr/>
            </p:nvSpPr>
            <p:spPr>
              <a:xfrm rot="1319582">
                <a:off x="2812145" y="3619405"/>
                <a:ext cx="489135" cy="64207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algn="just">
                  <a:spcAft>
                    <a:spcPts val="600"/>
                  </a:spcAft>
                </a:pPr>
                <a:r>
                  <a:rPr lang="en-US" sz="1000">
                    <a:effectLst/>
                    <a:latin typeface="Verdana"/>
                    <a:ea typeface="Times New Roman"/>
                    <a:cs typeface="Times New Roman"/>
                  </a:rPr>
                  <a:t>LEBT</a:t>
                </a:r>
                <a:endParaRPr lang="en-GB" sz="1000">
                  <a:effectLst/>
                  <a:latin typeface="Verdana"/>
                  <a:ea typeface="Times New Roman"/>
                  <a:cs typeface="Times New Roman"/>
                </a:endParaRPr>
              </a:p>
            </p:txBody>
          </p:sp>
          <p:sp>
            <p:nvSpPr>
              <p:cNvPr id="9" name="Text Box 7182"/>
              <p:cNvSpPr txBox="1"/>
              <p:nvPr/>
            </p:nvSpPr>
            <p:spPr>
              <a:xfrm rot="1319582">
                <a:off x="4212791" y="4122753"/>
                <a:ext cx="608810" cy="238793"/>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algn="just">
                  <a:spcAft>
                    <a:spcPts val="600"/>
                  </a:spcAft>
                </a:pPr>
                <a:r>
                  <a:rPr lang="en-US" sz="1000" dirty="0">
                    <a:effectLst/>
                    <a:latin typeface="Verdana"/>
                    <a:ea typeface="Times New Roman"/>
                    <a:cs typeface="Times New Roman"/>
                  </a:rPr>
                  <a:t>Source</a:t>
                </a:r>
                <a:endParaRPr lang="en-GB" sz="1000" dirty="0">
                  <a:effectLst/>
                  <a:latin typeface="Verdana"/>
                  <a:ea typeface="Times New Roman"/>
                  <a:cs typeface="Times New Roman"/>
                </a:endParaRPr>
              </a:p>
            </p:txBody>
          </p:sp>
          <p:sp>
            <p:nvSpPr>
              <p:cNvPr id="10" name="Text Box 7184"/>
              <p:cNvSpPr txBox="1"/>
              <p:nvPr/>
            </p:nvSpPr>
            <p:spPr>
              <a:xfrm rot="1319582">
                <a:off x="1264257" y="2854518"/>
                <a:ext cx="543919" cy="272286"/>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600"/>
                  </a:spcAft>
                </a:pPr>
                <a:r>
                  <a:rPr lang="en-US" sz="1000">
                    <a:effectLst/>
                    <a:latin typeface="Verdana"/>
                    <a:ea typeface="Times New Roman"/>
                    <a:cs typeface="Times New Roman"/>
                  </a:rPr>
                  <a:t>RFQ</a:t>
                </a:r>
                <a:endParaRPr lang="en-GB" sz="1000">
                  <a:effectLst/>
                  <a:latin typeface="Verdana"/>
                  <a:ea typeface="Times New Roman"/>
                  <a:cs typeface="Times New Roman"/>
                </a:endParaRPr>
              </a:p>
            </p:txBody>
          </p:sp>
        </p:grpSp>
        <p:cxnSp>
          <p:nvCxnSpPr>
            <p:cNvPr id="5" name="Straight Arrow Connector 4"/>
            <p:cNvCxnSpPr/>
            <p:nvPr/>
          </p:nvCxnSpPr>
          <p:spPr>
            <a:xfrm>
              <a:off x="4417164" y="4023360"/>
              <a:ext cx="381662" cy="159026"/>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grpSp>
      <p:sp>
        <p:nvSpPr>
          <p:cNvPr id="27" name="Rectangle 26"/>
          <p:cNvSpPr/>
          <p:nvPr/>
        </p:nvSpPr>
        <p:spPr>
          <a:xfrm>
            <a:off x="249074" y="5453468"/>
            <a:ext cx="4572000" cy="984885"/>
          </a:xfrm>
          <a:prstGeom prst="rect">
            <a:avLst/>
          </a:prstGeom>
        </p:spPr>
        <p:txBody>
          <a:bodyPr>
            <a:spAutoFit/>
          </a:bodyPr>
          <a:lstStyle/>
          <a:p>
            <a:pPr algn="just"/>
            <a:r>
              <a:rPr lang="en-US" sz="1600" dirty="0"/>
              <a:t>The two major pressure constraints are:</a:t>
            </a:r>
          </a:p>
          <a:p>
            <a:pPr lvl="1" algn="just">
              <a:buFont typeface="+mj-lt"/>
              <a:buAutoNum type="arabicPeriod"/>
            </a:pPr>
            <a:r>
              <a:rPr lang="en-US" sz="1400" dirty="0">
                <a:solidFill>
                  <a:srgbClr val="FF0000"/>
                </a:solidFill>
              </a:rPr>
              <a:t>The peak pressure during RF </a:t>
            </a:r>
            <a:r>
              <a:rPr lang="en-US" sz="1400" dirty="0" smtClean="0">
                <a:solidFill>
                  <a:srgbClr val="FF0000"/>
                </a:solidFill>
              </a:rPr>
              <a:t>pulsing in the RFQ (5*10</a:t>
            </a:r>
            <a:r>
              <a:rPr lang="en-US" sz="1400" baseline="30000" dirty="0" smtClean="0">
                <a:solidFill>
                  <a:srgbClr val="FF0000"/>
                </a:solidFill>
              </a:rPr>
              <a:t>-7</a:t>
            </a:r>
            <a:r>
              <a:rPr lang="en-US" sz="1400" dirty="0" smtClean="0">
                <a:solidFill>
                  <a:srgbClr val="FF0000"/>
                </a:solidFill>
              </a:rPr>
              <a:t> mbar); </a:t>
            </a:r>
            <a:endParaRPr lang="en-US" sz="1400" dirty="0" smtClean="0">
              <a:solidFill>
                <a:srgbClr val="FFC000"/>
              </a:solidFill>
            </a:endParaRPr>
          </a:p>
          <a:p>
            <a:pPr lvl="1" algn="just">
              <a:buFont typeface="+mj-lt"/>
              <a:buAutoNum type="arabicPeriod"/>
            </a:pPr>
            <a:r>
              <a:rPr lang="en-US" sz="1400" dirty="0" smtClean="0">
                <a:solidFill>
                  <a:srgbClr val="FF0000"/>
                </a:solidFill>
              </a:rPr>
              <a:t>Operation of the NEG pumps; </a:t>
            </a:r>
            <a:endParaRPr lang="en-US" sz="1600" dirty="0"/>
          </a:p>
        </p:txBody>
      </p:sp>
      <p:sp>
        <p:nvSpPr>
          <p:cNvPr id="2" name="Title 1"/>
          <p:cNvSpPr>
            <a:spLocks noGrp="1"/>
          </p:cNvSpPr>
          <p:nvPr>
            <p:ph type="title"/>
          </p:nvPr>
        </p:nvSpPr>
        <p:spPr>
          <a:xfrm>
            <a:off x="394384" y="79054"/>
            <a:ext cx="8229600" cy="1143000"/>
          </a:xfrm>
        </p:spPr>
        <p:txBody>
          <a:bodyPr>
            <a:normAutofit/>
          </a:bodyPr>
          <a:lstStyle/>
          <a:p>
            <a:r>
              <a:rPr lang="en-US" sz="3600" b="1" dirty="0" smtClean="0"/>
              <a:t>Vacuum lay-out</a:t>
            </a:r>
            <a:endParaRPr lang="en-GB" sz="3600" b="1" dirty="0"/>
          </a:p>
        </p:txBody>
      </p:sp>
      <p:sp>
        <p:nvSpPr>
          <p:cNvPr id="20" name="TextBox 19"/>
          <p:cNvSpPr txBox="1"/>
          <p:nvPr/>
        </p:nvSpPr>
        <p:spPr>
          <a:xfrm>
            <a:off x="6391736" y="2319722"/>
            <a:ext cx="2232248" cy="646331"/>
          </a:xfrm>
          <a:prstGeom prst="rect">
            <a:avLst/>
          </a:prstGeom>
          <a:solidFill>
            <a:schemeClr val="bg2"/>
          </a:solidFill>
          <a:ln>
            <a:solidFill>
              <a:schemeClr val="bg2"/>
            </a:solidFill>
          </a:ln>
        </p:spPr>
        <p:txBody>
          <a:bodyPr wrap="square" rtlCol="0">
            <a:spAutoFit/>
          </a:bodyPr>
          <a:lstStyle/>
          <a:p>
            <a:r>
              <a:rPr lang="en-US" dirty="0" smtClean="0"/>
              <a:t>Pulsed injection at 5*10</a:t>
            </a:r>
            <a:r>
              <a:rPr lang="en-US" baseline="30000" dirty="0" smtClean="0"/>
              <a:t>-3</a:t>
            </a:r>
            <a:r>
              <a:rPr lang="en-US" dirty="0" smtClean="0"/>
              <a:t> mbar l /pulse</a:t>
            </a:r>
            <a:endParaRPr lang="en-GB" dirty="0"/>
          </a:p>
        </p:txBody>
      </p:sp>
      <p:sp>
        <p:nvSpPr>
          <p:cNvPr id="21" name="TextBox 20"/>
          <p:cNvSpPr txBox="1"/>
          <p:nvPr/>
        </p:nvSpPr>
        <p:spPr>
          <a:xfrm>
            <a:off x="5609157" y="1406720"/>
            <a:ext cx="2518483" cy="646331"/>
          </a:xfrm>
          <a:prstGeom prst="rect">
            <a:avLst/>
          </a:prstGeom>
          <a:solidFill>
            <a:schemeClr val="bg2"/>
          </a:solidFill>
        </p:spPr>
        <p:txBody>
          <a:bodyPr wrap="square" rtlCol="0">
            <a:spAutoFit/>
          </a:bodyPr>
          <a:lstStyle/>
          <a:p>
            <a:r>
              <a:rPr lang="en-US" dirty="0" smtClean="0"/>
              <a:t>Continuous injection at 1*10</a:t>
            </a:r>
            <a:r>
              <a:rPr lang="en-US" baseline="30000" dirty="0" smtClean="0"/>
              <a:t>-5</a:t>
            </a:r>
            <a:r>
              <a:rPr lang="en-US" dirty="0" smtClean="0"/>
              <a:t> mbar</a:t>
            </a:r>
            <a:endParaRPr lang="en-GB" dirty="0"/>
          </a:p>
        </p:txBody>
      </p:sp>
      <p:sp>
        <p:nvSpPr>
          <p:cNvPr id="22" name="TextBox 21"/>
          <p:cNvSpPr txBox="1"/>
          <p:nvPr/>
        </p:nvSpPr>
        <p:spPr>
          <a:xfrm>
            <a:off x="151058" y="1222054"/>
            <a:ext cx="2680642" cy="369332"/>
          </a:xfrm>
          <a:prstGeom prst="rect">
            <a:avLst/>
          </a:prstGeom>
          <a:solidFill>
            <a:schemeClr val="bg2"/>
          </a:solidFill>
        </p:spPr>
        <p:txBody>
          <a:bodyPr wrap="square" rtlCol="0">
            <a:spAutoFit/>
          </a:bodyPr>
          <a:lstStyle/>
          <a:p>
            <a:r>
              <a:rPr lang="en-US" dirty="0" smtClean="0"/>
              <a:t>H</a:t>
            </a:r>
            <a:r>
              <a:rPr lang="en-US" baseline="-25000" dirty="0" smtClean="0"/>
              <a:t>2 </a:t>
            </a:r>
            <a:r>
              <a:rPr lang="en-US" dirty="0" smtClean="0"/>
              <a:t>flux at 1*10</a:t>
            </a:r>
            <a:r>
              <a:rPr lang="en-US" baseline="30000" dirty="0" smtClean="0"/>
              <a:t>-3</a:t>
            </a:r>
            <a:r>
              <a:rPr lang="en-US" dirty="0" smtClean="0"/>
              <a:t> mbar l/s</a:t>
            </a:r>
            <a:endParaRPr lang="en-GB" dirty="0"/>
          </a:p>
        </p:txBody>
      </p:sp>
      <p:sp>
        <p:nvSpPr>
          <p:cNvPr id="23" name="TextBox 22"/>
          <p:cNvSpPr txBox="1"/>
          <p:nvPr/>
        </p:nvSpPr>
        <p:spPr>
          <a:xfrm>
            <a:off x="6972725" y="5857359"/>
            <a:ext cx="1628775" cy="253916"/>
          </a:xfrm>
          <a:prstGeom prst="rect">
            <a:avLst/>
          </a:prstGeom>
          <a:solidFill>
            <a:schemeClr val="bg2"/>
          </a:solidFill>
        </p:spPr>
        <p:txBody>
          <a:bodyPr wrap="square" rtlCol="0">
            <a:spAutoFit/>
          </a:bodyPr>
          <a:lstStyle/>
          <a:p>
            <a:r>
              <a:rPr lang="en-US" sz="1050" i="1" dirty="0" smtClean="0"/>
              <a:t>Courtesy of D. Steyaert</a:t>
            </a:r>
            <a:endParaRPr lang="en-GB" sz="1050" i="1" dirty="0"/>
          </a:p>
        </p:txBody>
      </p:sp>
      <p:sp>
        <p:nvSpPr>
          <p:cNvPr id="24" name="Down Arrow 23"/>
          <p:cNvSpPr/>
          <p:nvPr/>
        </p:nvSpPr>
        <p:spPr>
          <a:xfrm rot="19561732">
            <a:off x="7716740" y="2995651"/>
            <a:ext cx="402646" cy="65562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TextBox 24"/>
          <p:cNvSpPr txBox="1"/>
          <p:nvPr/>
        </p:nvSpPr>
        <p:spPr>
          <a:xfrm>
            <a:off x="7002762" y="3762906"/>
            <a:ext cx="2249757" cy="1754326"/>
          </a:xfrm>
          <a:prstGeom prst="rect">
            <a:avLst/>
          </a:prstGeom>
          <a:noFill/>
        </p:spPr>
        <p:txBody>
          <a:bodyPr wrap="square" rtlCol="0">
            <a:spAutoFit/>
          </a:bodyPr>
          <a:lstStyle/>
          <a:p>
            <a:r>
              <a:rPr lang="en-US" dirty="0" smtClean="0"/>
              <a:t>This value </a:t>
            </a:r>
            <a:r>
              <a:rPr lang="en-US" dirty="0"/>
              <a:t> </a:t>
            </a:r>
            <a:r>
              <a:rPr lang="en-US" dirty="0" smtClean="0"/>
              <a:t>measured during the commissioning of the source by</a:t>
            </a:r>
          </a:p>
          <a:p>
            <a:r>
              <a:rPr lang="en-US" i="1" dirty="0" smtClean="0"/>
              <a:t>approximately</a:t>
            </a:r>
            <a:r>
              <a:rPr lang="en-US" i="1" dirty="0" smtClean="0">
                <a:solidFill>
                  <a:srgbClr val="FFC000"/>
                </a:solidFill>
              </a:rPr>
              <a:t> </a:t>
            </a:r>
            <a:r>
              <a:rPr lang="en-US" dirty="0"/>
              <a:t>5*10</a:t>
            </a:r>
            <a:r>
              <a:rPr lang="en-US" baseline="30000" dirty="0"/>
              <a:t>-2</a:t>
            </a:r>
            <a:r>
              <a:rPr lang="en-US" dirty="0"/>
              <a:t> mbar l /pulse.</a:t>
            </a:r>
            <a:endParaRPr lang="en-GB" dirty="0"/>
          </a:p>
        </p:txBody>
      </p:sp>
      <p:sp>
        <p:nvSpPr>
          <p:cNvPr id="28" name="Footer Placeholder 27"/>
          <p:cNvSpPr>
            <a:spLocks noGrp="1"/>
          </p:cNvSpPr>
          <p:nvPr>
            <p:ph type="ftr" sz="quarter" idx="11"/>
          </p:nvPr>
        </p:nvSpPr>
        <p:spPr/>
        <p:txBody>
          <a:bodyPr/>
          <a:lstStyle/>
          <a:p>
            <a:r>
              <a:rPr lang="en-US" dirty="0" smtClean="0"/>
              <a:t>Linac4 Ion Source Review - 14th November 2013</a:t>
            </a:r>
            <a:endParaRPr lang="en-GB" dirty="0"/>
          </a:p>
        </p:txBody>
      </p:sp>
      <p:sp>
        <p:nvSpPr>
          <p:cNvPr id="29" name="TextBox 28"/>
          <p:cNvSpPr txBox="1"/>
          <p:nvPr/>
        </p:nvSpPr>
        <p:spPr>
          <a:xfrm>
            <a:off x="107504" y="836712"/>
            <a:ext cx="1148954" cy="369332"/>
          </a:xfrm>
          <a:prstGeom prst="rect">
            <a:avLst/>
          </a:prstGeom>
          <a:noFill/>
        </p:spPr>
        <p:txBody>
          <a:bodyPr wrap="square" rtlCol="0">
            <a:spAutoFit/>
          </a:bodyPr>
          <a:lstStyle/>
          <a:p>
            <a:r>
              <a:rPr lang="en-US" dirty="0" smtClean="0"/>
              <a:t>RFQ:</a:t>
            </a:r>
            <a:endParaRPr lang="en-GB" dirty="0"/>
          </a:p>
        </p:txBody>
      </p:sp>
      <p:sp>
        <p:nvSpPr>
          <p:cNvPr id="31" name="TextBox 30"/>
          <p:cNvSpPr txBox="1"/>
          <p:nvPr/>
        </p:nvSpPr>
        <p:spPr>
          <a:xfrm>
            <a:off x="5609157" y="978099"/>
            <a:ext cx="1148954" cy="369332"/>
          </a:xfrm>
          <a:prstGeom prst="rect">
            <a:avLst/>
          </a:prstGeom>
          <a:noFill/>
        </p:spPr>
        <p:txBody>
          <a:bodyPr wrap="square" rtlCol="0">
            <a:spAutoFit/>
          </a:bodyPr>
          <a:lstStyle/>
          <a:p>
            <a:r>
              <a:rPr lang="en-US" dirty="0" smtClean="0"/>
              <a:t>LEBT:</a:t>
            </a:r>
            <a:endParaRPr lang="en-GB" dirty="0"/>
          </a:p>
        </p:txBody>
      </p:sp>
      <p:sp>
        <p:nvSpPr>
          <p:cNvPr id="32" name="TextBox 31"/>
          <p:cNvSpPr txBox="1"/>
          <p:nvPr/>
        </p:nvSpPr>
        <p:spPr>
          <a:xfrm>
            <a:off x="6303366" y="2051556"/>
            <a:ext cx="1148954" cy="369332"/>
          </a:xfrm>
          <a:prstGeom prst="rect">
            <a:avLst/>
          </a:prstGeom>
          <a:noFill/>
        </p:spPr>
        <p:txBody>
          <a:bodyPr wrap="square" rtlCol="0">
            <a:spAutoFit/>
          </a:bodyPr>
          <a:lstStyle/>
          <a:p>
            <a:r>
              <a:rPr lang="en-US" dirty="0" smtClean="0"/>
              <a:t>SOURCE:</a:t>
            </a:r>
            <a:endParaRPr lang="en-GB" dirty="0"/>
          </a:p>
        </p:txBody>
      </p:sp>
    </p:spTree>
    <p:extLst>
      <p:ext uri="{BB962C8B-B14F-4D97-AF65-F5344CB8AC3E}">
        <p14:creationId xmlns:p14="http://schemas.microsoft.com/office/powerpoint/2010/main" val="301678947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1074072" y="1729886"/>
            <a:ext cx="5898653" cy="4147386"/>
            <a:chOff x="0" y="193446"/>
            <a:chExt cx="5812155" cy="4168097"/>
          </a:xfrm>
        </p:grpSpPr>
        <p:grpSp>
          <p:nvGrpSpPr>
            <p:cNvPr id="4" name="Group 3"/>
            <p:cNvGrpSpPr/>
            <p:nvPr/>
          </p:nvGrpSpPr>
          <p:grpSpPr>
            <a:xfrm>
              <a:off x="0" y="193446"/>
              <a:ext cx="5812155" cy="4168097"/>
              <a:chOff x="0" y="193446"/>
              <a:chExt cx="5812403" cy="4168100"/>
            </a:xfrm>
          </p:grpSpPr>
          <p:grpSp>
            <p:nvGrpSpPr>
              <p:cNvPr id="6" name="Group 5"/>
              <p:cNvGrpSpPr/>
              <p:nvPr/>
            </p:nvGrpSpPr>
            <p:grpSpPr>
              <a:xfrm>
                <a:off x="0" y="193446"/>
                <a:ext cx="5812403" cy="3909426"/>
                <a:chOff x="0" y="193446"/>
                <a:chExt cx="5812403" cy="3909426"/>
              </a:xfrm>
            </p:grpSpPr>
            <p:pic>
              <p:nvPicPr>
                <p:cNvPr id="11" name="Picture 10" descr="G:\Scratch\steyaert\2-IS-LEBT-RFQ-AxoFromTransport.jpg"/>
                <p:cNvPicPr>
                  <a:picLocks noChangeAspect="1"/>
                </p:cNvPicPr>
                <p:nvPr/>
              </p:nvPicPr>
              <p:blipFill rotWithShape="1">
                <a:blip r:embed="rId2" cstate="email">
                  <a:extLst>
                    <a:ext uri="{28A0092B-C50C-407E-A947-70E740481C1C}">
                      <a14:useLocalDpi xmlns:a14="http://schemas.microsoft.com/office/drawing/2010/main" val="0"/>
                    </a:ext>
                  </a:extLst>
                </a:blip>
                <a:srcRect t="4715"/>
                <a:stretch/>
              </p:blipFill>
              <p:spPr bwMode="auto">
                <a:xfrm>
                  <a:off x="55659" y="193446"/>
                  <a:ext cx="5756744" cy="3909426"/>
                </a:xfrm>
                <a:prstGeom prst="rect">
                  <a:avLst/>
                </a:prstGeom>
                <a:noFill/>
                <a:extLst/>
              </p:spPr>
            </p:pic>
            <p:sp>
              <p:nvSpPr>
                <p:cNvPr id="12" name="Text Box 23568"/>
                <p:cNvSpPr txBox="1"/>
                <p:nvPr/>
              </p:nvSpPr>
              <p:spPr>
                <a:xfrm>
                  <a:off x="1844702" y="2194560"/>
                  <a:ext cx="523875" cy="238125"/>
                </a:xfrm>
                <a:prstGeom prst="rect">
                  <a:avLst/>
                </a:prstGeom>
                <a:solidFill>
                  <a:schemeClr val="lt1"/>
                </a:solidFill>
                <a:ln w="12700">
                  <a:solidFill>
                    <a:prstClr val="black"/>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600"/>
                    </a:spcAft>
                  </a:pPr>
                  <a:r>
                    <a:rPr lang="en-US" sz="1000">
                      <a:effectLst/>
                      <a:latin typeface="Verdana"/>
                      <a:ea typeface="Times New Roman"/>
                      <a:cs typeface="Times New Roman"/>
                    </a:rPr>
                    <a:t>TMP</a:t>
                  </a:r>
                  <a:endParaRPr lang="en-GB" sz="1000">
                    <a:effectLst/>
                    <a:latin typeface="Verdana"/>
                    <a:ea typeface="Times New Roman"/>
                    <a:cs typeface="Times New Roman"/>
                  </a:endParaRPr>
                </a:p>
              </p:txBody>
            </p:sp>
            <p:sp>
              <p:nvSpPr>
                <p:cNvPr id="13" name="Text Box 23579"/>
                <p:cNvSpPr txBox="1"/>
                <p:nvPr/>
              </p:nvSpPr>
              <p:spPr>
                <a:xfrm>
                  <a:off x="0" y="1391478"/>
                  <a:ext cx="524510" cy="279281"/>
                </a:xfrm>
                <a:prstGeom prst="rect">
                  <a:avLst/>
                </a:prstGeom>
                <a:solidFill>
                  <a:schemeClr val="lt1"/>
                </a:solidFill>
                <a:ln w="19050">
                  <a:solidFill>
                    <a:srgbClr val="00B0F0"/>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600"/>
                    </a:spcAft>
                  </a:pPr>
                  <a:r>
                    <a:rPr lang="en-US" sz="1000">
                      <a:solidFill>
                        <a:srgbClr val="548DD4"/>
                      </a:solidFill>
                      <a:effectLst/>
                      <a:latin typeface="Verdana"/>
                      <a:ea typeface="Times New Roman"/>
                      <a:cs typeface="Times New Roman"/>
                    </a:rPr>
                    <a:t>NEG</a:t>
                  </a:r>
                  <a:endParaRPr lang="en-GB" sz="1000">
                    <a:effectLst/>
                    <a:latin typeface="Verdana"/>
                    <a:ea typeface="Times New Roman"/>
                    <a:cs typeface="Times New Roman"/>
                  </a:endParaRPr>
                </a:p>
              </p:txBody>
            </p:sp>
            <p:sp>
              <p:nvSpPr>
                <p:cNvPr id="14" name="Text Box 7172"/>
                <p:cNvSpPr txBox="1"/>
                <p:nvPr/>
              </p:nvSpPr>
              <p:spPr>
                <a:xfrm>
                  <a:off x="222636" y="524786"/>
                  <a:ext cx="461010" cy="238125"/>
                </a:xfrm>
                <a:prstGeom prst="rect">
                  <a:avLst/>
                </a:prstGeom>
                <a:solidFill>
                  <a:schemeClr val="lt1"/>
                </a:solidFill>
                <a:ln w="19050">
                  <a:solidFill>
                    <a:srgbClr val="FF0000"/>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600"/>
                    </a:spcAft>
                  </a:pPr>
                  <a:r>
                    <a:rPr lang="en-US" sz="1000" dirty="0">
                      <a:solidFill>
                        <a:srgbClr val="FF0000"/>
                      </a:solidFill>
                      <a:effectLst/>
                      <a:latin typeface="Verdana"/>
                      <a:ea typeface="Times New Roman"/>
                      <a:cs typeface="Times New Roman"/>
                    </a:rPr>
                    <a:t>SIP</a:t>
                  </a:r>
                  <a:endParaRPr lang="en-GB" sz="1000" dirty="0">
                    <a:effectLst/>
                    <a:latin typeface="Verdana"/>
                    <a:ea typeface="Times New Roman"/>
                    <a:cs typeface="Times New Roman"/>
                  </a:endParaRPr>
                </a:p>
              </p:txBody>
            </p:sp>
            <p:sp>
              <p:nvSpPr>
                <p:cNvPr id="15" name="Text Box 7174"/>
                <p:cNvSpPr txBox="1"/>
                <p:nvPr/>
              </p:nvSpPr>
              <p:spPr>
                <a:xfrm>
                  <a:off x="2631881" y="1073426"/>
                  <a:ext cx="461010" cy="274904"/>
                </a:xfrm>
                <a:prstGeom prst="rect">
                  <a:avLst/>
                </a:prstGeom>
                <a:solidFill>
                  <a:schemeClr val="bg1"/>
                </a:solidFill>
                <a:ln w="19050">
                  <a:solidFill>
                    <a:srgbClr val="FF0000"/>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600"/>
                    </a:spcAft>
                  </a:pPr>
                  <a:r>
                    <a:rPr lang="en-US" sz="1000">
                      <a:solidFill>
                        <a:srgbClr val="FF0000"/>
                      </a:solidFill>
                      <a:effectLst/>
                      <a:latin typeface="Verdana"/>
                      <a:ea typeface="Times New Roman"/>
                      <a:cs typeface="Times New Roman"/>
                    </a:rPr>
                    <a:t>SIP</a:t>
                  </a:r>
                  <a:endParaRPr lang="en-GB" sz="1000">
                    <a:effectLst/>
                    <a:latin typeface="Verdana"/>
                    <a:ea typeface="Times New Roman"/>
                    <a:cs typeface="Times New Roman"/>
                  </a:endParaRPr>
                </a:p>
              </p:txBody>
            </p:sp>
            <p:sp>
              <p:nvSpPr>
                <p:cNvPr id="16" name="Text Box 7175"/>
                <p:cNvSpPr txBox="1"/>
                <p:nvPr/>
              </p:nvSpPr>
              <p:spPr>
                <a:xfrm>
                  <a:off x="2592125" y="2091193"/>
                  <a:ext cx="499745" cy="286248"/>
                </a:xfrm>
                <a:prstGeom prst="rect">
                  <a:avLst/>
                </a:prstGeom>
                <a:solidFill>
                  <a:schemeClr val="lt1"/>
                </a:solidFill>
                <a:ln w="19050">
                  <a:solidFill>
                    <a:srgbClr val="00B0F0"/>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600"/>
                    </a:spcAft>
                  </a:pPr>
                  <a:r>
                    <a:rPr lang="en-US" sz="1000">
                      <a:solidFill>
                        <a:srgbClr val="548DD4"/>
                      </a:solidFill>
                      <a:effectLst/>
                      <a:latin typeface="Verdana"/>
                      <a:ea typeface="Times New Roman"/>
                      <a:cs typeface="Times New Roman"/>
                    </a:rPr>
                    <a:t>NEG</a:t>
                  </a:r>
                  <a:endParaRPr lang="en-GB" sz="1000">
                    <a:effectLst/>
                    <a:latin typeface="Verdana"/>
                    <a:ea typeface="Times New Roman"/>
                    <a:cs typeface="Times New Roman"/>
                  </a:endParaRPr>
                </a:p>
              </p:txBody>
            </p:sp>
            <p:sp>
              <p:nvSpPr>
                <p:cNvPr id="17" name="Text Box 7176"/>
                <p:cNvSpPr txBox="1"/>
                <p:nvPr/>
              </p:nvSpPr>
              <p:spPr>
                <a:xfrm>
                  <a:off x="508883" y="1781092"/>
                  <a:ext cx="548640" cy="238125"/>
                </a:xfrm>
                <a:prstGeom prst="rect">
                  <a:avLst/>
                </a:prstGeom>
                <a:solidFill>
                  <a:schemeClr val="lt1"/>
                </a:solidFill>
                <a:ln w="12700">
                  <a:solidFill>
                    <a:prstClr val="black"/>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600"/>
                    </a:spcAft>
                  </a:pPr>
                  <a:r>
                    <a:rPr lang="en-US" sz="1000">
                      <a:effectLst/>
                      <a:latin typeface="Verdana"/>
                      <a:ea typeface="Times New Roman"/>
                      <a:cs typeface="Times New Roman"/>
                    </a:rPr>
                    <a:t>TMP</a:t>
                  </a:r>
                  <a:endParaRPr lang="en-GB" sz="1000">
                    <a:effectLst/>
                    <a:latin typeface="Verdana"/>
                    <a:ea typeface="Times New Roman"/>
                    <a:cs typeface="Times New Roman"/>
                  </a:endParaRPr>
                </a:p>
              </p:txBody>
            </p:sp>
            <p:sp>
              <p:nvSpPr>
                <p:cNvPr id="18" name="Text Box 7177"/>
                <p:cNvSpPr txBox="1"/>
                <p:nvPr/>
              </p:nvSpPr>
              <p:spPr>
                <a:xfrm>
                  <a:off x="3665551" y="2377440"/>
                  <a:ext cx="523875" cy="238125"/>
                </a:xfrm>
                <a:prstGeom prst="rect">
                  <a:avLst/>
                </a:prstGeom>
                <a:solidFill>
                  <a:schemeClr val="lt1"/>
                </a:solidFill>
                <a:ln w="12700">
                  <a:solidFill>
                    <a:prstClr val="black"/>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600"/>
                    </a:spcAft>
                  </a:pPr>
                  <a:r>
                    <a:rPr lang="en-US" sz="1000">
                      <a:effectLst/>
                      <a:latin typeface="Verdana"/>
                      <a:ea typeface="Times New Roman"/>
                      <a:cs typeface="Times New Roman"/>
                    </a:rPr>
                    <a:t>TMP</a:t>
                  </a:r>
                  <a:endParaRPr lang="en-GB" sz="1000">
                    <a:effectLst/>
                    <a:latin typeface="Verdana"/>
                    <a:ea typeface="Times New Roman"/>
                    <a:cs typeface="Times New Roman"/>
                  </a:endParaRPr>
                </a:p>
              </p:txBody>
            </p:sp>
            <p:sp>
              <p:nvSpPr>
                <p:cNvPr id="19" name="Text Box 7178"/>
                <p:cNvSpPr txBox="1"/>
                <p:nvPr/>
              </p:nvSpPr>
              <p:spPr>
                <a:xfrm>
                  <a:off x="5239909" y="3458817"/>
                  <a:ext cx="523875" cy="238125"/>
                </a:xfrm>
                <a:prstGeom prst="rect">
                  <a:avLst/>
                </a:prstGeom>
                <a:solidFill>
                  <a:schemeClr val="lt1"/>
                </a:solidFill>
                <a:ln w="12700">
                  <a:solidFill>
                    <a:prstClr val="black"/>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600"/>
                    </a:spcAft>
                  </a:pPr>
                  <a:r>
                    <a:rPr lang="en-US" sz="1000">
                      <a:effectLst/>
                      <a:latin typeface="Verdana"/>
                      <a:ea typeface="Times New Roman"/>
                      <a:cs typeface="Times New Roman"/>
                    </a:rPr>
                    <a:t>TMP</a:t>
                  </a:r>
                  <a:endParaRPr lang="en-GB" sz="1000">
                    <a:effectLst/>
                    <a:latin typeface="Verdana"/>
                    <a:ea typeface="Times New Roman"/>
                    <a:cs typeface="Times New Roman"/>
                  </a:endParaRPr>
                </a:p>
              </p:txBody>
            </p:sp>
          </p:grpSp>
          <p:cxnSp>
            <p:nvCxnSpPr>
              <p:cNvPr id="7" name="Straight Arrow Connector 6"/>
              <p:cNvCxnSpPr/>
              <p:nvPr/>
            </p:nvCxnSpPr>
            <p:spPr>
              <a:xfrm>
                <a:off x="2552368" y="3307743"/>
                <a:ext cx="1733302" cy="675557"/>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8" name="Text Box 7183"/>
              <p:cNvSpPr txBox="1"/>
              <p:nvPr/>
            </p:nvSpPr>
            <p:spPr>
              <a:xfrm rot="1319582">
                <a:off x="2812145" y="3619405"/>
                <a:ext cx="489135" cy="64207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algn="just">
                  <a:spcAft>
                    <a:spcPts val="600"/>
                  </a:spcAft>
                </a:pPr>
                <a:r>
                  <a:rPr lang="en-US" sz="1000">
                    <a:effectLst/>
                    <a:latin typeface="Verdana"/>
                    <a:ea typeface="Times New Roman"/>
                    <a:cs typeface="Times New Roman"/>
                  </a:rPr>
                  <a:t>LEBT</a:t>
                </a:r>
                <a:endParaRPr lang="en-GB" sz="1000">
                  <a:effectLst/>
                  <a:latin typeface="Verdana"/>
                  <a:ea typeface="Times New Roman"/>
                  <a:cs typeface="Times New Roman"/>
                </a:endParaRPr>
              </a:p>
            </p:txBody>
          </p:sp>
          <p:sp>
            <p:nvSpPr>
              <p:cNvPr id="9" name="Text Box 7182"/>
              <p:cNvSpPr txBox="1"/>
              <p:nvPr/>
            </p:nvSpPr>
            <p:spPr>
              <a:xfrm rot="1319582">
                <a:off x="4212791" y="4122753"/>
                <a:ext cx="608810" cy="238793"/>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algn="just">
                  <a:spcAft>
                    <a:spcPts val="600"/>
                  </a:spcAft>
                </a:pPr>
                <a:r>
                  <a:rPr lang="en-US" sz="1000" dirty="0">
                    <a:effectLst/>
                    <a:latin typeface="Verdana"/>
                    <a:ea typeface="Times New Roman"/>
                    <a:cs typeface="Times New Roman"/>
                  </a:rPr>
                  <a:t>Source</a:t>
                </a:r>
                <a:endParaRPr lang="en-GB" sz="1000" dirty="0">
                  <a:effectLst/>
                  <a:latin typeface="Verdana"/>
                  <a:ea typeface="Times New Roman"/>
                  <a:cs typeface="Times New Roman"/>
                </a:endParaRPr>
              </a:p>
            </p:txBody>
          </p:sp>
          <p:sp>
            <p:nvSpPr>
              <p:cNvPr id="10" name="Text Box 7184"/>
              <p:cNvSpPr txBox="1"/>
              <p:nvPr/>
            </p:nvSpPr>
            <p:spPr>
              <a:xfrm rot="1319582">
                <a:off x="1264257" y="2854518"/>
                <a:ext cx="543919" cy="272286"/>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600"/>
                  </a:spcAft>
                </a:pPr>
                <a:r>
                  <a:rPr lang="en-US" sz="1000">
                    <a:effectLst/>
                    <a:latin typeface="Verdana"/>
                    <a:ea typeface="Times New Roman"/>
                    <a:cs typeface="Times New Roman"/>
                  </a:rPr>
                  <a:t>RFQ</a:t>
                </a:r>
                <a:endParaRPr lang="en-GB" sz="1000">
                  <a:effectLst/>
                  <a:latin typeface="Verdana"/>
                  <a:ea typeface="Times New Roman"/>
                  <a:cs typeface="Times New Roman"/>
                </a:endParaRPr>
              </a:p>
            </p:txBody>
          </p:sp>
        </p:grpSp>
        <p:cxnSp>
          <p:nvCxnSpPr>
            <p:cNvPr id="5" name="Straight Arrow Connector 4"/>
            <p:cNvCxnSpPr/>
            <p:nvPr/>
          </p:nvCxnSpPr>
          <p:spPr>
            <a:xfrm>
              <a:off x="4417164" y="4023360"/>
              <a:ext cx="381662" cy="159026"/>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grpSp>
      <p:sp>
        <p:nvSpPr>
          <p:cNvPr id="27" name="Rectangle 26"/>
          <p:cNvSpPr/>
          <p:nvPr/>
        </p:nvSpPr>
        <p:spPr>
          <a:xfrm>
            <a:off x="249074" y="5453468"/>
            <a:ext cx="4572000" cy="984885"/>
          </a:xfrm>
          <a:prstGeom prst="rect">
            <a:avLst/>
          </a:prstGeom>
        </p:spPr>
        <p:txBody>
          <a:bodyPr>
            <a:spAutoFit/>
          </a:bodyPr>
          <a:lstStyle/>
          <a:p>
            <a:pPr algn="just"/>
            <a:r>
              <a:rPr lang="en-US" sz="1600" dirty="0"/>
              <a:t>The two major pressure constraints are:</a:t>
            </a:r>
          </a:p>
          <a:p>
            <a:pPr lvl="1" algn="just">
              <a:buFont typeface="+mj-lt"/>
              <a:buAutoNum type="arabicPeriod"/>
            </a:pPr>
            <a:r>
              <a:rPr lang="en-US" sz="1400" dirty="0">
                <a:solidFill>
                  <a:srgbClr val="FF0000"/>
                </a:solidFill>
              </a:rPr>
              <a:t>The peak pressure during RF </a:t>
            </a:r>
            <a:r>
              <a:rPr lang="en-US" sz="1400" dirty="0" smtClean="0">
                <a:solidFill>
                  <a:srgbClr val="FF0000"/>
                </a:solidFill>
              </a:rPr>
              <a:t>pulsing in the RFQ (5*10</a:t>
            </a:r>
            <a:r>
              <a:rPr lang="en-US" sz="1400" baseline="30000" dirty="0" smtClean="0">
                <a:solidFill>
                  <a:srgbClr val="FF0000"/>
                </a:solidFill>
              </a:rPr>
              <a:t>-7</a:t>
            </a:r>
            <a:r>
              <a:rPr lang="en-US" sz="1400" dirty="0" smtClean="0">
                <a:solidFill>
                  <a:srgbClr val="FF0000"/>
                </a:solidFill>
              </a:rPr>
              <a:t> mbar); </a:t>
            </a:r>
            <a:endParaRPr lang="en-US" sz="1400" dirty="0" smtClean="0">
              <a:solidFill>
                <a:srgbClr val="FFC000"/>
              </a:solidFill>
            </a:endParaRPr>
          </a:p>
          <a:p>
            <a:pPr lvl="1" algn="just">
              <a:buFont typeface="+mj-lt"/>
              <a:buAutoNum type="arabicPeriod"/>
            </a:pPr>
            <a:r>
              <a:rPr lang="en-US" sz="1400" dirty="0" smtClean="0">
                <a:solidFill>
                  <a:srgbClr val="FF0000"/>
                </a:solidFill>
              </a:rPr>
              <a:t>Operation of the NEG pumps; </a:t>
            </a:r>
            <a:endParaRPr lang="en-US" sz="1600" dirty="0"/>
          </a:p>
        </p:txBody>
      </p:sp>
      <p:sp>
        <p:nvSpPr>
          <p:cNvPr id="2" name="Title 1"/>
          <p:cNvSpPr>
            <a:spLocks noGrp="1"/>
          </p:cNvSpPr>
          <p:nvPr>
            <p:ph type="title"/>
          </p:nvPr>
        </p:nvSpPr>
        <p:spPr>
          <a:xfrm>
            <a:off x="394384" y="79054"/>
            <a:ext cx="8229600" cy="1143000"/>
          </a:xfrm>
        </p:spPr>
        <p:txBody>
          <a:bodyPr>
            <a:normAutofit/>
          </a:bodyPr>
          <a:lstStyle/>
          <a:p>
            <a:r>
              <a:rPr lang="en-US" sz="3600" b="1" dirty="0" smtClean="0"/>
              <a:t>Vacuum lay-out</a:t>
            </a:r>
            <a:endParaRPr lang="en-GB" sz="3600" b="1" dirty="0"/>
          </a:p>
        </p:txBody>
      </p:sp>
      <p:sp>
        <p:nvSpPr>
          <p:cNvPr id="20" name="TextBox 19"/>
          <p:cNvSpPr txBox="1"/>
          <p:nvPr/>
        </p:nvSpPr>
        <p:spPr>
          <a:xfrm>
            <a:off x="6391736" y="2319722"/>
            <a:ext cx="2232248" cy="646331"/>
          </a:xfrm>
          <a:prstGeom prst="rect">
            <a:avLst/>
          </a:prstGeom>
          <a:solidFill>
            <a:schemeClr val="bg2"/>
          </a:solidFill>
          <a:ln>
            <a:solidFill>
              <a:schemeClr val="bg2"/>
            </a:solidFill>
          </a:ln>
        </p:spPr>
        <p:txBody>
          <a:bodyPr wrap="square" rtlCol="0">
            <a:spAutoFit/>
          </a:bodyPr>
          <a:lstStyle/>
          <a:p>
            <a:r>
              <a:rPr lang="en-US" dirty="0" smtClean="0"/>
              <a:t>Pulsed injection at 5*10</a:t>
            </a:r>
            <a:r>
              <a:rPr lang="en-US" baseline="30000" dirty="0" smtClean="0"/>
              <a:t>-3</a:t>
            </a:r>
            <a:r>
              <a:rPr lang="en-US" dirty="0" smtClean="0"/>
              <a:t> mbar l /pulse</a:t>
            </a:r>
            <a:endParaRPr lang="en-GB" dirty="0"/>
          </a:p>
        </p:txBody>
      </p:sp>
      <p:sp>
        <p:nvSpPr>
          <p:cNvPr id="21" name="TextBox 20"/>
          <p:cNvSpPr txBox="1"/>
          <p:nvPr/>
        </p:nvSpPr>
        <p:spPr>
          <a:xfrm>
            <a:off x="5609157" y="1406720"/>
            <a:ext cx="2462841" cy="646331"/>
          </a:xfrm>
          <a:prstGeom prst="rect">
            <a:avLst/>
          </a:prstGeom>
          <a:solidFill>
            <a:schemeClr val="bg2"/>
          </a:solidFill>
        </p:spPr>
        <p:txBody>
          <a:bodyPr wrap="square" rtlCol="0">
            <a:spAutoFit/>
          </a:bodyPr>
          <a:lstStyle/>
          <a:p>
            <a:r>
              <a:rPr lang="en-US" dirty="0" smtClean="0"/>
              <a:t>Continuous injection at 1*10</a:t>
            </a:r>
            <a:r>
              <a:rPr lang="en-US" baseline="30000" dirty="0" smtClean="0"/>
              <a:t>-5</a:t>
            </a:r>
            <a:r>
              <a:rPr lang="en-US" dirty="0" smtClean="0"/>
              <a:t> mbar</a:t>
            </a:r>
            <a:endParaRPr lang="en-GB" dirty="0"/>
          </a:p>
        </p:txBody>
      </p:sp>
      <p:sp>
        <p:nvSpPr>
          <p:cNvPr id="22" name="TextBox 21"/>
          <p:cNvSpPr txBox="1"/>
          <p:nvPr/>
        </p:nvSpPr>
        <p:spPr>
          <a:xfrm>
            <a:off x="151058" y="1222054"/>
            <a:ext cx="2680642" cy="369332"/>
          </a:xfrm>
          <a:prstGeom prst="rect">
            <a:avLst/>
          </a:prstGeom>
          <a:solidFill>
            <a:schemeClr val="bg2"/>
          </a:solidFill>
        </p:spPr>
        <p:txBody>
          <a:bodyPr wrap="square" rtlCol="0">
            <a:spAutoFit/>
          </a:bodyPr>
          <a:lstStyle/>
          <a:p>
            <a:r>
              <a:rPr lang="en-US" dirty="0" smtClean="0"/>
              <a:t>H</a:t>
            </a:r>
            <a:r>
              <a:rPr lang="en-US" baseline="-25000" dirty="0" smtClean="0"/>
              <a:t>2 </a:t>
            </a:r>
            <a:r>
              <a:rPr lang="en-US" dirty="0" smtClean="0"/>
              <a:t>flux at 1*10</a:t>
            </a:r>
            <a:r>
              <a:rPr lang="en-US" baseline="30000" dirty="0" smtClean="0"/>
              <a:t>-3</a:t>
            </a:r>
            <a:r>
              <a:rPr lang="en-US" dirty="0" smtClean="0"/>
              <a:t> mbar l/s</a:t>
            </a:r>
            <a:endParaRPr lang="en-GB" dirty="0"/>
          </a:p>
        </p:txBody>
      </p:sp>
      <p:sp>
        <p:nvSpPr>
          <p:cNvPr id="23" name="TextBox 22"/>
          <p:cNvSpPr txBox="1"/>
          <p:nvPr/>
        </p:nvSpPr>
        <p:spPr>
          <a:xfrm>
            <a:off x="6972725" y="5857359"/>
            <a:ext cx="1628775" cy="253916"/>
          </a:xfrm>
          <a:prstGeom prst="rect">
            <a:avLst/>
          </a:prstGeom>
          <a:solidFill>
            <a:schemeClr val="bg2"/>
          </a:solidFill>
        </p:spPr>
        <p:txBody>
          <a:bodyPr wrap="square" rtlCol="0">
            <a:spAutoFit/>
          </a:bodyPr>
          <a:lstStyle/>
          <a:p>
            <a:r>
              <a:rPr lang="en-US" sz="1050" i="1" dirty="0" smtClean="0"/>
              <a:t>Courtesy of D. Steyaert</a:t>
            </a:r>
            <a:endParaRPr lang="en-GB" sz="1050" i="1" dirty="0"/>
          </a:p>
        </p:txBody>
      </p:sp>
      <p:sp>
        <p:nvSpPr>
          <p:cNvPr id="24" name="Down Arrow 23"/>
          <p:cNvSpPr/>
          <p:nvPr/>
        </p:nvSpPr>
        <p:spPr>
          <a:xfrm rot="19561732">
            <a:off x="7716740" y="2995651"/>
            <a:ext cx="402646" cy="65562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TextBox 24"/>
          <p:cNvSpPr txBox="1"/>
          <p:nvPr/>
        </p:nvSpPr>
        <p:spPr>
          <a:xfrm>
            <a:off x="7002762" y="3762906"/>
            <a:ext cx="2249757" cy="1754326"/>
          </a:xfrm>
          <a:prstGeom prst="rect">
            <a:avLst/>
          </a:prstGeom>
          <a:noFill/>
        </p:spPr>
        <p:txBody>
          <a:bodyPr wrap="square" rtlCol="0">
            <a:spAutoFit/>
          </a:bodyPr>
          <a:lstStyle/>
          <a:p>
            <a:r>
              <a:rPr lang="en-US" dirty="0" smtClean="0"/>
              <a:t>This value </a:t>
            </a:r>
            <a:r>
              <a:rPr lang="en-US" dirty="0"/>
              <a:t> </a:t>
            </a:r>
            <a:r>
              <a:rPr lang="en-US" dirty="0" smtClean="0"/>
              <a:t>measured during the commissioning of the source by</a:t>
            </a:r>
          </a:p>
          <a:p>
            <a:r>
              <a:rPr lang="en-US" i="1" dirty="0" smtClean="0"/>
              <a:t>approximately</a:t>
            </a:r>
            <a:r>
              <a:rPr lang="en-US" i="1" dirty="0" smtClean="0">
                <a:solidFill>
                  <a:srgbClr val="FFC000"/>
                </a:solidFill>
              </a:rPr>
              <a:t> </a:t>
            </a:r>
            <a:r>
              <a:rPr lang="en-US" dirty="0"/>
              <a:t>5*10</a:t>
            </a:r>
            <a:r>
              <a:rPr lang="en-US" baseline="30000" dirty="0"/>
              <a:t>-2</a:t>
            </a:r>
            <a:r>
              <a:rPr lang="en-US" dirty="0"/>
              <a:t> mbar l /pulse.</a:t>
            </a:r>
            <a:endParaRPr lang="en-GB" dirty="0"/>
          </a:p>
        </p:txBody>
      </p:sp>
      <p:sp>
        <p:nvSpPr>
          <p:cNvPr id="28" name="Footer Placeholder 27"/>
          <p:cNvSpPr>
            <a:spLocks noGrp="1"/>
          </p:cNvSpPr>
          <p:nvPr>
            <p:ph type="ftr" sz="quarter" idx="11"/>
          </p:nvPr>
        </p:nvSpPr>
        <p:spPr/>
        <p:txBody>
          <a:bodyPr/>
          <a:lstStyle/>
          <a:p>
            <a:r>
              <a:rPr lang="en-US" dirty="0" smtClean="0"/>
              <a:t>Linac4 Ion Source Review - 14th November 2013</a:t>
            </a:r>
            <a:endParaRPr lang="en-GB" dirty="0"/>
          </a:p>
        </p:txBody>
      </p:sp>
      <p:sp>
        <p:nvSpPr>
          <p:cNvPr id="29" name="TextBox 28"/>
          <p:cNvSpPr txBox="1"/>
          <p:nvPr/>
        </p:nvSpPr>
        <p:spPr>
          <a:xfrm>
            <a:off x="107504" y="836712"/>
            <a:ext cx="1148954" cy="369332"/>
          </a:xfrm>
          <a:prstGeom prst="rect">
            <a:avLst/>
          </a:prstGeom>
          <a:noFill/>
        </p:spPr>
        <p:txBody>
          <a:bodyPr wrap="square" rtlCol="0">
            <a:spAutoFit/>
          </a:bodyPr>
          <a:lstStyle/>
          <a:p>
            <a:r>
              <a:rPr lang="en-US" dirty="0" smtClean="0"/>
              <a:t>RFQ:</a:t>
            </a:r>
            <a:endParaRPr lang="en-GB" dirty="0"/>
          </a:p>
        </p:txBody>
      </p:sp>
      <p:sp>
        <p:nvSpPr>
          <p:cNvPr id="31" name="TextBox 30"/>
          <p:cNvSpPr txBox="1"/>
          <p:nvPr/>
        </p:nvSpPr>
        <p:spPr>
          <a:xfrm>
            <a:off x="5609157" y="978099"/>
            <a:ext cx="1148954" cy="369332"/>
          </a:xfrm>
          <a:prstGeom prst="rect">
            <a:avLst/>
          </a:prstGeom>
          <a:noFill/>
        </p:spPr>
        <p:txBody>
          <a:bodyPr wrap="square" rtlCol="0">
            <a:spAutoFit/>
          </a:bodyPr>
          <a:lstStyle/>
          <a:p>
            <a:r>
              <a:rPr lang="en-US" dirty="0" smtClean="0"/>
              <a:t>LEBT:</a:t>
            </a:r>
            <a:endParaRPr lang="en-GB" dirty="0"/>
          </a:p>
        </p:txBody>
      </p:sp>
      <p:sp>
        <p:nvSpPr>
          <p:cNvPr id="32" name="TextBox 31"/>
          <p:cNvSpPr txBox="1"/>
          <p:nvPr/>
        </p:nvSpPr>
        <p:spPr>
          <a:xfrm>
            <a:off x="6303366" y="2051556"/>
            <a:ext cx="1148954" cy="369332"/>
          </a:xfrm>
          <a:prstGeom prst="rect">
            <a:avLst/>
          </a:prstGeom>
          <a:noFill/>
        </p:spPr>
        <p:txBody>
          <a:bodyPr wrap="square" rtlCol="0">
            <a:spAutoFit/>
          </a:bodyPr>
          <a:lstStyle/>
          <a:p>
            <a:r>
              <a:rPr lang="en-US" dirty="0" smtClean="0"/>
              <a:t>SOURCE:</a:t>
            </a:r>
            <a:endParaRPr lang="en-GB" dirty="0"/>
          </a:p>
        </p:txBody>
      </p:sp>
      <p:pic>
        <p:nvPicPr>
          <p:cNvPr id="33" name="Picture 32"/>
          <p:cNvPicPr/>
          <p:nvPr/>
        </p:nvPicPr>
        <p:blipFill rotWithShape="1">
          <a:blip r:embed="rId3" cstate="print">
            <a:extLst>
              <a:ext uri="{28A0092B-C50C-407E-A947-70E740481C1C}">
                <a14:useLocalDpi xmlns:a14="http://schemas.microsoft.com/office/drawing/2010/main" val="0"/>
              </a:ext>
            </a:extLst>
          </a:blip>
          <a:srcRect l="18077" r="11838"/>
          <a:stretch/>
        </p:blipFill>
        <p:spPr>
          <a:xfrm>
            <a:off x="5349569" y="2856129"/>
            <a:ext cx="1664303" cy="2763755"/>
          </a:xfrm>
          <a:prstGeom prst="rect">
            <a:avLst/>
          </a:prstGeom>
        </p:spPr>
      </p:pic>
      <p:pic>
        <p:nvPicPr>
          <p:cNvPr id="34"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31700" y="1940769"/>
            <a:ext cx="4800000" cy="360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322109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cBhvr additive="base">
                                        <p:cTn id="11" dur="500" fill="hold"/>
                                        <p:tgtEl>
                                          <p:spTgt spid="34"/>
                                        </p:tgtEl>
                                        <p:attrNameLst>
                                          <p:attrName>ppt_x</p:attrName>
                                        </p:attrNameLst>
                                      </p:cBhvr>
                                      <p:tavLst>
                                        <p:tav tm="0">
                                          <p:val>
                                            <p:strVal val="#ppt_x"/>
                                          </p:val>
                                        </p:tav>
                                        <p:tav tm="100000">
                                          <p:val>
                                            <p:strVal val="#ppt_x"/>
                                          </p:val>
                                        </p:tav>
                                      </p:tavLst>
                                    </p:anim>
                                    <p:anim calcmode="lin" valueType="num">
                                      <p:cBhvr additive="base">
                                        <p:cTn id="12"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4624"/>
            <a:ext cx="8229600" cy="1143000"/>
          </a:xfrm>
        </p:spPr>
        <p:txBody>
          <a:bodyPr>
            <a:normAutofit/>
          </a:bodyPr>
          <a:lstStyle/>
          <a:p>
            <a:r>
              <a:rPr lang="en-US" sz="3200" b="1" dirty="0" smtClean="0"/>
              <a:t>Vacuum Simulation benchmark: plasma chamber</a:t>
            </a:r>
            <a:endParaRPr lang="en-GB" sz="3200" b="1" dirty="0"/>
          </a:p>
        </p:txBody>
      </p:sp>
      <p:pic>
        <p:nvPicPr>
          <p:cNvPr id="3"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1520" y="1124744"/>
            <a:ext cx="2952844" cy="2422404"/>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564590" y="1124746"/>
            <a:ext cx="2974879" cy="2422401"/>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5" name="Object 4"/>
          <p:cNvGraphicFramePr>
            <a:graphicFrameLocks noChangeAspect="1"/>
          </p:cNvGraphicFramePr>
          <p:nvPr>
            <p:extLst>
              <p:ext uri="{D42A27DB-BD31-4B8C-83A1-F6EECF244321}">
                <p14:modId xmlns:p14="http://schemas.microsoft.com/office/powerpoint/2010/main" val="3076868866"/>
              </p:ext>
            </p:extLst>
          </p:nvPr>
        </p:nvGraphicFramePr>
        <p:xfrm>
          <a:off x="107504" y="3512002"/>
          <a:ext cx="3451831" cy="2411410"/>
        </p:xfrm>
        <a:graphic>
          <a:graphicData uri="http://schemas.openxmlformats.org/presentationml/2006/ole">
            <mc:AlternateContent xmlns:mc="http://schemas.openxmlformats.org/markup-compatibility/2006">
              <mc:Choice xmlns:v="urn:schemas-microsoft-com:vml" Requires="v">
                <p:oleObj spid="_x0000_s1436" name="Graph" r:id="rId5" imgW="4160160" imgH="2907360" progId="Origin50.Graph">
                  <p:embed/>
                </p:oleObj>
              </mc:Choice>
              <mc:Fallback>
                <p:oleObj name="Graph" r:id="rId5" imgW="4160160" imgH="2907360" progId="Origin50.Graph">
                  <p:embed/>
                  <p:pic>
                    <p:nvPicPr>
                      <p:cNvPr id="0" name=""/>
                      <p:cNvPicPr>
                        <a:picLocks noChangeAspect="1" noChangeArrowheads="1"/>
                      </p:cNvPicPr>
                      <p:nvPr/>
                    </p:nvPicPr>
                    <p:blipFill>
                      <a:blip r:embed="rId6"/>
                      <a:srcRect/>
                      <a:stretch>
                        <a:fillRect/>
                      </a:stretch>
                    </p:blipFill>
                    <p:spPr bwMode="auto">
                      <a:xfrm>
                        <a:off x="107504" y="3512002"/>
                        <a:ext cx="3451831" cy="2411410"/>
                      </a:xfrm>
                      <a:prstGeom prst="rect">
                        <a:avLst/>
                      </a:prstGeom>
                      <a:noFill/>
                      <a:extLst/>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1102704467"/>
              </p:ext>
            </p:extLst>
          </p:nvPr>
        </p:nvGraphicFramePr>
        <p:xfrm>
          <a:off x="3491880" y="3458995"/>
          <a:ext cx="3733861" cy="2608433"/>
        </p:xfrm>
        <a:graphic>
          <a:graphicData uri="http://schemas.openxmlformats.org/presentationml/2006/ole">
            <mc:AlternateContent xmlns:mc="http://schemas.openxmlformats.org/markup-compatibility/2006">
              <mc:Choice xmlns:v="urn:schemas-microsoft-com:vml" Requires="v">
                <p:oleObj spid="_x0000_s1437" name="Graph" r:id="rId7" imgW="4160160" imgH="2907360" progId="">
                  <p:embed/>
                </p:oleObj>
              </mc:Choice>
              <mc:Fallback>
                <p:oleObj name="Graph" r:id="rId7" imgW="4160160" imgH="2907360" progId="">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491880" y="3458995"/>
                        <a:ext cx="3733861" cy="2608433"/>
                      </a:xfrm>
                      <a:prstGeom prst="rect">
                        <a:avLst/>
                      </a:prstGeom>
                      <a:noFill/>
                      <a:extLst/>
                    </p:spPr>
                  </p:pic>
                </p:oleObj>
              </mc:Fallback>
            </mc:AlternateContent>
          </a:graphicData>
        </a:graphic>
      </p:graphicFrame>
      <p:sp>
        <p:nvSpPr>
          <p:cNvPr id="7" name="TextBox 6"/>
          <p:cNvSpPr txBox="1"/>
          <p:nvPr/>
        </p:nvSpPr>
        <p:spPr>
          <a:xfrm>
            <a:off x="7037141" y="3011130"/>
            <a:ext cx="1512168" cy="1200329"/>
          </a:xfrm>
          <a:prstGeom prst="rect">
            <a:avLst/>
          </a:prstGeom>
          <a:noFill/>
        </p:spPr>
        <p:txBody>
          <a:bodyPr wrap="square" rtlCol="0">
            <a:spAutoFit/>
          </a:bodyPr>
          <a:lstStyle/>
          <a:p>
            <a:pPr algn="just"/>
            <a:r>
              <a:rPr lang="en-US" dirty="0" smtClean="0"/>
              <a:t>N</a:t>
            </a:r>
            <a:r>
              <a:rPr lang="en-US" baseline="-25000" dirty="0" smtClean="0"/>
              <a:t>2</a:t>
            </a:r>
            <a:r>
              <a:rPr lang="en-US" dirty="0" smtClean="0"/>
              <a:t> and H</a:t>
            </a:r>
            <a:r>
              <a:rPr lang="en-US" baseline="-25000" dirty="0" smtClean="0"/>
              <a:t>2</a:t>
            </a:r>
            <a:r>
              <a:rPr lang="en-US" dirty="0" smtClean="0"/>
              <a:t> injections for different pulse lengths.</a:t>
            </a:r>
            <a:endParaRPr lang="en-GB" dirty="0"/>
          </a:p>
        </p:txBody>
      </p:sp>
      <p:sp>
        <p:nvSpPr>
          <p:cNvPr id="8" name="TextBox 7"/>
          <p:cNvSpPr txBox="1"/>
          <p:nvPr/>
        </p:nvSpPr>
        <p:spPr>
          <a:xfrm>
            <a:off x="7001626" y="1340768"/>
            <a:ext cx="2016224" cy="646331"/>
          </a:xfrm>
          <a:prstGeom prst="rect">
            <a:avLst/>
          </a:prstGeom>
          <a:noFill/>
        </p:spPr>
        <p:txBody>
          <a:bodyPr wrap="square" rtlCol="0">
            <a:spAutoFit/>
          </a:bodyPr>
          <a:lstStyle/>
          <a:p>
            <a:r>
              <a:rPr lang="en-US" dirty="0" smtClean="0"/>
              <a:t>Hot cathode ionization gauge</a:t>
            </a:r>
            <a:endParaRPr lang="en-GB" dirty="0"/>
          </a:p>
        </p:txBody>
      </p:sp>
      <p:sp>
        <p:nvSpPr>
          <p:cNvPr id="9" name="Rectangle 8"/>
          <p:cNvSpPr/>
          <p:nvPr/>
        </p:nvSpPr>
        <p:spPr>
          <a:xfrm>
            <a:off x="4368312" y="6015713"/>
            <a:ext cx="4775688" cy="830997"/>
          </a:xfrm>
          <a:prstGeom prst="rect">
            <a:avLst/>
          </a:prstGeom>
          <a:solidFill>
            <a:schemeClr val="bg1"/>
          </a:solidFill>
        </p:spPr>
        <p:txBody>
          <a:bodyPr wrap="square">
            <a:spAutoFit/>
          </a:bodyPr>
          <a:lstStyle/>
          <a:p>
            <a:r>
              <a:rPr lang="en-AU" sz="1200" b="1" i="1" dirty="0"/>
              <a:t>Gas injection and fast pressure-rise measurements for the </a:t>
            </a:r>
            <a:endParaRPr lang="en-GB" sz="1200" i="1" dirty="0"/>
          </a:p>
          <a:p>
            <a:r>
              <a:rPr lang="en-AU" sz="1200" b="1" i="1" dirty="0"/>
              <a:t>Linac4 H</a:t>
            </a:r>
            <a:r>
              <a:rPr lang="en-AU" sz="1200" b="1" i="1" baseline="30000" dirty="0"/>
              <a:t>−</a:t>
            </a:r>
            <a:r>
              <a:rPr lang="en-AU" sz="1200" b="1" i="1" dirty="0"/>
              <a:t> </a:t>
            </a:r>
            <a:r>
              <a:rPr lang="en-AU" sz="1200" b="1" i="1" dirty="0" smtClean="0"/>
              <a:t>source</a:t>
            </a:r>
            <a:r>
              <a:rPr lang="en-AU" sz="1200" b="1" i="1" dirty="0"/>
              <a:t> </a:t>
            </a:r>
            <a:endParaRPr lang="en-GB" sz="1200" i="1" dirty="0"/>
          </a:p>
          <a:p>
            <a:r>
              <a:rPr lang="en-US" sz="1200" i="1" dirty="0"/>
              <a:t>E. Mahner, P. Chiggiato, J. Lettry, S. Mattei, M. O'Neil, H. Neupert, </a:t>
            </a:r>
            <a:endParaRPr lang="en-GB" sz="1200" i="1" dirty="0"/>
          </a:p>
          <a:p>
            <a:r>
              <a:rPr lang="en-US" sz="1200" i="1" dirty="0"/>
              <a:t>C. Pasquino, C. </a:t>
            </a:r>
            <a:r>
              <a:rPr lang="en-US" sz="1200" i="1" dirty="0" err="1" smtClean="0"/>
              <a:t>Schmitzer</a:t>
            </a:r>
            <a:endParaRPr lang="en-GB" sz="1200" i="1" dirty="0"/>
          </a:p>
        </p:txBody>
      </p:sp>
      <p:sp>
        <p:nvSpPr>
          <p:cNvPr id="10" name="Footer Placeholder 9"/>
          <p:cNvSpPr>
            <a:spLocks noGrp="1"/>
          </p:cNvSpPr>
          <p:nvPr>
            <p:ph type="ftr" sz="quarter" idx="11"/>
          </p:nvPr>
        </p:nvSpPr>
        <p:spPr>
          <a:xfrm rot="16200000">
            <a:off x="7471875" y="5054278"/>
            <a:ext cx="2895600" cy="365125"/>
          </a:xfrm>
        </p:spPr>
        <p:txBody>
          <a:bodyPr/>
          <a:lstStyle/>
          <a:p>
            <a:r>
              <a:rPr lang="en-US" dirty="0" smtClean="0"/>
              <a:t>Linac4 Ion Source Review - 14th November 2013</a:t>
            </a:r>
            <a:endParaRPr lang="en-GB" dirty="0"/>
          </a:p>
        </p:txBody>
      </p:sp>
      <p:sp>
        <p:nvSpPr>
          <p:cNvPr id="11" name="TextBox 10"/>
          <p:cNvSpPr txBox="1"/>
          <p:nvPr/>
        </p:nvSpPr>
        <p:spPr>
          <a:xfrm>
            <a:off x="1403648" y="1663933"/>
            <a:ext cx="504056" cy="369332"/>
          </a:xfrm>
          <a:prstGeom prst="rect">
            <a:avLst/>
          </a:prstGeom>
          <a:noFill/>
        </p:spPr>
        <p:txBody>
          <a:bodyPr wrap="square" rtlCol="0">
            <a:spAutoFit/>
          </a:bodyPr>
          <a:lstStyle/>
          <a:p>
            <a:r>
              <a:rPr lang="en-US" dirty="0" smtClean="0"/>
              <a:t>H</a:t>
            </a:r>
            <a:r>
              <a:rPr lang="en-US" baseline="-25000" dirty="0" smtClean="0"/>
              <a:t>2</a:t>
            </a:r>
            <a:endParaRPr lang="en-GB" baseline="-25000" dirty="0"/>
          </a:p>
        </p:txBody>
      </p:sp>
      <p:sp>
        <p:nvSpPr>
          <p:cNvPr id="12" name="TextBox 11"/>
          <p:cNvSpPr txBox="1"/>
          <p:nvPr/>
        </p:nvSpPr>
        <p:spPr>
          <a:xfrm>
            <a:off x="1520652" y="3933056"/>
            <a:ext cx="504056" cy="369332"/>
          </a:xfrm>
          <a:prstGeom prst="rect">
            <a:avLst/>
          </a:prstGeom>
          <a:noFill/>
        </p:spPr>
        <p:txBody>
          <a:bodyPr wrap="square" rtlCol="0">
            <a:spAutoFit/>
          </a:bodyPr>
          <a:lstStyle/>
          <a:p>
            <a:r>
              <a:rPr lang="en-US" dirty="0" smtClean="0"/>
              <a:t>H</a:t>
            </a:r>
            <a:r>
              <a:rPr lang="en-US" baseline="-25000" dirty="0" smtClean="0"/>
              <a:t>2</a:t>
            </a:r>
            <a:endParaRPr lang="en-GB" baseline="-25000" dirty="0"/>
          </a:p>
        </p:txBody>
      </p:sp>
      <p:sp>
        <p:nvSpPr>
          <p:cNvPr id="13" name="TextBox 12"/>
          <p:cNvSpPr txBox="1"/>
          <p:nvPr/>
        </p:nvSpPr>
        <p:spPr>
          <a:xfrm>
            <a:off x="4644008" y="1479267"/>
            <a:ext cx="504056" cy="369332"/>
          </a:xfrm>
          <a:prstGeom prst="rect">
            <a:avLst/>
          </a:prstGeom>
          <a:noFill/>
        </p:spPr>
        <p:txBody>
          <a:bodyPr wrap="square" rtlCol="0">
            <a:spAutoFit/>
          </a:bodyPr>
          <a:lstStyle/>
          <a:p>
            <a:r>
              <a:rPr lang="en-US" dirty="0"/>
              <a:t>N</a:t>
            </a:r>
            <a:r>
              <a:rPr lang="en-US" baseline="-25000" dirty="0" smtClean="0"/>
              <a:t>2</a:t>
            </a:r>
            <a:endParaRPr lang="en-GB" baseline="-25000" dirty="0"/>
          </a:p>
        </p:txBody>
      </p:sp>
      <p:sp>
        <p:nvSpPr>
          <p:cNvPr id="14" name="TextBox 13"/>
          <p:cNvSpPr txBox="1"/>
          <p:nvPr/>
        </p:nvSpPr>
        <p:spPr>
          <a:xfrm>
            <a:off x="4833925" y="3933056"/>
            <a:ext cx="504056" cy="369332"/>
          </a:xfrm>
          <a:prstGeom prst="rect">
            <a:avLst/>
          </a:prstGeom>
          <a:noFill/>
        </p:spPr>
        <p:txBody>
          <a:bodyPr wrap="square" rtlCol="0">
            <a:spAutoFit/>
          </a:bodyPr>
          <a:lstStyle/>
          <a:p>
            <a:r>
              <a:rPr lang="en-US" dirty="0"/>
              <a:t>N</a:t>
            </a:r>
            <a:r>
              <a:rPr lang="en-US" baseline="-25000" dirty="0" smtClean="0"/>
              <a:t>2</a:t>
            </a:r>
            <a:endParaRPr lang="en-GB" baseline="-25000" dirty="0"/>
          </a:p>
        </p:txBody>
      </p:sp>
    </p:spTree>
    <p:extLst>
      <p:ext uri="{BB962C8B-B14F-4D97-AF65-F5344CB8AC3E}">
        <p14:creationId xmlns:p14="http://schemas.microsoft.com/office/powerpoint/2010/main" val="346966667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6288"/>
            <a:ext cx="8229600" cy="1143000"/>
          </a:xfrm>
        </p:spPr>
        <p:txBody>
          <a:bodyPr>
            <a:normAutofit/>
          </a:bodyPr>
          <a:lstStyle/>
          <a:p>
            <a:r>
              <a:rPr lang="en-US" sz="3200" b="1" dirty="0" smtClean="0"/>
              <a:t>Vacuum Simulation benchmark: LEBT </a:t>
            </a:r>
            <a:endParaRPr lang="en-GB" sz="3200" b="1" dirty="0"/>
          </a:p>
        </p:txBody>
      </p:sp>
      <p:pic>
        <p:nvPicPr>
          <p:cNvPr id="7" name="Picture 6"/>
          <p:cNvPicPr/>
          <p:nvPr/>
        </p:nvPicPr>
        <p:blipFill>
          <a:blip r:embed="rId4">
            <a:extLst>
              <a:ext uri="{28A0092B-C50C-407E-A947-70E740481C1C}">
                <a14:useLocalDpi xmlns:a14="http://schemas.microsoft.com/office/drawing/2010/main" val="0"/>
              </a:ext>
            </a:extLst>
          </a:blip>
          <a:srcRect/>
          <a:stretch>
            <a:fillRect/>
          </a:stretch>
        </p:blipFill>
        <p:spPr bwMode="auto">
          <a:xfrm>
            <a:off x="0" y="439519"/>
            <a:ext cx="4985060" cy="2845465"/>
          </a:xfrm>
          <a:prstGeom prst="rect">
            <a:avLst/>
          </a:prstGeom>
          <a:noFill/>
          <a:ln>
            <a:noFill/>
          </a:ln>
        </p:spPr>
      </p:pic>
      <p:sp>
        <p:nvSpPr>
          <p:cNvPr id="9"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10" name="Object 9"/>
          <p:cNvGraphicFramePr>
            <a:graphicFrameLocks noChangeAspect="1"/>
          </p:cNvGraphicFramePr>
          <p:nvPr>
            <p:extLst>
              <p:ext uri="{D42A27DB-BD31-4B8C-83A1-F6EECF244321}">
                <p14:modId xmlns:p14="http://schemas.microsoft.com/office/powerpoint/2010/main" val="2541904285"/>
              </p:ext>
            </p:extLst>
          </p:nvPr>
        </p:nvGraphicFramePr>
        <p:xfrm>
          <a:off x="3779912" y="2740076"/>
          <a:ext cx="5760016" cy="4029369"/>
        </p:xfrm>
        <a:graphic>
          <a:graphicData uri="http://schemas.openxmlformats.org/presentationml/2006/ole">
            <mc:AlternateContent xmlns:mc="http://schemas.openxmlformats.org/markup-compatibility/2006">
              <mc:Choice xmlns:v="urn:schemas-microsoft-com:vml" Requires="v">
                <p:oleObj spid="_x0000_s2327" name="Graph" r:id="rId5" imgW="4159910" imgH="2907792" progId="Origin50.Graph">
                  <p:embed/>
                </p:oleObj>
              </mc:Choice>
              <mc:Fallback>
                <p:oleObj name="Graph" r:id="rId5" imgW="4159910" imgH="2907792" progId="Origin50.Graph">
                  <p:embed/>
                  <p:pic>
                    <p:nvPicPr>
                      <p:cNvPr id="0" name="Object 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79912" y="2740076"/>
                        <a:ext cx="5760016" cy="4029369"/>
                      </a:xfrm>
                      <a:prstGeom prst="rect">
                        <a:avLst/>
                      </a:prstGeom>
                      <a:noFill/>
                      <a:extLst/>
                    </p:spPr>
                  </p:pic>
                </p:oleObj>
              </mc:Fallback>
            </mc:AlternateContent>
          </a:graphicData>
        </a:graphic>
      </p:graphicFrame>
      <p:sp>
        <p:nvSpPr>
          <p:cNvPr id="11"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3" name="TextBox 12"/>
          <p:cNvSpPr txBox="1"/>
          <p:nvPr/>
        </p:nvSpPr>
        <p:spPr>
          <a:xfrm>
            <a:off x="5148064" y="892755"/>
            <a:ext cx="3240360" cy="1569660"/>
          </a:xfrm>
          <a:prstGeom prst="rect">
            <a:avLst/>
          </a:prstGeom>
          <a:noFill/>
        </p:spPr>
        <p:txBody>
          <a:bodyPr wrap="square" rtlCol="0">
            <a:spAutoFit/>
          </a:bodyPr>
          <a:lstStyle/>
          <a:p>
            <a:pPr algn="just"/>
            <a:r>
              <a:rPr lang="en-US" sz="1600" dirty="0" smtClean="0"/>
              <a:t>Penning Gauge monitoring: pulsed gas injection from the source + gas density regulation on the LEBT. During this measurement the gas injection in the LEBT was about 3*10</a:t>
            </a:r>
            <a:r>
              <a:rPr lang="en-US" sz="1600" baseline="30000" dirty="0" smtClean="0"/>
              <a:t>-6 </a:t>
            </a:r>
            <a:r>
              <a:rPr lang="en-US" sz="1600" dirty="0" smtClean="0"/>
              <a:t> mbar in H</a:t>
            </a:r>
            <a:r>
              <a:rPr lang="en-US" sz="1600" baseline="-25000" dirty="0" smtClean="0"/>
              <a:t>2 </a:t>
            </a:r>
            <a:r>
              <a:rPr lang="en-US" sz="1600" dirty="0" smtClean="0"/>
              <a:t>equivalent.</a:t>
            </a:r>
            <a:endParaRPr lang="en-GB" sz="1600" baseline="-25000" dirty="0"/>
          </a:p>
        </p:txBody>
      </p:sp>
      <p:sp>
        <p:nvSpPr>
          <p:cNvPr id="3" name="Lightning Bolt 2"/>
          <p:cNvSpPr/>
          <p:nvPr/>
        </p:nvSpPr>
        <p:spPr>
          <a:xfrm>
            <a:off x="1907704" y="5445224"/>
            <a:ext cx="393593" cy="648073"/>
          </a:xfrm>
          <a:prstGeom prst="lightningBol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0000"/>
              </a:solidFill>
            </a:endParaRPr>
          </a:p>
        </p:txBody>
      </p:sp>
      <p:sp>
        <p:nvSpPr>
          <p:cNvPr id="4" name="TextBox 3"/>
          <p:cNvSpPr txBox="1"/>
          <p:nvPr/>
        </p:nvSpPr>
        <p:spPr>
          <a:xfrm>
            <a:off x="107504" y="3789040"/>
            <a:ext cx="3861093" cy="1754326"/>
          </a:xfrm>
          <a:prstGeom prst="rect">
            <a:avLst/>
          </a:prstGeom>
          <a:noFill/>
        </p:spPr>
        <p:txBody>
          <a:bodyPr wrap="square" rtlCol="0">
            <a:spAutoFit/>
          </a:bodyPr>
          <a:lstStyle/>
          <a:p>
            <a:pPr algn="just"/>
            <a:r>
              <a:rPr lang="en-US" dirty="0" smtClean="0">
                <a:solidFill>
                  <a:srgbClr val="FF0000"/>
                </a:solidFill>
              </a:rPr>
              <a:t>We are working outside of the vacuum limits set in the baseline design:</a:t>
            </a:r>
          </a:p>
          <a:p>
            <a:pPr algn="just"/>
            <a:r>
              <a:rPr lang="en-US" dirty="0" smtClean="0">
                <a:solidFill>
                  <a:srgbClr val="FF0000"/>
                </a:solidFill>
              </a:rPr>
              <a:t> </a:t>
            </a:r>
            <a:r>
              <a:rPr lang="en-US" dirty="0" err="1" smtClean="0">
                <a:solidFill>
                  <a:srgbClr val="FF0000"/>
                </a:solidFill>
              </a:rPr>
              <a:t>P</a:t>
            </a:r>
            <a:r>
              <a:rPr lang="en-US" baseline="-25000" dirty="0" err="1" smtClean="0">
                <a:solidFill>
                  <a:srgbClr val="FF0000"/>
                </a:solidFill>
              </a:rPr>
              <a:t>lebt</a:t>
            </a:r>
            <a:r>
              <a:rPr lang="en-US" dirty="0" smtClean="0">
                <a:solidFill>
                  <a:srgbClr val="FF0000"/>
                </a:solidFill>
              </a:rPr>
              <a:t> max = 4.5*10</a:t>
            </a:r>
            <a:r>
              <a:rPr lang="en-US" baseline="30000" dirty="0" smtClean="0">
                <a:solidFill>
                  <a:srgbClr val="FF0000"/>
                </a:solidFill>
              </a:rPr>
              <a:t>-5</a:t>
            </a:r>
            <a:r>
              <a:rPr lang="en-US" dirty="0" smtClean="0">
                <a:solidFill>
                  <a:srgbClr val="FF0000"/>
                </a:solidFill>
              </a:rPr>
              <a:t> mbar&gt; 1*10</a:t>
            </a:r>
            <a:r>
              <a:rPr lang="en-US" baseline="30000" dirty="0" smtClean="0">
                <a:solidFill>
                  <a:srgbClr val="FF0000"/>
                </a:solidFill>
              </a:rPr>
              <a:t>-5</a:t>
            </a:r>
            <a:r>
              <a:rPr lang="en-US" dirty="0" smtClean="0">
                <a:solidFill>
                  <a:srgbClr val="FF0000"/>
                </a:solidFill>
              </a:rPr>
              <a:t>mbar, leading to a maximum P in the RFQ of 1*10</a:t>
            </a:r>
            <a:r>
              <a:rPr lang="en-US" baseline="30000" dirty="0" smtClean="0">
                <a:solidFill>
                  <a:srgbClr val="FF0000"/>
                </a:solidFill>
              </a:rPr>
              <a:t>-6</a:t>
            </a:r>
            <a:r>
              <a:rPr lang="en-US" dirty="0" smtClean="0">
                <a:solidFill>
                  <a:srgbClr val="FF0000"/>
                </a:solidFill>
              </a:rPr>
              <a:t> mbar (9.6*10</a:t>
            </a:r>
            <a:r>
              <a:rPr lang="en-US" baseline="30000" dirty="0" smtClean="0">
                <a:solidFill>
                  <a:srgbClr val="FF0000"/>
                </a:solidFill>
              </a:rPr>
              <a:t>-7</a:t>
            </a:r>
            <a:r>
              <a:rPr lang="en-US" dirty="0" smtClean="0">
                <a:solidFill>
                  <a:srgbClr val="FF0000"/>
                </a:solidFill>
              </a:rPr>
              <a:t> mbar average measure) .</a:t>
            </a:r>
            <a:endParaRPr lang="en-GB" dirty="0">
              <a:solidFill>
                <a:srgbClr val="FF0000"/>
              </a:solidFill>
            </a:endParaRPr>
          </a:p>
        </p:txBody>
      </p:sp>
      <p:sp>
        <p:nvSpPr>
          <p:cNvPr id="5" name="TextBox 4"/>
          <p:cNvSpPr txBox="1"/>
          <p:nvPr/>
        </p:nvSpPr>
        <p:spPr>
          <a:xfrm>
            <a:off x="737725" y="980728"/>
            <a:ext cx="2088232" cy="369332"/>
          </a:xfrm>
          <a:prstGeom prst="rect">
            <a:avLst/>
          </a:prstGeom>
          <a:noFill/>
        </p:spPr>
        <p:txBody>
          <a:bodyPr wrap="square" rtlCol="0">
            <a:spAutoFit/>
          </a:bodyPr>
          <a:lstStyle/>
          <a:p>
            <a:r>
              <a:rPr lang="en-US" dirty="0" smtClean="0"/>
              <a:t>LEBT: measurement</a:t>
            </a:r>
            <a:endParaRPr lang="en-GB" dirty="0"/>
          </a:p>
        </p:txBody>
      </p:sp>
      <p:sp>
        <p:nvSpPr>
          <p:cNvPr id="14" name="TextBox 13"/>
          <p:cNvSpPr txBox="1"/>
          <p:nvPr/>
        </p:nvSpPr>
        <p:spPr>
          <a:xfrm>
            <a:off x="4985060" y="3693950"/>
            <a:ext cx="2088232" cy="369332"/>
          </a:xfrm>
          <a:prstGeom prst="rect">
            <a:avLst/>
          </a:prstGeom>
          <a:noFill/>
        </p:spPr>
        <p:txBody>
          <a:bodyPr wrap="square" rtlCol="0">
            <a:spAutoFit/>
          </a:bodyPr>
          <a:lstStyle/>
          <a:p>
            <a:r>
              <a:rPr lang="en-US" dirty="0" smtClean="0"/>
              <a:t>LEBT: simulation</a:t>
            </a:r>
            <a:endParaRPr lang="en-GB" dirty="0"/>
          </a:p>
        </p:txBody>
      </p:sp>
      <p:sp>
        <p:nvSpPr>
          <p:cNvPr id="6" name="Footer Placeholder 5"/>
          <p:cNvSpPr>
            <a:spLocks noGrp="1"/>
          </p:cNvSpPr>
          <p:nvPr>
            <p:ph type="ftr" sz="quarter" idx="11"/>
          </p:nvPr>
        </p:nvSpPr>
        <p:spPr>
          <a:xfrm>
            <a:off x="3124200" y="6448251"/>
            <a:ext cx="2895600" cy="365125"/>
          </a:xfrm>
        </p:spPr>
        <p:txBody>
          <a:bodyPr/>
          <a:lstStyle/>
          <a:p>
            <a:r>
              <a:rPr lang="en-US" dirty="0" smtClean="0"/>
              <a:t>Linac4 Ion Source Review - 14th November 2013</a:t>
            </a:r>
            <a:endParaRPr lang="en-GB" dirty="0"/>
          </a:p>
        </p:txBody>
      </p:sp>
      <p:sp>
        <p:nvSpPr>
          <p:cNvPr id="15" name="TextBox 14"/>
          <p:cNvSpPr txBox="1"/>
          <p:nvPr/>
        </p:nvSpPr>
        <p:spPr>
          <a:xfrm>
            <a:off x="1268624" y="1492919"/>
            <a:ext cx="504056" cy="369332"/>
          </a:xfrm>
          <a:prstGeom prst="rect">
            <a:avLst/>
          </a:prstGeom>
          <a:noFill/>
        </p:spPr>
        <p:txBody>
          <a:bodyPr wrap="square" rtlCol="0">
            <a:spAutoFit/>
          </a:bodyPr>
          <a:lstStyle/>
          <a:p>
            <a:r>
              <a:rPr lang="en-US" dirty="0" smtClean="0"/>
              <a:t>H</a:t>
            </a:r>
            <a:r>
              <a:rPr lang="en-US" baseline="-25000" dirty="0" smtClean="0"/>
              <a:t>2</a:t>
            </a:r>
            <a:endParaRPr lang="en-GB" baseline="-25000" dirty="0"/>
          </a:p>
        </p:txBody>
      </p:sp>
      <p:sp>
        <p:nvSpPr>
          <p:cNvPr id="16" name="TextBox 15"/>
          <p:cNvSpPr txBox="1"/>
          <p:nvPr/>
        </p:nvSpPr>
        <p:spPr>
          <a:xfrm>
            <a:off x="5436096" y="4343038"/>
            <a:ext cx="504056" cy="369332"/>
          </a:xfrm>
          <a:prstGeom prst="rect">
            <a:avLst/>
          </a:prstGeom>
          <a:noFill/>
        </p:spPr>
        <p:txBody>
          <a:bodyPr wrap="square" rtlCol="0">
            <a:spAutoFit/>
          </a:bodyPr>
          <a:lstStyle/>
          <a:p>
            <a:r>
              <a:rPr lang="en-US" dirty="0" smtClean="0"/>
              <a:t>H</a:t>
            </a:r>
            <a:r>
              <a:rPr lang="en-US" baseline="-25000" dirty="0" smtClean="0"/>
              <a:t>2</a:t>
            </a:r>
            <a:endParaRPr lang="en-GB" baseline="-25000" dirty="0"/>
          </a:p>
        </p:txBody>
      </p:sp>
    </p:spTree>
    <p:extLst>
      <p:ext uri="{BB962C8B-B14F-4D97-AF65-F5344CB8AC3E}">
        <p14:creationId xmlns:p14="http://schemas.microsoft.com/office/powerpoint/2010/main" val="404677842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315416"/>
            <a:ext cx="8229600" cy="1143000"/>
          </a:xfrm>
        </p:spPr>
        <p:txBody>
          <a:bodyPr>
            <a:normAutofit/>
          </a:bodyPr>
          <a:lstStyle/>
          <a:p>
            <a:r>
              <a:rPr lang="en-US" sz="2800" b="1" dirty="0" smtClean="0"/>
              <a:t>Operation of the IS at 2 Hz?</a:t>
            </a:r>
            <a:endParaRPr lang="en-GB" sz="2800" b="1" dirty="0"/>
          </a:p>
        </p:txBody>
      </p:sp>
      <p:graphicFrame>
        <p:nvGraphicFramePr>
          <p:cNvPr id="4" name="Object 3"/>
          <p:cNvGraphicFramePr>
            <a:graphicFrameLocks noChangeAspect="1"/>
          </p:cNvGraphicFramePr>
          <p:nvPr>
            <p:extLst>
              <p:ext uri="{D42A27DB-BD31-4B8C-83A1-F6EECF244321}">
                <p14:modId xmlns:p14="http://schemas.microsoft.com/office/powerpoint/2010/main" val="3052053877"/>
              </p:ext>
            </p:extLst>
          </p:nvPr>
        </p:nvGraphicFramePr>
        <p:xfrm>
          <a:off x="4283967" y="3069360"/>
          <a:ext cx="5153248" cy="3600000"/>
        </p:xfrm>
        <a:graphic>
          <a:graphicData uri="http://schemas.openxmlformats.org/presentationml/2006/ole">
            <mc:AlternateContent xmlns:mc="http://schemas.openxmlformats.org/markup-compatibility/2006">
              <mc:Choice xmlns:v="urn:schemas-microsoft-com:vml" Requires="v">
                <p:oleObj spid="_x0000_s4454" name="Graph" r:id="rId3" imgW="4160160" imgH="2907360" progId="Origin50.Graph">
                  <p:embed/>
                </p:oleObj>
              </mc:Choice>
              <mc:Fallback>
                <p:oleObj name="Graph" r:id="rId3" imgW="4160160" imgH="2907360" progId="Origin50.Graph">
                  <p:embed/>
                  <p:pic>
                    <p:nvPicPr>
                      <p:cNvPr id="0" name=""/>
                      <p:cNvPicPr/>
                      <p:nvPr/>
                    </p:nvPicPr>
                    <p:blipFill>
                      <a:blip r:embed="rId4"/>
                      <a:stretch>
                        <a:fillRect/>
                      </a:stretch>
                    </p:blipFill>
                    <p:spPr>
                      <a:xfrm>
                        <a:off x="4283967" y="3069360"/>
                        <a:ext cx="5153248" cy="3600000"/>
                      </a:xfrm>
                      <a:prstGeom prst="rect">
                        <a:avLst/>
                      </a:prstGeom>
                    </p:spPr>
                  </p:pic>
                </p:oleObj>
              </mc:Fallback>
            </mc:AlternateContent>
          </a:graphicData>
        </a:graphic>
      </p:graphicFrame>
      <p:sp>
        <p:nvSpPr>
          <p:cNvPr id="6" name="TextBox 5"/>
          <p:cNvSpPr txBox="1"/>
          <p:nvPr/>
        </p:nvSpPr>
        <p:spPr>
          <a:xfrm>
            <a:off x="5133908" y="548680"/>
            <a:ext cx="3528392" cy="3293209"/>
          </a:xfrm>
          <a:prstGeom prst="rect">
            <a:avLst/>
          </a:prstGeom>
          <a:noFill/>
        </p:spPr>
        <p:txBody>
          <a:bodyPr wrap="square" rtlCol="0">
            <a:spAutoFit/>
          </a:bodyPr>
          <a:lstStyle/>
          <a:p>
            <a:pPr algn="just"/>
            <a:r>
              <a:rPr lang="en-US" sz="1600" dirty="0" smtClean="0"/>
              <a:t>These profiles have been simulated considering the H</a:t>
            </a:r>
            <a:r>
              <a:rPr lang="en-US" sz="1600" baseline="-25000" dirty="0" smtClean="0"/>
              <a:t>2</a:t>
            </a:r>
            <a:r>
              <a:rPr lang="en-US" sz="1600" dirty="0" smtClean="0"/>
              <a:t> injection from the source and the gas density regulation on the LEBT. </a:t>
            </a:r>
          </a:p>
          <a:p>
            <a:pPr algn="just"/>
            <a:r>
              <a:rPr lang="en-US" sz="1600" dirty="0"/>
              <a:t>If we increase at 2 Hz the operation of the source there will be less pressure recovery time between two subsequent pulses: the base pressure of the LEBT with no injection would be in the 3*10</a:t>
            </a:r>
            <a:r>
              <a:rPr lang="en-US" sz="1600" baseline="30000" dirty="0"/>
              <a:t>-6</a:t>
            </a:r>
            <a:r>
              <a:rPr lang="en-US" sz="1600" dirty="0"/>
              <a:t> mbar, while now is in the </a:t>
            </a:r>
            <a:r>
              <a:rPr lang="en-US" sz="1600" dirty="0" smtClean="0"/>
              <a:t>high </a:t>
            </a:r>
            <a:r>
              <a:rPr lang="en-US" sz="1600" dirty="0"/>
              <a:t>10</a:t>
            </a:r>
            <a:r>
              <a:rPr lang="en-US" sz="1600" baseline="30000" dirty="0"/>
              <a:t>-7 </a:t>
            </a:r>
            <a:r>
              <a:rPr lang="en-US" sz="1600" dirty="0"/>
              <a:t>mbar range.</a:t>
            </a:r>
          </a:p>
          <a:p>
            <a:pPr algn="just"/>
            <a:endParaRPr lang="en-US" sz="1600" dirty="0" smtClean="0"/>
          </a:p>
          <a:p>
            <a:pPr algn="just"/>
            <a:endParaRPr lang="en-GB" sz="1600" dirty="0"/>
          </a:p>
        </p:txBody>
      </p:sp>
      <p:sp>
        <p:nvSpPr>
          <p:cNvPr id="7" name="TextBox 6"/>
          <p:cNvSpPr txBox="1"/>
          <p:nvPr/>
        </p:nvSpPr>
        <p:spPr>
          <a:xfrm>
            <a:off x="251520" y="6167044"/>
            <a:ext cx="5400600" cy="646331"/>
          </a:xfrm>
          <a:prstGeom prst="rect">
            <a:avLst/>
          </a:prstGeom>
          <a:noFill/>
        </p:spPr>
        <p:txBody>
          <a:bodyPr wrap="square" rtlCol="0">
            <a:spAutoFit/>
          </a:bodyPr>
          <a:lstStyle/>
          <a:p>
            <a:pPr algn="ctr"/>
            <a:r>
              <a:rPr lang="en-US" dirty="0" smtClean="0">
                <a:solidFill>
                  <a:srgbClr val="FF0000"/>
                </a:solidFill>
              </a:rPr>
              <a:t>The actual intensity pulse at 2Hz is not compatible with the vacuum layout of the RFQ as it is designed.</a:t>
            </a:r>
            <a:endParaRPr lang="en-GB" dirty="0">
              <a:solidFill>
                <a:srgbClr val="FF0000"/>
              </a:solidFill>
            </a:endParaRPr>
          </a:p>
        </p:txBody>
      </p:sp>
      <p:graphicFrame>
        <p:nvGraphicFramePr>
          <p:cNvPr id="8" name="Object 7"/>
          <p:cNvGraphicFramePr>
            <a:graphicFrameLocks noChangeAspect="1"/>
          </p:cNvGraphicFramePr>
          <p:nvPr>
            <p:extLst>
              <p:ext uri="{D42A27DB-BD31-4B8C-83A1-F6EECF244321}">
                <p14:modId xmlns:p14="http://schemas.microsoft.com/office/powerpoint/2010/main" val="216360329"/>
              </p:ext>
            </p:extLst>
          </p:nvPr>
        </p:nvGraphicFramePr>
        <p:xfrm>
          <a:off x="-149200" y="260648"/>
          <a:ext cx="5153248" cy="3600000"/>
        </p:xfrm>
        <a:graphic>
          <a:graphicData uri="http://schemas.openxmlformats.org/presentationml/2006/ole">
            <mc:AlternateContent xmlns:mc="http://schemas.openxmlformats.org/markup-compatibility/2006">
              <mc:Choice xmlns:v="urn:schemas-microsoft-com:vml" Requires="v">
                <p:oleObj spid="_x0000_s4455" name="Graph" r:id="rId5" imgW="4160160" imgH="2907360" progId="Origin50.Graph">
                  <p:embed/>
                </p:oleObj>
              </mc:Choice>
              <mc:Fallback>
                <p:oleObj name="Graph" r:id="rId5" imgW="4160160" imgH="2907360" progId="Origin50.Graph">
                  <p:embed/>
                  <p:pic>
                    <p:nvPicPr>
                      <p:cNvPr id="0" name=""/>
                      <p:cNvPicPr/>
                      <p:nvPr/>
                    </p:nvPicPr>
                    <p:blipFill>
                      <a:blip r:embed="rId6"/>
                      <a:stretch>
                        <a:fillRect/>
                      </a:stretch>
                    </p:blipFill>
                    <p:spPr>
                      <a:xfrm>
                        <a:off x="-149200" y="260648"/>
                        <a:ext cx="5153248" cy="3600000"/>
                      </a:xfrm>
                      <a:prstGeom prst="rect">
                        <a:avLst/>
                      </a:prstGeom>
                    </p:spPr>
                  </p:pic>
                </p:oleObj>
              </mc:Fallback>
            </mc:AlternateContent>
          </a:graphicData>
        </a:graphic>
      </p:graphicFrame>
      <p:graphicFrame>
        <p:nvGraphicFramePr>
          <p:cNvPr id="9" name="Table 8"/>
          <p:cNvGraphicFramePr>
            <a:graphicFrameLocks noGrp="1"/>
          </p:cNvGraphicFramePr>
          <p:nvPr>
            <p:extLst>
              <p:ext uri="{D42A27DB-BD31-4B8C-83A1-F6EECF244321}">
                <p14:modId xmlns:p14="http://schemas.microsoft.com/office/powerpoint/2010/main" val="2510837397"/>
              </p:ext>
            </p:extLst>
          </p:nvPr>
        </p:nvGraphicFramePr>
        <p:xfrm>
          <a:off x="40624" y="4221088"/>
          <a:ext cx="4464495" cy="1107440"/>
        </p:xfrm>
        <a:graphic>
          <a:graphicData uri="http://schemas.openxmlformats.org/drawingml/2006/table">
            <a:tbl>
              <a:tblPr firstRow="1" bandRow="1">
                <a:tableStyleId>{5C22544A-7EE6-4342-B048-85BDC9FD1C3A}</a:tableStyleId>
              </a:tblPr>
              <a:tblGrid>
                <a:gridCol w="1488165"/>
                <a:gridCol w="1488165"/>
                <a:gridCol w="1488165"/>
              </a:tblGrid>
              <a:tr h="0">
                <a:tc>
                  <a:txBody>
                    <a:bodyPr/>
                    <a:lstStyle/>
                    <a:p>
                      <a:pPr algn="ctr"/>
                      <a:r>
                        <a:rPr lang="en-US" dirty="0" smtClean="0"/>
                        <a:t>LEBT</a:t>
                      </a:r>
                      <a:endParaRPr lang="en-GB" dirty="0"/>
                    </a:p>
                  </a:txBody>
                  <a:tcPr/>
                </a:tc>
                <a:tc>
                  <a:txBody>
                    <a:bodyPr/>
                    <a:lstStyle/>
                    <a:p>
                      <a:pPr algn="ctr"/>
                      <a:r>
                        <a:rPr lang="en-US" dirty="0" smtClean="0"/>
                        <a:t>0.8 Hz</a:t>
                      </a:r>
                      <a:endParaRPr lang="en-GB" dirty="0"/>
                    </a:p>
                  </a:txBody>
                  <a:tcPr/>
                </a:tc>
                <a:tc>
                  <a:txBody>
                    <a:bodyPr/>
                    <a:lstStyle/>
                    <a:p>
                      <a:pPr algn="ctr"/>
                      <a:r>
                        <a:rPr lang="en-US" dirty="0" smtClean="0"/>
                        <a:t>2 Hz</a:t>
                      </a:r>
                      <a:endParaRPr lang="en-GB" dirty="0"/>
                    </a:p>
                  </a:txBody>
                  <a:tcPr/>
                </a:tc>
              </a:tr>
              <a:tr h="370840">
                <a:tc>
                  <a:txBody>
                    <a:bodyPr/>
                    <a:lstStyle/>
                    <a:p>
                      <a:pPr algn="ctr"/>
                      <a:r>
                        <a:rPr lang="en-US" dirty="0" err="1" smtClean="0"/>
                        <a:t>P</a:t>
                      </a:r>
                      <a:r>
                        <a:rPr lang="en-US" baseline="-25000" dirty="0" err="1" smtClean="0"/>
                        <a:t>min</a:t>
                      </a:r>
                      <a:r>
                        <a:rPr lang="en-US" dirty="0" smtClean="0"/>
                        <a:t> (mbar)</a:t>
                      </a:r>
                      <a:endParaRPr lang="en-GB" dirty="0"/>
                    </a:p>
                  </a:txBody>
                  <a:tcPr/>
                </a:tc>
                <a:tc>
                  <a:txBody>
                    <a:bodyPr/>
                    <a:lstStyle/>
                    <a:p>
                      <a:pPr algn="ctr"/>
                      <a:r>
                        <a:rPr lang="en-US" dirty="0" smtClean="0"/>
                        <a:t>3*10</a:t>
                      </a:r>
                      <a:r>
                        <a:rPr lang="en-US" baseline="30000" dirty="0" smtClean="0"/>
                        <a:t>-6</a:t>
                      </a:r>
                      <a:endParaRPr lang="en-GB" baseline="30000" dirty="0"/>
                    </a:p>
                  </a:txBody>
                  <a:tcPr/>
                </a:tc>
                <a:tc>
                  <a:txBody>
                    <a:bodyPr/>
                    <a:lstStyle/>
                    <a:p>
                      <a:pPr algn="ctr"/>
                      <a:r>
                        <a:rPr lang="en-US" dirty="0" smtClean="0"/>
                        <a:t>6*10</a:t>
                      </a:r>
                      <a:r>
                        <a:rPr lang="en-US" baseline="30000" dirty="0" smtClean="0"/>
                        <a:t>-6</a:t>
                      </a:r>
                      <a:endParaRPr lang="en-GB" baseline="30000" dirty="0"/>
                    </a:p>
                  </a:txBody>
                  <a:tcPr/>
                </a:tc>
              </a:tr>
              <a:tr h="370840">
                <a:tc>
                  <a:txBody>
                    <a:bodyPr/>
                    <a:lstStyle/>
                    <a:p>
                      <a:pPr algn="ctr"/>
                      <a:r>
                        <a:rPr lang="en-US" dirty="0" err="1" smtClean="0"/>
                        <a:t>P</a:t>
                      </a:r>
                      <a:r>
                        <a:rPr lang="en-US" baseline="-25000" dirty="0" err="1" smtClean="0"/>
                        <a:t>max</a:t>
                      </a:r>
                      <a:r>
                        <a:rPr lang="en-US" dirty="0" smtClean="0"/>
                        <a:t> (mbar)</a:t>
                      </a:r>
                      <a:endParaRPr lang="en-GB" dirty="0"/>
                    </a:p>
                  </a:txBody>
                  <a:tcPr/>
                </a:tc>
                <a:tc>
                  <a:txBody>
                    <a:bodyPr/>
                    <a:lstStyle/>
                    <a:p>
                      <a:pPr algn="ctr"/>
                      <a:r>
                        <a:rPr lang="en-US" dirty="0" smtClean="0"/>
                        <a:t>4*10</a:t>
                      </a:r>
                      <a:r>
                        <a:rPr lang="en-US" baseline="30000" dirty="0" smtClean="0"/>
                        <a:t>-5</a:t>
                      </a:r>
                      <a:endParaRPr lang="en-GB" baseline="300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4*10</a:t>
                      </a:r>
                      <a:r>
                        <a:rPr lang="en-US" baseline="30000" dirty="0" smtClean="0"/>
                        <a:t>-5</a:t>
                      </a:r>
                      <a:endParaRPr lang="en-GB" baseline="30000" dirty="0" smtClean="0"/>
                    </a:p>
                  </a:txBody>
                  <a:tcPr/>
                </a:tc>
              </a:tr>
            </a:tbl>
          </a:graphicData>
        </a:graphic>
      </p:graphicFrame>
      <p:sp>
        <p:nvSpPr>
          <p:cNvPr id="3" name="Footer Placeholder 2"/>
          <p:cNvSpPr>
            <a:spLocks noGrp="1"/>
          </p:cNvSpPr>
          <p:nvPr>
            <p:ph type="ftr" sz="quarter" idx="11"/>
          </p:nvPr>
        </p:nvSpPr>
        <p:spPr>
          <a:xfrm>
            <a:off x="6284912" y="6453336"/>
            <a:ext cx="2895600" cy="365125"/>
          </a:xfrm>
        </p:spPr>
        <p:txBody>
          <a:bodyPr/>
          <a:lstStyle/>
          <a:p>
            <a:r>
              <a:rPr lang="en-US" dirty="0" smtClean="0"/>
              <a:t>Linac4 Ion Source Review - 14th November 2013</a:t>
            </a:r>
            <a:endParaRPr lang="en-GB" dirty="0"/>
          </a:p>
        </p:txBody>
      </p:sp>
    </p:spTree>
    <p:extLst>
      <p:ext uri="{BB962C8B-B14F-4D97-AF65-F5344CB8AC3E}">
        <p14:creationId xmlns:p14="http://schemas.microsoft.com/office/powerpoint/2010/main" val="388409685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99392"/>
            <a:ext cx="8229600" cy="1143000"/>
          </a:xfrm>
        </p:spPr>
        <p:txBody>
          <a:bodyPr>
            <a:normAutofit/>
          </a:bodyPr>
          <a:lstStyle/>
          <a:p>
            <a:r>
              <a:rPr lang="en-US" sz="2800" b="1" dirty="0" smtClean="0"/>
              <a:t>Monitoring the pressure in the RFQ</a:t>
            </a:r>
            <a:endParaRPr lang="en-GB" sz="2800" b="1" dirty="0"/>
          </a:p>
        </p:txBody>
      </p:sp>
      <p:sp>
        <p:nvSpPr>
          <p:cNvPr id="3" name="Content Placeholder 2"/>
          <p:cNvSpPr>
            <a:spLocks noGrp="1"/>
          </p:cNvSpPr>
          <p:nvPr>
            <p:ph idx="1"/>
          </p:nvPr>
        </p:nvSpPr>
        <p:spPr>
          <a:xfrm>
            <a:off x="395536" y="764704"/>
            <a:ext cx="8229600" cy="3456384"/>
          </a:xfrm>
        </p:spPr>
        <p:txBody>
          <a:bodyPr>
            <a:normAutofit/>
          </a:bodyPr>
          <a:lstStyle/>
          <a:p>
            <a:pPr algn="just"/>
            <a:r>
              <a:rPr lang="en-US" sz="1600" dirty="0" smtClean="0"/>
              <a:t>The pressure is monitored via two cold cathode gauges, positioned on the first and third tank.</a:t>
            </a:r>
          </a:p>
          <a:p>
            <a:pPr algn="just"/>
            <a:r>
              <a:rPr lang="en-US" sz="1600" dirty="0" smtClean="0"/>
              <a:t>The RF is interlocked by two ion pumps located at each end of the RFQ and the cold cathode gauge positioned on the first tank: the valves are interlocked at 1*10</a:t>
            </a:r>
            <a:r>
              <a:rPr lang="en-US" sz="1600" baseline="30000" dirty="0" smtClean="0"/>
              <a:t>-6</a:t>
            </a:r>
            <a:r>
              <a:rPr lang="en-US" sz="1600" dirty="0" smtClean="0"/>
              <a:t> mbar, the RF is interlocked at 5*10</a:t>
            </a:r>
            <a:r>
              <a:rPr lang="en-US" sz="1600" baseline="30000" dirty="0" smtClean="0"/>
              <a:t>-7</a:t>
            </a:r>
            <a:r>
              <a:rPr lang="en-US" sz="1600" dirty="0" smtClean="0"/>
              <a:t> mbar.</a:t>
            </a:r>
          </a:p>
          <a:p>
            <a:pPr algn="just"/>
            <a:r>
              <a:rPr lang="en-US" sz="1600" dirty="0" smtClean="0"/>
              <a:t>We do not have any fast acquisition on these penning gauges: the data are logged with a time interval which is longer than 2s, which is sufficient for monitoring the vacuum pressure in the RFQ. </a:t>
            </a:r>
          </a:p>
          <a:p>
            <a:pPr algn="just"/>
            <a:r>
              <a:rPr lang="en-US" sz="1600" dirty="0" smtClean="0"/>
              <a:t>In case we need the fast logging, we can access the data the L4 IS team have.</a:t>
            </a:r>
          </a:p>
          <a:p>
            <a:pPr algn="just"/>
            <a:r>
              <a:rPr lang="en-US" sz="1600" dirty="0" smtClean="0"/>
              <a:t>On the RFQ a dedicated residual gas analyzer is mounted: it has been used during the commissioning phase of the source and the RFQ in order to monitor the partial pressures of several gaseous species. Their evolution was monitored during the RF commissioning as well as during the NEG pump activation.</a:t>
            </a:r>
          </a:p>
        </p:txBody>
      </p:sp>
      <p:pic>
        <p:nvPicPr>
          <p:cNvPr id="4" name="Picture 3"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3933056"/>
            <a:ext cx="8604448" cy="2808015"/>
          </a:xfrm>
          <a:prstGeom prst="rect">
            <a:avLst/>
          </a:prstGeom>
        </p:spPr>
      </p:pic>
      <p:sp>
        <p:nvSpPr>
          <p:cNvPr id="5" name="Footer Placeholder 4"/>
          <p:cNvSpPr>
            <a:spLocks noGrp="1"/>
          </p:cNvSpPr>
          <p:nvPr>
            <p:ph type="ftr" sz="quarter" idx="11"/>
          </p:nvPr>
        </p:nvSpPr>
        <p:spPr/>
        <p:txBody>
          <a:bodyPr/>
          <a:lstStyle/>
          <a:p>
            <a:r>
              <a:rPr lang="en-US" smtClean="0"/>
              <a:t>Linac4 Ion Source Review - 14th November 2013</a:t>
            </a:r>
            <a:endParaRPr lang="en-GB"/>
          </a:p>
        </p:txBody>
      </p:sp>
    </p:spTree>
    <p:extLst>
      <p:ext uri="{BB962C8B-B14F-4D97-AF65-F5344CB8AC3E}">
        <p14:creationId xmlns:p14="http://schemas.microsoft.com/office/powerpoint/2010/main" val="323775882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4888" y="44624"/>
            <a:ext cx="8229600" cy="1143000"/>
          </a:xfrm>
        </p:spPr>
        <p:txBody>
          <a:bodyPr>
            <a:noAutofit/>
          </a:bodyPr>
          <a:lstStyle/>
          <a:p>
            <a:r>
              <a:rPr lang="en-US" sz="2800" b="1" dirty="0" smtClean="0"/>
              <a:t>RGA signals during beam transmission in the RFQ: effect of beam losses.</a:t>
            </a:r>
            <a:endParaRPr lang="en-GB" sz="2800" b="1" dirty="0"/>
          </a:p>
        </p:txBody>
      </p:sp>
      <p:graphicFrame>
        <p:nvGraphicFramePr>
          <p:cNvPr id="3" name="Object 2"/>
          <p:cNvGraphicFramePr>
            <a:graphicFrameLocks noChangeAspect="1"/>
          </p:cNvGraphicFramePr>
          <p:nvPr>
            <p:extLst>
              <p:ext uri="{D42A27DB-BD31-4B8C-83A1-F6EECF244321}">
                <p14:modId xmlns:p14="http://schemas.microsoft.com/office/powerpoint/2010/main" val="4080727886"/>
              </p:ext>
            </p:extLst>
          </p:nvPr>
        </p:nvGraphicFramePr>
        <p:xfrm>
          <a:off x="-226148" y="1412776"/>
          <a:ext cx="7318428" cy="5112569"/>
        </p:xfrm>
        <a:graphic>
          <a:graphicData uri="http://schemas.openxmlformats.org/presentationml/2006/ole">
            <mc:AlternateContent xmlns:mc="http://schemas.openxmlformats.org/markup-compatibility/2006">
              <mc:Choice xmlns:v="urn:schemas-microsoft-com:vml" Requires="v">
                <p:oleObj spid="_x0000_s3279" name="Graph" r:id="rId3" imgW="4160160" imgH="2907360" progId="Origin50.Graph">
                  <p:embed/>
                </p:oleObj>
              </mc:Choice>
              <mc:Fallback>
                <p:oleObj name="Graph" r:id="rId3" imgW="4160160" imgH="2907360" progId="Origin50.Graph">
                  <p:embed/>
                  <p:pic>
                    <p:nvPicPr>
                      <p:cNvPr id="0" name=""/>
                      <p:cNvPicPr/>
                      <p:nvPr/>
                    </p:nvPicPr>
                    <p:blipFill>
                      <a:blip r:embed="rId4"/>
                      <a:stretch>
                        <a:fillRect/>
                      </a:stretch>
                    </p:blipFill>
                    <p:spPr>
                      <a:xfrm>
                        <a:off x="-226148" y="1412776"/>
                        <a:ext cx="7318428" cy="5112569"/>
                      </a:xfrm>
                      <a:prstGeom prst="rect">
                        <a:avLst/>
                      </a:prstGeom>
                    </p:spPr>
                  </p:pic>
                </p:oleObj>
              </mc:Fallback>
            </mc:AlternateContent>
          </a:graphicData>
        </a:graphic>
      </p:graphicFrame>
      <p:sp>
        <p:nvSpPr>
          <p:cNvPr id="4" name="TextBox 3"/>
          <p:cNvSpPr txBox="1"/>
          <p:nvPr/>
        </p:nvSpPr>
        <p:spPr>
          <a:xfrm>
            <a:off x="6099768" y="1967351"/>
            <a:ext cx="3059832" cy="3139321"/>
          </a:xfrm>
          <a:prstGeom prst="rect">
            <a:avLst/>
          </a:prstGeom>
          <a:noFill/>
        </p:spPr>
        <p:txBody>
          <a:bodyPr wrap="square" rtlCol="0">
            <a:spAutoFit/>
          </a:bodyPr>
          <a:lstStyle/>
          <a:p>
            <a:r>
              <a:rPr lang="en-US" dirty="0" smtClean="0"/>
              <a:t>The residual gas analyzer was monitoring the ionic current of several gaseous species during the transmission measurement.</a:t>
            </a:r>
          </a:p>
          <a:p>
            <a:pPr algn="just"/>
            <a:endParaRPr lang="en-US" dirty="0"/>
          </a:p>
          <a:p>
            <a:r>
              <a:rPr lang="en-US" dirty="0" smtClean="0"/>
              <a:t>H</a:t>
            </a:r>
            <a:r>
              <a:rPr lang="en-US" baseline="-25000" dirty="0" smtClean="0"/>
              <a:t>2</a:t>
            </a:r>
            <a:r>
              <a:rPr lang="en-US" dirty="0" smtClean="0"/>
              <a:t> Injection ( 5*10</a:t>
            </a:r>
            <a:r>
              <a:rPr lang="en-US" baseline="30000" dirty="0" smtClean="0"/>
              <a:t>-7</a:t>
            </a:r>
            <a:r>
              <a:rPr lang="en-US" dirty="0" smtClean="0"/>
              <a:t> – </a:t>
            </a:r>
            <a:r>
              <a:rPr lang="en-US" dirty="0"/>
              <a:t>2</a:t>
            </a:r>
            <a:r>
              <a:rPr lang="en-US" dirty="0" smtClean="0"/>
              <a:t>*10</a:t>
            </a:r>
            <a:r>
              <a:rPr lang="en-US" baseline="30000" dirty="0" smtClean="0"/>
              <a:t>-6</a:t>
            </a:r>
            <a:r>
              <a:rPr lang="en-US" dirty="0" smtClean="0"/>
              <a:t> mbar), H</a:t>
            </a:r>
            <a:r>
              <a:rPr lang="en-US" baseline="-25000" dirty="0" smtClean="0"/>
              <a:t>2</a:t>
            </a:r>
            <a:r>
              <a:rPr lang="en-US" dirty="0" smtClean="0"/>
              <a:t> leading gas;</a:t>
            </a:r>
          </a:p>
          <a:p>
            <a:r>
              <a:rPr lang="en-US" dirty="0" smtClean="0"/>
              <a:t>Sparking activities of the RFQ (beam lost): CO, CO</a:t>
            </a:r>
            <a:r>
              <a:rPr lang="en-US" baseline="-25000" dirty="0" smtClean="0"/>
              <a:t>2</a:t>
            </a:r>
            <a:r>
              <a:rPr lang="en-US" dirty="0" smtClean="0"/>
              <a:t>, CH</a:t>
            </a:r>
            <a:r>
              <a:rPr lang="en-US" baseline="-25000" dirty="0" smtClean="0"/>
              <a:t>4</a:t>
            </a:r>
            <a:r>
              <a:rPr lang="en-US" dirty="0" smtClean="0"/>
              <a:t>, C</a:t>
            </a:r>
            <a:r>
              <a:rPr lang="en-US" baseline="-25000" dirty="0" smtClean="0"/>
              <a:t>4</a:t>
            </a:r>
            <a:r>
              <a:rPr lang="en-US" dirty="0" smtClean="0"/>
              <a:t>H</a:t>
            </a:r>
            <a:r>
              <a:rPr lang="en-US" baseline="-25000" dirty="0" smtClean="0"/>
              <a:t>7</a:t>
            </a:r>
            <a:r>
              <a:rPr lang="en-US" dirty="0" smtClean="0"/>
              <a:t>, C</a:t>
            </a:r>
            <a:r>
              <a:rPr lang="en-US" baseline="-25000" dirty="0" smtClean="0"/>
              <a:t>4</a:t>
            </a:r>
            <a:r>
              <a:rPr lang="en-US" dirty="0" smtClean="0"/>
              <a:t>H</a:t>
            </a:r>
            <a:r>
              <a:rPr lang="en-US" baseline="-25000" dirty="0" smtClean="0"/>
              <a:t>9</a:t>
            </a:r>
            <a:r>
              <a:rPr lang="en-US" dirty="0" smtClean="0"/>
              <a:t>.</a:t>
            </a:r>
            <a:endParaRPr lang="en-GB" dirty="0"/>
          </a:p>
        </p:txBody>
      </p:sp>
      <p:sp>
        <p:nvSpPr>
          <p:cNvPr id="5" name="Oval 4"/>
          <p:cNvSpPr/>
          <p:nvPr/>
        </p:nvSpPr>
        <p:spPr>
          <a:xfrm>
            <a:off x="1331640" y="2866676"/>
            <a:ext cx="1401523" cy="236788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Oval 5"/>
          <p:cNvSpPr/>
          <p:nvPr/>
        </p:nvSpPr>
        <p:spPr>
          <a:xfrm>
            <a:off x="2771800" y="2636912"/>
            <a:ext cx="1800200" cy="252028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Arrow Connector 8"/>
          <p:cNvCxnSpPr/>
          <p:nvPr/>
        </p:nvCxnSpPr>
        <p:spPr>
          <a:xfrm>
            <a:off x="870781" y="1700808"/>
            <a:ext cx="676883" cy="47182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36512" y="1126485"/>
            <a:ext cx="1728192" cy="646331"/>
          </a:xfrm>
          <a:prstGeom prst="rect">
            <a:avLst/>
          </a:prstGeom>
          <a:noFill/>
        </p:spPr>
        <p:txBody>
          <a:bodyPr wrap="square" rtlCol="0">
            <a:spAutoFit/>
          </a:bodyPr>
          <a:lstStyle/>
          <a:p>
            <a:pPr algn="ctr"/>
            <a:r>
              <a:rPr lang="en-US" dirty="0" smtClean="0"/>
              <a:t>Source and LEBT gas load</a:t>
            </a:r>
            <a:endParaRPr lang="en-GB" dirty="0"/>
          </a:p>
        </p:txBody>
      </p:sp>
      <p:sp>
        <p:nvSpPr>
          <p:cNvPr id="7" name="Footer Placeholder 6"/>
          <p:cNvSpPr>
            <a:spLocks noGrp="1"/>
          </p:cNvSpPr>
          <p:nvPr>
            <p:ph type="ftr" sz="quarter" idx="11"/>
          </p:nvPr>
        </p:nvSpPr>
        <p:spPr/>
        <p:txBody>
          <a:bodyPr/>
          <a:lstStyle/>
          <a:p>
            <a:r>
              <a:rPr lang="en-US" smtClean="0"/>
              <a:t>Linac4 Ion Source Review - 14th November 2013</a:t>
            </a:r>
            <a:endParaRPr lang="en-GB"/>
          </a:p>
        </p:txBody>
      </p:sp>
    </p:spTree>
    <p:extLst>
      <p:ext uri="{BB962C8B-B14F-4D97-AF65-F5344CB8AC3E}">
        <p14:creationId xmlns:p14="http://schemas.microsoft.com/office/powerpoint/2010/main" val="688890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arn(inVertical)">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14571</TotalTime>
  <Words>2105</Words>
  <Application>Microsoft Office PowerPoint</Application>
  <PresentationFormat>On-screen Show (4:3)</PresentationFormat>
  <Paragraphs>311</Paragraphs>
  <Slides>17</Slides>
  <Notes>3</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17</vt:i4>
      </vt:variant>
    </vt:vector>
  </HeadingPairs>
  <TitlesOfParts>
    <vt:vector size="19" baseType="lpstr">
      <vt:lpstr>Office Theme</vt:lpstr>
      <vt:lpstr>Graph</vt:lpstr>
      <vt:lpstr>Linac4 Ion Source commissioning: Vacuum Aspects</vt:lpstr>
      <vt:lpstr>Outline</vt:lpstr>
      <vt:lpstr>Vacuum lay-out</vt:lpstr>
      <vt:lpstr>Vacuum lay-out</vt:lpstr>
      <vt:lpstr>Vacuum Simulation benchmark: plasma chamber</vt:lpstr>
      <vt:lpstr>Vacuum Simulation benchmark: LEBT </vt:lpstr>
      <vt:lpstr>Operation of the IS at 2 Hz?</vt:lpstr>
      <vt:lpstr>Monitoring the pressure in the RFQ</vt:lpstr>
      <vt:lpstr>RGA signals during beam transmission in the RFQ: effect of beam losses.</vt:lpstr>
      <vt:lpstr>NEG pumps activation: monitoring &amp; regeneration</vt:lpstr>
      <vt:lpstr>Source Assembly and leak tightness </vt:lpstr>
      <vt:lpstr>Source Assembly and leak tightness </vt:lpstr>
      <vt:lpstr>Maintenance and resources (1): Ion sources</vt:lpstr>
      <vt:lpstr>Maintenance and resources (2): Man power and Material costs</vt:lpstr>
      <vt:lpstr>Maintenance and resources (3): Additional tasks</vt:lpstr>
      <vt:lpstr>Achievements</vt:lpstr>
      <vt:lpstr>Conclusions/summary</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Lina4 Source commissioning: Vacuum Aspects</dc:title>
  <dc:creator>cpasquin</dc:creator>
  <cp:lastModifiedBy>cpasquin</cp:lastModifiedBy>
  <cp:revision>175</cp:revision>
  <cp:lastPrinted>2013-11-06T10:45:43Z</cp:lastPrinted>
  <dcterms:created xsi:type="dcterms:W3CDTF">2013-09-26T07:57:29Z</dcterms:created>
  <dcterms:modified xsi:type="dcterms:W3CDTF">2013-11-13T10:11:34Z</dcterms:modified>
</cp:coreProperties>
</file>