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notesSlides/notesSlide15.xml" ContentType="application/vnd.openxmlformats-officedocument.presentationml.notesSlide+xml"/>
  <Override PartName="/ppt/charts/chart10.xml" ContentType="application/vnd.openxmlformats-officedocument.drawingml.chart+xml"/>
  <Override PartName="/ppt/notesSlides/notesSlide16.xml" ContentType="application/vnd.openxmlformats-officedocument.presentationml.notesSlide+xml"/>
  <Override PartName="/ppt/charts/chart11.xml" ContentType="application/vnd.openxmlformats-officedocument.drawingml.chart+xml"/>
  <Override PartName="/ppt/notesSlides/notesSlide17.xml" ContentType="application/vnd.openxmlformats-officedocument.presentationml.notesSlide+xml"/>
  <Override PartName="/ppt/charts/chart1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5" r:id="rId3"/>
    <p:sldId id="284" r:id="rId4"/>
    <p:sldId id="285" r:id="rId5"/>
    <p:sldId id="289" r:id="rId6"/>
    <p:sldId id="257" r:id="rId7"/>
    <p:sldId id="293" r:id="rId8"/>
    <p:sldId id="294" r:id="rId9"/>
    <p:sldId id="295" r:id="rId10"/>
    <p:sldId id="261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6" r:id="rId20"/>
    <p:sldId id="292" r:id="rId21"/>
    <p:sldId id="288" r:id="rId22"/>
    <p:sldId id="270" r:id="rId23"/>
    <p:sldId id="272" r:id="rId24"/>
    <p:sldId id="273" r:id="rId25"/>
    <p:sldId id="287" r:id="rId26"/>
    <p:sldId id="27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FF"/>
    <a:srgbClr val="FF3333"/>
    <a:srgbClr val="3333FF"/>
    <a:srgbClr val="33FF33"/>
    <a:srgbClr val="00FF0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4660"/>
  </p:normalViewPr>
  <p:slideViewPr>
    <p:cSldViewPr>
      <p:cViewPr varScale="1">
        <p:scale>
          <a:sx n="69" d="100"/>
          <a:sy n="69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4SourceLEBT\TestData\2013_02_19\2013_02_19_DESY_plasma_generato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508858267716536"/>
          <c:y val="0.29519962962962965"/>
          <c:w val="0.74539874823339392"/>
          <c:h val="0.59890523552976926"/>
        </c:manualLayout>
      </c:layout>
      <c:scatterChart>
        <c:scatterStyle val="lineMarker"/>
        <c:varyColors val="0"/>
        <c:ser>
          <c:idx val="0"/>
          <c:order val="0"/>
          <c:tx>
            <c:v>Plasma generator Meas</c:v>
          </c:tx>
          <c:spPr>
            <a:ln w="15875">
              <a:solidFill>
                <a:srgbClr val="3333FF"/>
              </a:solidFill>
            </a:ln>
          </c:spPr>
          <c:marker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xVal>
            <c:numRef>
              <c:f>'Measurement Net'!$AF$27:$AF$35</c:f>
              <c:numCache>
                <c:formatCode>General</c:formatCode>
                <c:ptCount val="9"/>
                <c:pt idx="0">
                  <c:v>3.1272379670176764E-2</c:v>
                </c:pt>
                <c:pt idx="1">
                  <c:v>3.2769258633860154E-2</c:v>
                </c:pt>
                <c:pt idx="2">
                  <c:v>3.4459205816281258E-2</c:v>
                </c:pt>
                <c:pt idx="3">
                  <c:v>3.6144830932516393E-2</c:v>
                </c:pt>
                <c:pt idx="4">
                  <c:v>3.7756538636423781E-2</c:v>
                </c:pt>
                <c:pt idx="5">
                  <c:v>3.9201816974075203E-2</c:v>
                </c:pt>
                <c:pt idx="6">
                  <c:v>4.1904188303630081E-2</c:v>
                </c:pt>
                <c:pt idx="7">
                  <c:v>4.2361279384581833E-2</c:v>
                </c:pt>
                <c:pt idx="8">
                  <c:v>4.426031975907932E-2</c:v>
                </c:pt>
              </c:numCache>
            </c:numRef>
          </c:xVal>
          <c:yVal>
            <c:numRef>
              <c:f>'Measurement Net'!$G$27:$G$35</c:f>
              <c:numCache>
                <c:formatCode>General</c:formatCode>
                <c:ptCount val="9"/>
                <c:pt idx="0">
                  <c:v>1.0198472443890745</c:v>
                </c:pt>
                <c:pt idx="1">
                  <c:v>1.0588858153798355</c:v>
                </c:pt>
                <c:pt idx="2">
                  <c:v>1.0777955112616449</c:v>
                </c:pt>
                <c:pt idx="3">
                  <c:v>1.1455624853234401</c:v>
                </c:pt>
                <c:pt idx="4">
                  <c:v>1.2117420428177388</c:v>
                </c:pt>
                <c:pt idx="5">
                  <c:v>1.2409009317375845</c:v>
                </c:pt>
                <c:pt idx="6">
                  <c:v>1.3059206928529621</c:v>
                </c:pt>
                <c:pt idx="7">
                  <c:v>1.38447640009393</c:v>
                </c:pt>
                <c:pt idx="8">
                  <c:v>1.4740306705246935</c:v>
                </c:pt>
              </c:numCache>
            </c:numRef>
          </c:yVal>
          <c:smooth val="0"/>
        </c:ser>
        <c:ser>
          <c:idx val="4"/>
          <c:order val="1"/>
          <c:tx>
            <c:v>Plasma generator Sim</c:v>
          </c:tx>
          <c:spPr>
            <a:ln w="15875">
              <a:solidFill>
                <a:srgbClr val="33337F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337F"/>
                </a:solidFill>
              </a:ln>
            </c:spPr>
          </c:marker>
          <c:xVal>
            <c:numRef>
              <c:f>'Simulation004 rf'!$AG$63:$AG$68</c:f>
              <c:numCache>
                <c:formatCode>General</c:formatCode>
                <c:ptCount val="6"/>
                <c:pt idx="0">
                  <c:v>3.0135847212666583E-2</c:v>
                </c:pt>
                <c:pt idx="1">
                  <c:v>3.3149431933933236E-2</c:v>
                </c:pt>
                <c:pt idx="2">
                  <c:v>3.6163016655199894E-2</c:v>
                </c:pt>
                <c:pt idx="3">
                  <c:v>3.9176601376466551E-2</c:v>
                </c:pt>
                <c:pt idx="4">
                  <c:v>4.2190186097733208E-2</c:v>
                </c:pt>
                <c:pt idx="5">
                  <c:v>4.5203770818999872E-2</c:v>
                </c:pt>
              </c:numCache>
            </c:numRef>
          </c:xVal>
          <c:yVal>
            <c:numRef>
              <c:f>'Simulation004 rf'!$U$70:$U$75</c:f>
              <c:numCache>
                <c:formatCode>General</c:formatCode>
                <c:ptCount val="6"/>
                <c:pt idx="0">
                  <c:v>0.97830000000000006</c:v>
                </c:pt>
                <c:pt idx="1">
                  <c:v>1.0528999999999999</c:v>
                </c:pt>
                <c:pt idx="2">
                  <c:v>1.1305999999999998</c:v>
                </c:pt>
                <c:pt idx="3">
                  <c:v>1.2095</c:v>
                </c:pt>
                <c:pt idx="4">
                  <c:v>1.2878000000000001</c:v>
                </c:pt>
                <c:pt idx="5">
                  <c:v>1.3669</c:v>
                </c:pt>
              </c:numCache>
            </c:numRef>
          </c:yVal>
          <c:smooth val="0"/>
        </c:ser>
        <c:ser>
          <c:idx val="1"/>
          <c:order val="2"/>
          <c:tx>
            <c:v>Puller Meas</c:v>
          </c:tx>
          <c:spPr>
            <a:ln w="15875">
              <a:solidFill>
                <a:srgbClr val="FF3333"/>
              </a:solidFill>
              <a:prstDash val="solid"/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Net'!$AF$27:$AF$35</c:f>
              <c:numCache>
                <c:formatCode>General</c:formatCode>
                <c:ptCount val="9"/>
                <c:pt idx="0">
                  <c:v>3.1272379670176764E-2</c:v>
                </c:pt>
                <c:pt idx="1">
                  <c:v>3.2769258633860154E-2</c:v>
                </c:pt>
                <c:pt idx="2">
                  <c:v>3.4459205816281258E-2</c:v>
                </c:pt>
                <c:pt idx="3">
                  <c:v>3.6144830932516393E-2</c:v>
                </c:pt>
                <c:pt idx="4">
                  <c:v>3.7756538636423781E-2</c:v>
                </c:pt>
                <c:pt idx="5">
                  <c:v>3.9201816974075203E-2</c:v>
                </c:pt>
                <c:pt idx="6">
                  <c:v>4.1904188303630081E-2</c:v>
                </c:pt>
                <c:pt idx="7">
                  <c:v>4.2361279384581833E-2</c:v>
                </c:pt>
                <c:pt idx="8">
                  <c:v>4.426031975907932E-2</c:v>
                </c:pt>
              </c:numCache>
            </c:numRef>
          </c:xVal>
          <c:yVal>
            <c:numRef>
              <c:f>'Measurement Net'!$H$27:$H$35</c:f>
              <c:numCache>
                <c:formatCode>General</c:formatCode>
                <c:ptCount val="9"/>
                <c:pt idx="0">
                  <c:v>0.12379827630536801</c:v>
                </c:pt>
                <c:pt idx="1">
                  <c:v>0.12600362832386727</c:v>
                </c:pt>
                <c:pt idx="2">
                  <c:v>0.12660767423811228</c:v>
                </c:pt>
                <c:pt idx="3">
                  <c:v>0.12946331934997274</c:v>
                </c:pt>
                <c:pt idx="4">
                  <c:v>0.1346710085133988</c:v>
                </c:pt>
                <c:pt idx="5">
                  <c:v>0.13768103060286321</c:v>
                </c:pt>
                <c:pt idx="6">
                  <c:v>0.14207960306625622</c:v>
                </c:pt>
                <c:pt idx="7">
                  <c:v>0.14939381311915176</c:v>
                </c:pt>
                <c:pt idx="8">
                  <c:v>0.15689915256058673</c:v>
                </c:pt>
              </c:numCache>
            </c:numRef>
          </c:yVal>
          <c:smooth val="0"/>
        </c:ser>
        <c:ser>
          <c:idx val="5"/>
          <c:order val="3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rf'!$AG$63:$AG$68</c:f>
              <c:numCache>
                <c:formatCode>General</c:formatCode>
                <c:ptCount val="6"/>
                <c:pt idx="0">
                  <c:v>3.0135847212666583E-2</c:v>
                </c:pt>
                <c:pt idx="1">
                  <c:v>3.3149431933933236E-2</c:v>
                </c:pt>
                <c:pt idx="2">
                  <c:v>3.6163016655199894E-2</c:v>
                </c:pt>
                <c:pt idx="3">
                  <c:v>3.9176601376466551E-2</c:v>
                </c:pt>
                <c:pt idx="4">
                  <c:v>4.2190186097733208E-2</c:v>
                </c:pt>
                <c:pt idx="5">
                  <c:v>4.5203770818999872E-2</c:v>
                </c:pt>
              </c:numCache>
            </c:numRef>
          </c:xVal>
          <c:yVal>
            <c:numRef>
              <c:f>'Simulation004 rf'!$Y$70:$Y$75</c:f>
              <c:numCache>
                <c:formatCode>General</c:formatCode>
                <c:ptCount val="6"/>
                <c:pt idx="0">
                  <c:v>6.8012299999999998E-2</c:v>
                </c:pt>
                <c:pt idx="1">
                  <c:v>6.7827700000000005E-2</c:v>
                </c:pt>
                <c:pt idx="2">
                  <c:v>6.9031400000000007E-2</c:v>
                </c:pt>
                <c:pt idx="3">
                  <c:v>6.6528000000000004E-2</c:v>
                </c:pt>
                <c:pt idx="4">
                  <c:v>6.7406800000000003E-2</c:v>
                </c:pt>
                <c:pt idx="5">
                  <c:v>7.35508E-2</c:v>
                </c:pt>
              </c:numCache>
            </c:numRef>
          </c:yVal>
          <c:smooth val="0"/>
        </c:ser>
        <c:ser>
          <c:idx val="2"/>
          <c:order val="4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Net'!$AF$27:$AF$35</c:f>
              <c:numCache>
                <c:formatCode>General</c:formatCode>
                <c:ptCount val="9"/>
                <c:pt idx="0">
                  <c:v>3.1272379670176764E-2</c:v>
                </c:pt>
                <c:pt idx="1">
                  <c:v>3.2769258633860154E-2</c:v>
                </c:pt>
                <c:pt idx="2">
                  <c:v>3.4459205816281258E-2</c:v>
                </c:pt>
                <c:pt idx="3">
                  <c:v>3.6144830932516393E-2</c:v>
                </c:pt>
                <c:pt idx="4">
                  <c:v>3.7756538636423781E-2</c:v>
                </c:pt>
                <c:pt idx="5">
                  <c:v>3.9201816974075203E-2</c:v>
                </c:pt>
                <c:pt idx="6">
                  <c:v>4.1904188303630081E-2</c:v>
                </c:pt>
                <c:pt idx="7">
                  <c:v>4.2361279384581833E-2</c:v>
                </c:pt>
                <c:pt idx="8">
                  <c:v>4.426031975907932E-2</c:v>
                </c:pt>
              </c:numCache>
            </c:numRef>
          </c:xVal>
          <c:yVal>
            <c:numRef>
              <c:f>'Measurement Net'!$I$27:$I$35</c:f>
              <c:numCache>
                <c:formatCode>General</c:formatCode>
                <c:ptCount val="9"/>
                <c:pt idx="0">
                  <c:v>0.80380168039132149</c:v>
                </c:pt>
                <c:pt idx="1">
                  <c:v>0.8416025408854092</c:v>
                </c:pt>
                <c:pt idx="2">
                  <c:v>0.86300590246407083</c:v>
                </c:pt>
                <c:pt idx="3">
                  <c:v>0.92313786611794479</c:v>
                </c:pt>
                <c:pt idx="4">
                  <c:v>0.98397987669700893</c:v>
                </c:pt>
                <c:pt idx="5">
                  <c:v>1.0096806460471801</c:v>
                </c:pt>
                <c:pt idx="6">
                  <c:v>1.0715322287274467</c:v>
                </c:pt>
                <c:pt idx="7">
                  <c:v>1.1433880860175669</c:v>
                </c:pt>
                <c:pt idx="8">
                  <c:v>1.2192808625637306</c:v>
                </c:pt>
              </c:numCache>
            </c:numRef>
          </c:yVal>
          <c:smooth val="0"/>
        </c:ser>
        <c:ser>
          <c:idx val="6"/>
          <c:order val="5"/>
          <c:tx>
            <c:v>Electron dump Sim</c:v>
          </c:tx>
          <c:spPr>
            <a:ln w="15875">
              <a:solidFill>
                <a:srgbClr val="337F33"/>
              </a:solidFill>
              <a:prstDash val="sys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rf'!$AG$63:$AG$68</c:f>
              <c:numCache>
                <c:formatCode>General</c:formatCode>
                <c:ptCount val="6"/>
                <c:pt idx="0">
                  <c:v>3.0135847212666583E-2</c:v>
                </c:pt>
                <c:pt idx="1">
                  <c:v>3.3149431933933236E-2</c:v>
                </c:pt>
                <c:pt idx="2">
                  <c:v>3.6163016655199894E-2</c:v>
                </c:pt>
                <c:pt idx="3">
                  <c:v>3.9176601376466551E-2</c:v>
                </c:pt>
                <c:pt idx="4">
                  <c:v>4.2190186097733208E-2</c:v>
                </c:pt>
                <c:pt idx="5">
                  <c:v>4.5203770818999872E-2</c:v>
                </c:pt>
              </c:numCache>
            </c:numRef>
          </c:xVal>
          <c:yVal>
            <c:numRef>
              <c:f>'Simulation004 rf'!$Z$70:$Z$75</c:f>
              <c:numCache>
                <c:formatCode>General</c:formatCode>
                <c:ptCount val="6"/>
                <c:pt idx="0">
                  <c:v>0.89785300000000001</c:v>
                </c:pt>
                <c:pt idx="1">
                  <c:v>0.97114100000000003</c:v>
                </c:pt>
                <c:pt idx="2">
                  <c:v>1.0470299999999999</c:v>
                </c:pt>
                <c:pt idx="3">
                  <c:v>1.1262799999999999</c:v>
                </c:pt>
                <c:pt idx="4">
                  <c:v>1.2027399999999999</c:v>
                </c:pt>
                <c:pt idx="5">
                  <c:v>1.2741400000000001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2780160"/>
        <c:axId val="192786816"/>
      </c:scatterChart>
      <c:scatterChart>
        <c:scatterStyle val="lineMarker"/>
        <c:varyColors val="0"/>
        <c:ser>
          <c:idx val="3"/>
          <c:order val="6"/>
          <c:tx>
            <c:v>Faraday cup Meas</c:v>
          </c:tx>
          <c:spPr>
            <a:ln w="15875" cmpd="sng">
              <a:solidFill>
                <a:srgbClr val="FF33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33FF"/>
              </a:solidFill>
              <a:ln>
                <a:solidFill>
                  <a:srgbClr val="FF33FF"/>
                </a:solidFill>
              </a:ln>
            </c:spPr>
          </c:marker>
          <c:xVal>
            <c:numRef>
              <c:f>'Measurement Net'!$Z$27:$Z$35</c:f>
              <c:numCache>
                <c:formatCode>General</c:formatCode>
                <c:ptCount val="9"/>
                <c:pt idx="0">
                  <c:v>9.7233767958046453</c:v>
                </c:pt>
                <c:pt idx="1">
                  <c:v>10.18879446900741</c:v>
                </c:pt>
                <c:pt idx="2">
                  <c:v>10.714241953112989</c:v>
                </c:pt>
                <c:pt idx="3">
                  <c:v>11.238345597110914</c:v>
                </c:pt>
                <c:pt idx="4">
                  <c:v>11.739466440969741</c:v>
                </c:pt>
                <c:pt idx="5">
                  <c:v>12.188840169480743</c:v>
                </c:pt>
                <c:pt idx="6">
                  <c:v>13.029076024780881</c:v>
                </c:pt>
                <c:pt idx="7">
                  <c:v>13.171197246669667</c:v>
                </c:pt>
                <c:pt idx="8">
                  <c:v>13.761657112737822</c:v>
                </c:pt>
              </c:numCache>
            </c:numRef>
          </c:xVal>
          <c:yVal>
            <c:numRef>
              <c:f>'Measurement Net'!$P$27:$P$35</c:f>
              <c:numCache>
                <c:formatCode>0.00</c:formatCode>
                <c:ptCount val="9"/>
                <c:pt idx="0">
                  <c:v>11.816491957074446</c:v>
                </c:pt>
                <c:pt idx="1">
                  <c:v>11.92449495422111</c:v>
                </c:pt>
                <c:pt idx="2">
                  <c:v>12.44702815303526</c:v>
                </c:pt>
                <c:pt idx="3">
                  <c:v>13.023044548117092</c:v>
                </c:pt>
                <c:pt idx="4">
                  <c:v>13.87143651076644</c:v>
                </c:pt>
                <c:pt idx="5">
                  <c:v>14.266666613708919</c:v>
                </c:pt>
                <c:pt idx="6">
                  <c:v>14.930528154148133</c:v>
                </c:pt>
                <c:pt idx="7">
                  <c:v>15.637164364413852</c:v>
                </c:pt>
                <c:pt idx="8">
                  <c:v>16.711094160594111</c:v>
                </c:pt>
              </c:numCache>
            </c:numRef>
          </c:yVal>
          <c:smooth val="0"/>
        </c:ser>
        <c:ser>
          <c:idx val="7"/>
          <c:order val="7"/>
          <c:tx>
            <c:v>Faraday cup Sim</c:v>
          </c:tx>
          <c:spPr>
            <a:ln w="15875">
              <a:solidFill>
                <a:srgbClr val="7F337F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7F337F"/>
                </a:solidFill>
              </a:ln>
            </c:spPr>
          </c:marker>
          <c:xVal>
            <c:numRef>
              <c:f>'Simulation004 rf'!$AH$63:$AH$68</c:f>
              <c:numCache>
                <c:formatCode>General</c:formatCode>
                <c:ptCount val="6"/>
                <c:pt idx="0">
                  <c:v>9.3699999999999992</c:v>
                </c:pt>
                <c:pt idx="1">
                  <c:v>10.307</c:v>
                </c:pt>
                <c:pt idx="2">
                  <c:v>11.244</c:v>
                </c:pt>
                <c:pt idx="3">
                  <c:v>12.180999999999999</c:v>
                </c:pt>
                <c:pt idx="4">
                  <c:v>13.118</c:v>
                </c:pt>
                <c:pt idx="5">
                  <c:v>14.055</c:v>
                </c:pt>
              </c:numCache>
            </c:numRef>
          </c:xVal>
          <c:yVal>
            <c:numRef>
              <c:f>'Simulation004 rf'!$V$70:$V$75</c:f>
              <c:numCache>
                <c:formatCode>General</c:formatCode>
                <c:ptCount val="6"/>
                <c:pt idx="0">
                  <c:v>10.9</c:v>
                </c:pt>
                <c:pt idx="1">
                  <c:v>12.1</c:v>
                </c:pt>
                <c:pt idx="2">
                  <c:v>13.299999999999999</c:v>
                </c:pt>
                <c:pt idx="3">
                  <c:v>14.3</c:v>
                </c:pt>
                <c:pt idx="4">
                  <c:v>15.299999999999999</c:v>
                </c:pt>
                <c:pt idx="5">
                  <c:v>16.400000000000002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2897408"/>
        <c:axId val="192788736"/>
      </c:scatterChart>
      <c:valAx>
        <c:axId val="192780160"/>
        <c:scaling>
          <c:orientation val="minMax"/>
          <c:max val="4.6000000000000006E-2"/>
          <c:min val="3.0000000000000006E-2"/>
        </c:scaling>
        <c:delete val="0"/>
        <c:axPos val="b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GB" sz="1200" b="0"/>
                  <a:t>H</a:t>
                </a:r>
                <a:r>
                  <a:rPr lang="en-GB" sz="1200" b="0" baseline="30000"/>
                  <a:t>-</a:t>
                </a:r>
                <a:r>
                  <a:rPr lang="en-GB" sz="1200" b="0"/>
                  <a:t> density [A/cm2]</a:t>
                </a:r>
              </a:p>
            </c:rich>
          </c:tx>
          <c:layout>
            <c:manualLayout>
              <c:xMode val="edge"/>
              <c:yMode val="edge"/>
              <c:x val="0.36579901070058551"/>
              <c:y val="0.9470366533130728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2786816"/>
        <c:crosses val="autoZero"/>
        <c:crossBetween val="midCat"/>
        <c:majorUnit val="5.000000000000001E-3"/>
      </c:valAx>
      <c:valAx>
        <c:axId val="192786816"/>
        <c:scaling>
          <c:orientation val="minMax"/>
          <c:max val="1.6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algn="ctr">
                  <a:defRPr lang="en-GB" sz="1200" b="0" i="0" u="none" strike="noStrike" kern="1200" baseline="0" dirty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0" i="0" u="none" strike="noStrike" kern="1200" baseline="0" dirty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rPr>
                  <a:t>Plasma generator, </a:t>
                </a:r>
                <a:r>
                  <a:rPr lang="en-GB" sz="1200" b="0" i="0" u="none" strike="noStrike" kern="1200" baseline="0" dirty="0" smtClean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rPr>
                  <a:t>puller, electron </a:t>
                </a:r>
                <a:r>
                  <a:rPr lang="en-GB" sz="1200" b="0" i="0" u="none" strike="noStrike" kern="1200" baseline="0" dirty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rPr>
                  <a:t>dump current [A]</a:t>
                </a:r>
              </a:p>
            </c:rich>
          </c:tx>
          <c:layout>
            <c:manualLayout>
              <c:xMode val="edge"/>
              <c:yMode val="edge"/>
              <c:x val="0"/>
              <c:y val="0.2164709674448588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2780160"/>
        <c:crosses val="autoZero"/>
        <c:crossBetween val="midCat"/>
        <c:majorUnit val="0.4"/>
      </c:valAx>
      <c:valAx>
        <c:axId val="192788736"/>
        <c:scaling>
          <c:orientation val="minMax"/>
          <c:max val="18"/>
          <c:min val="1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Faraday cup current [mA]</a:t>
                </a:r>
              </a:p>
            </c:rich>
          </c:tx>
          <c:layout>
            <c:manualLayout>
              <c:xMode val="edge"/>
              <c:yMode val="edge"/>
              <c:x val="0.94342948717948716"/>
              <c:y val="0.37958557811852472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2897408"/>
        <c:crosses val="max"/>
        <c:crossBetween val="midCat"/>
        <c:majorUnit val="2"/>
      </c:valAx>
      <c:valAx>
        <c:axId val="192897408"/>
        <c:scaling>
          <c:orientation val="minMax"/>
          <c:max val="14.302567870000003"/>
          <c:min val="9.3277616529999996"/>
        </c:scaling>
        <c:delete val="0"/>
        <c:axPos val="t"/>
        <c:title>
          <c:tx>
            <c:rich>
              <a:bodyPr/>
              <a:lstStyle/>
              <a:p>
                <a:pPr algn="ctr" rtl="0">
                  <a:defRPr lang="en-GB"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rPr>
                  <a:t>RF power transmitted to plasma [kW]</a:t>
                </a:r>
              </a:p>
            </c:rich>
          </c:tx>
          <c:layout>
            <c:manualLayout>
              <c:xMode val="edge"/>
              <c:yMode val="edge"/>
              <c:x val="0.21402331920048454"/>
              <c:y val="0.18401144684567683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2788736"/>
        <c:crosses val="max"/>
        <c:crossBetween val="midCat"/>
        <c:majorUnit val="1.5549999999999999"/>
      </c:valAx>
    </c:plotArea>
    <c:legend>
      <c:legendPos val="t"/>
      <c:layout>
        <c:manualLayout>
          <c:xMode val="edge"/>
          <c:yMode val="edge"/>
          <c:x val="0"/>
          <c:y val="0"/>
          <c:w val="1"/>
          <c:h val="0.16909930555555555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41184781511756"/>
          <c:y val="0.2122061124919451"/>
          <c:w val="0.73992506811989101"/>
          <c:h val="0.68487940716192586"/>
        </c:manualLayout>
      </c:layout>
      <c:scatterChart>
        <c:scatterStyle val="lineMarker"/>
        <c:varyColors val="0"/>
        <c:ser>
          <c:idx val="8"/>
          <c:order val="0"/>
          <c:tx>
            <c:v>Plasma generator Meas</c:v>
          </c:tx>
          <c:spPr>
            <a:ln w="15875">
              <a:solidFill>
                <a:srgbClr val="3333FF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Net'!$G$12:$G$18</c:f>
              <c:numCache>
                <c:formatCode>General</c:formatCode>
                <c:ptCount val="7"/>
                <c:pt idx="0">
                  <c:v>0.76224030949130483</c:v>
                </c:pt>
                <c:pt idx="1">
                  <c:v>0.81240926404272806</c:v>
                </c:pt>
                <c:pt idx="2">
                  <c:v>0.85242884605434444</c:v>
                </c:pt>
                <c:pt idx="3">
                  <c:v>0.88146228273718308</c:v>
                </c:pt>
                <c:pt idx="4">
                  <c:v>0.92458728522473432</c:v>
                </c:pt>
                <c:pt idx="5">
                  <c:v>0.95464917552566853</c:v>
                </c:pt>
                <c:pt idx="6">
                  <c:v>1.0070258028823746</c:v>
                </c:pt>
              </c:numCache>
            </c:numRef>
          </c:yVal>
          <c:smooth val="0"/>
        </c:ser>
        <c:ser>
          <c:idx val="11"/>
          <c:order val="1"/>
          <c:tx>
            <c:v>Plasma generator Sim</c:v>
          </c:tx>
          <c:spPr>
            <a:ln w="15875">
              <a:solidFill>
                <a:srgbClr val="33337F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puller'!$AE$71:$AE$77</c:f>
              <c:numCache>
                <c:formatCode>General</c:formatCode>
                <c:ptCount val="7"/>
                <c:pt idx="0">
                  <c:v>0.93740000000000001</c:v>
                </c:pt>
                <c:pt idx="1">
                  <c:v>0.90860000000000007</c:v>
                </c:pt>
                <c:pt idx="2">
                  <c:v>0.87839999999999996</c:v>
                </c:pt>
                <c:pt idx="3">
                  <c:v>0.84599999999999997</c:v>
                </c:pt>
                <c:pt idx="4">
                  <c:v>0.8226</c:v>
                </c:pt>
                <c:pt idx="5">
                  <c:v>0.80020000000000002</c:v>
                </c:pt>
                <c:pt idx="6">
                  <c:v>0.77729999999999999</c:v>
                </c:pt>
              </c:numCache>
            </c:numRef>
          </c:yVal>
          <c:smooth val="0"/>
        </c:ser>
        <c:ser>
          <c:idx val="0"/>
          <c:order val="2"/>
          <c:tx>
            <c:v>Puller Meas</c:v>
          </c:tx>
          <c:spPr>
            <a:ln w="15875">
              <a:solidFill>
                <a:srgbClr val="FF3333"/>
              </a:solidFill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Net'!$H$12:$H$18</c:f>
              <c:numCache>
                <c:formatCode>General</c:formatCode>
                <c:ptCount val="7"/>
                <c:pt idx="0">
                  <c:v>5.2328101579695162E-2</c:v>
                </c:pt>
                <c:pt idx="1">
                  <c:v>6.6476765465610016E-2</c:v>
                </c:pt>
                <c:pt idx="2">
                  <c:v>8.3586864211485631E-2</c:v>
                </c:pt>
                <c:pt idx="3">
                  <c:v>0.10156991474660797</c:v>
                </c:pt>
                <c:pt idx="4">
                  <c:v>0.1228392771770063</c:v>
                </c:pt>
                <c:pt idx="5">
                  <c:v>0.14444660685927616</c:v>
                </c:pt>
                <c:pt idx="6">
                  <c:v>0.16832711527516328</c:v>
                </c:pt>
              </c:numCache>
            </c:numRef>
          </c:yVal>
          <c:smooth val="0"/>
        </c:ser>
        <c:ser>
          <c:idx val="4"/>
          <c:order val="3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puller'!$K$71:$K$77</c:f>
              <c:numCache>
                <c:formatCode>General</c:formatCode>
                <c:ptCount val="7"/>
                <c:pt idx="0">
                  <c:v>0.1694</c:v>
                </c:pt>
                <c:pt idx="1">
                  <c:v>0.15210000000000001</c:v>
                </c:pt>
                <c:pt idx="2">
                  <c:v>0.1361</c:v>
                </c:pt>
                <c:pt idx="3">
                  <c:v>0.11990000000000001</c:v>
                </c:pt>
                <c:pt idx="4">
                  <c:v>9.5899999999999999E-2</c:v>
                </c:pt>
                <c:pt idx="5">
                  <c:v>6.9500000000000006E-2</c:v>
                </c:pt>
                <c:pt idx="6">
                  <c:v>4.8800000000000003E-2</c:v>
                </c:pt>
              </c:numCache>
            </c:numRef>
          </c:yVal>
          <c:smooth val="0"/>
        </c:ser>
        <c:ser>
          <c:idx val="3"/>
          <c:order val="4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Net'!$I$12:$I$18</c:f>
              <c:numCache>
                <c:formatCode>General</c:formatCode>
                <c:ptCount val="7"/>
                <c:pt idx="0">
                  <c:v>0.64617174060998761</c:v>
                </c:pt>
                <c:pt idx="1">
                  <c:v>0.66983922850058364</c:v>
                </c:pt>
                <c:pt idx="2">
                  <c:v>0.6921927793322219</c:v>
                </c:pt>
                <c:pt idx="3">
                  <c:v>0.69573543587886177</c:v>
                </c:pt>
                <c:pt idx="4">
                  <c:v>0.70651019100421708</c:v>
                </c:pt>
                <c:pt idx="5">
                  <c:v>0.71257297284389032</c:v>
                </c:pt>
                <c:pt idx="6">
                  <c:v>0.72551537705322633</c:v>
                </c:pt>
              </c:numCache>
            </c:numRef>
          </c:yVal>
          <c:smooth val="0"/>
        </c:ser>
        <c:ser>
          <c:idx val="7"/>
          <c:order val="5"/>
          <c:tx>
            <c:v>Electron dump Sim</c:v>
          </c:tx>
          <c:spPr>
            <a:ln w="15875">
              <a:solidFill>
                <a:srgbClr val="337F33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puller'!$AD$71:$AD$77</c:f>
              <c:numCache>
                <c:formatCode>General</c:formatCode>
                <c:ptCount val="7"/>
                <c:pt idx="0">
                  <c:v>0.73980000000000001</c:v>
                </c:pt>
                <c:pt idx="1">
                  <c:v>0.72810000000000008</c:v>
                </c:pt>
                <c:pt idx="2">
                  <c:v>0.71509999999999996</c:v>
                </c:pt>
                <c:pt idx="3">
                  <c:v>0.69950000000000012</c:v>
                </c:pt>
                <c:pt idx="4">
                  <c:v>0.69969999999999999</c:v>
                </c:pt>
                <c:pt idx="5">
                  <c:v>0.70510000000000006</c:v>
                </c:pt>
                <c:pt idx="6">
                  <c:v>0.69979999999999998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598400"/>
        <c:axId val="174605056"/>
      </c:scatterChart>
      <c:scatterChart>
        <c:scatterStyle val="lineMarker"/>
        <c:varyColors val="0"/>
        <c:ser>
          <c:idx val="14"/>
          <c:order val="6"/>
          <c:tx>
            <c:v>Faraday cup Meas</c:v>
          </c:tx>
          <c:spPr>
            <a:ln w="15875">
              <a:solidFill>
                <a:srgbClr val="FF33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33FF"/>
              </a:solidFill>
              <a:ln>
                <a:solidFill>
                  <a:srgbClr val="FF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Net'!$P$12:$P$18</c:f>
              <c:numCache>
                <c:formatCode>0.00</c:formatCode>
                <c:ptCount val="7"/>
                <c:pt idx="0">
                  <c:v>11.52078699086092</c:v>
                </c:pt>
                <c:pt idx="1">
                  <c:v>11.280923085000028</c:v>
                </c:pt>
                <c:pt idx="2">
                  <c:v>10.722976359529881</c:v>
                </c:pt>
                <c:pt idx="3">
                  <c:v>10.977586372067346</c:v>
                </c:pt>
                <c:pt idx="4">
                  <c:v>10.408285870839727</c:v>
                </c:pt>
                <c:pt idx="5">
                  <c:v>10.2921531256146</c:v>
                </c:pt>
                <c:pt idx="6">
                  <c:v>10.540081498127785</c:v>
                </c:pt>
              </c:numCache>
            </c:numRef>
          </c:yVal>
          <c:smooth val="0"/>
        </c:ser>
        <c:ser>
          <c:idx val="15"/>
          <c:order val="7"/>
          <c:tx>
            <c:v>Faraday cup Sim</c:v>
          </c:tx>
          <c:spPr>
            <a:ln w="15875">
              <a:solidFill>
                <a:srgbClr val="7F337F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7F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puller'!$AF$71:$AF$77</c:f>
              <c:numCache>
                <c:formatCode>General</c:formatCode>
                <c:ptCount val="7"/>
                <c:pt idx="0">
                  <c:v>10.8</c:v>
                </c:pt>
                <c:pt idx="1">
                  <c:v>10.8</c:v>
                </c:pt>
                <c:pt idx="2">
                  <c:v>10.8</c:v>
                </c:pt>
                <c:pt idx="3">
                  <c:v>11</c:v>
                </c:pt>
                <c:pt idx="4">
                  <c:v>11.2</c:v>
                </c:pt>
                <c:pt idx="5">
                  <c:v>11.2</c:v>
                </c:pt>
                <c:pt idx="6">
                  <c:v>11.5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621440"/>
        <c:axId val="174606976"/>
      </c:scatterChart>
      <c:valAx>
        <c:axId val="174598400"/>
        <c:scaling>
          <c:orientation val="minMax"/>
          <c:max val="27"/>
          <c:min val="15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sz="1200" b="0"/>
                </a:pPr>
                <a:r>
                  <a:rPr lang="en-US" sz="1200" b="0"/>
                  <a:t>Vext</a:t>
                </a:r>
                <a:r>
                  <a:rPr lang="en-GB" sz="1200" b="0"/>
                  <a:t> [kV] (Vpuller - Vsource)</a:t>
                </a:r>
              </a:p>
            </c:rich>
          </c:tx>
          <c:layout>
            <c:manualLayout>
              <c:xMode val="edge"/>
              <c:yMode val="edge"/>
              <c:x val="0.28599656877586033"/>
              <c:y val="0.947056522139372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605056"/>
        <c:crosses val="autoZero"/>
        <c:crossBetween val="midCat"/>
        <c:majorUnit val="2"/>
      </c:valAx>
      <c:valAx>
        <c:axId val="174605056"/>
        <c:scaling>
          <c:orientation val="minMax"/>
          <c:max val="1.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 dirty="0"/>
                  <a:t>Plasma generator, </a:t>
                </a:r>
                <a:r>
                  <a:rPr lang="en-GB" sz="1200" b="0" dirty="0" smtClean="0"/>
                  <a:t>puller, electron dump</a:t>
                </a:r>
                <a:r>
                  <a:rPr lang="en-GB" sz="1200" b="0" baseline="0" dirty="0" smtClean="0"/>
                  <a:t> </a:t>
                </a:r>
                <a:r>
                  <a:rPr lang="en-GB" sz="1200" b="0" baseline="0" dirty="0"/>
                  <a:t>current</a:t>
                </a:r>
                <a:r>
                  <a:rPr lang="en-GB" sz="1200" b="0" dirty="0"/>
                  <a:t>[A]</a:t>
                </a:r>
              </a:p>
            </c:rich>
          </c:tx>
          <c:layout>
            <c:manualLayout>
              <c:xMode val="edge"/>
              <c:yMode val="edge"/>
              <c:x val="0"/>
              <c:y val="0.23042138451624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598400"/>
        <c:crosses val="autoZero"/>
        <c:crossBetween val="midCat"/>
        <c:majorUnit val="0.30000000000000004"/>
      </c:valAx>
      <c:valAx>
        <c:axId val="174606976"/>
        <c:scaling>
          <c:orientation val="minMax"/>
          <c:max val="16"/>
          <c:min val="8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Faraday cup current [mA]</a:t>
                </a:r>
              </a:p>
            </c:rich>
          </c:tx>
          <c:layout>
            <c:manualLayout>
              <c:xMode val="edge"/>
              <c:yMode val="edge"/>
              <c:x val="0.94344661418912101"/>
              <c:y val="0.3602793887508055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621440"/>
        <c:crosses val="max"/>
        <c:crossBetween val="midCat"/>
        <c:majorUnit val="2"/>
      </c:valAx>
      <c:valAx>
        <c:axId val="174621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4606976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"/>
          <c:y val="2.9400257755684434E-3"/>
          <c:w val="1"/>
          <c:h val="0.1742278836417195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41184781511756"/>
          <c:y val="0.2122061124919451"/>
          <c:w val="0.73992506811989101"/>
          <c:h val="0.68487940716192586"/>
        </c:manualLayout>
      </c:layout>
      <c:scatterChart>
        <c:scatterStyle val="lineMarker"/>
        <c:varyColors val="0"/>
        <c:ser>
          <c:idx val="8"/>
          <c:order val="0"/>
          <c:tx>
            <c:v>Plasma generator Meas</c:v>
          </c:tx>
          <c:spPr>
            <a:ln w="15875">
              <a:solidFill>
                <a:srgbClr val="3333FF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Net'!$G$12:$G$18</c:f>
              <c:numCache>
                <c:formatCode>General</c:formatCode>
                <c:ptCount val="7"/>
                <c:pt idx="0">
                  <c:v>0.76224030949130483</c:v>
                </c:pt>
                <c:pt idx="1">
                  <c:v>0.81240926404272806</c:v>
                </c:pt>
                <c:pt idx="2">
                  <c:v>0.85242884605434444</c:v>
                </c:pt>
                <c:pt idx="3">
                  <c:v>0.88146228273718308</c:v>
                </c:pt>
                <c:pt idx="4">
                  <c:v>0.92458728522473432</c:v>
                </c:pt>
                <c:pt idx="5">
                  <c:v>0.95464917552566853</c:v>
                </c:pt>
                <c:pt idx="6">
                  <c:v>1.0070258028823746</c:v>
                </c:pt>
              </c:numCache>
            </c:numRef>
          </c:yVal>
          <c:smooth val="0"/>
        </c:ser>
        <c:ser>
          <c:idx val="11"/>
          <c:order val="1"/>
          <c:tx>
            <c:v>Plasma generator Sim</c:v>
          </c:tx>
          <c:spPr>
            <a:ln w="15875">
              <a:solidFill>
                <a:srgbClr val="33337F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puller'!$AE$71:$AE$77</c:f>
              <c:numCache>
                <c:formatCode>General</c:formatCode>
                <c:ptCount val="7"/>
                <c:pt idx="0">
                  <c:v>0.93740000000000001</c:v>
                </c:pt>
                <c:pt idx="1">
                  <c:v>0.90860000000000007</c:v>
                </c:pt>
                <c:pt idx="2">
                  <c:v>0.87839999999999996</c:v>
                </c:pt>
                <c:pt idx="3">
                  <c:v>0.84599999999999997</c:v>
                </c:pt>
                <c:pt idx="4">
                  <c:v>0.8226</c:v>
                </c:pt>
                <c:pt idx="5">
                  <c:v>0.80020000000000002</c:v>
                </c:pt>
                <c:pt idx="6">
                  <c:v>0.77729999999999999</c:v>
                </c:pt>
              </c:numCache>
            </c:numRef>
          </c:yVal>
          <c:smooth val="0"/>
        </c:ser>
        <c:ser>
          <c:idx val="0"/>
          <c:order val="2"/>
          <c:tx>
            <c:v>Puller Meas</c:v>
          </c:tx>
          <c:spPr>
            <a:ln w="15875">
              <a:solidFill>
                <a:srgbClr val="FF3333"/>
              </a:solidFill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Net'!$H$12:$H$18</c:f>
              <c:numCache>
                <c:formatCode>General</c:formatCode>
                <c:ptCount val="7"/>
                <c:pt idx="0">
                  <c:v>5.2328101579695162E-2</c:v>
                </c:pt>
                <c:pt idx="1">
                  <c:v>6.6476765465610016E-2</c:v>
                </c:pt>
                <c:pt idx="2">
                  <c:v>8.3586864211485631E-2</c:v>
                </c:pt>
                <c:pt idx="3">
                  <c:v>0.10156991474660797</c:v>
                </c:pt>
                <c:pt idx="4">
                  <c:v>0.1228392771770063</c:v>
                </c:pt>
                <c:pt idx="5">
                  <c:v>0.14444660685927616</c:v>
                </c:pt>
                <c:pt idx="6">
                  <c:v>0.16832711527516328</c:v>
                </c:pt>
              </c:numCache>
            </c:numRef>
          </c:yVal>
          <c:smooth val="0"/>
        </c:ser>
        <c:ser>
          <c:idx val="4"/>
          <c:order val="3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puller'!$K$71:$K$77</c:f>
              <c:numCache>
                <c:formatCode>General</c:formatCode>
                <c:ptCount val="7"/>
                <c:pt idx="0">
                  <c:v>0.1694</c:v>
                </c:pt>
                <c:pt idx="1">
                  <c:v>0.15210000000000001</c:v>
                </c:pt>
                <c:pt idx="2">
                  <c:v>0.1361</c:v>
                </c:pt>
                <c:pt idx="3">
                  <c:v>0.11990000000000001</c:v>
                </c:pt>
                <c:pt idx="4">
                  <c:v>9.5899999999999999E-2</c:v>
                </c:pt>
                <c:pt idx="5">
                  <c:v>6.9500000000000006E-2</c:v>
                </c:pt>
                <c:pt idx="6">
                  <c:v>4.8800000000000003E-2</c:v>
                </c:pt>
              </c:numCache>
            </c:numRef>
          </c:yVal>
          <c:smooth val="0"/>
        </c:ser>
        <c:ser>
          <c:idx val="3"/>
          <c:order val="4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Net'!$I$12:$I$18</c:f>
              <c:numCache>
                <c:formatCode>General</c:formatCode>
                <c:ptCount val="7"/>
                <c:pt idx="0">
                  <c:v>0.64617174060998761</c:v>
                </c:pt>
                <c:pt idx="1">
                  <c:v>0.66983922850058364</c:v>
                </c:pt>
                <c:pt idx="2">
                  <c:v>0.6921927793322219</c:v>
                </c:pt>
                <c:pt idx="3">
                  <c:v>0.69573543587886177</c:v>
                </c:pt>
                <c:pt idx="4">
                  <c:v>0.70651019100421708</c:v>
                </c:pt>
                <c:pt idx="5">
                  <c:v>0.71257297284389032</c:v>
                </c:pt>
                <c:pt idx="6">
                  <c:v>0.72551537705322633</c:v>
                </c:pt>
              </c:numCache>
            </c:numRef>
          </c:yVal>
          <c:smooth val="0"/>
        </c:ser>
        <c:ser>
          <c:idx val="7"/>
          <c:order val="5"/>
          <c:tx>
            <c:v>Electron dump Sim</c:v>
          </c:tx>
          <c:spPr>
            <a:ln w="15875">
              <a:solidFill>
                <a:srgbClr val="337F33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puller'!$AD$71:$AD$77</c:f>
              <c:numCache>
                <c:formatCode>General</c:formatCode>
                <c:ptCount val="7"/>
                <c:pt idx="0">
                  <c:v>0.73980000000000001</c:v>
                </c:pt>
                <c:pt idx="1">
                  <c:v>0.72810000000000008</c:v>
                </c:pt>
                <c:pt idx="2">
                  <c:v>0.71509999999999996</c:v>
                </c:pt>
                <c:pt idx="3">
                  <c:v>0.69950000000000012</c:v>
                </c:pt>
                <c:pt idx="4">
                  <c:v>0.69969999999999999</c:v>
                </c:pt>
                <c:pt idx="5">
                  <c:v>0.70510000000000006</c:v>
                </c:pt>
                <c:pt idx="6">
                  <c:v>0.69979999999999998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24160"/>
        <c:axId val="175355392"/>
      </c:scatterChart>
      <c:scatterChart>
        <c:scatterStyle val="lineMarker"/>
        <c:varyColors val="0"/>
        <c:ser>
          <c:idx val="14"/>
          <c:order val="6"/>
          <c:tx>
            <c:v>Faraday cup Meas</c:v>
          </c:tx>
          <c:spPr>
            <a:ln w="15875">
              <a:solidFill>
                <a:srgbClr val="FF33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33FF"/>
              </a:solidFill>
              <a:ln>
                <a:solidFill>
                  <a:srgbClr val="FF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Net'!$P$12:$P$18</c:f>
              <c:numCache>
                <c:formatCode>0.00</c:formatCode>
                <c:ptCount val="7"/>
                <c:pt idx="0">
                  <c:v>11.52078699086092</c:v>
                </c:pt>
                <c:pt idx="1">
                  <c:v>11.280923085000028</c:v>
                </c:pt>
                <c:pt idx="2">
                  <c:v>10.722976359529881</c:v>
                </c:pt>
                <c:pt idx="3">
                  <c:v>10.977586372067346</c:v>
                </c:pt>
                <c:pt idx="4">
                  <c:v>10.408285870839727</c:v>
                </c:pt>
                <c:pt idx="5">
                  <c:v>10.2921531256146</c:v>
                </c:pt>
                <c:pt idx="6">
                  <c:v>10.540081498127785</c:v>
                </c:pt>
              </c:numCache>
            </c:numRef>
          </c:yVal>
          <c:smooth val="0"/>
        </c:ser>
        <c:ser>
          <c:idx val="15"/>
          <c:order val="7"/>
          <c:tx>
            <c:v>Faraday cup Sim</c:v>
          </c:tx>
          <c:spPr>
            <a:ln w="15875">
              <a:solidFill>
                <a:srgbClr val="7F337F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7F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puller'!$AF$71:$AF$77</c:f>
              <c:numCache>
                <c:formatCode>General</c:formatCode>
                <c:ptCount val="7"/>
                <c:pt idx="0">
                  <c:v>10.8</c:v>
                </c:pt>
                <c:pt idx="1">
                  <c:v>10.8</c:v>
                </c:pt>
                <c:pt idx="2">
                  <c:v>10.8</c:v>
                </c:pt>
                <c:pt idx="3">
                  <c:v>11</c:v>
                </c:pt>
                <c:pt idx="4">
                  <c:v>11.2</c:v>
                </c:pt>
                <c:pt idx="5">
                  <c:v>11.2</c:v>
                </c:pt>
                <c:pt idx="6">
                  <c:v>11.5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71776"/>
        <c:axId val="175357312"/>
      </c:scatterChart>
      <c:valAx>
        <c:axId val="175324160"/>
        <c:scaling>
          <c:orientation val="minMax"/>
          <c:max val="27"/>
          <c:min val="15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sz="1200" b="0"/>
                </a:pPr>
                <a:r>
                  <a:rPr lang="en-US" sz="1200" b="0"/>
                  <a:t>Vext</a:t>
                </a:r>
                <a:r>
                  <a:rPr lang="en-GB" sz="1200" b="0"/>
                  <a:t> [kV] (Vpuller - Vsource)</a:t>
                </a:r>
              </a:p>
            </c:rich>
          </c:tx>
          <c:layout>
            <c:manualLayout>
              <c:xMode val="edge"/>
              <c:yMode val="edge"/>
              <c:x val="0.28599656877586033"/>
              <c:y val="0.947056522139372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5355392"/>
        <c:crosses val="autoZero"/>
        <c:crossBetween val="midCat"/>
        <c:majorUnit val="2"/>
      </c:valAx>
      <c:valAx>
        <c:axId val="175355392"/>
        <c:scaling>
          <c:orientation val="minMax"/>
          <c:max val="1.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 dirty="0"/>
                  <a:t>Plasma generator, </a:t>
                </a:r>
                <a:r>
                  <a:rPr lang="en-GB" sz="1200" b="0" dirty="0" smtClean="0"/>
                  <a:t>puller, electron dump</a:t>
                </a:r>
                <a:r>
                  <a:rPr lang="en-GB" sz="1200" b="0" baseline="0" dirty="0" smtClean="0"/>
                  <a:t> </a:t>
                </a:r>
                <a:r>
                  <a:rPr lang="en-GB" sz="1200" b="0" baseline="0" dirty="0"/>
                  <a:t>current</a:t>
                </a:r>
                <a:r>
                  <a:rPr lang="en-GB" sz="1200" b="0" dirty="0"/>
                  <a:t>[A]</a:t>
                </a:r>
              </a:p>
            </c:rich>
          </c:tx>
          <c:layout>
            <c:manualLayout>
              <c:xMode val="edge"/>
              <c:yMode val="edge"/>
              <c:x val="0"/>
              <c:y val="0.23042138451624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5324160"/>
        <c:crosses val="autoZero"/>
        <c:crossBetween val="midCat"/>
        <c:majorUnit val="0.30000000000000004"/>
      </c:valAx>
      <c:valAx>
        <c:axId val="175357312"/>
        <c:scaling>
          <c:orientation val="minMax"/>
          <c:max val="16"/>
          <c:min val="8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Faraday cup current [mA]</a:t>
                </a:r>
              </a:p>
            </c:rich>
          </c:tx>
          <c:layout>
            <c:manualLayout>
              <c:xMode val="edge"/>
              <c:yMode val="edge"/>
              <c:x val="0.94344661418912101"/>
              <c:y val="0.3602793887508055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5371776"/>
        <c:crosses val="max"/>
        <c:crossBetween val="midCat"/>
        <c:majorUnit val="2"/>
      </c:valAx>
      <c:valAx>
        <c:axId val="1753717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5357312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"/>
          <c:y val="2.9400257755684434E-3"/>
          <c:w val="1"/>
          <c:h val="0.1742278836417195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41184781511756"/>
          <c:y val="0.2122061124919451"/>
          <c:w val="0.73992506811989101"/>
          <c:h val="0.68487940716192586"/>
        </c:manualLayout>
      </c:layout>
      <c:scatterChart>
        <c:scatterStyle val="lineMarker"/>
        <c:varyColors val="0"/>
        <c:ser>
          <c:idx val="8"/>
          <c:order val="0"/>
          <c:tx>
            <c:v>Plasma generator Meas</c:v>
          </c:tx>
          <c:spPr>
            <a:ln w="15875">
              <a:solidFill>
                <a:srgbClr val="3333FF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Net'!$G$12:$G$18</c:f>
              <c:numCache>
                <c:formatCode>General</c:formatCode>
                <c:ptCount val="7"/>
                <c:pt idx="0">
                  <c:v>0.76224030949130483</c:v>
                </c:pt>
                <c:pt idx="1">
                  <c:v>0.81240926404272806</c:v>
                </c:pt>
                <c:pt idx="2">
                  <c:v>0.85242884605434444</c:v>
                </c:pt>
                <c:pt idx="3">
                  <c:v>0.88146228273718308</c:v>
                </c:pt>
                <c:pt idx="4">
                  <c:v>0.92458728522473432</c:v>
                </c:pt>
                <c:pt idx="5">
                  <c:v>0.95464917552566853</c:v>
                </c:pt>
                <c:pt idx="6">
                  <c:v>1.0070258028823746</c:v>
                </c:pt>
              </c:numCache>
            </c:numRef>
          </c:yVal>
          <c:smooth val="0"/>
        </c:ser>
        <c:ser>
          <c:idx val="11"/>
          <c:order val="1"/>
          <c:tx>
            <c:v>Plasma generator Sim</c:v>
          </c:tx>
          <c:spPr>
            <a:ln w="15875">
              <a:solidFill>
                <a:srgbClr val="33337F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puller'!$AE$71:$AE$77</c:f>
              <c:numCache>
                <c:formatCode>General</c:formatCode>
                <c:ptCount val="7"/>
                <c:pt idx="0">
                  <c:v>0.93740000000000001</c:v>
                </c:pt>
                <c:pt idx="1">
                  <c:v>0.90860000000000007</c:v>
                </c:pt>
                <c:pt idx="2">
                  <c:v>0.87839999999999996</c:v>
                </c:pt>
                <c:pt idx="3">
                  <c:v>0.84599999999999997</c:v>
                </c:pt>
                <c:pt idx="4">
                  <c:v>0.8226</c:v>
                </c:pt>
                <c:pt idx="5">
                  <c:v>0.80020000000000002</c:v>
                </c:pt>
                <c:pt idx="6">
                  <c:v>0.77729999999999999</c:v>
                </c:pt>
              </c:numCache>
            </c:numRef>
          </c:yVal>
          <c:smooth val="0"/>
        </c:ser>
        <c:ser>
          <c:idx val="0"/>
          <c:order val="2"/>
          <c:tx>
            <c:v>Puller Meas</c:v>
          </c:tx>
          <c:spPr>
            <a:ln w="15875">
              <a:solidFill>
                <a:srgbClr val="FF3333"/>
              </a:solidFill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Net'!$H$12:$H$18</c:f>
              <c:numCache>
                <c:formatCode>General</c:formatCode>
                <c:ptCount val="7"/>
                <c:pt idx="0">
                  <c:v>5.2328101579695162E-2</c:v>
                </c:pt>
                <c:pt idx="1">
                  <c:v>6.6476765465610016E-2</c:v>
                </c:pt>
                <c:pt idx="2">
                  <c:v>8.3586864211485631E-2</c:v>
                </c:pt>
                <c:pt idx="3">
                  <c:v>0.10156991474660797</c:v>
                </c:pt>
                <c:pt idx="4">
                  <c:v>0.1228392771770063</c:v>
                </c:pt>
                <c:pt idx="5">
                  <c:v>0.14444660685927616</c:v>
                </c:pt>
                <c:pt idx="6">
                  <c:v>0.16832711527516328</c:v>
                </c:pt>
              </c:numCache>
            </c:numRef>
          </c:yVal>
          <c:smooth val="0"/>
        </c:ser>
        <c:ser>
          <c:idx val="4"/>
          <c:order val="3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puller'!$K$71:$K$77</c:f>
              <c:numCache>
                <c:formatCode>General</c:formatCode>
                <c:ptCount val="7"/>
                <c:pt idx="0">
                  <c:v>0.1694</c:v>
                </c:pt>
                <c:pt idx="1">
                  <c:v>0.15210000000000001</c:v>
                </c:pt>
                <c:pt idx="2">
                  <c:v>0.1361</c:v>
                </c:pt>
                <c:pt idx="3">
                  <c:v>0.11990000000000001</c:v>
                </c:pt>
                <c:pt idx="4">
                  <c:v>9.5899999999999999E-2</c:v>
                </c:pt>
                <c:pt idx="5">
                  <c:v>6.9500000000000006E-2</c:v>
                </c:pt>
                <c:pt idx="6">
                  <c:v>4.8800000000000003E-2</c:v>
                </c:pt>
              </c:numCache>
            </c:numRef>
          </c:yVal>
          <c:smooth val="0"/>
        </c:ser>
        <c:ser>
          <c:idx val="3"/>
          <c:order val="4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Net'!$I$12:$I$18</c:f>
              <c:numCache>
                <c:formatCode>General</c:formatCode>
                <c:ptCount val="7"/>
                <c:pt idx="0">
                  <c:v>0.64617174060998761</c:v>
                </c:pt>
                <c:pt idx="1">
                  <c:v>0.66983922850058364</c:v>
                </c:pt>
                <c:pt idx="2">
                  <c:v>0.6921927793322219</c:v>
                </c:pt>
                <c:pt idx="3">
                  <c:v>0.69573543587886177</c:v>
                </c:pt>
                <c:pt idx="4">
                  <c:v>0.70651019100421708</c:v>
                </c:pt>
                <c:pt idx="5">
                  <c:v>0.71257297284389032</c:v>
                </c:pt>
                <c:pt idx="6">
                  <c:v>0.72551537705322633</c:v>
                </c:pt>
              </c:numCache>
            </c:numRef>
          </c:yVal>
          <c:smooth val="0"/>
        </c:ser>
        <c:ser>
          <c:idx val="7"/>
          <c:order val="5"/>
          <c:tx>
            <c:v>Electron dump Sim</c:v>
          </c:tx>
          <c:spPr>
            <a:ln w="15875">
              <a:solidFill>
                <a:srgbClr val="337F33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puller'!$AD$71:$AD$77</c:f>
              <c:numCache>
                <c:formatCode>General</c:formatCode>
                <c:ptCount val="7"/>
                <c:pt idx="0">
                  <c:v>0.73980000000000001</c:v>
                </c:pt>
                <c:pt idx="1">
                  <c:v>0.72810000000000008</c:v>
                </c:pt>
                <c:pt idx="2">
                  <c:v>0.71509999999999996</c:v>
                </c:pt>
                <c:pt idx="3">
                  <c:v>0.69950000000000012</c:v>
                </c:pt>
                <c:pt idx="4">
                  <c:v>0.69969999999999999</c:v>
                </c:pt>
                <c:pt idx="5">
                  <c:v>0.70510000000000006</c:v>
                </c:pt>
                <c:pt idx="6">
                  <c:v>0.69979999999999998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513600"/>
        <c:axId val="175515904"/>
      </c:scatterChart>
      <c:scatterChart>
        <c:scatterStyle val="lineMarker"/>
        <c:varyColors val="0"/>
        <c:ser>
          <c:idx val="14"/>
          <c:order val="6"/>
          <c:tx>
            <c:v>Faraday cup Meas</c:v>
          </c:tx>
          <c:spPr>
            <a:ln w="15875">
              <a:solidFill>
                <a:srgbClr val="FF33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33FF"/>
              </a:solidFill>
              <a:ln>
                <a:solidFill>
                  <a:srgbClr val="FF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Net'!$P$12:$P$18</c:f>
              <c:numCache>
                <c:formatCode>0.00</c:formatCode>
                <c:ptCount val="7"/>
                <c:pt idx="0">
                  <c:v>11.52078699086092</c:v>
                </c:pt>
                <c:pt idx="1">
                  <c:v>11.280923085000028</c:v>
                </c:pt>
                <c:pt idx="2">
                  <c:v>10.722976359529881</c:v>
                </c:pt>
                <c:pt idx="3">
                  <c:v>10.977586372067346</c:v>
                </c:pt>
                <c:pt idx="4">
                  <c:v>10.408285870839727</c:v>
                </c:pt>
                <c:pt idx="5">
                  <c:v>10.2921531256146</c:v>
                </c:pt>
                <c:pt idx="6">
                  <c:v>10.540081498127785</c:v>
                </c:pt>
              </c:numCache>
            </c:numRef>
          </c:yVal>
          <c:smooth val="0"/>
        </c:ser>
        <c:ser>
          <c:idx val="15"/>
          <c:order val="7"/>
          <c:tx>
            <c:v>Faraday cup Sim</c:v>
          </c:tx>
          <c:spPr>
            <a:ln w="15875">
              <a:solidFill>
                <a:srgbClr val="7F337F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7F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puller'!$AF$71:$AF$77</c:f>
              <c:numCache>
                <c:formatCode>General</c:formatCode>
                <c:ptCount val="7"/>
                <c:pt idx="0">
                  <c:v>10.8</c:v>
                </c:pt>
                <c:pt idx="1">
                  <c:v>10.8</c:v>
                </c:pt>
                <c:pt idx="2">
                  <c:v>10.8</c:v>
                </c:pt>
                <c:pt idx="3">
                  <c:v>11</c:v>
                </c:pt>
                <c:pt idx="4">
                  <c:v>11.2</c:v>
                </c:pt>
                <c:pt idx="5">
                  <c:v>11.2</c:v>
                </c:pt>
                <c:pt idx="6">
                  <c:v>11.5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520000"/>
        <c:axId val="175518080"/>
      </c:scatterChart>
      <c:valAx>
        <c:axId val="175513600"/>
        <c:scaling>
          <c:orientation val="minMax"/>
          <c:max val="27"/>
          <c:min val="15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sz="1200" b="0"/>
                </a:pPr>
                <a:r>
                  <a:rPr lang="en-US" sz="1200" b="0"/>
                  <a:t>Vext</a:t>
                </a:r>
                <a:r>
                  <a:rPr lang="en-GB" sz="1200" b="0"/>
                  <a:t> [kV] (Vpuller - Vsource)</a:t>
                </a:r>
              </a:p>
            </c:rich>
          </c:tx>
          <c:layout>
            <c:manualLayout>
              <c:xMode val="edge"/>
              <c:yMode val="edge"/>
              <c:x val="0.28599656877586033"/>
              <c:y val="0.947056522139372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5515904"/>
        <c:crosses val="autoZero"/>
        <c:crossBetween val="midCat"/>
        <c:majorUnit val="2"/>
      </c:valAx>
      <c:valAx>
        <c:axId val="175515904"/>
        <c:scaling>
          <c:orientation val="minMax"/>
          <c:max val="1.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 dirty="0"/>
                  <a:t>Plasma generator, </a:t>
                </a:r>
                <a:r>
                  <a:rPr lang="en-GB" sz="1200" b="0" dirty="0" smtClean="0"/>
                  <a:t>puller, electron dump</a:t>
                </a:r>
                <a:r>
                  <a:rPr lang="en-GB" sz="1200" b="0" baseline="0" dirty="0" smtClean="0"/>
                  <a:t> </a:t>
                </a:r>
                <a:r>
                  <a:rPr lang="en-GB" sz="1200" b="0" baseline="0" dirty="0"/>
                  <a:t>current</a:t>
                </a:r>
                <a:r>
                  <a:rPr lang="en-GB" sz="1200" b="0" dirty="0"/>
                  <a:t>[A]</a:t>
                </a:r>
              </a:p>
            </c:rich>
          </c:tx>
          <c:layout>
            <c:manualLayout>
              <c:xMode val="edge"/>
              <c:yMode val="edge"/>
              <c:x val="0"/>
              <c:y val="0.23042138451624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5513600"/>
        <c:crosses val="autoZero"/>
        <c:crossBetween val="midCat"/>
        <c:majorUnit val="0.30000000000000004"/>
      </c:valAx>
      <c:valAx>
        <c:axId val="175518080"/>
        <c:scaling>
          <c:orientation val="minMax"/>
          <c:max val="16"/>
          <c:min val="8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Faraday cup current [mA]</a:t>
                </a:r>
              </a:p>
            </c:rich>
          </c:tx>
          <c:layout>
            <c:manualLayout>
              <c:xMode val="edge"/>
              <c:yMode val="edge"/>
              <c:x val="0.94344661418912101"/>
              <c:y val="0.3602793887508055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5520000"/>
        <c:crosses val="max"/>
        <c:crossBetween val="midCat"/>
        <c:majorUnit val="2"/>
      </c:valAx>
      <c:valAx>
        <c:axId val="175520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5518080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"/>
          <c:y val="2.9400257755684434E-3"/>
          <c:w val="1"/>
          <c:h val="0.1742278836417195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508858267716536"/>
          <c:y val="0.29519962962962965"/>
          <c:w val="0.74539874823339392"/>
          <c:h val="0.59890523552976926"/>
        </c:manualLayout>
      </c:layout>
      <c:scatterChart>
        <c:scatterStyle val="lineMarker"/>
        <c:varyColors val="0"/>
        <c:ser>
          <c:idx val="1"/>
          <c:order val="0"/>
          <c:tx>
            <c:v>Puller Meas</c:v>
          </c:tx>
          <c:spPr>
            <a:ln w="15875">
              <a:solidFill>
                <a:srgbClr val="FF3333"/>
              </a:solidFill>
              <a:prstDash val="solid"/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Net'!$AF$27:$AF$35</c:f>
              <c:numCache>
                <c:formatCode>General</c:formatCode>
                <c:ptCount val="9"/>
                <c:pt idx="0">
                  <c:v>3.1272379670176764E-2</c:v>
                </c:pt>
                <c:pt idx="1">
                  <c:v>3.2769258633860154E-2</c:v>
                </c:pt>
                <c:pt idx="2">
                  <c:v>3.4459205816281258E-2</c:v>
                </c:pt>
                <c:pt idx="3">
                  <c:v>3.6144830932516393E-2</c:v>
                </c:pt>
                <c:pt idx="4">
                  <c:v>3.7756538636423781E-2</c:v>
                </c:pt>
                <c:pt idx="5">
                  <c:v>3.9201816974075203E-2</c:v>
                </c:pt>
                <c:pt idx="6">
                  <c:v>4.1904188303630081E-2</c:v>
                </c:pt>
                <c:pt idx="7">
                  <c:v>4.2361279384581833E-2</c:v>
                </c:pt>
                <c:pt idx="8">
                  <c:v>4.426031975907932E-2</c:v>
                </c:pt>
              </c:numCache>
            </c:numRef>
          </c:xVal>
          <c:yVal>
            <c:numRef>
              <c:f>'Measurement Net'!$H$27:$H$35</c:f>
              <c:numCache>
                <c:formatCode>General</c:formatCode>
                <c:ptCount val="9"/>
                <c:pt idx="0">
                  <c:v>0.12379827630536801</c:v>
                </c:pt>
                <c:pt idx="1">
                  <c:v>0.12600362832386727</c:v>
                </c:pt>
                <c:pt idx="2">
                  <c:v>0.12660767423811228</c:v>
                </c:pt>
                <c:pt idx="3">
                  <c:v>0.12946331934997274</c:v>
                </c:pt>
                <c:pt idx="4">
                  <c:v>0.1346710085133988</c:v>
                </c:pt>
                <c:pt idx="5">
                  <c:v>0.13768103060286321</c:v>
                </c:pt>
                <c:pt idx="6">
                  <c:v>0.14207960306625622</c:v>
                </c:pt>
                <c:pt idx="7">
                  <c:v>0.14939381311915176</c:v>
                </c:pt>
                <c:pt idx="8">
                  <c:v>0.15689915256058673</c:v>
                </c:pt>
              </c:numCache>
            </c:numRef>
          </c:yVal>
          <c:smooth val="0"/>
        </c:ser>
        <c:ser>
          <c:idx val="5"/>
          <c:order val="1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rf'!$AG$63:$AG$68</c:f>
              <c:numCache>
                <c:formatCode>General</c:formatCode>
                <c:ptCount val="6"/>
                <c:pt idx="0">
                  <c:v>3.0135847212666583E-2</c:v>
                </c:pt>
                <c:pt idx="1">
                  <c:v>3.3149431933933236E-2</c:v>
                </c:pt>
                <c:pt idx="2">
                  <c:v>3.6163016655199894E-2</c:v>
                </c:pt>
                <c:pt idx="3">
                  <c:v>3.9176601376466551E-2</c:v>
                </c:pt>
                <c:pt idx="4">
                  <c:v>4.2190186097733208E-2</c:v>
                </c:pt>
                <c:pt idx="5">
                  <c:v>4.5203770818999872E-2</c:v>
                </c:pt>
              </c:numCache>
            </c:numRef>
          </c:xVal>
          <c:yVal>
            <c:numRef>
              <c:f>'Simulation004 rf'!$Y$70:$Y$75</c:f>
              <c:numCache>
                <c:formatCode>General</c:formatCode>
                <c:ptCount val="6"/>
                <c:pt idx="0">
                  <c:v>6.8012299999999998E-2</c:v>
                </c:pt>
                <c:pt idx="1">
                  <c:v>6.7827700000000005E-2</c:v>
                </c:pt>
                <c:pt idx="2">
                  <c:v>6.9031400000000007E-2</c:v>
                </c:pt>
                <c:pt idx="3">
                  <c:v>6.6528000000000004E-2</c:v>
                </c:pt>
                <c:pt idx="4">
                  <c:v>6.7406800000000003E-2</c:v>
                </c:pt>
                <c:pt idx="5">
                  <c:v>7.35508E-2</c:v>
                </c:pt>
              </c:numCache>
            </c:numRef>
          </c:yVal>
          <c:smooth val="0"/>
        </c:ser>
        <c:ser>
          <c:idx val="2"/>
          <c:order val="2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Net'!$AF$27:$AF$35</c:f>
              <c:numCache>
                <c:formatCode>General</c:formatCode>
                <c:ptCount val="9"/>
                <c:pt idx="0">
                  <c:v>3.1272379670176764E-2</c:v>
                </c:pt>
                <c:pt idx="1">
                  <c:v>3.2769258633860154E-2</c:v>
                </c:pt>
                <c:pt idx="2">
                  <c:v>3.4459205816281258E-2</c:v>
                </c:pt>
                <c:pt idx="3">
                  <c:v>3.6144830932516393E-2</c:v>
                </c:pt>
                <c:pt idx="4">
                  <c:v>3.7756538636423781E-2</c:v>
                </c:pt>
                <c:pt idx="5">
                  <c:v>3.9201816974075203E-2</c:v>
                </c:pt>
                <c:pt idx="6">
                  <c:v>4.1904188303630081E-2</c:v>
                </c:pt>
                <c:pt idx="7">
                  <c:v>4.2361279384581833E-2</c:v>
                </c:pt>
                <c:pt idx="8">
                  <c:v>4.426031975907932E-2</c:v>
                </c:pt>
              </c:numCache>
            </c:numRef>
          </c:xVal>
          <c:yVal>
            <c:numRef>
              <c:f>'Measurement Net'!$I$27:$I$35</c:f>
              <c:numCache>
                <c:formatCode>General</c:formatCode>
                <c:ptCount val="9"/>
                <c:pt idx="0">
                  <c:v>0.80380168039132149</c:v>
                </c:pt>
                <c:pt idx="1">
                  <c:v>0.8416025408854092</c:v>
                </c:pt>
                <c:pt idx="2">
                  <c:v>0.86300590246407083</c:v>
                </c:pt>
                <c:pt idx="3">
                  <c:v>0.92313786611794479</c:v>
                </c:pt>
                <c:pt idx="4">
                  <c:v>0.98397987669700893</c:v>
                </c:pt>
                <c:pt idx="5">
                  <c:v>1.0096806460471801</c:v>
                </c:pt>
                <c:pt idx="6">
                  <c:v>1.0715322287274467</c:v>
                </c:pt>
                <c:pt idx="7">
                  <c:v>1.1433880860175669</c:v>
                </c:pt>
                <c:pt idx="8">
                  <c:v>1.2192808625637306</c:v>
                </c:pt>
              </c:numCache>
            </c:numRef>
          </c:yVal>
          <c:smooth val="0"/>
        </c:ser>
        <c:ser>
          <c:idx val="6"/>
          <c:order val="3"/>
          <c:tx>
            <c:v>Electron dump Sim</c:v>
          </c:tx>
          <c:spPr>
            <a:ln w="15875">
              <a:solidFill>
                <a:srgbClr val="337F33"/>
              </a:solidFill>
              <a:prstDash val="sys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rf'!$AG$63:$AG$68</c:f>
              <c:numCache>
                <c:formatCode>General</c:formatCode>
                <c:ptCount val="6"/>
                <c:pt idx="0">
                  <c:v>3.0135847212666583E-2</c:v>
                </c:pt>
                <c:pt idx="1">
                  <c:v>3.3149431933933236E-2</c:v>
                </c:pt>
                <c:pt idx="2">
                  <c:v>3.6163016655199894E-2</c:v>
                </c:pt>
                <c:pt idx="3">
                  <c:v>3.9176601376466551E-2</c:v>
                </c:pt>
                <c:pt idx="4">
                  <c:v>4.2190186097733208E-2</c:v>
                </c:pt>
                <c:pt idx="5">
                  <c:v>4.5203770818999872E-2</c:v>
                </c:pt>
              </c:numCache>
            </c:numRef>
          </c:xVal>
          <c:yVal>
            <c:numRef>
              <c:f>'Simulation004 rf'!$Z$70:$Z$75</c:f>
              <c:numCache>
                <c:formatCode>General</c:formatCode>
                <c:ptCount val="6"/>
                <c:pt idx="0">
                  <c:v>0.89785300000000001</c:v>
                </c:pt>
                <c:pt idx="1">
                  <c:v>0.97114100000000003</c:v>
                </c:pt>
                <c:pt idx="2">
                  <c:v>1.0470299999999999</c:v>
                </c:pt>
                <c:pt idx="3">
                  <c:v>1.1262799999999999</c:v>
                </c:pt>
                <c:pt idx="4">
                  <c:v>1.2027399999999999</c:v>
                </c:pt>
                <c:pt idx="5">
                  <c:v>1.2741400000000001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2980480"/>
        <c:axId val="193024000"/>
      </c:scatterChart>
      <c:valAx>
        <c:axId val="192980480"/>
        <c:scaling>
          <c:orientation val="minMax"/>
          <c:max val="4.6000000000000006E-2"/>
          <c:min val="3.0000000000000006E-2"/>
        </c:scaling>
        <c:delete val="0"/>
        <c:axPos val="b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GB" sz="1200" b="0"/>
                  <a:t>H</a:t>
                </a:r>
                <a:r>
                  <a:rPr lang="en-GB" sz="1200" b="0" baseline="30000"/>
                  <a:t>-</a:t>
                </a:r>
                <a:r>
                  <a:rPr lang="en-GB" sz="1200" b="0"/>
                  <a:t> density [A/cm2]</a:t>
                </a:r>
              </a:p>
            </c:rich>
          </c:tx>
          <c:layout>
            <c:manualLayout>
              <c:xMode val="edge"/>
              <c:yMode val="edge"/>
              <c:x val="0.36579901070058551"/>
              <c:y val="0.9470366533130728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3024000"/>
        <c:crosses val="autoZero"/>
        <c:crossBetween val="midCat"/>
        <c:majorUnit val="5.000000000000001E-3"/>
      </c:valAx>
      <c:valAx>
        <c:axId val="193024000"/>
        <c:scaling>
          <c:orientation val="minMax"/>
          <c:max val="1.6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algn="ctr">
                  <a:defRPr lang="en-GB" sz="1200" b="0" i="0" u="none" strike="noStrike" kern="1200" baseline="0" dirty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0" i="0" u="none" strike="noStrike" kern="1200" baseline="0" dirty="0" smtClean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rPr>
                  <a:t>Puller, electron </a:t>
                </a:r>
                <a:r>
                  <a:rPr lang="en-GB" sz="1200" b="0" i="0" u="none" strike="noStrike" kern="1200" baseline="0" dirty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rPr>
                  <a:t>dump current [A]</a:t>
                </a:r>
              </a:p>
            </c:rich>
          </c:tx>
          <c:layout>
            <c:manualLayout>
              <c:xMode val="edge"/>
              <c:yMode val="edge"/>
              <c:x val="0"/>
              <c:y val="0.3246581019477828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2980480"/>
        <c:crosses val="autoZero"/>
        <c:crossBetween val="midCat"/>
        <c:majorUnit val="0.4"/>
      </c:valAx>
    </c:plotArea>
    <c:legend>
      <c:legendPos val="t"/>
      <c:layout>
        <c:manualLayout>
          <c:xMode val="edge"/>
          <c:yMode val="edge"/>
          <c:x val="0"/>
          <c:y val="0"/>
          <c:w val="1"/>
          <c:h val="8.7227978081687155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510016146937129"/>
          <c:y val="0.29519962962962965"/>
          <c:w val="0.74538727419517614"/>
          <c:h val="0.59958114701279575"/>
        </c:manualLayout>
      </c:layout>
      <c:scatterChart>
        <c:scatterStyle val="lineMarker"/>
        <c:varyColors val="0"/>
        <c:ser>
          <c:idx val="1"/>
          <c:order val="0"/>
          <c:tx>
            <c:v>Puller Meas</c:v>
          </c:tx>
          <c:spPr>
            <a:ln w="15875">
              <a:solidFill>
                <a:srgbClr val="FF3333"/>
              </a:solidFill>
              <a:prstDash val="solid"/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Net'!$AF$27:$AF$35</c:f>
              <c:numCache>
                <c:formatCode>General</c:formatCode>
                <c:ptCount val="9"/>
                <c:pt idx="0">
                  <c:v>3.1272379670176764E-2</c:v>
                </c:pt>
                <c:pt idx="1">
                  <c:v>3.2769258633860154E-2</c:v>
                </c:pt>
                <c:pt idx="2">
                  <c:v>3.4459205816281258E-2</c:v>
                </c:pt>
                <c:pt idx="3">
                  <c:v>3.6144830932516393E-2</c:v>
                </c:pt>
                <c:pt idx="4">
                  <c:v>3.7756538636423781E-2</c:v>
                </c:pt>
                <c:pt idx="5">
                  <c:v>3.9201816974075203E-2</c:v>
                </c:pt>
                <c:pt idx="6">
                  <c:v>4.1904188303630081E-2</c:v>
                </c:pt>
                <c:pt idx="7">
                  <c:v>4.2361279384581833E-2</c:v>
                </c:pt>
                <c:pt idx="8">
                  <c:v>4.426031975907932E-2</c:v>
                </c:pt>
              </c:numCache>
            </c:numRef>
          </c:xVal>
          <c:yVal>
            <c:numRef>
              <c:f>'Measurement Net'!$H$27:$H$35</c:f>
              <c:numCache>
                <c:formatCode>General</c:formatCode>
                <c:ptCount val="9"/>
                <c:pt idx="0">
                  <c:v>0.12379827630536801</c:v>
                </c:pt>
                <c:pt idx="1">
                  <c:v>0.12600362832386727</c:v>
                </c:pt>
                <c:pt idx="2">
                  <c:v>0.12660767423811228</c:v>
                </c:pt>
                <c:pt idx="3">
                  <c:v>0.12946331934997274</c:v>
                </c:pt>
                <c:pt idx="4">
                  <c:v>0.1346710085133988</c:v>
                </c:pt>
                <c:pt idx="5">
                  <c:v>0.13768103060286321</c:v>
                </c:pt>
                <c:pt idx="6">
                  <c:v>0.14207960306625622</c:v>
                </c:pt>
                <c:pt idx="7">
                  <c:v>0.14939381311915176</c:v>
                </c:pt>
                <c:pt idx="8">
                  <c:v>0.15689915256058673</c:v>
                </c:pt>
              </c:numCache>
            </c:numRef>
          </c:yVal>
          <c:smooth val="0"/>
        </c:ser>
        <c:ser>
          <c:idx val="5"/>
          <c:order val="1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rf'!$AG$63:$AG$68</c:f>
              <c:numCache>
                <c:formatCode>General</c:formatCode>
                <c:ptCount val="6"/>
                <c:pt idx="0">
                  <c:v>3.0135847212666583E-2</c:v>
                </c:pt>
                <c:pt idx="1">
                  <c:v>3.3149431933933236E-2</c:v>
                </c:pt>
                <c:pt idx="2">
                  <c:v>3.6163016655199894E-2</c:v>
                </c:pt>
                <c:pt idx="3">
                  <c:v>3.9176601376466551E-2</c:v>
                </c:pt>
                <c:pt idx="4">
                  <c:v>4.2190186097733208E-2</c:v>
                </c:pt>
                <c:pt idx="5">
                  <c:v>4.5203770818999872E-2</c:v>
                </c:pt>
              </c:numCache>
            </c:numRef>
          </c:xVal>
          <c:yVal>
            <c:numRef>
              <c:f>'Simulation004 rf'!$J$63:$J$68</c:f>
              <c:numCache>
                <c:formatCode>General</c:formatCode>
                <c:ptCount val="6"/>
                <c:pt idx="0">
                  <c:v>0.15440000000000001</c:v>
                </c:pt>
                <c:pt idx="1">
                  <c:v>0.15529999999999999</c:v>
                </c:pt>
                <c:pt idx="2">
                  <c:v>0.15479999999999999</c:v>
                </c:pt>
                <c:pt idx="3">
                  <c:v>0.14660000000000001</c:v>
                </c:pt>
                <c:pt idx="4">
                  <c:v>0.1426</c:v>
                </c:pt>
                <c:pt idx="5">
                  <c:v>0.14430000000000001</c:v>
                </c:pt>
              </c:numCache>
            </c:numRef>
          </c:yVal>
          <c:smooth val="0"/>
        </c:ser>
        <c:ser>
          <c:idx val="2"/>
          <c:order val="2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Net'!$AF$27:$AF$35</c:f>
              <c:numCache>
                <c:formatCode>General</c:formatCode>
                <c:ptCount val="9"/>
                <c:pt idx="0">
                  <c:v>3.1272379670176764E-2</c:v>
                </c:pt>
                <c:pt idx="1">
                  <c:v>3.2769258633860154E-2</c:v>
                </c:pt>
                <c:pt idx="2">
                  <c:v>3.4459205816281258E-2</c:v>
                </c:pt>
                <c:pt idx="3">
                  <c:v>3.6144830932516393E-2</c:v>
                </c:pt>
                <c:pt idx="4">
                  <c:v>3.7756538636423781E-2</c:v>
                </c:pt>
                <c:pt idx="5">
                  <c:v>3.9201816974075203E-2</c:v>
                </c:pt>
                <c:pt idx="6">
                  <c:v>4.1904188303630081E-2</c:v>
                </c:pt>
                <c:pt idx="7">
                  <c:v>4.2361279384581833E-2</c:v>
                </c:pt>
                <c:pt idx="8">
                  <c:v>4.426031975907932E-2</c:v>
                </c:pt>
              </c:numCache>
            </c:numRef>
          </c:xVal>
          <c:yVal>
            <c:numRef>
              <c:f>'Measurement Net'!$I$27:$I$35</c:f>
              <c:numCache>
                <c:formatCode>General</c:formatCode>
                <c:ptCount val="9"/>
                <c:pt idx="0">
                  <c:v>0.80380168039132149</c:v>
                </c:pt>
                <c:pt idx="1">
                  <c:v>0.8416025408854092</c:v>
                </c:pt>
                <c:pt idx="2">
                  <c:v>0.86300590246407083</c:v>
                </c:pt>
                <c:pt idx="3">
                  <c:v>0.92313786611794479</c:v>
                </c:pt>
                <c:pt idx="4">
                  <c:v>0.98397987669700893</c:v>
                </c:pt>
                <c:pt idx="5">
                  <c:v>1.0096806460471801</c:v>
                </c:pt>
                <c:pt idx="6">
                  <c:v>1.0715322287274467</c:v>
                </c:pt>
                <c:pt idx="7">
                  <c:v>1.1433880860175669</c:v>
                </c:pt>
                <c:pt idx="8">
                  <c:v>1.2192808625637306</c:v>
                </c:pt>
              </c:numCache>
            </c:numRef>
          </c:yVal>
          <c:smooth val="0"/>
        </c:ser>
        <c:ser>
          <c:idx val="6"/>
          <c:order val="3"/>
          <c:tx>
            <c:v>Electron dump Sim</c:v>
          </c:tx>
          <c:spPr>
            <a:ln w="15875">
              <a:solidFill>
                <a:srgbClr val="337F33"/>
              </a:solidFill>
              <a:prstDash val="sys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rf'!$AG$63:$AG$68</c:f>
              <c:numCache>
                <c:formatCode>General</c:formatCode>
                <c:ptCount val="6"/>
                <c:pt idx="0">
                  <c:v>3.0135847212666583E-2</c:v>
                </c:pt>
                <c:pt idx="1">
                  <c:v>3.3149431933933236E-2</c:v>
                </c:pt>
                <c:pt idx="2">
                  <c:v>3.6163016655199894E-2</c:v>
                </c:pt>
                <c:pt idx="3">
                  <c:v>3.9176601376466551E-2</c:v>
                </c:pt>
                <c:pt idx="4">
                  <c:v>4.2190186097733208E-2</c:v>
                </c:pt>
                <c:pt idx="5">
                  <c:v>4.5203770818999872E-2</c:v>
                </c:pt>
              </c:numCache>
            </c:numRef>
          </c:xVal>
          <c:yVal>
            <c:numRef>
              <c:f>'Simulation004 rf'!$AC$63:$AC$68</c:f>
              <c:numCache>
                <c:formatCode>General</c:formatCode>
                <c:ptCount val="6"/>
                <c:pt idx="0">
                  <c:v>0.79590000000000005</c:v>
                </c:pt>
                <c:pt idx="1">
                  <c:v>0.86720000000000008</c:v>
                </c:pt>
                <c:pt idx="2">
                  <c:v>0.94450000000000012</c:v>
                </c:pt>
                <c:pt idx="3">
                  <c:v>1.0259</c:v>
                </c:pt>
                <c:pt idx="4">
                  <c:v>1.1085</c:v>
                </c:pt>
                <c:pt idx="5">
                  <c:v>1.1837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6727936"/>
        <c:axId val="196730240"/>
      </c:scatterChart>
      <c:valAx>
        <c:axId val="196727936"/>
        <c:scaling>
          <c:orientation val="minMax"/>
          <c:max val="4.6000000000000006E-2"/>
          <c:min val="3.0000000000000006E-2"/>
        </c:scaling>
        <c:delete val="0"/>
        <c:axPos val="b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GB" sz="1200" b="0"/>
                  <a:t>H</a:t>
                </a:r>
                <a:r>
                  <a:rPr lang="en-GB" sz="1200" b="0" baseline="30000"/>
                  <a:t>-</a:t>
                </a:r>
                <a:r>
                  <a:rPr lang="en-GB" sz="1200" b="0"/>
                  <a:t> density [A/cm2]</a:t>
                </a:r>
              </a:p>
            </c:rich>
          </c:tx>
          <c:layout>
            <c:manualLayout>
              <c:xMode val="edge"/>
              <c:yMode val="edge"/>
              <c:x val="0.36259486325562618"/>
              <c:y val="0.9452637392985363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6730240"/>
        <c:crosses val="autoZero"/>
        <c:crossBetween val="midCat"/>
      </c:valAx>
      <c:valAx>
        <c:axId val="196730240"/>
        <c:scaling>
          <c:orientation val="minMax"/>
          <c:max val="1.6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 dirty="0" smtClean="0"/>
                  <a:t>Puller, electron</a:t>
                </a:r>
                <a:r>
                  <a:rPr lang="en-GB" sz="1200" b="0" baseline="0" dirty="0" smtClean="0"/>
                  <a:t> </a:t>
                </a:r>
                <a:r>
                  <a:rPr lang="en-GB" sz="1200" b="0" dirty="0"/>
                  <a:t>dump</a:t>
                </a:r>
                <a:r>
                  <a:rPr lang="en-GB" sz="1200" b="0" baseline="0" dirty="0"/>
                  <a:t> </a:t>
                </a:r>
                <a:r>
                  <a:rPr lang="en-GB" sz="1200" b="0" dirty="0"/>
                  <a:t>current</a:t>
                </a:r>
                <a:r>
                  <a:rPr lang="en-GB" sz="1200" b="0" baseline="0" dirty="0"/>
                  <a:t> </a:t>
                </a:r>
                <a:r>
                  <a:rPr lang="en-GB" sz="1200" b="0" dirty="0"/>
                  <a:t>[A]</a:t>
                </a:r>
              </a:p>
            </c:rich>
          </c:tx>
          <c:layout>
            <c:manualLayout>
              <c:xMode val="edge"/>
              <c:yMode val="edge"/>
              <c:x val="0"/>
              <c:y val="0.3247827487802632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6727936"/>
        <c:crosses val="autoZero"/>
        <c:crossBetween val="midCat"/>
        <c:majorUnit val="0.4"/>
      </c:valAx>
    </c:plotArea>
    <c:legend>
      <c:legendPos val="t"/>
      <c:layout>
        <c:manualLayout>
          <c:xMode val="edge"/>
          <c:yMode val="edge"/>
          <c:x val="0"/>
          <c:y val="0"/>
          <c:w val="1"/>
          <c:h val="8.7261806130903063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510016146937129"/>
          <c:y val="0.29519962962962965"/>
          <c:w val="0.74538727419517614"/>
          <c:h val="0.59958114701279575"/>
        </c:manualLayout>
      </c:layout>
      <c:scatterChart>
        <c:scatterStyle val="lineMarker"/>
        <c:varyColors val="0"/>
        <c:ser>
          <c:idx val="0"/>
          <c:order val="0"/>
          <c:tx>
            <c:v>Plasma generator Meas</c:v>
          </c:tx>
          <c:spPr>
            <a:ln w="15875">
              <a:solidFill>
                <a:srgbClr val="3333FF"/>
              </a:solidFill>
            </a:ln>
          </c:spPr>
          <c:marker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xVal>
            <c:numRef>
              <c:f>'Measurement Net'!$AF$27:$AF$35</c:f>
              <c:numCache>
                <c:formatCode>General</c:formatCode>
                <c:ptCount val="9"/>
                <c:pt idx="0">
                  <c:v>3.1272379670176764E-2</c:v>
                </c:pt>
                <c:pt idx="1">
                  <c:v>3.2769258633860154E-2</c:v>
                </c:pt>
                <c:pt idx="2">
                  <c:v>3.4459205816281258E-2</c:v>
                </c:pt>
                <c:pt idx="3">
                  <c:v>3.6144830932516393E-2</c:v>
                </c:pt>
                <c:pt idx="4">
                  <c:v>3.7756538636423781E-2</c:v>
                </c:pt>
                <c:pt idx="5">
                  <c:v>3.9201816974075203E-2</c:v>
                </c:pt>
                <c:pt idx="6">
                  <c:v>4.1904188303630081E-2</c:v>
                </c:pt>
                <c:pt idx="7">
                  <c:v>4.2361279384581833E-2</c:v>
                </c:pt>
                <c:pt idx="8">
                  <c:v>4.426031975907932E-2</c:v>
                </c:pt>
              </c:numCache>
            </c:numRef>
          </c:xVal>
          <c:yVal>
            <c:numRef>
              <c:f>'Measurement Net'!$G$27:$G$35</c:f>
              <c:numCache>
                <c:formatCode>General</c:formatCode>
                <c:ptCount val="9"/>
                <c:pt idx="0">
                  <c:v>1.0198472443890745</c:v>
                </c:pt>
                <c:pt idx="1">
                  <c:v>1.0588858153798355</c:v>
                </c:pt>
                <c:pt idx="2">
                  <c:v>1.0777955112616449</c:v>
                </c:pt>
                <c:pt idx="3">
                  <c:v>1.1455624853234401</c:v>
                </c:pt>
                <c:pt idx="4">
                  <c:v>1.2117420428177388</c:v>
                </c:pt>
                <c:pt idx="5">
                  <c:v>1.2409009317375845</c:v>
                </c:pt>
                <c:pt idx="6">
                  <c:v>1.3059206928529621</c:v>
                </c:pt>
                <c:pt idx="7">
                  <c:v>1.38447640009393</c:v>
                </c:pt>
                <c:pt idx="8">
                  <c:v>1.4740306705246935</c:v>
                </c:pt>
              </c:numCache>
            </c:numRef>
          </c:yVal>
          <c:smooth val="0"/>
        </c:ser>
        <c:ser>
          <c:idx val="4"/>
          <c:order val="1"/>
          <c:tx>
            <c:v>Plasma generator Sim</c:v>
          </c:tx>
          <c:spPr>
            <a:ln w="15875">
              <a:solidFill>
                <a:srgbClr val="33337F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337F"/>
                </a:solidFill>
              </a:ln>
            </c:spPr>
          </c:marker>
          <c:xVal>
            <c:numRef>
              <c:f>'Simulation004 rf'!$AG$63:$AG$68</c:f>
              <c:numCache>
                <c:formatCode>General</c:formatCode>
                <c:ptCount val="6"/>
                <c:pt idx="0">
                  <c:v>3.0135847212666583E-2</c:v>
                </c:pt>
                <c:pt idx="1">
                  <c:v>3.3149431933933236E-2</c:v>
                </c:pt>
                <c:pt idx="2">
                  <c:v>3.6163016655199894E-2</c:v>
                </c:pt>
                <c:pt idx="3">
                  <c:v>3.9176601376466551E-2</c:v>
                </c:pt>
                <c:pt idx="4">
                  <c:v>4.2190186097733208E-2</c:v>
                </c:pt>
                <c:pt idx="5">
                  <c:v>4.5203770818999872E-2</c:v>
                </c:pt>
              </c:numCache>
            </c:numRef>
          </c:xVal>
          <c:yVal>
            <c:numRef>
              <c:f>'Simulation004 rf'!$AD$63:$AD$68</c:f>
              <c:numCache>
                <c:formatCode>General</c:formatCode>
                <c:ptCount val="6"/>
                <c:pt idx="0">
                  <c:v>0.97820000000000007</c:v>
                </c:pt>
                <c:pt idx="1">
                  <c:v>1.0530999999999999</c:v>
                </c:pt>
                <c:pt idx="2">
                  <c:v>1.1305999999999998</c:v>
                </c:pt>
                <c:pt idx="3">
                  <c:v>1.2094</c:v>
                </c:pt>
                <c:pt idx="4">
                  <c:v>1.2877000000000001</c:v>
                </c:pt>
                <c:pt idx="5">
                  <c:v>1.3671</c:v>
                </c:pt>
              </c:numCache>
            </c:numRef>
          </c:yVal>
          <c:smooth val="0"/>
        </c:ser>
        <c:ser>
          <c:idx val="1"/>
          <c:order val="2"/>
          <c:tx>
            <c:v>Puller Meas</c:v>
          </c:tx>
          <c:spPr>
            <a:ln w="15875">
              <a:solidFill>
                <a:srgbClr val="FF3333"/>
              </a:solidFill>
              <a:prstDash val="solid"/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Net'!$AF$27:$AF$35</c:f>
              <c:numCache>
                <c:formatCode>General</c:formatCode>
                <c:ptCount val="9"/>
                <c:pt idx="0">
                  <c:v>3.1272379670176764E-2</c:v>
                </c:pt>
                <c:pt idx="1">
                  <c:v>3.2769258633860154E-2</c:v>
                </c:pt>
                <c:pt idx="2">
                  <c:v>3.4459205816281258E-2</c:v>
                </c:pt>
                <c:pt idx="3">
                  <c:v>3.6144830932516393E-2</c:v>
                </c:pt>
                <c:pt idx="4">
                  <c:v>3.7756538636423781E-2</c:v>
                </c:pt>
                <c:pt idx="5">
                  <c:v>3.9201816974075203E-2</c:v>
                </c:pt>
                <c:pt idx="6">
                  <c:v>4.1904188303630081E-2</c:v>
                </c:pt>
                <c:pt idx="7">
                  <c:v>4.2361279384581833E-2</c:v>
                </c:pt>
                <c:pt idx="8">
                  <c:v>4.426031975907932E-2</c:v>
                </c:pt>
              </c:numCache>
            </c:numRef>
          </c:xVal>
          <c:yVal>
            <c:numRef>
              <c:f>'Measurement Net'!$H$27:$H$35</c:f>
              <c:numCache>
                <c:formatCode>General</c:formatCode>
                <c:ptCount val="9"/>
                <c:pt idx="0">
                  <c:v>0.12379827630536801</c:v>
                </c:pt>
                <c:pt idx="1">
                  <c:v>0.12600362832386727</c:v>
                </c:pt>
                <c:pt idx="2">
                  <c:v>0.12660767423811228</c:v>
                </c:pt>
                <c:pt idx="3">
                  <c:v>0.12946331934997274</c:v>
                </c:pt>
                <c:pt idx="4">
                  <c:v>0.1346710085133988</c:v>
                </c:pt>
                <c:pt idx="5">
                  <c:v>0.13768103060286321</c:v>
                </c:pt>
                <c:pt idx="6">
                  <c:v>0.14207960306625622</c:v>
                </c:pt>
                <c:pt idx="7">
                  <c:v>0.14939381311915176</c:v>
                </c:pt>
                <c:pt idx="8">
                  <c:v>0.15689915256058673</c:v>
                </c:pt>
              </c:numCache>
            </c:numRef>
          </c:yVal>
          <c:smooth val="0"/>
        </c:ser>
        <c:ser>
          <c:idx val="5"/>
          <c:order val="3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rf'!$AG$63:$AG$68</c:f>
              <c:numCache>
                <c:formatCode>General</c:formatCode>
                <c:ptCount val="6"/>
                <c:pt idx="0">
                  <c:v>3.0135847212666583E-2</c:v>
                </c:pt>
                <c:pt idx="1">
                  <c:v>3.3149431933933236E-2</c:v>
                </c:pt>
                <c:pt idx="2">
                  <c:v>3.6163016655199894E-2</c:v>
                </c:pt>
                <c:pt idx="3">
                  <c:v>3.9176601376466551E-2</c:v>
                </c:pt>
                <c:pt idx="4">
                  <c:v>4.2190186097733208E-2</c:v>
                </c:pt>
                <c:pt idx="5">
                  <c:v>4.5203770818999872E-2</c:v>
                </c:pt>
              </c:numCache>
            </c:numRef>
          </c:xVal>
          <c:yVal>
            <c:numRef>
              <c:f>'Simulation004 rf'!$J$63:$J$68</c:f>
              <c:numCache>
                <c:formatCode>General</c:formatCode>
                <c:ptCount val="6"/>
                <c:pt idx="0">
                  <c:v>0.15440000000000001</c:v>
                </c:pt>
                <c:pt idx="1">
                  <c:v>0.15529999999999999</c:v>
                </c:pt>
                <c:pt idx="2">
                  <c:v>0.15479999999999999</c:v>
                </c:pt>
                <c:pt idx="3">
                  <c:v>0.14660000000000001</c:v>
                </c:pt>
                <c:pt idx="4">
                  <c:v>0.1426</c:v>
                </c:pt>
                <c:pt idx="5">
                  <c:v>0.14430000000000001</c:v>
                </c:pt>
              </c:numCache>
            </c:numRef>
          </c:yVal>
          <c:smooth val="0"/>
        </c:ser>
        <c:ser>
          <c:idx val="2"/>
          <c:order val="4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Net'!$AF$27:$AF$35</c:f>
              <c:numCache>
                <c:formatCode>General</c:formatCode>
                <c:ptCount val="9"/>
                <c:pt idx="0">
                  <c:v>3.1272379670176764E-2</c:v>
                </c:pt>
                <c:pt idx="1">
                  <c:v>3.2769258633860154E-2</c:v>
                </c:pt>
                <c:pt idx="2">
                  <c:v>3.4459205816281258E-2</c:v>
                </c:pt>
                <c:pt idx="3">
                  <c:v>3.6144830932516393E-2</c:v>
                </c:pt>
                <c:pt idx="4">
                  <c:v>3.7756538636423781E-2</c:v>
                </c:pt>
                <c:pt idx="5">
                  <c:v>3.9201816974075203E-2</c:v>
                </c:pt>
                <c:pt idx="6">
                  <c:v>4.1904188303630081E-2</c:v>
                </c:pt>
                <c:pt idx="7">
                  <c:v>4.2361279384581833E-2</c:v>
                </c:pt>
                <c:pt idx="8">
                  <c:v>4.426031975907932E-2</c:v>
                </c:pt>
              </c:numCache>
            </c:numRef>
          </c:xVal>
          <c:yVal>
            <c:numRef>
              <c:f>'Measurement Net'!$I$27:$I$35</c:f>
              <c:numCache>
                <c:formatCode>General</c:formatCode>
                <c:ptCount val="9"/>
                <c:pt idx="0">
                  <c:v>0.80380168039132149</c:v>
                </c:pt>
                <c:pt idx="1">
                  <c:v>0.8416025408854092</c:v>
                </c:pt>
                <c:pt idx="2">
                  <c:v>0.86300590246407083</c:v>
                </c:pt>
                <c:pt idx="3">
                  <c:v>0.92313786611794479</c:v>
                </c:pt>
                <c:pt idx="4">
                  <c:v>0.98397987669700893</c:v>
                </c:pt>
                <c:pt idx="5">
                  <c:v>1.0096806460471801</c:v>
                </c:pt>
                <c:pt idx="6">
                  <c:v>1.0715322287274467</c:v>
                </c:pt>
                <c:pt idx="7">
                  <c:v>1.1433880860175669</c:v>
                </c:pt>
                <c:pt idx="8">
                  <c:v>1.2192808625637306</c:v>
                </c:pt>
              </c:numCache>
            </c:numRef>
          </c:yVal>
          <c:smooth val="0"/>
        </c:ser>
        <c:ser>
          <c:idx val="6"/>
          <c:order val="5"/>
          <c:tx>
            <c:v>Electron dump Sim</c:v>
          </c:tx>
          <c:spPr>
            <a:ln w="15875">
              <a:solidFill>
                <a:srgbClr val="337F33"/>
              </a:solidFill>
              <a:prstDash val="sys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rf'!$AG$63:$AG$68</c:f>
              <c:numCache>
                <c:formatCode>General</c:formatCode>
                <c:ptCount val="6"/>
                <c:pt idx="0">
                  <c:v>3.0135847212666583E-2</c:v>
                </c:pt>
                <c:pt idx="1">
                  <c:v>3.3149431933933236E-2</c:v>
                </c:pt>
                <c:pt idx="2">
                  <c:v>3.6163016655199894E-2</c:v>
                </c:pt>
                <c:pt idx="3">
                  <c:v>3.9176601376466551E-2</c:v>
                </c:pt>
                <c:pt idx="4">
                  <c:v>4.2190186097733208E-2</c:v>
                </c:pt>
                <c:pt idx="5">
                  <c:v>4.5203770818999872E-2</c:v>
                </c:pt>
              </c:numCache>
            </c:numRef>
          </c:xVal>
          <c:yVal>
            <c:numRef>
              <c:f>'Simulation004 rf'!$AC$63:$AC$68</c:f>
              <c:numCache>
                <c:formatCode>General</c:formatCode>
                <c:ptCount val="6"/>
                <c:pt idx="0">
                  <c:v>0.79590000000000005</c:v>
                </c:pt>
                <c:pt idx="1">
                  <c:v>0.86720000000000008</c:v>
                </c:pt>
                <c:pt idx="2">
                  <c:v>0.94450000000000012</c:v>
                </c:pt>
                <c:pt idx="3">
                  <c:v>1.0259</c:v>
                </c:pt>
                <c:pt idx="4">
                  <c:v>1.1085</c:v>
                </c:pt>
                <c:pt idx="5">
                  <c:v>1.1837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849216"/>
        <c:axId val="191851520"/>
      </c:scatterChart>
      <c:scatterChart>
        <c:scatterStyle val="lineMarker"/>
        <c:varyColors val="0"/>
        <c:ser>
          <c:idx val="3"/>
          <c:order val="6"/>
          <c:tx>
            <c:v>Faraday cup Meas</c:v>
          </c:tx>
          <c:spPr>
            <a:ln w="15875" cmpd="sng">
              <a:solidFill>
                <a:srgbClr val="FF33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33FF"/>
              </a:solidFill>
              <a:ln>
                <a:solidFill>
                  <a:srgbClr val="FF33FF"/>
                </a:solidFill>
              </a:ln>
            </c:spPr>
          </c:marker>
          <c:xVal>
            <c:numRef>
              <c:f>'Measurement Net'!$Z$27:$Z$35</c:f>
              <c:numCache>
                <c:formatCode>General</c:formatCode>
                <c:ptCount val="9"/>
                <c:pt idx="0">
                  <c:v>9.7233767958046453</c:v>
                </c:pt>
                <c:pt idx="1">
                  <c:v>10.18879446900741</c:v>
                </c:pt>
                <c:pt idx="2">
                  <c:v>10.714241953112989</c:v>
                </c:pt>
                <c:pt idx="3">
                  <c:v>11.238345597110914</c:v>
                </c:pt>
                <c:pt idx="4">
                  <c:v>11.739466440969741</c:v>
                </c:pt>
                <c:pt idx="5">
                  <c:v>12.188840169480743</c:v>
                </c:pt>
                <c:pt idx="6">
                  <c:v>13.029076024780881</c:v>
                </c:pt>
                <c:pt idx="7">
                  <c:v>13.171197246669667</c:v>
                </c:pt>
                <c:pt idx="8">
                  <c:v>13.761657112737822</c:v>
                </c:pt>
              </c:numCache>
            </c:numRef>
          </c:xVal>
          <c:yVal>
            <c:numRef>
              <c:f>'Measurement Net'!$P$27:$P$35</c:f>
              <c:numCache>
                <c:formatCode>0.00</c:formatCode>
                <c:ptCount val="9"/>
                <c:pt idx="0">
                  <c:v>11.816491957074446</c:v>
                </c:pt>
                <c:pt idx="1">
                  <c:v>11.92449495422111</c:v>
                </c:pt>
                <c:pt idx="2">
                  <c:v>12.44702815303526</c:v>
                </c:pt>
                <c:pt idx="3">
                  <c:v>13.023044548117092</c:v>
                </c:pt>
                <c:pt idx="4">
                  <c:v>13.87143651076644</c:v>
                </c:pt>
                <c:pt idx="5">
                  <c:v>14.266666613708919</c:v>
                </c:pt>
                <c:pt idx="6">
                  <c:v>14.930528154148133</c:v>
                </c:pt>
                <c:pt idx="7">
                  <c:v>15.637164364413852</c:v>
                </c:pt>
                <c:pt idx="8">
                  <c:v>16.711094160594111</c:v>
                </c:pt>
              </c:numCache>
            </c:numRef>
          </c:yVal>
          <c:smooth val="0"/>
        </c:ser>
        <c:ser>
          <c:idx val="7"/>
          <c:order val="7"/>
          <c:tx>
            <c:v>Faraday cup Sim</c:v>
          </c:tx>
          <c:spPr>
            <a:ln w="15875">
              <a:solidFill>
                <a:srgbClr val="7F337F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7F337F"/>
                </a:solidFill>
              </a:ln>
            </c:spPr>
          </c:marker>
          <c:xVal>
            <c:numRef>
              <c:f>'Simulation004 rf'!$AH$63:$AH$68</c:f>
              <c:numCache>
                <c:formatCode>General</c:formatCode>
                <c:ptCount val="6"/>
                <c:pt idx="0">
                  <c:v>9.3699999999999992</c:v>
                </c:pt>
                <c:pt idx="1">
                  <c:v>10.307</c:v>
                </c:pt>
                <c:pt idx="2">
                  <c:v>11.244</c:v>
                </c:pt>
                <c:pt idx="3">
                  <c:v>12.180999999999999</c:v>
                </c:pt>
                <c:pt idx="4">
                  <c:v>13.118</c:v>
                </c:pt>
                <c:pt idx="5">
                  <c:v>14.055</c:v>
                </c:pt>
              </c:numCache>
            </c:numRef>
          </c:xVal>
          <c:yVal>
            <c:numRef>
              <c:f>'Simulation004 rf'!$AE$63:$AE$68</c:f>
              <c:numCache>
                <c:formatCode>General</c:formatCode>
                <c:ptCount val="6"/>
                <c:pt idx="0">
                  <c:v>10.9</c:v>
                </c:pt>
                <c:pt idx="1">
                  <c:v>12.1</c:v>
                </c:pt>
                <c:pt idx="2">
                  <c:v>13.299999999999999</c:v>
                </c:pt>
                <c:pt idx="3">
                  <c:v>14.3</c:v>
                </c:pt>
                <c:pt idx="4">
                  <c:v>15.299999999999999</c:v>
                </c:pt>
                <c:pt idx="5">
                  <c:v>16.400000000000002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859712"/>
        <c:axId val="191857792"/>
      </c:scatterChart>
      <c:valAx>
        <c:axId val="191849216"/>
        <c:scaling>
          <c:orientation val="minMax"/>
          <c:max val="4.6000000000000006E-2"/>
          <c:min val="3.0000000000000006E-2"/>
        </c:scaling>
        <c:delete val="0"/>
        <c:axPos val="b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GB" sz="1200" b="0"/>
                  <a:t>H</a:t>
                </a:r>
                <a:r>
                  <a:rPr lang="en-GB" sz="1200" b="0" baseline="30000"/>
                  <a:t>-</a:t>
                </a:r>
                <a:r>
                  <a:rPr lang="en-GB" sz="1200" b="0"/>
                  <a:t> density [A/cm2]</a:t>
                </a:r>
              </a:p>
            </c:rich>
          </c:tx>
          <c:layout>
            <c:manualLayout>
              <c:xMode val="edge"/>
              <c:yMode val="edge"/>
              <c:x val="0.36259486325562618"/>
              <c:y val="0.9452637392985363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1851520"/>
        <c:crosses val="autoZero"/>
        <c:crossBetween val="midCat"/>
      </c:valAx>
      <c:valAx>
        <c:axId val="191851520"/>
        <c:scaling>
          <c:orientation val="minMax"/>
          <c:max val="1.6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 dirty="0"/>
                  <a:t>Plasma generator, </a:t>
                </a:r>
                <a:r>
                  <a:rPr lang="en-GB" sz="1200" b="0" dirty="0" smtClean="0"/>
                  <a:t>puller, electron</a:t>
                </a:r>
                <a:r>
                  <a:rPr lang="en-GB" sz="1200" b="0" baseline="0" dirty="0" smtClean="0"/>
                  <a:t> </a:t>
                </a:r>
                <a:r>
                  <a:rPr lang="en-GB" sz="1200" b="0" dirty="0"/>
                  <a:t>dump</a:t>
                </a:r>
                <a:r>
                  <a:rPr lang="en-GB" sz="1200" b="0" baseline="0" dirty="0"/>
                  <a:t> </a:t>
                </a:r>
                <a:r>
                  <a:rPr lang="en-GB" sz="1200" b="0" dirty="0"/>
                  <a:t>current</a:t>
                </a:r>
                <a:r>
                  <a:rPr lang="en-GB" sz="1200" b="0" baseline="0" dirty="0"/>
                  <a:t> </a:t>
                </a:r>
                <a:r>
                  <a:rPr lang="en-GB" sz="1200" b="0" dirty="0"/>
                  <a:t>[A]</a:t>
                </a:r>
              </a:p>
            </c:rich>
          </c:tx>
          <c:layout>
            <c:manualLayout>
              <c:xMode val="edge"/>
              <c:yMode val="edge"/>
              <c:x val="0"/>
              <c:y val="0.2137176654699438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1849216"/>
        <c:crosses val="autoZero"/>
        <c:crossBetween val="midCat"/>
        <c:majorUnit val="0.4"/>
      </c:valAx>
      <c:valAx>
        <c:axId val="191857792"/>
        <c:scaling>
          <c:orientation val="minMax"/>
          <c:max val="18"/>
          <c:min val="1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Faraday cup current [mA]</a:t>
                </a:r>
              </a:p>
            </c:rich>
          </c:tx>
          <c:layout>
            <c:manualLayout>
              <c:xMode val="edge"/>
              <c:yMode val="edge"/>
              <c:x val="0.94344661418912101"/>
              <c:y val="0.37957585381570469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1859712"/>
        <c:crosses val="max"/>
        <c:crossBetween val="midCat"/>
        <c:majorUnit val="2"/>
      </c:valAx>
      <c:valAx>
        <c:axId val="191859712"/>
        <c:scaling>
          <c:orientation val="minMax"/>
          <c:max val="14.302567870000003"/>
          <c:min val="9.3277616529999996"/>
        </c:scaling>
        <c:delete val="0"/>
        <c:axPos val="t"/>
        <c:title>
          <c:tx>
            <c:rich>
              <a:bodyPr/>
              <a:lstStyle/>
              <a:p>
                <a:pPr algn="ctr" rtl="0">
                  <a:defRPr lang="en-GB"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rPr>
                  <a:t>RF power transmitted to plasma [kW]</a:t>
                </a:r>
              </a:p>
            </c:rich>
          </c:tx>
          <c:layout>
            <c:manualLayout>
              <c:xMode val="edge"/>
              <c:yMode val="edge"/>
              <c:x val="0.21403496821071755"/>
              <c:y val="0.19020712510356252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1857792"/>
        <c:crosses val="max"/>
        <c:crossBetween val="midCat"/>
        <c:majorUnit val="1.5549999999999999"/>
      </c:valAx>
    </c:plotArea>
    <c:legend>
      <c:legendPos val="t"/>
      <c:layout>
        <c:manualLayout>
          <c:xMode val="edge"/>
          <c:yMode val="edge"/>
          <c:x val="0"/>
          <c:y val="0"/>
          <c:w val="1"/>
          <c:h val="0.16909930555555555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41184781511756"/>
          <c:y val="0.2122061124919451"/>
          <c:w val="0.73992506811989101"/>
          <c:h val="0.68487940716192586"/>
        </c:manualLayout>
      </c:layout>
      <c:scatterChart>
        <c:scatterStyle val="lineMarker"/>
        <c:varyColors val="0"/>
        <c:ser>
          <c:idx val="8"/>
          <c:order val="0"/>
          <c:tx>
            <c:v>Plasma generator Meas</c:v>
          </c:tx>
          <c:spPr>
            <a:ln w="15875">
              <a:solidFill>
                <a:srgbClr val="3333FF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Net'!$G$12:$G$18</c:f>
              <c:numCache>
                <c:formatCode>General</c:formatCode>
                <c:ptCount val="7"/>
                <c:pt idx="0">
                  <c:v>0.76224030949130483</c:v>
                </c:pt>
                <c:pt idx="1">
                  <c:v>0.81240926404272806</c:v>
                </c:pt>
                <c:pt idx="2">
                  <c:v>0.85242884605434444</c:v>
                </c:pt>
                <c:pt idx="3">
                  <c:v>0.88146228273718308</c:v>
                </c:pt>
                <c:pt idx="4">
                  <c:v>0.92458728522473432</c:v>
                </c:pt>
                <c:pt idx="5">
                  <c:v>0.95464917552566853</c:v>
                </c:pt>
                <c:pt idx="6">
                  <c:v>1.0070258028823746</c:v>
                </c:pt>
              </c:numCache>
            </c:numRef>
          </c:yVal>
          <c:smooth val="0"/>
        </c:ser>
        <c:ser>
          <c:idx val="11"/>
          <c:order val="1"/>
          <c:tx>
            <c:v>Plasma generator Sim</c:v>
          </c:tx>
          <c:spPr>
            <a:ln w="15875">
              <a:solidFill>
                <a:srgbClr val="33337F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puller'!$AE$71:$AE$77</c:f>
              <c:numCache>
                <c:formatCode>General</c:formatCode>
                <c:ptCount val="7"/>
                <c:pt idx="0">
                  <c:v>0.93740000000000001</c:v>
                </c:pt>
                <c:pt idx="1">
                  <c:v>0.90860000000000007</c:v>
                </c:pt>
                <c:pt idx="2">
                  <c:v>0.87839999999999996</c:v>
                </c:pt>
                <c:pt idx="3">
                  <c:v>0.84599999999999997</c:v>
                </c:pt>
                <c:pt idx="4">
                  <c:v>0.8226</c:v>
                </c:pt>
                <c:pt idx="5">
                  <c:v>0.80020000000000002</c:v>
                </c:pt>
                <c:pt idx="6">
                  <c:v>0.77729999999999999</c:v>
                </c:pt>
              </c:numCache>
            </c:numRef>
          </c:yVal>
          <c:smooth val="0"/>
        </c:ser>
        <c:ser>
          <c:idx val="0"/>
          <c:order val="2"/>
          <c:tx>
            <c:v>Puller Meas</c:v>
          </c:tx>
          <c:spPr>
            <a:ln w="15875">
              <a:solidFill>
                <a:srgbClr val="FF3333"/>
              </a:solidFill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Net'!$H$12:$H$18</c:f>
              <c:numCache>
                <c:formatCode>General</c:formatCode>
                <c:ptCount val="7"/>
                <c:pt idx="0">
                  <c:v>5.2328101579695162E-2</c:v>
                </c:pt>
                <c:pt idx="1">
                  <c:v>6.6476765465610016E-2</c:v>
                </c:pt>
                <c:pt idx="2">
                  <c:v>8.3586864211485631E-2</c:v>
                </c:pt>
                <c:pt idx="3">
                  <c:v>0.10156991474660797</c:v>
                </c:pt>
                <c:pt idx="4">
                  <c:v>0.1228392771770063</c:v>
                </c:pt>
                <c:pt idx="5">
                  <c:v>0.14444660685927616</c:v>
                </c:pt>
                <c:pt idx="6">
                  <c:v>0.16832711527516328</c:v>
                </c:pt>
              </c:numCache>
            </c:numRef>
          </c:yVal>
          <c:smooth val="0"/>
        </c:ser>
        <c:ser>
          <c:idx val="4"/>
          <c:order val="3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puller'!$K$71:$K$77</c:f>
              <c:numCache>
                <c:formatCode>General</c:formatCode>
                <c:ptCount val="7"/>
                <c:pt idx="0">
                  <c:v>0.1694</c:v>
                </c:pt>
                <c:pt idx="1">
                  <c:v>0.15210000000000001</c:v>
                </c:pt>
                <c:pt idx="2">
                  <c:v>0.1361</c:v>
                </c:pt>
                <c:pt idx="3">
                  <c:v>0.11990000000000001</c:v>
                </c:pt>
                <c:pt idx="4">
                  <c:v>9.5899999999999999E-2</c:v>
                </c:pt>
                <c:pt idx="5">
                  <c:v>6.9500000000000006E-2</c:v>
                </c:pt>
                <c:pt idx="6">
                  <c:v>4.8800000000000003E-2</c:v>
                </c:pt>
              </c:numCache>
            </c:numRef>
          </c:yVal>
          <c:smooth val="0"/>
        </c:ser>
        <c:ser>
          <c:idx val="3"/>
          <c:order val="4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Net'!$I$12:$I$18</c:f>
              <c:numCache>
                <c:formatCode>General</c:formatCode>
                <c:ptCount val="7"/>
                <c:pt idx="0">
                  <c:v>0.64617174060998761</c:v>
                </c:pt>
                <c:pt idx="1">
                  <c:v>0.66983922850058364</c:v>
                </c:pt>
                <c:pt idx="2">
                  <c:v>0.6921927793322219</c:v>
                </c:pt>
                <c:pt idx="3">
                  <c:v>0.69573543587886177</c:v>
                </c:pt>
                <c:pt idx="4">
                  <c:v>0.70651019100421708</c:v>
                </c:pt>
                <c:pt idx="5">
                  <c:v>0.71257297284389032</c:v>
                </c:pt>
                <c:pt idx="6">
                  <c:v>0.72551537705322633</c:v>
                </c:pt>
              </c:numCache>
            </c:numRef>
          </c:yVal>
          <c:smooth val="0"/>
        </c:ser>
        <c:ser>
          <c:idx val="7"/>
          <c:order val="5"/>
          <c:tx>
            <c:v>Electron dump Sim</c:v>
          </c:tx>
          <c:spPr>
            <a:ln w="15875">
              <a:solidFill>
                <a:srgbClr val="337F33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puller'!$AD$71:$AD$77</c:f>
              <c:numCache>
                <c:formatCode>General</c:formatCode>
                <c:ptCount val="7"/>
                <c:pt idx="0">
                  <c:v>0.73980000000000001</c:v>
                </c:pt>
                <c:pt idx="1">
                  <c:v>0.72810000000000008</c:v>
                </c:pt>
                <c:pt idx="2">
                  <c:v>0.71509999999999996</c:v>
                </c:pt>
                <c:pt idx="3">
                  <c:v>0.69950000000000012</c:v>
                </c:pt>
                <c:pt idx="4">
                  <c:v>0.69969999999999999</c:v>
                </c:pt>
                <c:pt idx="5">
                  <c:v>0.70510000000000006</c:v>
                </c:pt>
                <c:pt idx="6">
                  <c:v>0.69979999999999998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0701952"/>
        <c:axId val="170704256"/>
      </c:scatterChart>
      <c:scatterChart>
        <c:scatterStyle val="lineMarker"/>
        <c:varyColors val="0"/>
        <c:ser>
          <c:idx val="14"/>
          <c:order val="6"/>
          <c:tx>
            <c:v>Faraday cup Meas</c:v>
          </c:tx>
          <c:spPr>
            <a:ln w="15875">
              <a:solidFill>
                <a:srgbClr val="FF33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33FF"/>
              </a:solidFill>
              <a:ln>
                <a:solidFill>
                  <a:srgbClr val="FF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Net'!$P$12:$P$18</c:f>
              <c:numCache>
                <c:formatCode>0.00</c:formatCode>
                <c:ptCount val="7"/>
                <c:pt idx="0">
                  <c:v>11.52078699086092</c:v>
                </c:pt>
                <c:pt idx="1">
                  <c:v>11.280923085000028</c:v>
                </c:pt>
                <c:pt idx="2">
                  <c:v>10.722976359529881</c:v>
                </c:pt>
                <c:pt idx="3">
                  <c:v>10.977586372067346</c:v>
                </c:pt>
                <c:pt idx="4">
                  <c:v>10.408285870839727</c:v>
                </c:pt>
                <c:pt idx="5">
                  <c:v>10.2921531256146</c:v>
                </c:pt>
                <c:pt idx="6">
                  <c:v>10.540081498127785</c:v>
                </c:pt>
              </c:numCache>
            </c:numRef>
          </c:yVal>
          <c:smooth val="0"/>
        </c:ser>
        <c:ser>
          <c:idx val="15"/>
          <c:order val="7"/>
          <c:tx>
            <c:v>Faraday cup Sim</c:v>
          </c:tx>
          <c:spPr>
            <a:ln w="15875">
              <a:solidFill>
                <a:srgbClr val="7F337F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7F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puller'!$AF$71:$AF$77</c:f>
              <c:numCache>
                <c:formatCode>General</c:formatCode>
                <c:ptCount val="7"/>
                <c:pt idx="0">
                  <c:v>10.8</c:v>
                </c:pt>
                <c:pt idx="1">
                  <c:v>10.8</c:v>
                </c:pt>
                <c:pt idx="2">
                  <c:v>10.8</c:v>
                </c:pt>
                <c:pt idx="3">
                  <c:v>11</c:v>
                </c:pt>
                <c:pt idx="4">
                  <c:v>11.2</c:v>
                </c:pt>
                <c:pt idx="5">
                  <c:v>11.2</c:v>
                </c:pt>
                <c:pt idx="6">
                  <c:v>11.5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0720640"/>
        <c:axId val="170718720"/>
      </c:scatterChart>
      <c:valAx>
        <c:axId val="170701952"/>
        <c:scaling>
          <c:orientation val="minMax"/>
          <c:max val="27"/>
          <c:min val="15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sz="1200" b="0"/>
                </a:pPr>
                <a:r>
                  <a:rPr lang="en-US" sz="1200" b="0"/>
                  <a:t>Vext</a:t>
                </a:r>
                <a:r>
                  <a:rPr lang="en-GB" sz="1200" b="0"/>
                  <a:t> [kV] (Vpuller - Vsource)</a:t>
                </a:r>
              </a:p>
            </c:rich>
          </c:tx>
          <c:layout>
            <c:manualLayout>
              <c:xMode val="edge"/>
              <c:yMode val="edge"/>
              <c:x val="0.28599656877586033"/>
              <c:y val="0.947056522139372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0704256"/>
        <c:crosses val="autoZero"/>
        <c:crossBetween val="midCat"/>
        <c:majorUnit val="2"/>
      </c:valAx>
      <c:valAx>
        <c:axId val="170704256"/>
        <c:scaling>
          <c:orientation val="minMax"/>
          <c:max val="1.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 dirty="0"/>
                  <a:t>Plasma generator, </a:t>
                </a:r>
                <a:r>
                  <a:rPr lang="en-GB" sz="1200" b="0" dirty="0" smtClean="0"/>
                  <a:t>puller, electron dump</a:t>
                </a:r>
                <a:r>
                  <a:rPr lang="en-GB" sz="1200" b="0" baseline="0" dirty="0" smtClean="0"/>
                  <a:t> </a:t>
                </a:r>
                <a:r>
                  <a:rPr lang="en-GB" sz="1200" b="0" baseline="0" dirty="0"/>
                  <a:t>current</a:t>
                </a:r>
                <a:r>
                  <a:rPr lang="en-GB" sz="1200" b="0" dirty="0"/>
                  <a:t>[A]</a:t>
                </a:r>
              </a:p>
            </c:rich>
          </c:tx>
          <c:layout>
            <c:manualLayout>
              <c:xMode val="edge"/>
              <c:yMode val="edge"/>
              <c:x val="0"/>
              <c:y val="0.23042138451624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0701952"/>
        <c:crosses val="autoZero"/>
        <c:crossBetween val="midCat"/>
        <c:majorUnit val="0.30000000000000004"/>
      </c:valAx>
      <c:valAx>
        <c:axId val="170718720"/>
        <c:scaling>
          <c:orientation val="minMax"/>
          <c:max val="16"/>
          <c:min val="8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Faraday cup current [mA]</a:t>
                </a:r>
              </a:p>
            </c:rich>
          </c:tx>
          <c:layout>
            <c:manualLayout>
              <c:xMode val="edge"/>
              <c:yMode val="edge"/>
              <c:x val="0.94344661418912101"/>
              <c:y val="0.3602793887508055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0720640"/>
        <c:crosses val="max"/>
        <c:crossBetween val="midCat"/>
        <c:majorUnit val="2"/>
      </c:valAx>
      <c:valAx>
        <c:axId val="1707206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0718720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"/>
          <c:y val="2.9400257755684434E-3"/>
          <c:w val="1"/>
          <c:h val="0.1742278836417195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41184781511756"/>
          <c:y val="0.2122061124919451"/>
          <c:w val="0.73992506811989101"/>
          <c:h val="0.68487940716192586"/>
        </c:manualLayout>
      </c:layout>
      <c:scatterChart>
        <c:scatterStyle val="lineMarker"/>
        <c:varyColors val="0"/>
        <c:ser>
          <c:idx val="8"/>
          <c:order val="0"/>
          <c:tx>
            <c:v>Plasma generator Meas</c:v>
          </c:tx>
          <c:spPr>
            <a:ln w="15875">
              <a:solidFill>
                <a:srgbClr val="3333FF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Net'!$G$12:$G$18</c:f>
              <c:numCache>
                <c:formatCode>General</c:formatCode>
                <c:ptCount val="7"/>
                <c:pt idx="0">
                  <c:v>0.76224030949130483</c:v>
                </c:pt>
                <c:pt idx="1">
                  <c:v>0.81240926404272806</c:v>
                </c:pt>
                <c:pt idx="2">
                  <c:v>0.85242884605434444</c:v>
                </c:pt>
                <c:pt idx="3">
                  <c:v>0.88146228273718308</c:v>
                </c:pt>
                <c:pt idx="4">
                  <c:v>0.92458728522473432</c:v>
                </c:pt>
                <c:pt idx="5">
                  <c:v>0.95464917552566853</c:v>
                </c:pt>
                <c:pt idx="6">
                  <c:v>1.0070258028823746</c:v>
                </c:pt>
              </c:numCache>
            </c:numRef>
          </c:yVal>
          <c:smooth val="0"/>
        </c:ser>
        <c:ser>
          <c:idx val="11"/>
          <c:order val="1"/>
          <c:tx>
            <c:v>Plasma generator Sim</c:v>
          </c:tx>
          <c:spPr>
            <a:ln w="15875">
              <a:solidFill>
                <a:srgbClr val="33337F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puller'!$AE$71:$AE$77</c:f>
              <c:numCache>
                <c:formatCode>General</c:formatCode>
                <c:ptCount val="7"/>
                <c:pt idx="0">
                  <c:v>0.93740000000000001</c:v>
                </c:pt>
                <c:pt idx="1">
                  <c:v>0.90860000000000007</c:v>
                </c:pt>
                <c:pt idx="2">
                  <c:v>0.87839999999999996</c:v>
                </c:pt>
                <c:pt idx="3">
                  <c:v>0.84599999999999997</c:v>
                </c:pt>
                <c:pt idx="4">
                  <c:v>0.8226</c:v>
                </c:pt>
                <c:pt idx="5">
                  <c:v>0.80020000000000002</c:v>
                </c:pt>
                <c:pt idx="6">
                  <c:v>0.77729999999999999</c:v>
                </c:pt>
              </c:numCache>
            </c:numRef>
          </c:yVal>
          <c:smooth val="0"/>
        </c:ser>
        <c:ser>
          <c:idx val="0"/>
          <c:order val="2"/>
          <c:tx>
            <c:v>Puller Meas</c:v>
          </c:tx>
          <c:spPr>
            <a:ln w="15875">
              <a:solidFill>
                <a:srgbClr val="FF3333"/>
              </a:solidFill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Net'!$H$12:$H$18</c:f>
              <c:numCache>
                <c:formatCode>General</c:formatCode>
                <c:ptCount val="7"/>
                <c:pt idx="0">
                  <c:v>5.2328101579695162E-2</c:v>
                </c:pt>
                <c:pt idx="1">
                  <c:v>6.6476765465610016E-2</c:v>
                </c:pt>
                <c:pt idx="2">
                  <c:v>8.3586864211485631E-2</c:v>
                </c:pt>
                <c:pt idx="3">
                  <c:v>0.10156991474660797</c:v>
                </c:pt>
                <c:pt idx="4">
                  <c:v>0.1228392771770063</c:v>
                </c:pt>
                <c:pt idx="5">
                  <c:v>0.14444660685927616</c:v>
                </c:pt>
                <c:pt idx="6">
                  <c:v>0.16832711527516328</c:v>
                </c:pt>
              </c:numCache>
            </c:numRef>
          </c:yVal>
          <c:smooth val="0"/>
        </c:ser>
        <c:ser>
          <c:idx val="4"/>
          <c:order val="3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puller'!$K$71:$K$77</c:f>
              <c:numCache>
                <c:formatCode>General</c:formatCode>
                <c:ptCount val="7"/>
                <c:pt idx="0">
                  <c:v>0.1694</c:v>
                </c:pt>
                <c:pt idx="1">
                  <c:v>0.15210000000000001</c:v>
                </c:pt>
                <c:pt idx="2">
                  <c:v>0.1361</c:v>
                </c:pt>
                <c:pt idx="3">
                  <c:v>0.11990000000000001</c:v>
                </c:pt>
                <c:pt idx="4">
                  <c:v>9.5899999999999999E-2</c:v>
                </c:pt>
                <c:pt idx="5">
                  <c:v>6.9500000000000006E-2</c:v>
                </c:pt>
                <c:pt idx="6">
                  <c:v>4.8800000000000003E-2</c:v>
                </c:pt>
              </c:numCache>
            </c:numRef>
          </c:yVal>
          <c:smooth val="0"/>
        </c:ser>
        <c:ser>
          <c:idx val="3"/>
          <c:order val="4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Net'!$I$12:$I$18</c:f>
              <c:numCache>
                <c:formatCode>General</c:formatCode>
                <c:ptCount val="7"/>
                <c:pt idx="0">
                  <c:v>0.64617174060998761</c:v>
                </c:pt>
                <c:pt idx="1">
                  <c:v>0.66983922850058364</c:v>
                </c:pt>
                <c:pt idx="2">
                  <c:v>0.6921927793322219</c:v>
                </c:pt>
                <c:pt idx="3">
                  <c:v>0.69573543587886177</c:v>
                </c:pt>
                <c:pt idx="4">
                  <c:v>0.70651019100421708</c:v>
                </c:pt>
                <c:pt idx="5">
                  <c:v>0.71257297284389032</c:v>
                </c:pt>
                <c:pt idx="6">
                  <c:v>0.72551537705322633</c:v>
                </c:pt>
              </c:numCache>
            </c:numRef>
          </c:yVal>
          <c:smooth val="0"/>
        </c:ser>
        <c:ser>
          <c:idx val="7"/>
          <c:order val="5"/>
          <c:tx>
            <c:v>Electron dump Sim</c:v>
          </c:tx>
          <c:spPr>
            <a:ln w="15875">
              <a:solidFill>
                <a:srgbClr val="337F33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puller'!$AD$71:$AD$77</c:f>
              <c:numCache>
                <c:formatCode>General</c:formatCode>
                <c:ptCount val="7"/>
                <c:pt idx="0">
                  <c:v>0.73980000000000001</c:v>
                </c:pt>
                <c:pt idx="1">
                  <c:v>0.72810000000000008</c:v>
                </c:pt>
                <c:pt idx="2">
                  <c:v>0.71509999999999996</c:v>
                </c:pt>
                <c:pt idx="3">
                  <c:v>0.69950000000000012</c:v>
                </c:pt>
                <c:pt idx="4">
                  <c:v>0.69969999999999999</c:v>
                </c:pt>
                <c:pt idx="5">
                  <c:v>0.70510000000000006</c:v>
                </c:pt>
                <c:pt idx="6">
                  <c:v>0.69979999999999998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3067264"/>
        <c:axId val="197255552"/>
      </c:scatterChart>
      <c:scatterChart>
        <c:scatterStyle val="lineMarker"/>
        <c:varyColors val="0"/>
        <c:ser>
          <c:idx val="14"/>
          <c:order val="6"/>
          <c:tx>
            <c:v>Faraday cup Meas</c:v>
          </c:tx>
          <c:spPr>
            <a:ln w="15875">
              <a:solidFill>
                <a:srgbClr val="FF33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33FF"/>
              </a:solidFill>
              <a:ln>
                <a:solidFill>
                  <a:srgbClr val="FF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Net'!$P$12:$P$18</c:f>
              <c:numCache>
                <c:formatCode>0.00</c:formatCode>
                <c:ptCount val="7"/>
                <c:pt idx="0">
                  <c:v>11.52078699086092</c:v>
                </c:pt>
                <c:pt idx="1">
                  <c:v>11.280923085000028</c:v>
                </c:pt>
                <c:pt idx="2">
                  <c:v>10.722976359529881</c:v>
                </c:pt>
                <c:pt idx="3">
                  <c:v>10.977586372067346</c:v>
                </c:pt>
                <c:pt idx="4">
                  <c:v>10.408285870839727</c:v>
                </c:pt>
                <c:pt idx="5">
                  <c:v>10.2921531256146</c:v>
                </c:pt>
                <c:pt idx="6">
                  <c:v>10.540081498127785</c:v>
                </c:pt>
              </c:numCache>
            </c:numRef>
          </c:yVal>
          <c:smooth val="0"/>
        </c:ser>
        <c:ser>
          <c:idx val="15"/>
          <c:order val="7"/>
          <c:tx>
            <c:v>Faraday cup Sim</c:v>
          </c:tx>
          <c:spPr>
            <a:ln w="15875">
              <a:solidFill>
                <a:srgbClr val="7F337F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7F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puller'!$AF$71:$AF$77</c:f>
              <c:numCache>
                <c:formatCode>General</c:formatCode>
                <c:ptCount val="7"/>
                <c:pt idx="0">
                  <c:v>10.8</c:v>
                </c:pt>
                <c:pt idx="1">
                  <c:v>10.8</c:v>
                </c:pt>
                <c:pt idx="2">
                  <c:v>10.8</c:v>
                </c:pt>
                <c:pt idx="3">
                  <c:v>11</c:v>
                </c:pt>
                <c:pt idx="4">
                  <c:v>11.2</c:v>
                </c:pt>
                <c:pt idx="5">
                  <c:v>11.2</c:v>
                </c:pt>
                <c:pt idx="6">
                  <c:v>11.5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0776064"/>
        <c:axId val="197453312"/>
      </c:scatterChart>
      <c:valAx>
        <c:axId val="193067264"/>
        <c:scaling>
          <c:orientation val="minMax"/>
          <c:max val="27"/>
          <c:min val="15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sz="1200" b="0"/>
                </a:pPr>
                <a:r>
                  <a:rPr lang="en-US" sz="1200" b="0"/>
                  <a:t>Vext</a:t>
                </a:r>
                <a:r>
                  <a:rPr lang="en-GB" sz="1200" b="0"/>
                  <a:t> [kV] (Vpuller - Vsource)</a:t>
                </a:r>
              </a:p>
            </c:rich>
          </c:tx>
          <c:layout>
            <c:manualLayout>
              <c:xMode val="edge"/>
              <c:yMode val="edge"/>
              <c:x val="0.28599656877586033"/>
              <c:y val="0.947056522139372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7255552"/>
        <c:crosses val="autoZero"/>
        <c:crossBetween val="midCat"/>
        <c:majorUnit val="2"/>
      </c:valAx>
      <c:valAx>
        <c:axId val="197255552"/>
        <c:scaling>
          <c:orientation val="minMax"/>
          <c:max val="1.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 dirty="0"/>
                  <a:t>Plasma generator, </a:t>
                </a:r>
                <a:r>
                  <a:rPr lang="en-GB" sz="1200" b="0" dirty="0" smtClean="0"/>
                  <a:t>puller, electron dump</a:t>
                </a:r>
                <a:r>
                  <a:rPr lang="en-GB" sz="1200" b="0" baseline="0" dirty="0" smtClean="0"/>
                  <a:t> </a:t>
                </a:r>
                <a:r>
                  <a:rPr lang="en-GB" sz="1200" b="0" baseline="0" dirty="0"/>
                  <a:t>current</a:t>
                </a:r>
                <a:r>
                  <a:rPr lang="en-GB" sz="1200" b="0" dirty="0"/>
                  <a:t>[A]</a:t>
                </a:r>
              </a:p>
            </c:rich>
          </c:tx>
          <c:layout>
            <c:manualLayout>
              <c:xMode val="edge"/>
              <c:yMode val="edge"/>
              <c:x val="0"/>
              <c:y val="0.23042138451624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3067264"/>
        <c:crosses val="autoZero"/>
        <c:crossBetween val="midCat"/>
        <c:majorUnit val="0.30000000000000004"/>
      </c:valAx>
      <c:valAx>
        <c:axId val="197453312"/>
        <c:scaling>
          <c:orientation val="minMax"/>
          <c:max val="16"/>
          <c:min val="8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Faraday cup current [mA]</a:t>
                </a:r>
              </a:p>
            </c:rich>
          </c:tx>
          <c:layout>
            <c:manualLayout>
              <c:xMode val="edge"/>
              <c:yMode val="edge"/>
              <c:x val="0.94344661418912101"/>
              <c:y val="0.3602793887508055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0776064"/>
        <c:crosses val="max"/>
        <c:crossBetween val="midCat"/>
        <c:majorUnit val="2"/>
      </c:valAx>
      <c:valAx>
        <c:axId val="1707760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7453312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"/>
          <c:y val="2.9400257755684434E-3"/>
          <c:w val="1"/>
          <c:h val="0.1742278836417195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41184781511756"/>
          <c:y val="0.2122061124919451"/>
          <c:w val="0.73992506811989101"/>
          <c:h val="0.68487940716192586"/>
        </c:manualLayout>
      </c:layout>
      <c:scatterChart>
        <c:scatterStyle val="lineMarker"/>
        <c:varyColors val="0"/>
        <c:ser>
          <c:idx val="8"/>
          <c:order val="0"/>
          <c:tx>
            <c:v>Plasma generator Meas</c:v>
          </c:tx>
          <c:spPr>
            <a:ln w="15875">
              <a:solidFill>
                <a:srgbClr val="3333FF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Net'!$G$12:$G$18</c:f>
              <c:numCache>
                <c:formatCode>General</c:formatCode>
                <c:ptCount val="7"/>
                <c:pt idx="0">
                  <c:v>0.76224030949130483</c:v>
                </c:pt>
                <c:pt idx="1">
                  <c:v>0.81240926404272806</c:v>
                </c:pt>
                <c:pt idx="2">
                  <c:v>0.85242884605434444</c:v>
                </c:pt>
                <c:pt idx="3">
                  <c:v>0.88146228273718308</c:v>
                </c:pt>
                <c:pt idx="4">
                  <c:v>0.92458728522473432</c:v>
                </c:pt>
                <c:pt idx="5">
                  <c:v>0.95464917552566853</c:v>
                </c:pt>
                <c:pt idx="6">
                  <c:v>1.0070258028823746</c:v>
                </c:pt>
              </c:numCache>
            </c:numRef>
          </c:yVal>
          <c:smooth val="0"/>
        </c:ser>
        <c:ser>
          <c:idx val="11"/>
          <c:order val="1"/>
          <c:tx>
            <c:v>Plasma generator Sim</c:v>
          </c:tx>
          <c:spPr>
            <a:ln w="15875">
              <a:solidFill>
                <a:srgbClr val="33337F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puller'!$AE$71:$AE$77</c:f>
              <c:numCache>
                <c:formatCode>General</c:formatCode>
                <c:ptCount val="7"/>
                <c:pt idx="0">
                  <c:v>0.93740000000000001</c:v>
                </c:pt>
                <c:pt idx="1">
                  <c:v>0.90860000000000007</c:v>
                </c:pt>
                <c:pt idx="2">
                  <c:v>0.87839999999999996</c:v>
                </c:pt>
                <c:pt idx="3">
                  <c:v>0.84599999999999997</c:v>
                </c:pt>
                <c:pt idx="4">
                  <c:v>0.8226</c:v>
                </c:pt>
                <c:pt idx="5">
                  <c:v>0.80020000000000002</c:v>
                </c:pt>
                <c:pt idx="6">
                  <c:v>0.77729999999999999</c:v>
                </c:pt>
              </c:numCache>
            </c:numRef>
          </c:yVal>
          <c:smooth val="0"/>
        </c:ser>
        <c:ser>
          <c:idx val="0"/>
          <c:order val="2"/>
          <c:tx>
            <c:v>Puller Meas</c:v>
          </c:tx>
          <c:spPr>
            <a:ln w="15875">
              <a:solidFill>
                <a:srgbClr val="FF3333"/>
              </a:solidFill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Net'!$H$12:$H$18</c:f>
              <c:numCache>
                <c:formatCode>General</c:formatCode>
                <c:ptCount val="7"/>
                <c:pt idx="0">
                  <c:v>5.2328101579695162E-2</c:v>
                </c:pt>
                <c:pt idx="1">
                  <c:v>6.6476765465610016E-2</c:v>
                </c:pt>
                <c:pt idx="2">
                  <c:v>8.3586864211485631E-2</c:v>
                </c:pt>
                <c:pt idx="3">
                  <c:v>0.10156991474660797</c:v>
                </c:pt>
                <c:pt idx="4">
                  <c:v>0.1228392771770063</c:v>
                </c:pt>
                <c:pt idx="5">
                  <c:v>0.14444660685927616</c:v>
                </c:pt>
                <c:pt idx="6">
                  <c:v>0.16832711527516328</c:v>
                </c:pt>
              </c:numCache>
            </c:numRef>
          </c:yVal>
          <c:smooth val="0"/>
        </c:ser>
        <c:ser>
          <c:idx val="4"/>
          <c:order val="3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puller'!$K$71:$K$77</c:f>
              <c:numCache>
                <c:formatCode>General</c:formatCode>
                <c:ptCount val="7"/>
                <c:pt idx="0">
                  <c:v>0.1694</c:v>
                </c:pt>
                <c:pt idx="1">
                  <c:v>0.15210000000000001</c:v>
                </c:pt>
                <c:pt idx="2">
                  <c:v>0.1361</c:v>
                </c:pt>
                <c:pt idx="3">
                  <c:v>0.11990000000000001</c:v>
                </c:pt>
                <c:pt idx="4">
                  <c:v>9.5899999999999999E-2</c:v>
                </c:pt>
                <c:pt idx="5">
                  <c:v>6.9500000000000006E-2</c:v>
                </c:pt>
                <c:pt idx="6">
                  <c:v>4.8800000000000003E-2</c:v>
                </c:pt>
              </c:numCache>
            </c:numRef>
          </c:yVal>
          <c:smooth val="0"/>
        </c:ser>
        <c:ser>
          <c:idx val="3"/>
          <c:order val="4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Net'!$I$12:$I$18</c:f>
              <c:numCache>
                <c:formatCode>General</c:formatCode>
                <c:ptCount val="7"/>
                <c:pt idx="0">
                  <c:v>0.64617174060998761</c:v>
                </c:pt>
                <c:pt idx="1">
                  <c:v>0.66983922850058364</c:v>
                </c:pt>
                <c:pt idx="2">
                  <c:v>0.6921927793322219</c:v>
                </c:pt>
                <c:pt idx="3">
                  <c:v>0.69573543587886177</c:v>
                </c:pt>
                <c:pt idx="4">
                  <c:v>0.70651019100421708</c:v>
                </c:pt>
                <c:pt idx="5">
                  <c:v>0.71257297284389032</c:v>
                </c:pt>
                <c:pt idx="6">
                  <c:v>0.72551537705322633</c:v>
                </c:pt>
              </c:numCache>
            </c:numRef>
          </c:yVal>
          <c:smooth val="0"/>
        </c:ser>
        <c:ser>
          <c:idx val="7"/>
          <c:order val="5"/>
          <c:tx>
            <c:v>Electron dump Sim</c:v>
          </c:tx>
          <c:spPr>
            <a:ln w="15875">
              <a:solidFill>
                <a:srgbClr val="337F33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puller'!$AD$71:$AD$77</c:f>
              <c:numCache>
                <c:formatCode>General</c:formatCode>
                <c:ptCount val="7"/>
                <c:pt idx="0">
                  <c:v>0.73980000000000001</c:v>
                </c:pt>
                <c:pt idx="1">
                  <c:v>0.72810000000000008</c:v>
                </c:pt>
                <c:pt idx="2">
                  <c:v>0.71509999999999996</c:v>
                </c:pt>
                <c:pt idx="3">
                  <c:v>0.69950000000000012</c:v>
                </c:pt>
                <c:pt idx="4">
                  <c:v>0.69969999999999999</c:v>
                </c:pt>
                <c:pt idx="5">
                  <c:v>0.70510000000000006</c:v>
                </c:pt>
                <c:pt idx="6">
                  <c:v>0.69979999999999998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0884096"/>
        <c:axId val="170903040"/>
      </c:scatterChart>
      <c:scatterChart>
        <c:scatterStyle val="lineMarker"/>
        <c:varyColors val="0"/>
        <c:ser>
          <c:idx val="14"/>
          <c:order val="6"/>
          <c:tx>
            <c:v>Faraday cup Meas</c:v>
          </c:tx>
          <c:spPr>
            <a:ln w="15875">
              <a:solidFill>
                <a:srgbClr val="FF33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33FF"/>
              </a:solidFill>
              <a:ln>
                <a:solidFill>
                  <a:srgbClr val="FF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Net'!$P$12:$P$18</c:f>
              <c:numCache>
                <c:formatCode>0.00</c:formatCode>
                <c:ptCount val="7"/>
                <c:pt idx="0">
                  <c:v>11.52078699086092</c:v>
                </c:pt>
                <c:pt idx="1">
                  <c:v>11.280923085000028</c:v>
                </c:pt>
                <c:pt idx="2">
                  <c:v>10.722976359529881</c:v>
                </c:pt>
                <c:pt idx="3">
                  <c:v>10.977586372067346</c:v>
                </c:pt>
                <c:pt idx="4">
                  <c:v>10.408285870839727</c:v>
                </c:pt>
                <c:pt idx="5">
                  <c:v>10.2921531256146</c:v>
                </c:pt>
                <c:pt idx="6">
                  <c:v>10.540081498127785</c:v>
                </c:pt>
              </c:numCache>
            </c:numRef>
          </c:yVal>
          <c:smooth val="0"/>
        </c:ser>
        <c:ser>
          <c:idx val="15"/>
          <c:order val="7"/>
          <c:tx>
            <c:v>Faraday cup Sim</c:v>
          </c:tx>
          <c:spPr>
            <a:ln w="15875">
              <a:solidFill>
                <a:srgbClr val="7F337F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7F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puller'!$AF$71:$AF$77</c:f>
              <c:numCache>
                <c:formatCode>General</c:formatCode>
                <c:ptCount val="7"/>
                <c:pt idx="0">
                  <c:v>10.8</c:v>
                </c:pt>
                <c:pt idx="1">
                  <c:v>10.8</c:v>
                </c:pt>
                <c:pt idx="2">
                  <c:v>10.8</c:v>
                </c:pt>
                <c:pt idx="3">
                  <c:v>11</c:v>
                </c:pt>
                <c:pt idx="4">
                  <c:v>11.2</c:v>
                </c:pt>
                <c:pt idx="5">
                  <c:v>11.2</c:v>
                </c:pt>
                <c:pt idx="6">
                  <c:v>11.5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2824064"/>
        <c:axId val="170904960"/>
      </c:scatterChart>
      <c:valAx>
        <c:axId val="170884096"/>
        <c:scaling>
          <c:orientation val="minMax"/>
          <c:max val="27"/>
          <c:min val="15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sz="1200" b="0"/>
                </a:pPr>
                <a:r>
                  <a:rPr lang="en-US" sz="1200" b="0"/>
                  <a:t>Vext</a:t>
                </a:r>
                <a:r>
                  <a:rPr lang="en-GB" sz="1200" b="0"/>
                  <a:t> [kV] (Vpuller - Vsource)</a:t>
                </a:r>
              </a:p>
            </c:rich>
          </c:tx>
          <c:layout>
            <c:manualLayout>
              <c:xMode val="edge"/>
              <c:yMode val="edge"/>
              <c:x val="0.28599656877586033"/>
              <c:y val="0.947056522139372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0903040"/>
        <c:crosses val="autoZero"/>
        <c:crossBetween val="midCat"/>
        <c:majorUnit val="2"/>
      </c:valAx>
      <c:valAx>
        <c:axId val="170903040"/>
        <c:scaling>
          <c:orientation val="minMax"/>
          <c:max val="1.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 dirty="0"/>
                  <a:t>Plasma generator, </a:t>
                </a:r>
                <a:r>
                  <a:rPr lang="en-GB" sz="1200" b="0" dirty="0" smtClean="0"/>
                  <a:t>puller, electron dump</a:t>
                </a:r>
                <a:r>
                  <a:rPr lang="en-GB" sz="1200" b="0" baseline="0" dirty="0" smtClean="0"/>
                  <a:t> </a:t>
                </a:r>
                <a:r>
                  <a:rPr lang="en-GB" sz="1200" b="0" baseline="0" dirty="0"/>
                  <a:t>current</a:t>
                </a:r>
                <a:r>
                  <a:rPr lang="en-GB" sz="1200" b="0" dirty="0"/>
                  <a:t>[A]</a:t>
                </a:r>
              </a:p>
            </c:rich>
          </c:tx>
          <c:layout>
            <c:manualLayout>
              <c:xMode val="edge"/>
              <c:yMode val="edge"/>
              <c:x val="0"/>
              <c:y val="0.23042138451624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0884096"/>
        <c:crosses val="autoZero"/>
        <c:crossBetween val="midCat"/>
        <c:majorUnit val="0.30000000000000004"/>
      </c:valAx>
      <c:valAx>
        <c:axId val="170904960"/>
        <c:scaling>
          <c:orientation val="minMax"/>
          <c:max val="16"/>
          <c:min val="8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Faraday cup current [mA]</a:t>
                </a:r>
              </a:p>
            </c:rich>
          </c:tx>
          <c:layout>
            <c:manualLayout>
              <c:xMode val="edge"/>
              <c:yMode val="edge"/>
              <c:x val="0.94344661418912101"/>
              <c:y val="0.3602793887508055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2824064"/>
        <c:crosses val="max"/>
        <c:crossBetween val="midCat"/>
        <c:majorUnit val="2"/>
      </c:valAx>
      <c:valAx>
        <c:axId val="1728240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0904960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"/>
          <c:y val="2.9400257755684434E-3"/>
          <c:w val="1"/>
          <c:h val="0.1742278836417195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41184781511756"/>
          <c:y val="0.2122061124919451"/>
          <c:w val="0.73992506811989101"/>
          <c:h val="0.68487940716192586"/>
        </c:manualLayout>
      </c:layout>
      <c:scatterChart>
        <c:scatterStyle val="lineMarker"/>
        <c:varyColors val="0"/>
        <c:ser>
          <c:idx val="8"/>
          <c:order val="0"/>
          <c:tx>
            <c:v>Plasma generator Meas</c:v>
          </c:tx>
          <c:spPr>
            <a:ln w="15875">
              <a:solidFill>
                <a:srgbClr val="3333FF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Net'!$G$12:$G$18</c:f>
              <c:numCache>
                <c:formatCode>General</c:formatCode>
                <c:ptCount val="7"/>
                <c:pt idx="0">
                  <c:v>0.76224030949130483</c:v>
                </c:pt>
                <c:pt idx="1">
                  <c:v>0.81240926404272806</c:v>
                </c:pt>
                <c:pt idx="2">
                  <c:v>0.85242884605434444</c:v>
                </c:pt>
                <c:pt idx="3">
                  <c:v>0.88146228273718308</c:v>
                </c:pt>
                <c:pt idx="4">
                  <c:v>0.92458728522473432</c:v>
                </c:pt>
                <c:pt idx="5">
                  <c:v>0.95464917552566853</c:v>
                </c:pt>
                <c:pt idx="6">
                  <c:v>1.0070258028823746</c:v>
                </c:pt>
              </c:numCache>
            </c:numRef>
          </c:yVal>
          <c:smooth val="0"/>
        </c:ser>
        <c:ser>
          <c:idx val="11"/>
          <c:order val="1"/>
          <c:tx>
            <c:v>Plasma generator Sim</c:v>
          </c:tx>
          <c:spPr>
            <a:ln w="15875">
              <a:solidFill>
                <a:srgbClr val="33337F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puller'!$AE$71:$AE$77</c:f>
              <c:numCache>
                <c:formatCode>General</c:formatCode>
                <c:ptCount val="7"/>
                <c:pt idx="0">
                  <c:v>0.93740000000000001</c:v>
                </c:pt>
                <c:pt idx="1">
                  <c:v>0.90860000000000007</c:v>
                </c:pt>
                <c:pt idx="2">
                  <c:v>0.87839999999999996</c:v>
                </c:pt>
                <c:pt idx="3">
                  <c:v>0.84599999999999997</c:v>
                </c:pt>
                <c:pt idx="4">
                  <c:v>0.8226</c:v>
                </c:pt>
                <c:pt idx="5">
                  <c:v>0.80020000000000002</c:v>
                </c:pt>
                <c:pt idx="6">
                  <c:v>0.77729999999999999</c:v>
                </c:pt>
              </c:numCache>
            </c:numRef>
          </c:yVal>
          <c:smooth val="0"/>
        </c:ser>
        <c:ser>
          <c:idx val="0"/>
          <c:order val="2"/>
          <c:tx>
            <c:v>Puller Meas</c:v>
          </c:tx>
          <c:spPr>
            <a:ln w="15875">
              <a:solidFill>
                <a:srgbClr val="FF3333"/>
              </a:solidFill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Net'!$H$12:$H$18</c:f>
              <c:numCache>
                <c:formatCode>General</c:formatCode>
                <c:ptCount val="7"/>
                <c:pt idx="0">
                  <c:v>5.2328101579695162E-2</c:v>
                </c:pt>
                <c:pt idx="1">
                  <c:v>6.6476765465610016E-2</c:v>
                </c:pt>
                <c:pt idx="2">
                  <c:v>8.3586864211485631E-2</c:v>
                </c:pt>
                <c:pt idx="3">
                  <c:v>0.10156991474660797</c:v>
                </c:pt>
                <c:pt idx="4">
                  <c:v>0.1228392771770063</c:v>
                </c:pt>
                <c:pt idx="5">
                  <c:v>0.14444660685927616</c:v>
                </c:pt>
                <c:pt idx="6">
                  <c:v>0.16832711527516328</c:v>
                </c:pt>
              </c:numCache>
            </c:numRef>
          </c:yVal>
          <c:smooth val="0"/>
        </c:ser>
        <c:ser>
          <c:idx val="4"/>
          <c:order val="3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puller'!$K$71:$K$77</c:f>
              <c:numCache>
                <c:formatCode>General</c:formatCode>
                <c:ptCount val="7"/>
                <c:pt idx="0">
                  <c:v>0.1694</c:v>
                </c:pt>
                <c:pt idx="1">
                  <c:v>0.15210000000000001</c:v>
                </c:pt>
                <c:pt idx="2">
                  <c:v>0.1361</c:v>
                </c:pt>
                <c:pt idx="3">
                  <c:v>0.11990000000000001</c:v>
                </c:pt>
                <c:pt idx="4">
                  <c:v>9.5899999999999999E-2</c:v>
                </c:pt>
                <c:pt idx="5">
                  <c:v>6.9500000000000006E-2</c:v>
                </c:pt>
                <c:pt idx="6">
                  <c:v>4.8800000000000003E-2</c:v>
                </c:pt>
              </c:numCache>
            </c:numRef>
          </c:yVal>
          <c:smooth val="0"/>
        </c:ser>
        <c:ser>
          <c:idx val="3"/>
          <c:order val="4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Net'!$I$12:$I$18</c:f>
              <c:numCache>
                <c:formatCode>General</c:formatCode>
                <c:ptCount val="7"/>
                <c:pt idx="0">
                  <c:v>0.64617174060998761</c:v>
                </c:pt>
                <c:pt idx="1">
                  <c:v>0.66983922850058364</c:v>
                </c:pt>
                <c:pt idx="2">
                  <c:v>0.6921927793322219</c:v>
                </c:pt>
                <c:pt idx="3">
                  <c:v>0.69573543587886177</c:v>
                </c:pt>
                <c:pt idx="4">
                  <c:v>0.70651019100421708</c:v>
                </c:pt>
                <c:pt idx="5">
                  <c:v>0.71257297284389032</c:v>
                </c:pt>
                <c:pt idx="6">
                  <c:v>0.72551537705322633</c:v>
                </c:pt>
              </c:numCache>
            </c:numRef>
          </c:yVal>
          <c:smooth val="0"/>
        </c:ser>
        <c:ser>
          <c:idx val="7"/>
          <c:order val="5"/>
          <c:tx>
            <c:v>Electron dump Sim</c:v>
          </c:tx>
          <c:spPr>
            <a:ln w="15875">
              <a:solidFill>
                <a:srgbClr val="337F33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puller'!$AD$71:$AD$77</c:f>
              <c:numCache>
                <c:formatCode>General</c:formatCode>
                <c:ptCount val="7"/>
                <c:pt idx="0">
                  <c:v>0.73980000000000001</c:v>
                </c:pt>
                <c:pt idx="1">
                  <c:v>0.72810000000000008</c:v>
                </c:pt>
                <c:pt idx="2">
                  <c:v>0.71509999999999996</c:v>
                </c:pt>
                <c:pt idx="3">
                  <c:v>0.69950000000000012</c:v>
                </c:pt>
                <c:pt idx="4">
                  <c:v>0.69969999999999999</c:v>
                </c:pt>
                <c:pt idx="5">
                  <c:v>0.70510000000000006</c:v>
                </c:pt>
                <c:pt idx="6">
                  <c:v>0.69979999999999998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605632"/>
        <c:axId val="173607936"/>
      </c:scatterChart>
      <c:scatterChart>
        <c:scatterStyle val="lineMarker"/>
        <c:varyColors val="0"/>
        <c:ser>
          <c:idx val="14"/>
          <c:order val="6"/>
          <c:tx>
            <c:v>Faraday cup Meas</c:v>
          </c:tx>
          <c:spPr>
            <a:ln w="15875">
              <a:solidFill>
                <a:srgbClr val="FF33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33FF"/>
              </a:solidFill>
              <a:ln>
                <a:solidFill>
                  <a:srgbClr val="FF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Net'!$P$12:$P$18</c:f>
              <c:numCache>
                <c:formatCode>0.00</c:formatCode>
                <c:ptCount val="7"/>
                <c:pt idx="0">
                  <c:v>11.52078699086092</c:v>
                </c:pt>
                <c:pt idx="1">
                  <c:v>11.280923085000028</c:v>
                </c:pt>
                <c:pt idx="2">
                  <c:v>10.722976359529881</c:v>
                </c:pt>
                <c:pt idx="3">
                  <c:v>10.977586372067346</c:v>
                </c:pt>
                <c:pt idx="4">
                  <c:v>10.408285870839727</c:v>
                </c:pt>
                <c:pt idx="5">
                  <c:v>10.2921531256146</c:v>
                </c:pt>
                <c:pt idx="6">
                  <c:v>10.540081498127785</c:v>
                </c:pt>
              </c:numCache>
            </c:numRef>
          </c:yVal>
          <c:smooth val="0"/>
        </c:ser>
        <c:ser>
          <c:idx val="15"/>
          <c:order val="7"/>
          <c:tx>
            <c:v>Faraday cup Sim</c:v>
          </c:tx>
          <c:spPr>
            <a:ln w="15875">
              <a:solidFill>
                <a:srgbClr val="7F337F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7F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puller'!$AF$71:$AF$77</c:f>
              <c:numCache>
                <c:formatCode>General</c:formatCode>
                <c:ptCount val="7"/>
                <c:pt idx="0">
                  <c:v>10.8</c:v>
                </c:pt>
                <c:pt idx="1">
                  <c:v>10.8</c:v>
                </c:pt>
                <c:pt idx="2">
                  <c:v>10.8</c:v>
                </c:pt>
                <c:pt idx="3">
                  <c:v>11</c:v>
                </c:pt>
                <c:pt idx="4">
                  <c:v>11.2</c:v>
                </c:pt>
                <c:pt idx="5">
                  <c:v>11.2</c:v>
                </c:pt>
                <c:pt idx="6">
                  <c:v>11.5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636608"/>
        <c:axId val="173634688"/>
      </c:scatterChart>
      <c:valAx>
        <c:axId val="173605632"/>
        <c:scaling>
          <c:orientation val="minMax"/>
          <c:max val="27"/>
          <c:min val="15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sz="1200" b="0"/>
                </a:pPr>
                <a:r>
                  <a:rPr lang="en-US" sz="1200" b="0"/>
                  <a:t>Vext</a:t>
                </a:r>
                <a:r>
                  <a:rPr lang="en-GB" sz="1200" b="0"/>
                  <a:t> [kV] (Vpuller - Vsource)</a:t>
                </a:r>
              </a:p>
            </c:rich>
          </c:tx>
          <c:layout>
            <c:manualLayout>
              <c:xMode val="edge"/>
              <c:yMode val="edge"/>
              <c:x val="0.28599656877586033"/>
              <c:y val="0.947056522139372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3607936"/>
        <c:crosses val="autoZero"/>
        <c:crossBetween val="midCat"/>
        <c:majorUnit val="2"/>
      </c:valAx>
      <c:valAx>
        <c:axId val="173607936"/>
        <c:scaling>
          <c:orientation val="minMax"/>
          <c:max val="1.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 dirty="0"/>
                  <a:t>Plasma generator, </a:t>
                </a:r>
                <a:r>
                  <a:rPr lang="en-GB" sz="1200" b="0" dirty="0" smtClean="0"/>
                  <a:t>puller, electron dump</a:t>
                </a:r>
                <a:r>
                  <a:rPr lang="en-GB" sz="1200" b="0" baseline="0" dirty="0" smtClean="0"/>
                  <a:t> </a:t>
                </a:r>
                <a:r>
                  <a:rPr lang="en-GB" sz="1200" b="0" baseline="0" dirty="0"/>
                  <a:t>current</a:t>
                </a:r>
                <a:r>
                  <a:rPr lang="en-GB" sz="1200" b="0" dirty="0"/>
                  <a:t>[A]</a:t>
                </a:r>
              </a:p>
            </c:rich>
          </c:tx>
          <c:layout>
            <c:manualLayout>
              <c:xMode val="edge"/>
              <c:yMode val="edge"/>
              <c:x val="0"/>
              <c:y val="0.23042138451624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3605632"/>
        <c:crosses val="autoZero"/>
        <c:crossBetween val="midCat"/>
        <c:majorUnit val="0.30000000000000004"/>
      </c:valAx>
      <c:valAx>
        <c:axId val="173634688"/>
        <c:scaling>
          <c:orientation val="minMax"/>
          <c:max val="16"/>
          <c:min val="8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Faraday cup current [mA]</a:t>
                </a:r>
              </a:p>
            </c:rich>
          </c:tx>
          <c:layout>
            <c:manualLayout>
              <c:xMode val="edge"/>
              <c:yMode val="edge"/>
              <c:x val="0.94344661418912101"/>
              <c:y val="0.3602793887508055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3636608"/>
        <c:crosses val="max"/>
        <c:crossBetween val="midCat"/>
        <c:majorUnit val="2"/>
      </c:valAx>
      <c:valAx>
        <c:axId val="1736366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634688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"/>
          <c:y val="2.9400257755684434E-3"/>
          <c:w val="1"/>
          <c:h val="0.1742278836417195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41184781511756"/>
          <c:y val="0.2122061124919451"/>
          <c:w val="0.73992506811989101"/>
          <c:h val="0.68487940716192586"/>
        </c:manualLayout>
      </c:layout>
      <c:scatterChart>
        <c:scatterStyle val="lineMarker"/>
        <c:varyColors val="0"/>
        <c:ser>
          <c:idx val="8"/>
          <c:order val="0"/>
          <c:tx>
            <c:v>Plasma generator Meas</c:v>
          </c:tx>
          <c:spPr>
            <a:ln w="15875">
              <a:solidFill>
                <a:srgbClr val="3333FF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Net'!$G$12:$G$18</c:f>
              <c:numCache>
                <c:formatCode>General</c:formatCode>
                <c:ptCount val="7"/>
                <c:pt idx="0">
                  <c:v>0.76224030949130483</c:v>
                </c:pt>
                <c:pt idx="1">
                  <c:v>0.81240926404272806</c:v>
                </c:pt>
                <c:pt idx="2">
                  <c:v>0.85242884605434444</c:v>
                </c:pt>
                <c:pt idx="3">
                  <c:v>0.88146228273718308</c:v>
                </c:pt>
                <c:pt idx="4">
                  <c:v>0.92458728522473432</c:v>
                </c:pt>
                <c:pt idx="5">
                  <c:v>0.95464917552566853</c:v>
                </c:pt>
                <c:pt idx="6">
                  <c:v>1.0070258028823746</c:v>
                </c:pt>
              </c:numCache>
            </c:numRef>
          </c:yVal>
          <c:smooth val="0"/>
        </c:ser>
        <c:ser>
          <c:idx val="11"/>
          <c:order val="1"/>
          <c:tx>
            <c:v>Plasma generator Sim</c:v>
          </c:tx>
          <c:spPr>
            <a:ln w="15875">
              <a:solidFill>
                <a:srgbClr val="33337F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puller'!$AE$71:$AE$77</c:f>
              <c:numCache>
                <c:formatCode>General</c:formatCode>
                <c:ptCount val="7"/>
                <c:pt idx="0">
                  <c:v>0.93740000000000001</c:v>
                </c:pt>
                <c:pt idx="1">
                  <c:v>0.90860000000000007</c:v>
                </c:pt>
                <c:pt idx="2">
                  <c:v>0.87839999999999996</c:v>
                </c:pt>
                <c:pt idx="3">
                  <c:v>0.84599999999999997</c:v>
                </c:pt>
                <c:pt idx="4">
                  <c:v>0.8226</c:v>
                </c:pt>
                <c:pt idx="5">
                  <c:v>0.80020000000000002</c:v>
                </c:pt>
                <c:pt idx="6">
                  <c:v>0.77729999999999999</c:v>
                </c:pt>
              </c:numCache>
            </c:numRef>
          </c:yVal>
          <c:smooth val="0"/>
        </c:ser>
        <c:ser>
          <c:idx val="0"/>
          <c:order val="2"/>
          <c:tx>
            <c:v>Puller Meas</c:v>
          </c:tx>
          <c:spPr>
            <a:ln w="15875">
              <a:solidFill>
                <a:srgbClr val="FF3333"/>
              </a:solidFill>
            </a:ln>
          </c:spPr>
          <c:marker>
            <c:symbol val="x"/>
            <c:size val="5"/>
            <c:spPr>
              <a:solidFill>
                <a:srgbClr val="FF3333"/>
              </a:solidFill>
              <a:ln>
                <a:solidFill>
                  <a:srgbClr val="FF33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Net'!$H$12:$H$18</c:f>
              <c:numCache>
                <c:formatCode>General</c:formatCode>
                <c:ptCount val="7"/>
                <c:pt idx="0">
                  <c:v>5.2328101579695162E-2</c:v>
                </c:pt>
                <c:pt idx="1">
                  <c:v>6.6476765465610016E-2</c:v>
                </c:pt>
                <c:pt idx="2">
                  <c:v>8.3586864211485631E-2</c:v>
                </c:pt>
                <c:pt idx="3">
                  <c:v>0.10156991474660797</c:v>
                </c:pt>
                <c:pt idx="4">
                  <c:v>0.1228392771770063</c:v>
                </c:pt>
                <c:pt idx="5">
                  <c:v>0.14444660685927616</c:v>
                </c:pt>
                <c:pt idx="6">
                  <c:v>0.16832711527516328</c:v>
                </c:pt>
              </c:numCache>
            </c:numRef>
          </c:yVal>
          <c:smooth val="0"/>
        </c:ser>
        <c:ser>
          <c:idx val="4"/>
          <c:order val="3"/>
          <c:tx>
            <c:v>Puller Sim</c:v>
          </c:tx>
          <c:spPr>
            <a:ln w="15875">
              <a:solidFill>
                <a:srgbClr val="7F3333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7F33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puller'!$K$71:$K$77</c:f>
              <c:numCache>
                <c:formatCode>General</c:formatCode>
                <c:ptCount val="7"/>
                <c:pt idx="0">
                  <c:v>0.1694</c:v>
                </c:pt>
                <c:pt idx="1">
                  <c:v>0.15210000000000001</c:v>
                </c:pt>
                <c:pt idx="2">
                  <c:v>0.1361</c:v>
                </c:pt>
                <c:pt idx="3">
                  <c:v>0.11990000000000001</c:v>
                </c:pt>
                <c:pt idx="4">
                  <c:v>9.5899999999999999E-2</c:v>
                </c:pt>
                <c:pt idx="5">
                  <c:v>6.9500000000000006E-2</c:v>
                </c:pt>
                <c:pt idx="6">
                  <c:v>4.8800000000000003E-2</c:v>
                </c:pt>
              </c:numCache>
            </c:numRef>
          </c:yVal>
          <c:smooth val="0"/>
        </c:ser>
        <c:ser>
          <c:idx val="3"/>
          <c:order val="4"/>
          <c:tx>
            <c:v>Electron dump Meas</c:v>
          </c:tx>
          <c:spPr>
            <a:ln w="15875">
              <a:solidFill>
                <a:srgbClr val="33FF33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33FF33"/>
              </a:solidFill>
              <a:ln>
                <a:solidFill>
                  <a:srgbClr val="33FF33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Net'!$I$12:$I$18</c:f>
              <c:numCache>
                <c:formatCode>General</c:formatCode>
                <c:ptCount val="7"/>
                <c:pt idx="0">
                  <c:v>0.64617174060998761</c:v>
                </c:pt>
                <c:pt idx="1">
                  <c:v>0.66983922850058364</c:v>
                </c:pt>
                <c:pt idx="2">
                  <c:v>0.6921927793322219</c:v>
                </c:pt>
                <c:pt idx="3">
                  <c:v>0.69573543587886177</c:v>
                </c:pt>
                <c:pt idx="4">
                  <c:v>0.70651019100421708</c:v>
                </c:pt>
                <c:pt idx="5">
                  <c:v>0.71257297284389032</c:v>
                </c:pt>
                <c:pt idx="6">
                  <c:v>0.72551537705322633</c:v>
                </c:pt>
              </c:numCache>
            </c:numRef>
          </c:yVal>
          <c:smooth val="0"/>
        </c:ser>
        <c:ser>
          <c:idx val="7"/>
          <c:order val="5"/>
          <c:tx>
            <c:v>Electron dump Sim</c:v>
          </c:tx>
          <c:spPr>
            <a:ln w="15875">
              <a:solidFill>
                <a:srgbClr val="337F33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srgbClr val="337F33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puller'!$AD$71:$AD$77</c:f>
              <c:numCache>
                <c:formatCode>General</c:formatCode>
                <c:ptCount val="7"/>
                <c:pt idx="0">
                  <c:v>0.73980000000000001</c:v>
                </c:pt>
                <c:pt idx="1">
                  <c:v>0.72810000000000008</c:v>
                </c:pt>
                <c:pt idx="2">
                  <c:v>0.71509999999999996</c:v>
                </c:pt>
                <c:pt idx="3">
                  <c:v>0.69950000000000012</c:v>
                </c:pt>
                <c:pt idx="4">
                  <c:v>0.69969999999999999</c:v>
                </c:pt>
                <c:pt idx="5">
                  <c:v>0.70510000000000006</c:v>
                </c:pt>
                <c:pt idx="6">
                  <c:v>0.69979999999999998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708800"/>
        <c:axId val="173727744"/>
      </c:scatterChart>
      <c:scatterChart>
        <c:scatterStyle val="lineMarker"/>
        <c:varyColors val="0"/>
        <c:ser>
          <c:idx val="14"/>
          <c:order val="6"/>
          <c:tx>
            <c:v>Faraday cup Meas</c:v>
          </c:tx>
          <c:spPr>
            <a:ln w="15875">
              <a:solidFill>
                <a:srgbClr val="FF33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33FF"/>
              </a:solidFill>
              <a:ln>
                <a:solidFill>
                  <a:srgbClr val="FF33FF"/>
                </a:solidFill>
              </a:ln>
            </c:spPr>
          </c:marker>
          <c:xVal>
            <c:numRef>
              <c:f>'Measurement Net'!$B$37:$B$43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25</c:v>
                </c:pt>
                <c:pt idx="6">
                  <c:v>27</c:v>
                </c:pt>
              </c:numCache>
            </c:numRef>
          </c:xVal>
          <c:yVal>
            <c:numRef>
              <c:f>'Measurement Net'!$P$12:$P$18</c:f>
              <c:numCache>
                <c:formatCode>0.00</c:formatCode>
                <c:ptCount val="7"/>
                <c:pt idx="0">
                  <c:v>11.52078699086092</c:v>
                </c:pt>
                <c:pt idx="1">
                  <c:v>11.280923085000028</c:v>
                </c:pt>
                <c:pt idx="2">
                  <c:v>10.722976359529881</c:v>
                </c:pt>
                <c:pt idx="3">
                  <c:v>10.977586372067346</c:v>
                </c:pt>
                <c:pt idx="4">
                  <c:v>10.408285870839727</c:v>
                </c:pt>
                <c:pt idx="5">
                  <c:v>10.2921531256146</c:v>
                </c:pt>
                <c:pt idx="6">
                  <c:v>10.540081498127785</c:v>
                </c:pt>
              </c:numCache>
            </c:numRef>
          </c:yVal>
          <c:smooth val="0"/>
        </c:ser>
        <c:ser>
          <c:idx val="15"/>
          <c:order val="7"/>
          <c:tx>
            <c:v>Faraday cup Sim</c:v>
          </c:tx>
          <c:spPr>
            <a:ln w="15875">
              <a:solidFill>
                <a:srgbClr val="7F337F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7F337F"/>
                </a:solidFill>
              </a:ln>
            </c:spPr>
          </c:marker>
          <c:xVal>
            <c:numRef>
              <c:f>'Simulation004 puller'!$C$64:$C$70</c:f>
              <c:numCache>
                <c:formatCode>General</c:formatCode>
                <c:ptCount val="7"/>
                <c:pt idx="0">
                  <c:v>27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19</c:v>
                </c:pt>
                <c:pt idx="5">
                  <c:v>17</c:v>
                </c:pt>
                <c:pt idx="6">
                  <c:v>15</c:v>
                </c:pt>
              </c:numCache>
            </c:numRef>
          </c:xVal>
          <c:yVal>
            <c:numRef>
              <c:f>'Simulation004 puller'!$AF$71:$AF$77</c:f>
              <c:numCache>
                <c:formatCode>General</c:formatCode>
                <c:ptCount val="7"/>
                <c:pt idx="0">
                  <c:v>10.8</c:v>
                </c:pt>
                <c:pt idx="1">
                  <c:v>10.8</c:v>
                </c:pt>
                <c:pt idx="2">
                  <c:v>10.8</c:v>
                </c:pt>
                <c:pt idx="3">
                  <c:v>11</c:v>
                </c:pt>
                <c:pt idx="4">
                  <c:v>11.2</c:v>
                </c:pt>
                <c:pt idx="5">
                  <c:v>11.2</c:v>
                </c:pt>
                <c:pt idx="6">
                  <c:v>11.5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272512"/>
        <c:axId val="173729664"/>
      </c:scatterChart>
      <c:valAx>
        <c:axId val="173708800"/>
        <c:scaling>
          <c:orientation val="minMax"/>
          <c:max val="27"/>
          <c:min val="15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sz="1200" b="0"/>
                </a:pPr>
                <a:r>
                  <a:rPr lang="en-US" sz="1200" b="0"/>
                  <a:t>Vext</a:t>
                </a:r>
                <a:r>
                  <a:rPr lang="en-GB" sz="1200" b="0"/>
                  <a:t> [kV] (Vpuller - Vsource)</a:t>
                </a:r>
              </a:p>
            </c:rich>
          </c:tx>
          <c:layout>
            <c:manualLayout>
              <c:xMode val="edge"/>
              <c:yMode val="edge"/>
              <c:x val="0.28599656877586033"/>
              <c:y val="0.947056522139372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3727744"/>
        <c:crosses val="autoZero"/>
        <c:crossBetween val="midCat"/>
        <c:majorUnit val="2"/>
      </c:valAx>
      <c:valAx>
        <c:axId val="173727744"/>
        <c:scaling>
          <c:orientation val="minMax"/>
          <c:max val="1.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 dirty="0"/>
                  <a:t>Plasma generator, </a:t>
                </a:r>
                <a:r>
                  <a:rPr lang="en-GB" sz="1200" b="0" dirty="0" smtClean="0"/>
                  <a:t>puller, electron dump</a:t>
                </a:r>
                <a:r>
                  <a:rPr lang="en-GB" sz="1200" b="0" baseline="0" dirty="0" smtClean="0"/>
                  <a:t> </a:t>
                </a:r>
                <a:r>
                  <a:rPr lang="en-GB" sz="1200" b="0" baseline="0" dirty="0"/>
                  <a:t>current</a:t>
                </a:r>
                <a:r>
                  <a:rPr lang="en-GB" sz="1200" b="0" dirty="0"/>
                  <a:t>[A]</a:t>
                </a:r>
              </a:p>
            </c:rich>
          </c:tx>
          <c:layout>
            <c:manualLayout>
              <c:xMode val="edge"/>
              <c:yMode val="edge"/>
              <c:x val="0"/>
              <c:y val="0.23042138451624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3708800"/>
        <c:crosses val="autoZero"/>
        <c:crossBetween val="midCat"/>
        <c:majorUnit val="0.30000000000000004"/>
      </c:valAx>
      <c:valAx>
        <c:axId val="173729664"/>
        <c:scaling>
          <c:orientation val="minMax"/>
          <c:max val="16"/>
          <c:min val="8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Faraday cup current [mA]</a:t>
                </a:r>
              </a:p>
            </c:rich>
          </c:tx>
          <c:layout>
            <c:manualLayout>
              <c:xMode val="edge"/>
              <c:yMode val="edge"/>
              <c:x val="0.94344661418912101"/>
              <c:y val="0.3602793887508055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272512"/>
        <c:crosses val="max"/>
        <c:crossBetween val="midCat"/>
        <c:majorUnit val="2"/>
      </c:valAx>
      <c:valAx>
        <c:axId val="1742725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29664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"/>
          <c:y val="2.9400257755684434E-3"/>
          <c:w val="1"/>
          <c:h val="0.1742278836417195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BA545-AC9A-4158-A564-A4C03EF7BB25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1BECB-7158-429B-9A57-2122A0814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01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827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9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839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344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6487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516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5601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4001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7792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7792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779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827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827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7792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7792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7792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7792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779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433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82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916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961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382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9958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255-0706-439D-8A4C-4BA48E71B8B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625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368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983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171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57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90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09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261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127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45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525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CB365-E8A7-4586-8E10-DA9D28AB0582}" type="datetimeFigureOut">
              <a:rPr lang="en-GB" smtClean="0"/>
              <a:t>08/11/2013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E14FA-7052-4E74-92A9-EA9F63512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80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G:\Workspaces\m\midttun\Presentations\2013_11_14\coupe axo 07-12-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9" t="8253" r="28308" b="6338"/>
          <a:stretch/>
        </p:blipFill>
        <p:spPr bwMode="auto">
          <a:xfrm>
            <a:off x="2843808" y="1451284"/>
            <a:ext cx="5619053" cy="488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3600" dirty="0" smtClean="0">
                <a:solidFill>
                  <a:srgbClr val="000000"/>
                </a:solidFill>
              </a:rPr>
              <a:t>Linac4 ion source review</a:t>
            </a:r>
          </a:p>
          <a:p>
            <a:r>
              <a:rPr lang="en-US" sz="3600" dirty="0" smtClean="0">
                <a:solidFill>
                  <a:srgbClr val="000000"/>
                </a:solidFill>
              </a:rPr>
              <a:t>Beam optics simulations and measurements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" y="2895600"/>
            <a:ext cx="3352800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25400" bIns="25400">
            <a:spAutoFit/>
          </a:bodyPr>
          <a:lstStyle/>
          <a:p>
            <a:pPr eaLnBrk="0" hangingPunct="0"/>
            <a:r>
              <a:rPr lang="en-US" dirty="0" err="1"/>
              <a:t>Øystein</a:t>
            </a:r>
            <a:r>
              <a:rPr lang="en-US" dirty="0"/>
              <a:t> Midttun</a:t>
            </a:r>
          </a:p>
          <a:p>
            <a:pPr eaLnBrk="0" hangingPunct="0"/>
            <a:r>
              <a:rPr lang="en-GB" sz="1800" dirty="0"/>
              <a:t>European Organization for Nuclear Research</a:t>
            </a:r>
            <a:endParaRPr lang="en-US" sz="1800" dirty="0"/>
          </a:p>
          <a:p>
            <a:pPr eaLnBrk="0" hangingPunct="0"/>
            <a:r>
              <a:rPr lang="en-US" sz="1800" dirty="0"/>
              <a:t>University of Oslo</a:t>
            </a:r>
          </a:p>
          <a:p>
            <a:pPr eaLnBrk="0" hangingPunct="0">
              <a:spcBef>
                <a:spcPct val="50000"/>
              </a:spcBef>
            </a:pPr>
            <a:r>
              <a:rPr lang="en-US" dirty="0" smtClean="0"/>
              <a:t>14</a:t>
            </a:r>
            <a:r>
              <a:rPr lang="en-US" sz="1800" dirty="0" smtClean="0"/>
              <a:t>.11.2013</a:t>
            </a:r>
            <a:endParaRPr lang="en-US" sz="2400" dirty="0"/>
          </a:p>
        </p:txBody>
      </p:sp>
      <p:pic>
        <p:nvPicPr>
          <p:cNvPr id="7" name="Picture 13" descr="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38838"/>
            <a:ext cx="78581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uio-logo_it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6" t="16127" r="17613" b="12578"/>
          <a:stretch>
            <a:fillRect/>
          </a:stretch>
        </p:blipFill>
        <p:spPr bwMode="auto">
          <a:xfrm>
            <a:off x="946150" y="5938838"/>
            <a:ext cx="7921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16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3889646"/>
              </p:ext>
            </p:extLst>
          </p:nvPr>
        </p:nvGraphicFramePr>
        <p:xfrm>
          <a:off x="4724400" y="1600200"/>
          <a:ext cx="3963600" cy="434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8" name="Content Placeholder 2"/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-89" r="25" b="10071"/>
          <a:stretch/>
        </p:blipFill>
        <p:spPr>
          <a:xfrm>
            <a:off x="75600" y="2063867"/>
            <a:ext cx="4600800" cy="1594800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stCxn id="20" idx="0"/>
          </p:cNvCxnSpPr>
          <p:nvPr/>
        </p:nvCxnSpPr>
        <p:spPr>
          <a:xfrm flipV="1">
            <a:off x="469111" y="3592820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12716" y="182880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30209" y="182880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-22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182880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295400" y="1828805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438400" y="1828803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3800" y="182880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119792" y="1828805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2256" y="3778053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863415" y="3778053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0" y="3778053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2421" y="4267201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38400" y="3778053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29743" y="3778053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152401" y="3592820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914400" y="3592820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9" idx="0"/>
          </p:cNvCxnSpPr>
          <p:nvPr/>
        </p:nvCxnSpPr>
        <p:spPr>
          <a:xfrm flipH="1" flipV="1">
            <a:off x="1524000" y="3592821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0"/>
          </p:cNvCxnSpPr>
          <p:nvPr/>
        </p:nvCxnSpPr>
        <p:spPr>
          <a:xfrm flipV="1">
            <a:off x="2654962" y="3592820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</p:cNvCxnSpPr>
          <p:nvPr/>
        </p:nvCxnSpPr>
        <p:spPr>
          <a:xfrm flipV="1">
            <a:off x="3813379" y="3592820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120058" y="3778053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572000" y="2105799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400" dirty="0">
                <a:solidFill>
                  <a:srgbClr val="000000"/>
                </a:solidFill>
              </a:rPr>
              <a:t>The H</a:t>
            </a:r>
            <a:r>
              <a:rPr lang="en-GB" sz="2400" baseline="30000" dirty="0">
                <a:solidFill>
                  <a:srgbClr val="000000"/>
                </a:solidFill>
              </a:rPr>
              <a:t>-</a:t>
            </a:r>
            <a:r>
              <a:rPr lang="en-GB" sz="2400" dirty="0">
                <a:solidFill>
                  <a:srgbClr val="000000"/>
                </a:solidFill>
              </a:rPr>
              <a:t> beam extraction has been reproduced for a varying </a:t>
            </a:r>
            <a:r>
              <a:rPr lang="en-GB" sz="2400" dirty="0" smtClean="0">
                <a:solidFill>
                  <a:srgbClr val="000000"/>
                </a:solidFill>
              </a:rPr>
              <a:t>RF-power, with secondary electron emission included in the simulations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1600200" y="4572000"/>
            <a:ext cx="3057819" cy="882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Linear scaling between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RF-power (measurement) 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density (simulation)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971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-88" r="24" b="10071"/>
          <a:stretch/>
        </p:blipFill>
        <p:spPr>
          <a:xfrm>
            <a:off x="75600" y="1573333"/>
            <a:ext cx="4600800" cy="15948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 smtClean="0">
                <a:solidFill>
                  <a:srgbClr val="000000"/>
                </a:solidFill>
              </a:rPr>
              <a:t>The puller voltage defines </a:t>
            </a:r>
            <a:r>
              <a:rPr lang="en-GB" sz="2800" dirty="0">
                <a:solidFill>
                  <a:srgbClr val="000000"/>
                </a:solidFill>
              </a:rPr>
              <a:t>the electric extraction field</a:t>
            </a:r>
            <a:r>
              <a:rPr lang="en-GB" sz="2800" dirty="0" smtClean="0">
                <a:solidFill>
                  <a:srgbClr val="000000"/>
                </a:solidFill>
              </a:rPr>
              <a:t>, </a:t>
            </a:r>
          </a:p>
          <a:p>
            <a:r>
              <a:rPr lang="en-GB" sz="2800" dirty="0" smtClean="0">
                <a:solidFill>
                  <a:srgbClr val="000000"/>
                </a:solidFill>
              </a:rPr>
              <a:t>and can be used to tune </a:t>
            </a:r>
            <a:r>
              <a:rPr lang="en-GB" sz="2800" dirty="0">
                <a:solidFill>
                  <a:srgbClr val="000000"/>
                </a:solidFill>
              </a:rPr>
              <a:t>the beam optics</a:t>
            </a:r>
            <a:endParaRPr lang="en-US" sz="2800" dirty="0">
              <a:solidFill>
                <a:srgbClr val="000000"/>
              </a:solidFill>
            </a:endParaRPr>
          </a:p>
        </p:txBody>
      </p:sp>
      <p:graphicFrame>
        <p:nvGraphicFramePr>
          <p:cNvPr id="26" name="Content Placeholder 3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52876715"/>
              </p:ext>
            </p:extLst>
          </p:nvPr>
        </p:nvGraphicFramePr>
        <p:xfrm>
          <a:off x="4723200" y="1587600"/>
          <a:ext cx="3963600" cy="434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0" name="Straight Arrow Connector 29"/>
          <p:cNvCxnSpPr>
            <a:stCxn id="41" idx="0"/>
          </p:cNvCxnSpPr>
          <p:nvPr/>
        </p:nvCxnSpPr>
        <p:spPr>
          <a:xfrm flipV="1">
            <a:off x="469111" y="3103353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-12716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230209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-18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13393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295400" y="133933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438400" y="1339336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733800" y="133933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119792" y="1339338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82256" y="3288586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863415" y="3288586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24000" y="3288586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2421" y="3777734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38400" y="3288586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29743" y="3288586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152401" y="3103353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914400" y="3103353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40" idx="0"/>
          </p:cNvCxnSpPr>
          <p:nvPr/>
        </p:nvCxnSpPr>
        <p:spPr>
          <a:xfrm flipH="1" flipV="1">
            <a:off x="1524000" y="3103354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42" idx="0"/>
          </p:cNvCxnSpPr>
          <p:nvPr/>
        </p:nvCxnSpPr>
        <p:spPr>
          <a:xfrm flipV="1">
            <a:off x="2654962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3" idx="0"/>
          </p:cNvCxnSpPr>
          <p:nvPr/>
        </p:nvCxnSpPr>
        <p:spPr>
          <a:xfrm flipV="1">
            <a:off x="3813379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120058" y="3288586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4572000" y="1616332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3"/>
          <p:cNvSpPr>
            <a:spLocks noChangeArrowheads="1"/>
          </p:cNvSpPr>
          <p:nvPr/>
        </p:nvSpPr>
        <p:spPr bwMode="auto">
          <a:xfrm>
            <a:off x="253754" y="5257800"/>
            <a:ext cx="4165846" cy="115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Measured </a:t>
            </a:r>
            <a:r>
              <a:rPr lang="en-GB" b="1" dirty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current increases slightly more than the simulated </a:t>
            </a: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one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Density varies as a function of the depth of the plasma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253754" y="4146907"/>
            <a:ext cx="4165846" cy="882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Plasma generator current increases </a:t>
            </a:r>
            <a:r>
              <a:rPr lang="en-GB" b="1" dirty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with higher extraction </a:t>
            </a: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voltage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Increased plasma meniscus surface</a:t>
            </a:r>
          </a:p>
        </p:txBody>
      </p:sp>
    </p:spTree>
    <p:extLst>
      <p:ext uri="{BB962C8B-B14F-4D97-AF65-F5344CB8AC3E}">
        <p14:creationId xmlns:p14="http://schemas.microsoft.com/office/powerpoint/2010/main" val="128011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-88" r="24" b="10071"/>
          <a:stretch/>
        </p:blipFill>
        <p:spPr>
          <a:xfrm>
            <a:off x="75600" y="1573333"/>
            <a:ext cx="4600800" cy="1594800"/>
          </a:xfrm>
        </p:spPr>
      </p:pic>
      <p:cxnSp>
        <p:nvCxnSpPr>
          <p:cNvPr id="10" name="Straight Connector 9"/>
          <p:cNvCxnSpPr/>
          <p:nvPr/>
        </p:nvCxnSpPr>
        <p:spPr>
          <a:xfrm>
            <a:off x="82256" y="2743200"/>
            <a:ext cx="621843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143423" y="2743200"/>
            <a:ext cx="2904479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>
                <a:solidFill>
                  <a:srgbClr val="000000"/>
                </a:solidFill>
              </a:rPr>
              <a:t>The puller voltage defines the electric extraction field, </a:t>
            </a:r>
          </a:p>
          <a:p>
            <a:r>
              <a:rPr lang="en-GB" sz="2800" dirty="0">
                <a:solidFill>
                  <a:srgbClr val="000000"/>
                </a:solidFill>
              </a:rPr>
              <a:t>and can be used to tune the beam optics</a:t>
            </a:r>
            <a:endParaRPr lang="en-US" sz="2800" dirty="0">
              <a:solidFill>
                <a:srgbClr val="000000"/>
              </a:solidFill>
            </a:endParaRPr>
          </a:p>
        </p:txBody>
      </p:sp>
      <p:graphicFrame>
        <p:nvGraphicFramePr>
          <p:cNvPr id="26" name="Content Placeholder 3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88710582"/>
              </p:ext>
            </p:extLst>
          </p:nvPr>
        </p:nvGraphicFramePr>
        <p:xfrm>
          <a:off x="4723200" y="1587600"/>
          <a:ext cx="3963600" cy="434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Rectangle 28"/>
          <p:cNvSpPr/>
          <p:nvPr/>
        </p:nvSpPr>
        <p:spPr>
          <a:xfrm>
            <a:off x="8100000" y="2819400"/>
            <a:ext cx="152400" cy="2743200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>
            <a:stCxn id="41" idx="0"/>
          </p:cNvCxnSpPr>
          <p:nvPr/>
        </p:nvCxnSpPr>
        <p:spPr>
          <a:xfrm flipV="1">
            <a:off x="469111" y="3103353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-12716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230209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-18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13393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295400" y="133933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438400" y="1339336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733800" y="133933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119792" y="1339338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82256" y="3288586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863415" y="3288586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24000" y="3288586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2421" y="3777734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38400" y="3288586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29743" y="3288586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152401" y="3103353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914400" y="3103353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40" idx="0"/>
          </p:cNvCxnSpPr>
          <p:nvPr/>
        </p:nvCxnSpPr>
        <p:spPr>
          <a:xfrm flipH="1" flipV="1">
            <a:off x="1524000" y="3103354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42" idx="0"/>
          </p:cNvCxnSpPr>
          <p:nvPr/>
        </p:nvCxnSpPr>
        <p:spPr>
          <a:xfrm flipV="1">
            <a:off x="2654962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3" idx="0"/>
          </p:cNvCxnSpPr>
          <p:nvPr/>
        </p:nvCxnSpPr>
        <p:spPr>
          <a:xfrm flipV="1">
            <a:off x="3813379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120058" y="3288586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4572000" y="1616332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76200" y="1981200"/>
            <a:ext cx="1067223" cy="76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6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25163" r="72284" b="35897"/>
          <a:stretch/>
        </p:blipFill>
        <p:spPr>
          <a:xfrm>
            <a:off x="704098" y="4039200"/>
            <a:ext cx="3344400" cy="2142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8717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r="25" b="9983"/>
          <a:stretch/>
        </p:blipFill>
        <p:spPr>
          <a:xfrm>
            <a:off x="75600" y="1573333"/>
            <a:ext cx="4600800" cy="1594800"/>
          </a:xfrm>
        </p:spPr>
      </p:pic>
      <p:cxnSp>
        <p:nvCxnSpPr>
          <p:cNvPr id="87" name="Straight Connector 86"/>
          <p:cNvCxnSpPr/>
          <p:nvPr/>
        </p:nvCxnSpPr>
        <p:spPr>
          <a:xfrm>
            <a:off x="82256" y="2743200"/>
            <a:ext cx="621843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1143423" y="2743200"/>
            <a:ext cx="2904479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Content Placeholder 3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45858089"/>
              </p:ext>
            </p:extLst>
          </p:nvPr>
        </p:nvGraphicFramePr>
        <p:xfrm>
          <a:off x="4723200" y="1587600"/>
          <a:ext cx="3963600" cy="434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1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25163" r="72284" b="35897"/>
          <a:stretch/>
        </p:blipFill>
        <p:spPr>
          <a:xfrm>
            <a:off x="704098" y="4039200"/>
            <a:ext cx="3344400" cy="214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7620000" y="2819400"/>
            <a:ext cx="152400" cy="2743200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>
                <a:solidFill>
                  <a:srgbClr val="000000"/>
                </a:solidFill>
              </a:rPr>
              <a:t>The puller voltage defines the electric extraction field, </a:t>
            </a:r>
          </a:p>
          <a:p>
            <a:r>
              <a:rPr lang="en-GB" sz="2800" dirty="0">
                <a:solidFill>
                  <a:srgbClr val="000000"/>
                </a:solidFill>
              </a:rPr>
              <a:t>and can be used to tune the beam optics</a:t>
            </a:r>
            <a:endParaRPr lang="en-US" sz="2800" dirty="0">
              <a:solidFill>
                <a:srgbClr val="000000"/>
              </a:solidFill>
            </a:endParaRPr>
          </a:p>
        </p:txBody>
      </p:sp>
      <p:cxnSp>
        <p:nvCxnSpPr>
          <p:cNvPr id="60" name="Straight Arrow Connector 59"/>
          <p:cNvCxnSpPr>
            <a:stCxn id="71" idx="0"/>
          </p:cNvCxnSpPr>
          <p:nvPr/>
        </p:nvCxnSpPr>
        <p:spPr>
          <a:xfrm flipV="1">
            <a:off x="469111" y="3103353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-12716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230209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-20</a:t>
            </a:r>
            <a:endParaRPr lang="en-GB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685800" y="13393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1295400" y="133933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2438400" y="1339336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3733800" y="133933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4119792" y="1339338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82256" y="3288586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863415" y="3288586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524000" y="3288586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52421" y="3777734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438400" y="3288586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629743" y="3288586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H="1" flipV="1">
            <a:off x="152401" y="3103353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914400" y="3103353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70" idx="0"/>
          </p:cNvCxnSpPr>
          <p:nvPr/>
        </p:nvCxnSpPr>
        <p:spPr>
          <a:xfrm flipH="1" flipV="1">
            <a:off x="1524000" y="3103354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72" idx="0"/>
          </p:cNvCxnSpPr>
          <p:nvPr/>
        </p:nvCxnSpPr>
        <p:spPr>
          <a:xfrm flipV="1">
            <a:off x="2654962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73" idx="0"/>
          </p:cNvCxnSpPr>
          <p:nvPr/>
        </p:nvCxnSpPr>
        <p:spPr>
          <a:xfrm flipV="1">
            <a:off x="3813379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120058" y="3288586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4572000" y="1616332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76200" y="1981200"/>
            <a:ext cx="1067223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48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r="25" b="9983"/>
          <a:stretch/>
        </p:blipFill>
        <p:spPr>
          <a:xfrm>
            <a:off x="75600" y="1573333"/>
            <a:ext cx="4600800" cy="1594800"/>
          </a:xfrm>
        </p:spPr>
      </p:pic>
      <p:cxnSp>
        <p:nvCxnSpPr>
          <p:cNvPr id="67" name="Straight Connector 66"/>
          <p:cNvCxnSpPr/>
          <p:nvPr/>
        </p:nvCxnSpPr>
        <p:spPr>
          <a:xfrm>
            <a:off x="82256" y="2743200"/>
            <a:ext cx="621843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43423" y="2743200"/>
            <a:ext cx="2904479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>
                <a:solidFill>
                  <a:srgbClr val="000000"/>
                </a:solidFill>
              </a:rPr>
              <a:t>The puller voltage defines the electric extraction field, </a:t>
            </a:r>
          </a:p>
          <a:p>
            <a:r>
              <a:rPr lang="en-GB" sz="2800" dirty="0">
                <a:solidFill>
                  <a:srgbClr val="000000"/>
                </a:solidFill>
              </a:rPr>
              <a:t>and can be used to tune the beam optics</a:t>
            </a:r>
            <a:endParaRPr lang="en-US" sz="2800" dirty="0">
              <a:solidFill>
                <a:srgbClr val="000000"/>
              </a:solidFill>
            </a:endParaRPr>
          </a:p>
        </p:txBody>
      </p:sp>
      <p:graphicFrame>
        <p:nvGraphicFramePr>
          <p:cNvPr id="26" name="Content Placeholder 3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98809005"/>
              </p:ext>
            </p:extLst>
          </p:nvPr>
        </p:nvGraphicFramePr>
        <p:xfrm>
          <a:off x="4723200" y="1587600"/>
          <a:ext cx="3963600" cy="434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7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25164" r="72284" b="35897"/>
          <a:stretch/>
        </p:blipFill>
        <p:spPr>
          <a:xfrm>
            <a:off x="704098" y="4039200"/>
            <a:ext cx="3344400" cy="214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Rectangle 28"/>
          <p:cNvSpPr/>
          <p:nvPr/>
        </p:nvSpPr>
        <p:spPr>
          <a:xfrm>
            <a:off x="7162800" y="2819400"/>
            <a:ext cx="152400" cy="2743200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>
            <a:stCxn id="41" idx="0"/>
          </p:cNvCxnSpPr>
          <p:nvPr/>
        </p:nvCxnSpPr>
        <p:spPr>
          <a:xfrm flipV="1">
            <a:off x="469111" y="3103353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-12716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230209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-22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13393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295400" y="133933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438400" y="1339336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733800" y="133933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119792" y="1339338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82256" y="3288586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863415" y="3288586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24000" y="3288586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2421" y="3777734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38400" y="3288586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29743" y="3288586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152401" y="3103353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914400" y="3103353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40" idx="0"/>
          </p:cNvCxnSpPr>
          <p:nvPr/>
        </p:nvCxnSpPr>
        <p:spPr>
          <a:xfrm flipH="1" flipV="1">
            <a:off x="1524000" y="3103354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42" idx="0"/>
          </p:cNvCxnSpPr>
          <p:nvPr/>
        </p:nvCxnSpPr>
        <p:spPr>
          <a:xfrm flipV="1">
            <a:off x="2654962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3" idx="0"/>
          </p:cNvCxnSpPr>
          <p:nvPr/>
        </p:nvCxnSpPr>
        <p:spPr>
          <a:xfrm flipV="1">
            <a:off x="3813379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120058" y="3288586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4572000" y="1616332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76200" y="1981200"/>
            <a:ext cx="1067223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39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r="25" b="9983"/>
          <a:stretch/>
        </p:blipFill>
        <p:spPr>
          <a:xfrm>
            <a:off x="75600" y="1573333"/>
            <a:ext cx="4600800" cy="1594800"/>
          </a:xfrm>
        </p:spPr>
      </p:pic>
      <p:cxnSp>
        <p:nvCxnSpPr>
          <p:cNvPr id="67" name="Straight Connector 66"/>
          <p:cNvCxnSpPr/>
          <p:nvPr/>
        </p:nvCxnSpPr>
        <p:spPr>
          <a:xfrm>
            <a:off x="82256" y="2743200"/>
            <a:ext cx="621843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43423" y="2743200"/>
            <a:ext cx="2904479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>
                <a:solidFill>
                  <a:srgbClr val="000000"/>
                </a:solidFill>
              </a:rPr>
              <a:t>The puller voltage defines the electric extraction field, </a:t>
            </a:r>
          </a:p>
          <a:p>
            <a:r>
              <a:rPr lang="en-GB" sz="2800" dirty="0">
                <a:solidFill>
                  <a:srgbClr val="000000"/>
                </a:solidFill>
              </a:rPr>
              <a:t>and can be used to tune the beam optics</a:t>
            </a:r>
            <a:endParaRPr lang="en-US" sz="2800" dirty="0">
              <a:solidFill>
                <a:srgbClr val="000000"/>
              </a:solidFill>
            </a:endParaRPr>
          </a:p>
        </p:txBody>
      </p:sp>
      <p:graphicFrame>
        <p:nvGraphicFramePr>
          <p:cNvPr id="26" name="Content Placeholder 3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46149417"/>
              </p:ext>
            </p:extLst>
          </p:nvPr>
        </p:nvGraphicFramePr>
        <p:xfrm>
          <a:off x="4723200" y="1587600"/>
          <a:ext cx="3963600" cy="434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7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25164" r="72284" b="35897"/>
          <a:stretch/>
        </p:blipFill>
        <p:spPr>
          <a:xfrm>
            <a:off x="704098" y="4039200"/>
            <a:ext cx="3344400" cy="214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Rectangle 28"/>
          <p:cNvSpPr/>
          <p:nvPr/>
        </p:nvSpPr>
        <p:spPr>
          <a:xfrm>
            <a:off x="6629400" y="2819400"/>
            <a:ext cx="152400" cy="2743200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>
            <a:stCxn id="41" idx="0"/>
          </p:cNvCxnSpPr>
          <p:nvPr/>
        </p:nvCxnSpPr>
        <p:spPr>
          <a:xfrm flipV="1">
            <a:off x="469111" y="3103353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-12716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230209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-24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13393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295400" y="133933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438400" y="1339336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733800" y="133933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119792" y="1339338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82256" y="3288586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863415" y="3288586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24000" y="3288586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2421" y="3777734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38400" y="3288586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29743" y="3288586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152401" y="3103353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914400" y="3103353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0" idx="0"/>
          </p:cNvCxnSpPr>
          <p:nvPr/>
        </p:nvCxnSpPr>
        <p:spPr>
          <a:xfrm flipH="1" flipV="1">
            <a:off x="1524000" y="3103354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42" idx="0"/>
          </p:cNvCxnSpPr>
          <p:nvPr/>
        </p:nvCxnSpPr>
        <p:spPr>
          <a:xfrm flipV="1">
            <a:off x="2654962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3" idx="0"/>
          </p:cNvCxnSpPr>
          <p:nvPr/>
        </p:nvCxnSpPr>
        <p:spPr>
          <a:xfrm flipV="1">
            <a:off x="3813379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120058" y="3288586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4572000" y="1616332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76200" y="1981200"/>
            <a:ext cx="1067223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11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r="25" b="9983"/>
          <a:stretch/>
        </p:blipFill>
        <p:spPr>
          <a:xfrm>
            <a:off x="75600" y="1573333"/>
            <a:ext cx="4600800" cy="1594800"/>
          </a:xfrm>
        </p:spPr>
      </p:pic>
      <p:cxnSp>
        <p:nvCxnSpPr>
          <p:cNvPr id="67" name="Straight Connector 66"/>
          <p:cNvCxnSpPr/>
          <p:nvPr/>
        </p:nvCxnSpPr>
        <p:spPr>
          <a:xfrm>
            <a:off x="82256" y="2743200"/>
            <a:ext cx="621843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43423" y="2743200"/>
            <a:ext cx="2904479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>
                <a:solidFill>
                  <a:srgbClr val="000000"/>
                </a:solidFill>
              </a:rPr>
              <a:t>The puller voltage defines the electric extraction field, </a:t>
            </a:r>
          </a:p>
          <a:p>
            <a:r>
              <a:rPr lang="en-GB" sz="2800" dirty="0">
                <a:solidFill>
                  <a:srgbClr val="000000"/>
                </a:solidFill>
              </a:rPr>
              <a:t>and can be used to tune the beam optics</a:t>
            </a:r>
            <a:endParaRPr lang="en-US" sz="2800" dirty="0">
              <a:solidFill>
                <a:srgbClr val="000000"/>
              </a:solidFill>
            </a:endParaRPr>
          </a:p>
        </p:txBody>
      </p:sp>
      <p:graphicFrame>
        <p:nvGraphicFramePr>
          <p:cNvPr id="26" name="Content Placeholder 3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35660483"/>
              </p:ext>
            </p:extLst>
          </p:nvPr>
        </p:nvGraphicFramePr>
        <p:xfrm>
          <a:off x="4723200" y="1587600"/>
          <a:ext cx="3963600" cy="434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7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25164" r="72284" b="35897"/>
          <a:stretch/>
        </p:blipFill>
        <p:spPr>
          <a:xfrm>
            <a:off x="704098" y="4039200"/>
            <a:ext cx="3344400" cy="214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Rectangle 28"/>
          <p:cNvSpPr/>
          <p:nvPr/>
        </p:nvSpPr>
        <p:spPr>
          <a:xfrm>
            <a:off x="6172200" y="2819400"/>
            <a:ext cx="152400" cy="2743200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>
            <a:stCxn id="41" idx="0"/>
          </p:cNvCxnSpPr>
          <p:nvPr/>
        </p:nvCxnSpPr>
        <p:spPr>
          <a:xfrm flipV="1">
            <a:off x="469111" y="3103353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-12716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230209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-26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13393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295400" y="133933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438400" y="1339336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733800" y="133933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119792" y="1339338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82256" y="3288586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863415" y="3288586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24000" y="3288586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2421" y="3777734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38400" y="3288586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29743" y="3288586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152401" y="3103353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914400" y="3103353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40" idx="0"/>
          </p:cNvCxnSpPr>
          <p:nvPr/>
        </p:nvCxnSpPr>
        <p:spPr>
          <a:xfrm flipH="1" flipV="1">
            <a:off x="1524000" y="3103354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42" idx="0"/>
          </p:cNvCxnSpPr>
          <p:nvPr/>
        </p:nvCxnSpPr>
        <p:spPr>
          <a:xfrm flipV="1">
            <a:off x="2654962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3" idx="0"/>
          </p:cNvCxnSpPr>
          <p:nvPr/>
        </p:nvCxnSpPr>
        <p:spPr>
          <a:xfrm flipV="1">
            <a:off x="3813379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120058" y="3288586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4572000" y="1616332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76200" y="1981200"/>
            <a:ext cx="1067223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92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r="25" b="9983"/>
          <a:stretch/>
        </p:blipFill>
        <p:spPr>
          <a:xfrm>
            <a:off x="75600" y="1573333"/>
            <a:ext cx="4600800" cy="1594800"/>
          </a:xfrm>
        </p:spPr>
      </p:pic>
      <p:cxnSp>
        <p:nvCxnSpPr>
          <p:cNvPr id="67" name="Straight Connector 66"/>
          <p:cNvCxnSpPr/>
          <p:nvPr/>
        </p:nvCxnSpPr>
        <p:spPr>
          <a:xfrm>
            <a:off x="82256" y="2743200"/>
            <a:ext cx="621843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43423" y="2743200"/>
            <a:ext cx="2904479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>
                <a:solidFill>
                  <a:srgbClr val="000000"/>
                </a:solidFill>
              </a:rPr>
              <a:t>The puller voltage defines the electric extraction field, </a:t>
            </a:r>
          </a:p>
          <a:p>
            <a:r>
              <a:rPr lang="en-GB" sz="2800" dirty="0">
                <a:solidFill>
                  <a:srgbClr val="000000"/>
                </a:solidFill>
              </a:rPr>
              <a:t>and can be used to tune the beam optics</a:t>
            </a:r>
            <a:endParaRPr lang="en-US" sz="2800" dirty="0">
              <a:solidFill>
                <a:srgbClr val="000000"/>
              </a:solidFill>
            </a:endParaRPr>
          </a:p>
        </p:txBody>
      </p:sp>
      <p:graphicFrame>
        <p:nvGraphicFramePr>
          <p:cNvPr id="26" name="Content Placeholder 3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08325402"/>
              </p:ext>
            </p:extLst>
          </p:nvPr>
        </p:nvGraphicFramePr>
        <p:xfrm>
          <a:off x="4723200" y="1587600"/>
          <a:ext cx="3963600" cy="434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7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25164" r="72284" b="35897"/>
          <a:stretch/>
        </p:blipFill>
        <p:spPr>
          <a:xfrm>
            <a:off x="704098" y="4039200"/>
            <a:ext cx="3344400" cy="214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Rectangle 28"/>
          <p:cNvSpPr/>
          <p:nvPr/>
        </p:nvSpPr>
        <p:spPr>
          <a:xfrm>
            <a:off x="5688000" y="2819400"/>
            <a:ext cx="152400" cy="2743200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>
            <a:stCxn id="41" idx="0"/>
          </p:cNvCxnSpPr>
          <p:nvPr/>
        </p:nvCxnSpPr>
        <p:spPr>
          <a:xfrm flipV="1">
            <a:off x="469111" y="3103353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-12716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230209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-28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13393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295400" y="133933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438400" y="1339336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733800" y="133933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119792" y="1339338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82256" y="3288586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863415" y="3288586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24000" y="3288586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2421" y="3777734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38400" y="3288586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29743" y="3288586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152401" y="3103353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914400" y="3103353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40" idx="0"/>
          </p:cNvCxnSpPr>
          <p:nvPr/>
        </p:nvCxnSpPr>
        <p:spPr>
          <a:xfrm flipH="1" flipV="1">
            <a:off x="1524000" y="3103354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42" idx="0"/>
          </p:cNvCxnSpPr>
          <p:nvPr/>
        </p:nvCxnSpPr>
        <p:spPr>
          <a:xfrm flipV="1">
            <a:off x="2654962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3" idx="0"/>
          </p:cNvCxnSpPr>
          <p:nvPr/>
        </p:nvCxnSpPr>
        <p:spPr>
          <a:xfrm flipV="1">
            <a:off x="3813379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120058" y="3288586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4572000" y="1616332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76200" y="1981200"/>
            <a:ext cx="1067223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00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r="25" b="9983"/>
          <a:stretch/>
        </p:blipFill>
        <p:spPr>
          <a:xfrm>
            <a:off x="75600" y="1573333"/>
            <a:ext cx="4600800" cy="1594800"/>
          </a:xfrm>
        </p:spPr>
      </p:pic>
      <p:cxnSp>
        <p:nvCxnSpPr>
          <p:cNvPr id="67" name="Straight Connector 66"/>
          <p:cNvCxnSpPr/>
          <p:nvPr/>
        </p:nvCxnSpPr>
        <p:spPr>
          <a:xfrm>
            <a:off x="82256" y="2743200"/>
            <a:ext cx="621843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43423" y="2743200"/>
            <a:ext cx="2904479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>
                <a:solidFill>
                  <a:srgbClr val="000000"/>
                </a:solidFill>
              </a:rPr>
              <a:t>The puller voltage defines the electric extraction field, </a:t>
            </a:r>
          </a:p>
          <a:p>
            <a:r>
              <a:rPr lang="en-GB" sz="2800" dirty="0">
                <a:solidFill>
                  <a:srgbClr val="000000"/>
                </a:solidFill>
              </a:rPr>
              <a:t>and can be used to tune the beam optics</a:t>
            </a:r>
            <a:endParaRPr lang="en-US" sz="2800" dirty="0">
              <a:solidFill>
                <a:srgbClr val="000000"/>
              </a:solidFill>
            </a:endParaRPr>
          </a:p>
        </p:txBody>
      </p:sp>
      <p:graphicFrame>
        <p:nvGraphicFramePr>
          <p:cNvPr id="26" name="Content Placeholder 3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48866887"/>
              </p:ext>
            </p:extLst>
          </p:nvPr>
        </p:nvGraphicFramePr>
        <p:xfrm>
          <a:off x="4723200" y="1587600"/>
          <a:ext cx="3963600" cy="434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7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25164" r="72284" b="35897"/>
          <a:stretch/>
        </p:blipFill>
        <p:spPr>
          <a:xfrm>
            <a:off x="704098" y="4039200"/>
            <a:ext cx="3344400" cy="214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Rectangle 28"/>
          <p:cNvSpPr/>
          <p:nvPr/>
        </p:nvSpPr>
        <p:spPr>
          <a:xfrm>
            <a:off x="5181600" y="2819400"/>
            <a:ext cx="152400" cy="2743200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>
            <a:stCxn id="41" idx="0"/>
          </p:cNvCxnSpPr>
          <p:nvPr/>
        </p:nvCxnSpPr>
        <p:spPr>
          <a:xfrm flipV="1">
            <a:off x="469111" y="3103353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-12716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230209" y="13393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-30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13393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295400" y="133933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438400" y="1339336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733800" y="133933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119792" y="1339338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82256" y="3288586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863415" y="3288586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24000" y="3288586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2421" y="3777734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38400" y="3288586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29743" y="3288586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152401" y="3103353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914400" y="3103353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0" idx="0"/>
          </p:cNvCxnSpPr>
          <p:nvPr/>
        </p:nvCxnSpPr>
        <p:spPr>
          <a:xfrm flipH="1" flipV="1">
            <a:off x="1524000" y="3103354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42" idx="0"/>
          </p:cNvCxnSpPr>
          <p:nvPr/>
        </p:nvCxnSpPr>
        <p:spPr>
          <a:xfrm flipV="1">
            <a:off x="2654962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3" idx="0"/>
          </p:cNvCxnSpPr>
          <p:nvPr/>
        </p:nvCxnSpPr>
        <p:spPr>
          <a:xfrm flipV="1">
            <a:off x="3813379" y="3103353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120058" y="3288586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4572000" y="1616332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76200" y="1981200"/>
            <a:ext cx="1067223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44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 smtClean="0">
                <a:solidFill>
                  <a:srgbClr val="000000"/>
                </a:solidFill>
              </a:rPr>
              <a:t>The measured beam </a:t>
            </a:r>
            <a:r>
              <a:rPr lang="en-GB" sz="2800" dirty="0" err="1" smtClean="0">
                <a:solidFill>
                  <a:srgbClr val="000000"/>
                </a:solidFill>
              </a:rPr>
              <a:t>emittance</a:t>
            </a:r>
            <a:r>
              <a:rPr lang="en-GB" sz="2800" dirty="0" smtClean="0">
                <a:solidFill>
                  <a:srgbClr val="000000"/>
                </a:solidFill>
              </a:rPr>
              <a:t> is similar to what we expect from simulation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5122" name="Picture 2" descr="G:\Workspaces\m\midttun\Presentations\2013_11_14\emittan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096286" cy="382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2184433" y="1455772"/>
            <a:ext cx="1506461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Measurement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5640817" y="1455772"/>
            <a:ext cx="1218429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Simulation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1893547" y="5445224"/>
            <a:ext cx="2088232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l-GR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ε</a:t>
            </a:r>
            <a:r>
              <a:rPr lang="en-GB" b="1" baseline="-25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NORM, 1 RMS </a:t>
            </a: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= 0.5 µm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5205915" y="5445224"/>
            <a:ext cx="2088232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l-GR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ε</a:t>
            </a:r>
            <a:r>
              <a:rPr lang="en-GB" b="1" baseline="-25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NORM, 1 RMS </a:t>
            </a: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= 0.5 µm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2489420" y="5949280"/>
            <a:ext cx="4165161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The </a:t>
            </a:r>
            <a:r>
              <a:rPr lang="en-US" b="1" dirty="0" err="1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emittance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should be improved since the RFQ acceptance is 0.25 </a:t>
            </a: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µm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12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76400" y="3275990"/>
            <a:ext cx="685800" cy="1219810"/>
          </a:xfrm>
          <a:prstGeom prst="rect">
            <a:avLst/>
          </a:prstGeom>
          <a:noFill/>
          <a:ln w="28575">
            <a:solidFill>
              <a:srgbClr val="FF3333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142999" y="3678205"/>
            <a:ext cx="701083" cy="415381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62399" y="3752380"/>
            <a:ext cx="304800" cy="267030"/>
          </a:xfrm>
          <a:prstGeom prst="rect">
            <a:avLst/>
          </a:prstGeom>
          <a:noFill/>
          <a:ln w="28575"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514600" y="3352495"/>
            <a:ext cx="685800" cy="1066800"/>
          </a:xfrm>
          <a:prstGeom prst="rect">
            <a:avLst/>
          </a:prstGeom>
          <a:noFill/>
          <a:ln w="28575">
            <a:solidFill>
              <a:srgbClr val="33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" t="27630" r="60214" b="53798"/>
          <a:stretch/>
        </p:blipFill>
        <p:spPr>
          <a:xfrm>
            <a:off x="1194000" y="3275990"/>
            <a:ext cx="3225600" cy="1219810"/>
          </a:xfrm>
          <a:prstGeom prst="rect">
            <a:avLst/>
          </a:prstGeom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4466554" y="3675581"/>
            <a:ext cx="4525046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Benchmarking of simulations</a:t>
            </a:r>
            <a:endParaRPr lang="en-US" sz="2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2362200" y="2018281"/>
            <a:ext cx="389982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Ion beam extraction system</a:t>
            </a:r>
            <a:endParaRPr lang="en-US" sz="2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5943600" y="5129520"/>
            <a:ext cx="2743200" cy="78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2400" b="1" dirty="0" err="1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Emittance</a:t>
            </a:r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improvements</a:t>
            </a:r>
            <a:endParaRPr lang="en-US" sz="2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solidFill>
                  <a:srgbClr val="000000"/>
                </a:solidFill>
              </a:rPr>
              <a:t>This presentations compares H</a:t>
            </a:r>
            <a:r>
              <a:rPr lang="en-US" sz="2800" baseline="30000" dirty="0" smtClean="0">
                <a:solidFill>
                  <a:srgbClr val="000000"/>
                </a:solidFill>
              </a:rPr>
              <a:t>-</a:t>
            </a:r>
            <a:r>
              <a:rPr lang="en-US" sz="2800" dirty="0" smtClean="0">
                <a:solidFill>
                  <a:srgbClr val="000000"/>
                </a:solidFill>
              </a:rPr>
              <a:t> beam </a:t>
            </a:r>
            <a:r>
              <a:rPr lang="en-US" sz="2800" dirty="0" smtClean="0">
                <a:solidFill>
                  <a:srgbClr val="000000"/>
                </a:solidFill>
              </a:rPr>
              <a:t>simulations and measurements, and proposes improvements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7" name="Content Placeholder 8" descr="neg_zy2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9445" y="1594596"/>
            <a:ext cx="1892755" cy="1267998"/>
          </a:xfrm>
          <a:prstGeom prst="rect">
            <a:avLst/>
          </a:prstGeom>
        </p:spPr>
      </p:pic>
      <p:pic>
        <p:nvPicPr>
          <p:cNvPr id="20" name="Picture 2" descr="G:\Workspaces\m\midttun\Presentations\2013_11_14\emittanc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714" y="4828604"/>
            <a:ext cx="2578740" cy="139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92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solidFill>
                  <a:srgbClr val="000000"/>
                </a:solidFill>
              </a:rPr>
              <a:t>Preliminary comparison of the first measured beam from IS02 (12.11.2013) with a simulation</a:t>
            </a:r>
            <a:endParaRPr lang="en-US" sz="2800" dirty="0">
              <a:solidFill>
                <a:srgbClr val="0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699599"/>
              </p:ext>
            </p:extLst>
          </p:nvPr>
        </p:nvGraphicFramePr>
        <p:xfrm>
          <a:off x="177641" y="4437112"/>
          <a:ext cx="8788718" cy="11125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46225"/>
                <a:gridCol w="1214692"/>
                <a:gridCol w="1125855"/>
                <a:gridCol w="1308418"/>
                <a:gridCol w="1891538"/>
                <a:gridCol w="1701990"/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Source [A]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Puller [A]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E-dump [A]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Faraday cup [mA]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Emittance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[µm]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Measurement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0.031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Simulation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0.38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0.065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0.030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611560" y="1156489"/>
            <a:ext cx="43204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-45</a:t>
            </a: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1115616" y="1156489"/>
            <a:ext cx="43204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-37</a:t>
            </a: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1763688" y="1156489"/>
            <a:ext cx="43204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-38</a:t>
            </a: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2843808" y="1156489"/>
            <a:ext cx="288032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>
                <a:latin typeface="Calibri" pitchFamily="34" charset="0"/>
                <a:ea typeface="ＭＳ Ｐゴシック" charset="-128"/>
              </a:rPr>
              <a:t>0</a:t>
            </a:r>
            <a:endParaRPr lang="en-US" sz="1600" dirty="0" smtClean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4860032" y="1156489"/>
            <a:ext cx="504056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+35</a:t>
            </a:r>
            <a:endParaRPr lang="en-US" sz="1600" dirty="0" smtClean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6948264" y="1156489"/>
            <a:ext cx="288032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0</a:t>
            </a: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7740352" y="1156489"/>
            <a:ext cx="79208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V [kV]</a:t>
            </a:r>
            <a:endParaRPr lang="en-US" sz="1600" dirty="0" smtClean="0">
              <a:latin typeface="Calibri" pitchFamily="34" charset="0"/>
              <a:ea typeface="ＭＳ Ｐゴシック" charset="-128"/>
            </a:endParaRPr>
          </a:p>
        </p:txBody>
      </p:sp>
      <p:pic>
        <p:nvPicPr>
          <p:cNvPr id="11267" name="Picture 3" descr="G:\Workspaces\m\midttun\Presentations\2013_11_14\p_zy29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9" t="263" r="150" b="9951"/>
          <a:stretch/>
        </p:blipFill>
        <p:spPr bwMode="auto">
          <a:xfrm>
            <a:off x="615600" y="1411200"/>
            <a:ext cx="7909200" cy="27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2735796" y="980728"/>
            <a:ext cx="3672408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Simulation input: 12 mA 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, e/H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= 30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763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76400" y="3275990"/>
            <a:ext cx="685800" cy="121981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2999" y="3678205"/>
            <a:ext cx="701083" cy="41538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62399" y="3752380"/>
            <a:ext cx="304800" cy="26703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14600" y="3352495"/>
            <a:ext cx="685800" cy="106680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8" name="Content Placeholder 5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" t="27630" r="60214" b="53798"/>
          <a:stretch/>
        </p:blipFill>
        <p:spPr>
          <a:xfrm>
            <a:off x="1194000" y="3275990"/>
            <a:ext cx="3225600" cy="1219810"/>
          </a:xfrm>
          <a:prstGeom prst="rect">
            <a:avLst/>
          </a:prstGeom>
          <a:ln>
            <a:noFill/>
          </a:ln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4466554" y="3675581"/>
            <a:ext cx="4525046" cy="4206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ＭＳ Ｐゴシック" charset="-128"/>
              </a:rPr>
              <a:t>Benchmarking of simulations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2362200" y="2018281"/>
            <a:ext cx="3899820" cy="4206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ＭＳ Ｐゴシック" charset="-128"/>
              </a:rPr>
              <a:t>Ion beam extraction system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5943600" y="5129520"/>
            <a:ext cx="2743200" cy="78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2400" b="1" dirty="0" err="1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Emittance</a:t>
            </a:r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improvements</a:t>
            </a:r>
            <a:endParaRPr lang="en-US" sz="2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7" name="Content Placeholder 8" descr="neg_zy29.png"/>
          <p:cNvPicPr>
            <a:picLocks noChangeAspect="1"/>
          </p:cNvPicPr>
          <p:nvPr/>
        </p:nvPicPr>
        <p:blipFill>
          <a:blip r:embed="rId4" cstate="print">
            <a:grayscl/>
          </a:blip>
          <a:stretch>
            <a:fillRect/>
          </a:stretch>
        </p:blipFill>
        <p:spPr>
          <a:xfrm>
            <a:off x="469445" y="1594596"/>
            <a:ext cx="1892755" cy="1267998"/>
          </a:xfrm>
          <a:prstGeom prst="rect">
            <a:avLst/>
          </a:prstGeom>
          <a:ln>
            <a:noFill/>
          </a:ln>
        </p:spPr>
      </p:pic>
      <p:pic>
        <p:nvPicPr>
          <p:cNvPr id="19" name="Picture 2" descr="G:\Workspaces\m\midttun\Presentations\2013_11_14\emittanc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714" y="4828604"/>
            <a:ext cx="2578740" cy="139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06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G:\Workspaces\m\midttun\Presentations\2013_11_14\noe_c30_emi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1605600"/>
            <a:ext cx="57912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solidFill>
                  <a:srgbClr val="000000"/>
                </a:solidFill>
              </a:rPr>
              <a:t>Reducing the number of co-extracted electrons, reduces the </a:t>
            </a:r>
            <a:r>
              <a:rPr lang="en-US" sz="2800" dirty="0" err="1" smtClean="0">
                <a:solidFill>
                  <a:srgbClr val="000000"/>
                </a:solidFill>
              </a:rPr>
              <a:t>emittance</a:t>
            </a:r>
            <a:r>
              <a:rPr lang="en-US" sz="2800" dirty="0" smtClean="0">
                <a:solidFill>
                  <a:srgbClr val="000000"/>
                </a:solidFill>
              </a:rPr>
              <a:t> growth in the electron dump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2052" name="Picture 4" descr="G:\Workspaces\m\midttun\Presentations\2013_11_14\electrons_p_zy29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3" r="65877" b="25924"/>
          <a:stretch/>
        </p:blipFill>
        <p:spPr bwMode="auto">
          <a:xfrm>
            <a:off x="6258459" y="1268760"/>
            <a:ext cx="2201973" cy="209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Workspaces\m\midttun\Presentations\2013_11_14\no_elevctrons_p_zy29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8" t="61" r="65835" b="26006"/>
          <a:stretch/>
        </p:blipFill>
        <p:spPr bwMode="auto">
          <a:xfrm>
            <a:off x="6258459" y="3781538"/>
            <a:ext cx="2198618" cy="2095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156176" y="1196752"/>
            <a:ext cx="2448272" cy="2318021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6156176" y="3717032"/>
            <a:ext cx="2448272" cy="231802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4445497" y="6035053"/>
            <a:ext cx="1998712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Artificial removing of electrons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49" name="Line 5"/>
          <p:cNvSpPr>
            <a:spLocks noChangeShapeType="1"/>
          </p:cNvSpPr>
          <p:nvPr/>
        </p:nvSpPr>
        <p:spPr bwMode="auto">
          <a:xfrm flipH="1">
            <a:off x="5508103" y="5085183"/>
            <a:ext cx="1080119" cy="980783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683568" y="1319773"/>
            <a:ext cx="5040560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Simulation input: 30 mA 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, e/H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= 30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6117093" y="908720"/>
            <a:ext cx="43204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-45</a:t>
            </a:r>
          </a:p>
        </p:txBody>
      </p:sp>
      <p:sp>
        <p:nvSpPr>
          <p:cNvPr id="52" name="Rectangle 3"/>
          <p:cNvSpPr>
            <a:spLocks noChangeArrowheads="1"/>
          </p:cNvSpPr>
          <p:nvPr/>
        </p:nvSpPr>
        <p:spPr bwMode="auto">
          <a:xfrm>
            <a:off x="6621149" y="908720"/>
            <a:ext cx="43204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-25</a:t>
            </a:r>
          </a:p>
        </p:txBody>
      </p:sp>
      <p:sp>
        <p:nvSpPr>
          <p:cNvPr id="53" name="Rectangle 3"/>
          <p:cNvSpPr>
            <a:spLocks noChangeArrowheads="1"/>
          </p:cNvSpPr>
          <p:nvPr/>
        </p:nvSpPr>
        <p:spPr bwMode="auto">
          <a:xfrm>
            <a:off x="7269221" y="908720"/>
            <a:ext cx="43204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-36</a:t>
            </a:r>
          </a:p>
        </p:txBody>
      </p: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8349341" y="908720"/>
            <a:ext cx="288032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>
                <a:latin typeface="Calibri" pitchFamily="34" charset="0"/>
                <a:ea typeface="ＭＳ Ｐゴシック" charset="-128"/>
              </a:rPr>
              <a:t>0</a:t>
            </a:r>
            <a:endParaRPr lang="en-US" sz="1600" dirty="0" smtClean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5508104" y="908720"/>
            <a:ext cx="79208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V [kV]</a:t>
            </a:r>
            <a:endParaRPr lang="en-US" sz="1600" dirty="0" smtClean="0">
              <a:latin typeface="Calibri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932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G:\Workspaces\m\midttun\Presentations\2013_11_14\c40_emi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200" y="1432800"/>
            <a:ext cx="57912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solidFill>
                  <a:srgbClr val="000000"/>
                </a:solidFill>
              </a:rPr>
              <a:t>The shape of the plasma electrode improves the </a:t>
            </a:r>
            <a:r>
              <a:rPr lang="en-US" sz="2800" dirty="0" err="1" smtClean="0">
                <a:solidFill>
                  <a:srgbClr val="000000"/>
                </a:solidFill>
              </a:rPr>
              <a:t>emittance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3079" name="Picture 7" descr="G:\Workspaces\m\midttun\Presentations\2013_11_14\desy_p_zy29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" t="27026" r="81410" b="37483"/>
          <a:stretch/>
        </p:blipFill>
        <p:spPr bwMode="auto">
          <a:xfrm>
            <a:off x="1292144" y="1124744"/>
            <a:ext cx="1407648" cy="141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G:\Workspaces\m\midttun\Presentations\2013_11_14\desy_imp_p_zy29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" t="27026" r="81410" b="37483"/>
          <a:stretch/>
        </p:blipFill>
        <p:spPr bwMode="auto">
          <a:xfrm>
            <a:off x="1292144" y="2703796"/>
            <a:ext cx="1407648" cy="141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G:\Workspaces\m\midttun\Presentations\2013_11_14\is02_p_zy29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" t="27025" r="81415" b="37495"/>
          <a:stretch/>
        </p:blipFill>
        <p:spPr bwMode="auto">
          <a:xfrm>
            <a:off x="1292832" y="4263630"/>
            <a:ext cx="1406272" cy="1409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1292144" y="1124745"/>
            <a:ext cx="1407648" cy="141024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292144" y="2690282"/>
            <a:ext cx="1407648" cy="1410245"/>
          </a:xfrm>
          <a:prstGeom prst="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292144" y="4263182"/>
            <a:ext cx="1407648" cy="1410245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661585" y="1665719"/>
            <a:ext cx="630559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DESY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251520" y="3255070"/>
            <a:ext cx="1040624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DESY imp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733593" y="4798983"/>
            <a:ext cx="558551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IS02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3388832" y="1145843"/>
            <a:ext cx="5040560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Simulation input: 40 mA 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, e/H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= 10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1187624" y="827227"/>
            <a:ext cx="43204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-45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1907704" y="827227"/>
            <a:ext cx="43204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-25</a:t>
            </a: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2339752" y="827227"/>
            <a:ext cx="43204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-36</a:t>
            </a: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611560" y="827227"/>
            <a:ext cx="79208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dirty="0" smtClean="0">
                <a:latin typeface="Calibri" pitchFamily="34" charset="0"/>
                <a:ea typeface="ＭＳ Ｐゴシック" charset="-128"/>
              </a:rPr>
              <a:t>V [kV]</a:t>
            </a:r>
            <a:endParaRPr lang="en-US" sz="1600" dirty="0" smtClean="0">
              <a:latin typeface="Calibri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744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solidFill>
                  <a:srgbClr val="000000"/>
                </a:solidFill>
              </a:rPr>
              <a:t>Comparison of different </a:t>
            </a:r>
            <a:r>
              <a:rPr lang="en-US" sz="2800" dirty="0" err="1" smtClean="0">
                <a:solidFill>
                  <a:srgbClr val="000000"/>
                </a:solidFill>
              </a:rPr>
              <a:t>Einzel</a:t>
            </a:r>
            <a:r>
              <a:rPr lang="en-US" sz="2800" dirty="0" smtClean="0">
                <a:solidFill>
                  <a:srgbClr val="000000"/>
                </a:solidFill>
              </a:rPr>
              <a:t> lens configurations with beam transport through the first solenoid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8195" name="Picture 3" descr="G:\Workspaces\m\midttun\Presentations\2013_11_14\sol_accel_p_zy29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/>
          <a:stretch/>
        </p:blipFill>
        <p:spPr bwMode="auto">
          <a:xfrm>
            <a:off x="0" y="1309023"/>
            <a:ext cx="8610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G:\Workspaces\m\midttun\Presentations\2013_11_14\sol_decel_p_zy29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/>
          <a:stretch/>
        </p:blipFill>
        <p:spPr bwMode="auto">
          <a:xfrm>
            <a:off x="0" y="2978426"/>
            <a:ext cx="8610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G:\Workspaces\m\midttun\Presentations\2013_11_14\sol_no_p_zy29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" r="5170"/>
          <a:stretch/>
        </p:blipFill>
        <p:spPr bwMode="auto">
          <a:xfrm>
            <a:off x="935235" y="4647828"/>
            <a:ext cx="8132565" cy="158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11560" y="980728"/>
            <a:ext cx="2520280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Acceleration </a:t>
            </a:r>
            <a:r>
              <a:rPr lang="en-US" b="1" dirty="0" err="1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Einzel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lens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11560" y="2650131"/>
            <a:ext cx="2520280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De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celeration </a:t>
            </a:r>
            <a:r>
              <a:rPr lang="en-US" b="1" dirty="0" err="1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Einzel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lens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11560" y="4319533"/>
            <a:ext cx="4752528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No </a:t>
            </a:r>
            <a:r>
              <a:rPr lang="en-US" b="1" dirty="0" err="1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Einzel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lens (not optimized at the LEBT entry)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115616" y="6237312"/>
            <a:ext cx="5040560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Simulation input: 30 mA 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, e/H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= 30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pic>
        <p:nvPicPr>
          <p:cNvPr id="13" name="Picture 2" descr="G:\Workspaces\m\midttun\Presentations\2013_11_14\c30_siz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556792"/>
            <a:ext cx="54726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G:\Workspaces\m\midttun\Presentations\2013_11_14\c30_emi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555200"/>
            <a:ext cx="5472000" cy="41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98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solidFill>
                  <a:srgbClr val="000000"/>
                </a:solidFill>
              </a:rPr>
              <a:t>With the current extraction system, it is feasible 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to transport an 80 mA H</a:t>
            </a:r>
            <a:r>
              <a:rPr lang="en-US" sz="2800" baseline="30000" dirty="0" smtClean="0">
                <a:solidFill>
                  <a:srgbClr val="000000"/>
                </a:solidFill>
              </a:rPr>
              <a:t>-</a:t>
            </a:r>
            <a:r>
              <a:rPr lang="en-US" sz="2800" dirty="0" smtClean="0">
                <a:solidFill>
                  <a:srgbClr val="000000"/>
                </a:solidFill>
              </a:rPr>
              <a:t> beam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27584" y="2351099"/>
            <a:ext cx="648072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DESY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77562" y="4446250"/>
            <a:ext cx="598094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IS02</a:t>
            </a:r>
          </a:p>
        </p:txBody>
      </p:sp>
      <p:pic>
        <p:nvPicPr>
          <p:cNvPr id="6146" name="Picture 2" descr="G:\Workspaces\m\midttun\Presentations\2013_11_14\desy_80_p_zy29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5" t="-68" r="20" b="9902"/>
          <a:stretch/>
        </p:blipFill>
        <p:spPr bwMode="auto">
          <a:xfrm>
            <a:off x="1475656" y="1556792"/>
            <a:ext cx="5536436" cy="191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Workspaces\m\midttun\Presentations\2013_11_14\is02_80_p_zy29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" b="9883"/>
          <a:stretch/>
        </p:blipFill>
        <p:spPr bwMode="auto">
          <a:xfrm>
            <a:off x="1475656" y="3652463"/>
            <a:ext cx="5537255" cy="191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619672" y="1141759"/>
            <a:ext cx="3560306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Simulation input: 80 mA 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, e/H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= 1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7050768" y="4338529"/>
            <a:ext cx="2057736" cy="543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H</a:t>
            </a:r>
            <a:r>
              <a:rPr lang="en-US" sz="1600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transmission </a:t>
            </a:r>
            <a:r>
              <a:rPr lang="en-US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= 9</a:t>
            </a:r>
            <a:r>
              <a:rPr lang="en-US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9 %</a:t>
            </a:r>
          </a:p>
          <a:p>
            <a:pPr eaLnBrk="0" hangingPunct="0"/>
            <a:r>
              <a:rPr lang="el-GR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ε</a:t>
            </a:r>
            <a:r>
              <a:rPr lang="en-GB" sz="1600" b="1" baseline="-25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NORM, 1 RMS </a:t>
            </a:r>
            <a:r>
              <a:rPr lang="en-GB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= 0.6 µm</a:t>
            </a:r>
            <a:endParaRPr lang="en-US" sz="1600" b="1" dirty="0" smtClean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187624" y="5661248"/>
            <a:ext cx="6336704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A redesign should be made to not hit the inside of the electrodes with the 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beam, and to collect all electrons in the dump 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7050768" y="2243378"/>
            <a:ext cx="2057736" cy="543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H</a:t>
            </a:r>
            <a:r>
              <a:rPr lang="en-US" sz="1600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transmission </a:t>
            </a:r>
            <a:r>
              <a:rPr lang="en-US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= 79</a:t>
            </a:r>
            <a:r>
              <a:rPr lang="en-US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%</a:t>
            </a:r>
          </a:p>
          <a:p>
            <a:pPr eaLnBrk="0" hangingPunct="0"/>
            <a:r>
              <a:rPr lang="el-GR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ε</a:t>
            </a:r>
            <a:r>
              <a:rPr lang="en-GB" sz="1600" b="1" baseline="-25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NORM, 1 RMS </a:t>
            </a:r>
            <a:r>
              <a:rPr lang="en-GB" sz="16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= 0.6 µm</a:t>
            </a:r>
            <a:endParaRPr lang="en-US" sz="1600" b="1" dirty="0" smtClean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592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G:\Workspaces\m\midttun\Presentations\2013_11_14\source_operation_w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499" y="3573016"/>
            <a:ext cx="3691997" cy="275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solidFill>
                  <a:srgbClr val="000000"/>
                </a:solidFill>
              </a:rPr>
              <a:t>The new extraction system has been commissioned, 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and verified with simulations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Content Placeholder 5"/>
          <p:cNvSpPr>
            <a:spLocks noGrp="1"/>
          </p:cNvSpPr>
          <p:nvPr>
            <p:ph idx="1"/>
          </p:nvPr>
        </p:nvSpPr>
        <p:spPr>
          <a:xfrm>
            <a:off x="35496" y="1628800"/>
            <a:ext cx="4752528" cy="3960441"/>
          </a:xfrm>
        </p:spPr>
        <p:txBody>
          <a:bodyPr>
            <a:normAutofit fontScale="77500" lnSpcReduction="20000"/>
          </a:bodyPr>
          <a:lstStyle/>
          <a:p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Stable ion beam extraction with few high voltage breakdowns</a:t>
            </a:r>
          </a:p>
          <a:p>
            <a:pPr marL="0" indent="0">
              <a:buNone/>
            </a:pPr>
            <a:endParaRPr lang="en-US" sz="2400" b="1" dirty="0" smtClean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  <a:p>
            <a:r>
              <a:rPr lang="en-GB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Few resources required </a:t>
            </a:r>
            <a:r>
              <a:rPr lang="en-GB" sz="2400" b="1" dirty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for </a:t>
            </a:r>
            <a:r>
              <a:rPr lang="en-GB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operation</a:t>
            </a:r>
          </a:p>
          <a:p>
            <a:pPr lvl="1"/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1 expert during start-up</a:t>
            </a:r>
          </a:p>
          <a:p>
            <a:pPr lvl="1"/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1 </a:t>
            </a:r>
            <a:r>
              <a:rPr lang="en-GB" b="1" dirty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expert on </a:t>
            </a: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call during operation</a:t>
            </a:r>
            <a:endParaRPr lang="en-GB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  <a:p>
            <a:endParaRPr lang="en-US" sz="2400" b="1" dirty="0" smtClean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  <a:p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Room for improvement of beam current transportation and </a:t>
            </a:r>
            <a:r>
              <a:rPr lang="en-US" sz="2400" b="1" dirty="0" err="1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emittance</a:t>
            </a:r>
            <a:endParaRPr lang="en-US" sz="2400" b="1" dirty="0" smtClean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  <a:p>
            <a:pPr marL="0" indent="0">
              <a:buNone/>
            </a:pPr>
            <a:endParaRPr lang="en-GB" sz="2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  <a:p>
            <a:r>
              <a:rPr lang="en-GB" sz="2400" b="1" dirty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Improving the extraction </a:t>
            </a:r>
            <a:r>
              <a:rPr lang="en-GB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system (simulations, design, production)</a:t>
            </a:r>
            <a:endParaRPr lang="en-GB" sz="2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  <a:p>
            <a:pPr lvl="1"/>
            <a:r>
              <a:rPr lang="en-GB" b="1" dirty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Modifying existing: </a:t>
            </a: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6-9 </a:t>
            </a:r>
            <a:r>
              <a:rPr lang="en-GB" b="1" dirty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months</a:t>
            </a:r>
          </a:p>
          <a:p>
            <a:pPr lvl="1"/>
            <a:r>
              <a:rPr lang="en-GB" b="1" dirty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Complete redesign: </a:t>
            </a: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9-12 months</a:t>
            </a:r>
            <a:endParaRPr lang="en-GB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pic>
        <p:nvPicPr>
          <p:cNvPr id="13" name="Picture 5" descr="G:\Workspaces\m\midttun\Presentations\2013_11_14\coupe axo 07-12-1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9" t="8253" r="28308" b="6338"/>
          <a:stretch/>
        </p:blipFill>
        <p:spPr bwMode="auto">
          <a:xfrm>
            <a:off x="5127967" y="764704"/>
            <a:ext cx="3012110" cy="261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ER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38838"/>
            <a:ext cx="78581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uio-logo_it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6" t="16127" r="17613" b="12578"/>
          <a:stretch>
            <a:fillRect/>
          </a:stretch>
        </p:blipFill>
        <p:spPr bwMode="auto">
          <a:xfrm>
            <a:off x="946150" y="5938838"/>
            <a:ext cx="7921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5095044" y="3738324"/>
            <a:ext cx="1292075" cy="26674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I Faraday cup</a:t>
            </a:r>
            <a:endParaRPr lang="en-US" sz="1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5095044" y="4674244"/>
            <a:ext cx="917116" cy="26674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V e-dump</a:t>
            </a:r>
            <a:endParaRPr lang="en-US" sz="1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5095044" y="5229200"/>
            <a:ext cx="810599" cy="26674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V puller</a:t>
            </a:r>
            <a:endParaRPr lang="en-US" sz="1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5095044" y="5805468"/>
            <a:ext cx="834875" cy="26674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V source</a:t>
            </a:r>
            <a:endParaRPr lang="en-US" sz="1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5940152" y="3450292"/>
            <a:ext cx="2520280" cy="26674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1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Measurements over week-end</a:t>
            </a:r>
            <a:endParaRPr lang="en-US" sz="1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913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solidFill>
                  <a:srgbClr val="000000"/>
                </a:solidFill>
              </a:rPr>
              <a:t>Two extraction systems were compared with emphasis on low electron power density and low H</a:t>
            </a:r>
            <a:r>
              <a:rPr lang="en-US" sz="2800" baseline="30000" dirty="0" smtClean="0">
                <a:solidFill>
                  <a:srgbClr val="000000"/>
                </a:solidFill>
              </a:rPr>
              <a:t>-</a:t>
            </a:r>
            <a:r>
              <a:rPr lang="en-US" sz="2800" dirty="0" smtClean="0">
                <a:solidFill>
                  <a:srgbClr val="000000"/>
                </a:solidFill>
              </a:rPr>
              <a:t> beam divergence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6" name="Content Placeholder 9" descr="dist0mmview_zx_p4a_d0mm_I30mA_eH50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5782" y="2060848"/>
            <a:ext cx="4038600" cy="3540690"/>
          </a:xfrm>
          <a:prstGeom prst="rect">
            <a:avLst/>
          </a:prstGeom>
        </p:spPr>
      </p:pic>
      <p:pic>
        <p:nvPicPr>
          <p:cNvPr id="19" name="Content Placeholder 8" descr="neg_zy2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9777" y="2060848"/>
            <a:ext cx="4038600" cy="2705546"/>
          </a:xfrm>
          <a:prstGeom prst="rect">
            <a:avLst/>
          </a:prstGeom>
        </p:spPr>
      </p:pic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469777" y="1628800"/>
            <a:ext cx="4165846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1. e</a:t>
            </a:r>
            <a:r>
              <a:rPr lang="en-GB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dump in magnetized </a:t>
            </a:r>
            <a:r>
              <a:rPr lang="en-GB" b="1" dirty="0" err="1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Einzel</a:t>
            </a: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lens</a:t>
            </a:r>
            <a:endParaRPr lang="en-GB" b="1" dirty="0" smtClean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4515782" y="1628800"/>
            <a:ext cx="4165846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2. e</a:t>
            </a:r>
            <a:r>
              <a:rPr lang="en-GB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GB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dump in intermediate electrode</a:t>
            </a:r>
            <a:endParaRPr lang="en-GB" b="1" dirty="0" smtClean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23528" y="1556792"/>
            <a:ext cx="4392488" cy="3384376"/>
          </a:xfrm>
          <a:prstGeom prst="roundRect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97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800" dirty="0">
                <a:solidFill>
                  <a:srgbClr val="000000"/>
                </a:solidFill>
              </a:rPr>
              <a:t>The </a:t>
            </a:r>
            <a:r>
              <a:rPr lang="en-US" sz="2800" dirty="0" smtClean="0">
                <a:solidFill>
                  <a:srgbClr val="000000"/>
                </a:solidFill>
              </a:rPr>
              <a:t>new extraction system uses a magnetized </a:t>
            </a:r>
            <a:r>
              <a:rPr lang="en-US" sz="2800" dirty="0" err="1" smtClean="0">
                <a:solidFill>
                  <a:srgbClr val="000000"/>
                </a:solidFill>
              </a:rPr>
              <a:t>Einzel</a:t>
            </a:r>
            <a:r>
              <a:rPr lang="en-US" sz="2800" dirty="0" smtClean="0">
                <a:solidFill>
                  <a:srgbClr val="000000"/>
                </a:solidFill>
              </a:rPr>
              <a:t> lens to dump co-extracted electrons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3" name="Picture 5" descr="G:\Workspaces\m\midttun\Conferences\NIBS2012\presentation\p_z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84638"/>
            <a:ext cx="8229600" cy="407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219200" y="1143000"/>
            <a:ext cx="1644770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Electron beam 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981200" y="1471294"/>
            <a:ext cx="304800" cy="827189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543800" y="1143000"/>
            <a:ext cx="990600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beam 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7985184" y="1471294"/>
            <a:ext cx="320615" cy="1436789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647701" y="5687040"/>
            <a:ext cx="7848599" cy="78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The electrons are dumped with an </a:t>
            </a:r>
            <a:r>
              <a:rPr lang="en-US" sz="2400" b="1" dirty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energy </a:t>
            </a:r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of </a:t>
            </a:r>
            <a:r>
              <a:rPr lang="en-US" sz="2400" b="1" dirty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10 </a:t>
            </a:r>
            <a:r>
              <a:rPr lang="en-US" sz="2400" b="1" dirty="0" err="1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keV</a:t>
            </a:r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, </a:t>
            </a:r>
          </a:p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and spread over a large surface to reduce the power density </a:t>
            </a:r>
            <a:endParaRPr lang="en-US" sz="2400" b="1" dirty="0">
              <a:solidFill>
                <a:srgbClr val="FF3333"/>
              </a:solidFill>
              <a:latin typeface="Calibri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11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76400" y="3275990"/>
            <a:ext cx="685800" cy="1219810"/>
          </a:xfrm>
          <a:prstGeom prst="rect">
            <a:avLst/>
          </a:prstGeom>
          <a:noFill/>
          <a:ln w="28575">
            <a:solidFill>
              <a:srgbClr val="FF3333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142999" y="3678205"/>
            <a:ext cx="701083" cy="415381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62399" y="3752380"/>
            <a:ext cx="304800" cy="267030"/>
          </a:xfrm>
          <a:prstGeom prst="rect">
            <a:avLst/>
          </a:prstGeom>
          <a:noFill/>
          <a:ln w="28575"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514600" y="3352495"/>
            <a:ext cx="685800" cy="1066800"/>
          </a:xfrm>
          <a:prstGeom prst="rect">
            <a:avLst/>
          </a:prstGeom>
          <a:noFill/>
          <a:ln w="28575">
            <a:solidFill>
              <a:srgbClr val="33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" t="27630" r="60214" b="53798"/>
          <a:stretch/>
        </p:blipFill>
        <p:spPr>
          <a:xfrm>
            <a:off x="1194000" y="3275990"/>
            <a:ext cx="3225600" cy="1219810"/>
          </a:xfrm>
          <a:prstGeom prst="rect">
            <a:avLst/>
          </a:prstGeom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4466554" y="3675581"/>
            <a:ext cx="4525046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Benchmarking of simulations</a:t>
            </a:r>
            <a:endParaRPr lang="en-US" sz="2400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2362200" y="2018281"/>
            <a:ext cx="389982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ＭＳ Ｐゴシック" charset="-128"/>
              </a:rPr>
              <a:t>Ion beam extraction system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5943600" y="5129520"/>
            <a:ext cx="2743200" cy="78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ＭＳ Ｐゴシック" charset="-128"/>
              </a:rPr>
              <a:t>Emittance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ＭＳ Ｐゴシック" charset="-128"/>
              </a:rPr>
              <a:t> improvements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7" name="Content Placeholder 8" descr="neg_zy29.png"/>
          <p:cNvPicPr>
            <a:picLocks noChangeAspect="1"/>
          </p:cNvPicPr>
          <p:nvPr/>
        </p:nvPicPr>
        <p:blipFill>
          <a:blip r:embed="rId4" cstate="print">
            <a:grayscl/>
          </a:blip>
          <a:stretch>
            <a:fillRect/>
          </a:stretch>
        </p:blipFill>
        <p:spPr>
          <a:xfrm>
            <a:off x="469445" y="1594596"/>
            <a:ext cx="1892755" cy="1267998"/>
          </a:xfrm>
          <a:prstGeom prst="rect">
            <a:avLst/>
          </a:prstGeom>
        </p:spPr>
      </p:pic>
      <p:pic>
        <p:nvPicPr>
          <p:cNvPr id="19" name="Picture 2" descr="G:\Workspaces\m\midttun\Presentations\2013_11_14\emittance.png"/>
          <p:cNvPicPr>
            <a:picLocks noChangeAspect="1" noChangeArrowheads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714" y="4828604"/>
            <a:ext cx="2578740" cy="139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20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81000" y="2666359"/>
            <a:ext cx="1676400" cy="1066800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51424" y="5039586"/>
            <a:ext cx="1824730" cy="369332"/>
          </a:xfrm>
          <a:prstGeom prst="rect">
            <a:avLst/>
          </a:prstGeom>
          <a:noFill/>
          <a:ln w="28575"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Plasma generator</a:t>
            </a:r>
            <a:endParaRPr lang="en-GB" dirty="0"/>
          </a:p>
        </p:txBody>
      </p:sp>
      <p:cxnSp>
        <p:nvCxnSpPr>
          <p:cNvPr id="24" name="Straight Arrow Connector 23"/>
          <p:cNvCxnSpPr>
            <a:stCxn id="23" idx="0"/>
          </p:cNvCxnSpPr>
          <p:nvPr/>
        </p:nvCxnSpPr>
        <p:spPr>
          <a:xfrm flipV="1">
            <a:off x="1163789" y="3733159"/>
            <a:ext cx="0" cy="1306427"/>
          </a:xfrm>
          <a:prstGeom prst="straightConnector1">
            <a:avLst/>
          </a:prstGeom>
          <a:ln w="28575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solidFill>
                  <a:srgbClr val="000000"/>
                </a:solidFill>
              </a:rPr>
              <a:t>The comparison to simulations has been made</a:t>
            </a:r>
          </a:p>
          <a:p>
            <a:r>
              <a:rPr lang="en-US" sz="2800" dirty="0">
                <a:solidFill>
                  <a:srgbClr val="000000"/>
                </a:solidFill>
              </a:rPr>
              <a:t>b</a:t>
            </a:r>
            <a:r>
              <a:rPr lang="en-US" sz="2800" dirty="0" smtClean="0">
                <a:solidFill>
                  <a:srgbClr val="000000"/>
                </a:solidFill>
              </a:rPr>
              <a:t>y using the currents measured on four electrodes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21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" t="27630" r="60214" b="53798"/>
          <a:stretch/>
        </p:blipFill>
        <p:spPr>
          <a:xfrm>
            <a:off x="432000" y="1634155"/>
            <a:ext cx="8280000" cy="313120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752600" y="5486400"/>
            <a:ext cx="762001" cy="369332"/>
          </a:xfrm>
          <a:prstGeom prst="rect">
            <a:avLst/>
          </a:prstGeom>
          <a:noFill/>
          <a:ln w="28575">
            <a:solidFill>
              <a:srgbClr val="FF333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Puller</a:t>
            </a:r>
            <a:endParaRPr lang="en-GB" dirty="0"/>
          </a:p>
        </p:txBody>
      </p:sp>
      <p:cxnSp>
        <p:nvCxnSpPr>
          <p:cNvPr id="27" name="Straight Arrow Connector 26"/>
          <p:cNvCxnSpPr>
            <a:stCxn id="26" idx="0"/>
            <a:endCxn id="25" idx="2"/>
          </p:cNvCxnSpPr>
          <p:nvPr/>
        </p:nvCxnSpPr>
        <p:spPr>
          <a:xfrm flipV="1">
            <a:off x="2133601" y="3352800"/>
            <a:ext cx="0" cy="2133600"/>
          </a:xfrm>
          <a:prstGeom prst="straightConnector1">
            <a:avLst/>
          </a:prstGeom>
          <a:ln w="28575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209801" y="2971801"/>
            <a:ext cx="152399" cy="457200"/>
          </a:xfrm>
          <a:prstGeom prst="rect">
            <a:avLst/>
          </a:prstGeom>
          <a:noFill/>
          <a:ln w="28575">
            <a:solidFill>
              <a:srgbClr val="33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2209801" y="5039586"/>
            <a:ext cx="1562735" cy="369332"/>
          </a:xfrm>
          <a:prstGeom prst="rect">
            <a:avLst/>
          </a:prstGeom>
          <a:noFill/>
          <a:ln w="28575">
            <a:solidFill>
              <a:srgbClr val="33FF3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Electron dump</a:t>
            </a:r>
            <a:endParaRPr lang="en-GB" dirty="0"/>
          </a:p>
        </p:txBody>
      </p:sp>
      <p:cxnSp>
        <p:nvCxnSpPr>
          <p:cNvPr id="40" name="Straight Arrow Connector 39"/>
          <p:cNvCxnSpPr>
            <a:endCxn id="38" idx="2"/>
          </p:cNvCxnSpPr>
          <p:nvPr/>
        </p:nvCxnSpPr>
        <p:spPr>
          <a:xfrm flipV="1">
            <a:off x="2286001" y="3429001"/>
            <a:ext cx="0" cy="1610585"/>
          </a:xfrm>
          <a:prstGeom prst="straightConnector1">
            <a:avLst/>
          </a:prstGeom>
          <a:ln w="28575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7620000" y="2856859"/>
            <a:ext cx="685800" cy="685800"/>
          </a:xfrm>
          <a:prstGeom prst="rect">
            <a:avLst/>
          </a:prstGeom>
          <a:noFill/>
          <a:ln w="28575"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7309131" y="5039586"/>
            <a:ext cx="1307537" cy="369332"/>
          </a:xfrm>
          <a:prstGeom prst="rect">
            <a:avLst/>
          </a:prstGeom>
          <a:noFill/>
          <a:ln w="28575">
            <a:solidFill>
              <a:srgbClr val="FF33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Faraday cup</a:t>
            </a:r>
            <a:endParaRPr lang="en-GB" dirty="0"/>
          </a:p>
        </p:txBody>
      </p:sp>
      <p:cxnSp>
        <p:nvCxnSpPr>
          <p:cNvPr id="43" name="Straight Arrow Connector 42"/>
          <p:cNvCxnSpPr>
            <a:stCxn id="42" idx="0"/>
          </p:cNvCxnSpPr>
          <p:nvPr/>
        </p:nvCxnSpPr>
        <p:spPr>
          <a:xfrm flipV="1">
            <a:off x="7962900" y="3542659"/>
            <a:ext cx="0" cy="1496927"/>
          </a:xfrm>
          <a:prstGeom prst="straightConnector1">
            <a:avLst/>
          </a:prstGeom>
          <a:ln w="28575">
            <a:solidFill>
              <a:srgbClr val="FF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057401" y="3048000"/>
            <a:ext cx="152400" cy="304800"/>
          </a:xfrm>
          <a:prstGeom prst="rect">
            <a:avLst/>
          </a:prstGeom>
          <a:noFill/>
          <a:ln w="28575">
            <a:solidFill>
              <a:srgbClr val="FF3333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47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0" b="9983"/>
          <a:stretch/>
        </p:blipFill>
        <p:spPr>
          <a:xfrm>
            <a:off x="75600" y="2062808"/>
            <a:ext cx="4600755" cy="1594793"/>
          </a:xfrm>
        </p:spPr>
      </p:pic>
      <p:cxnSp>
        <p:nvCxnSpPr>
          <p:cNvPr id="24" name="Straight Arrow Connector 23"/>
          <p:cNvCxnSpPr>
            <a:stCxn id="20" idx="0"/>
          </p:cNvCxnSpPr>
          <p:nvPr/>
        </p:nvCxnSpPr>
        <p:spPr>
          <a:xfrm flipV="1">
            <a:off x="469111" y="3592820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0337047"/>
              </p:ext>
            </p:extLst>
          </p:nvPr>
        </p:nvGraphicFramePr>
        <p:xfrm>
          <a:off x="4724400" y="1600201"/>
          <a:ext cx="3962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 smtClean="0">
                <a:solidFill>
                  <a:srgbClr val="000000"/>
                </a:solidFill>
              </a:rPr>
              <a:t>RF-power</a:t>
            </a:r>
            <a:r>
              <a:rPr lang="en-GB" sz="2800" dirty="0">
                <a:solidFill>
                  <a:srgbClr val="000000"/>
                </a:solidFill>
              </a:rPr>
              <a:t> </a:t>
            </a:r>
            <a:r>
              <a:rPr lang="en-GB" sz="2800" dirty="0">
                <a:solidFill>
                  <a:srgbClr val="000000"/>
                </a:solidFill>
              </a:rPr>
              <a:t>c</a:t>
            </a:r>
            <a:r>
              <a:rPr lang="en-GB" sz="2800" dirty="0" smtClean="0">
                <a:solidFill>
                  <a:srgbClr val="000000"/>
                </a:solidFill>
              </a:rPr>
              <a:t>hanges </a:t>
            </a:r>
            <a:r>
              <a:rPr lang="en-GB" sz="2800" dirty="0" smtClean="0">
                <a:solidFill>
                  <a:srgbClr val="000000"/>
                </a:solidFill>
              </a:rPr>
              <a:t>the H</a:t>
            </a:r>
            <a:r>
              <a:rPr lang="en-GB" sz="2800" baseline="30000" dirty="0" smtClean="0">
                <a:solidFill>
                  <a:srgbClr val="000000"/>
                </a:solidFill>
              </a:rPr>
              <a:t>-</a:t>
            </a:r>
            <a:r>
              <a:rPr lang="en-GB" sz="2800" dirty="0" smtClean="0">
                <a:solidFill>
                  <a:srgbClr val="000000"/>
                </a:solidFill>
              </a:rPr>
              <a:t> density in the plasma, </a:t>
            </a:r>
          </a:p>
          <a:p>
            <a:r>
              <a:rPr lang="en-GB" sz="2800" dirty="0" smtClean="0">
                <a:solidFill>
                  <a:srgbClr val="000000"/>
                </a:solidFill>
              </a:rPr>
              <a:t>thus the extracted beam current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2716" y="182880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30209" y="182880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-22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182880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295400" y="1828805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438400" y="1828803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3800" y="182880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119792" y="1828805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2256" y="3778053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863415" y="3778053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0" y="3778053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2421" y="4267201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38400" y="3778053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29743" y="3778053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152401" y="3592820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914400" y="3592820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9" idx="0"/>
          </p:cNvCxnSpPr>
          <p:nvPr/>
        </p:nvCxnSpPr>
        <p:spPr>
          <a:xfrm flipH="1" flipV="1">
            <a:off x="1524000" y="3592821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0"/>
          </p:cNvCxnSpPr>
          <p:nvPr/>
        </p:nvCxnSpPr>
        <p:spPr>
          <a:xfrm flipV="1">
            <a:off x="2654962" y="3592820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</p:cNvCxnSpPr>
          <p:nvPr/>
        </p:nvCxnSpPr>
        <p:spPr>
          <a:xfrm flipV="1">
            <a:off x="3813379" y="3592820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120058" y="3778053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572000" y="2105799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1600200" y="4572000"/>
            <a:ext cx="3057819" cy="882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Linear scaling between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RF-power (measurement) 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H</a:t>
            </a:r>
            <a:r>
              <a:rPr lang="en-US" b="1" baseline="3000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-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 density (simulation)</a:t>
            </a:r>
            <a:endParaRPr lang="en-US" b="1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568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0" b="9983"/>
          <a:stretch/>
        </p:blipFill>
        <p:spPr>
          <a:xfrm>
            <a:off x="75600" y="2062808"/>
            <a:ext cx="4600755" cy="1594793"/>
          </a:xfrm>
        </p:spPr>
      </p:pic>
      <p:pic>
        <p:nvPicPr>
          <p:cNvPr id="37" name="Content Placeholder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-89" r="25" b="10071"/>
          <a:stretch/>
        </p:blipFill>
        <p:spPr>
          <a:xfrm>
            <a:off x="75600" y="2063867"/>
            <a:ext cx="4600800" cy="1594800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stCxn id="20" idx="0"/>
          </p:cNvCxnSpPr>
          <p:nvPr/>
        </p:nvCxnSpPr>
        <p:spPr>
          <a:xfrm flipV="1">
            <a:off x="469111" y="3592820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94080535"/>
              </p:ext>
            </p:extLst>
          </p:nvPr>
        </p:nvGraphicFramePr>
        <p:xfrm>
          <a:off x="4724400" y="1600201"/>
          <a:ext cx="3962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 smtClean="0">
                <a:solidFill>
                  <a:srgbClr val="000000"/>
                </a:solidFill>
              </a:rPr>
              <a:t>The simulations of the puller and electron dump current </a:t>
            </a:r>
          </a:p>
          <a:p>
            <a:r>
              <a:rPr lang="en-GB" sz="2800" dirty="0" smtClean="0">
                <a:solidFill>
                  <a:srgbClr val="000000"/>
                </a:solidFill>
              </a:rPr>
              <a:t>do not correspond to the measured values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2716" y="182880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30209" y="182880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-22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182880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295400" y="1828805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438400" y="1828803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3800" y="182880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119792" y="1828805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2256" y="3778053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863415" y="3778053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0" y="3778053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2421" y="4267201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38400" y="3778053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29743" y="3778053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152401" y="3592820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914400" y="3592820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9" idx="0"/>
          </p:cNvCxnSpPr>
          <p:nvPr/>
        </p:nvCxnSpPr>
        <p:spPr>
          <a:xfrm flipH="1" flipV="1">
            <a:off x="1524000" y="3592821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0"/>
          </p:cNvCxnSpPr>
          <p:nvPr/>
        </p:nvCxnSpPr>
        <p:spPr>
          <a:xfrm flipV="1">
            <a:off x="2654962" y="3592820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</p:cNvCxnSpPr>
          <p:nvPr/>
        </p:nvCxnSpPr>
        <p:spPr>
          <a:xfrm flipV="1">
            <a:off x="3813379" y="3592820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120058" y="3778053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572000" y="2105799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932098" y="3895725"/>
            <a:ext cx="0" cy="219075"/>
          </a:xfrm>
          <a:prstGeom prst="straightConnector1">
            <a:avLst/>
          </a:prstGeom>
          <a:ln w="1905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630838" y="3743325"/>
            <a:ext cx="0" cy="152400"/>
          </a:xfrm>
          <a:prstGeom prst="straightConnector1">
            <a:avLst/>
          </a:prstGeom>
          <a:ln w="1905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320951" y="3581400"/>
            <a:ext cx="0" cy="216000"/>
          </a:xfrm>
          <a:prstGeom prst="straightConnector1">
            <a:avLst/>
          </a:prstGeom>
          <a:ln w="1905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315200" y="5257800"/>
            <a:ext cx="0" cy="119062"/>
          </a:xfrm>
          <a:prstGeom prst="straightConnector1">
            <a:avLst/>
          </a:prstGeom>
          <a:ln w="1905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629400" y="5257799"/>
            <a:ext cx="0" cy="119062"/>
          </a:xfrm>
          <a:prstGeom prst="straightConnector1">
            <a:avLst/>
          </a:prstGeom>
          <a:ln w="1905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943600" y="5257800"/>
            <a:ext cx="0" cy="119062"/>
          </a:xfrm>
          <a:prstGeom prst="straightConnector1">
            <a:avLst/>
          </a:prstGeom>
          <a:ln w="1905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863414" y="4507310"/>
            <a:ext cx="3670485" cy="1436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Secondary electrons emitted from the electron dump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Reduce the current measured on the electron dump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Increase the current on the puller</a:t>
            </a:r>
          </a:p>
        </p:txBody>
      </p:sp>
    </p:spTree>
    <p:extLst>
      <p:ext uri="{BB962C8B-B14F-4D97-AF65-F5344CB8AC3E}">
        <p14:creationId xmlns:p14="http://schemas.microsoft.com/office/powerpoint/2010/main" val="225607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Content Placeholder 2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-89" r="25" b="10071"/>
          <a:stretch/>
        </p:blipFill>
        <p:spPr>
          <a:xfrm>
            <a:off x="75600" y="2063867"/>
            <a:ext cx="4600800" cy="1594800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stCxn id="20" idx="0"/>
          </p:cNvCxnSpPr>
          <p:nvPr/>
        </p:nvCxnSpPr>
        <p:spPr>
          <a:xfrm flipV="1">
            <a:off x="469111" y="3592820"/>
            <a:ext cx="0" cy="674381"/>
          </a:xfrm>
          <a:prstGeom prst="straightConnector1">
            <a:avLst/>
          </a:prstGeom>
          <a:ln w="19050">
            <a:solidFill>
              <a:srgbClr val="FF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6200" y="76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GB" sz="2800" dirty="0" smtClean="0">
                <a:solidFill>
                  <a:srgbClr val="000000"/>
                </a:solidFill>
              </a:rPr>
              <a:t>The simulations fit the measurement data </a:t>
            </a:r>
            <a:r>
              <a:rPr lang="en-GB" sz="2800" dirty="0">
                <a:solidFill>
                  <a:srgbClr val="000000"/>
                </a:solidFill>
              </a:rPr>
              <a:t>when secondary electron emission from the electron </a:t>
            </a:r>
            <a:r>
              <a:rPr lang="en-GB" sz="2800" dirty="0" smtClean="0">
                <a:solidFill>
                  <a:srgbClr val="000000"/>
                </a:solidFill>
              </a:rPr>
              <a:t>dump is considered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2716" y="182880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-45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30209" y="182880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-22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182880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-36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295400" y="1828805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438400" y="1828803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+35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3800" y="182880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119792" y="1828805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 (kV)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2256" y="3778053"/>
            <a:ext cx="68415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Plasma</a:t>
            </a:r>
          </a:p>
          <a:p>
            <a:r>
              <a:rPr lang="en-GB" sz="1200" dirty="0" smtClean="0"/>
              <a:t>generator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863415" y="3778053"/>
            <a:ext cx="5600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FF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 smtClean="0"/>
          </a:p>
          <a:p>
            <a:r>
              <a:rPr lang="en-GB" sz="1200" dirty="0"/>
              <a:t>e</a:t>
            </a:r>
            <a:r>
              <a:rPr lang="en-GB" sz="1200" dirty="0" smtClean="0"/>
              <a:t>-dump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0" y="3778053"/>
            <a:ext cx="543088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Ground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2421" y="4267201"/>
            <a:ext cx="433379" cy="184666"/>
          </a:xfrm>
          <a:prstGeom prst="rect">
            <a:avLst/>
          </a:prstGeom>
          <a:solidFill>
            <a:schemeClr val="bg1"/>
          </a:solidFill>
          <a:ln w="28575">
            <a:solidFill>
              <a:srgbClr val="FF3333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Puller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38400" y="3778053"/>
            <a:ext cx="433123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err="1" smtClean="0"/>
              <a:t>Einzel</a:t>
            </a:r>
            <a:endParaRPr lang="en-GB" sz="1200" dirty="0"/>
          </a:p>
          <a:p>
            <a:r>
              <a:rPr lang="en-GB" sz="1200" dirty="0" smtClean="0"/>
              <a:t>lens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29743" y="3778053"/>
            <a:ext cx="367271" cy="18466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LEBT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152401" y="3592820"/>
            <a:ext cx="1" cy="189381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914400" y="3592820"/>
            <a:ext cx="0" cy="201049"/>
          </a:xfrm>
          <a:prstGeom prst="straightConnector1">
            <a:avLst/>
          </a:prstGeom>
          <a:ln w="19050">
            <a:solidFill>
              <a:srgbClr val="33F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9" idx="0"/>
          </p:cNvCxnSpPr>
          <p:nvPr/>
        </p:nvCxnSpPr>
        <p:spPr>
          <a:xfrm flipH="1" flipV="1">
            <a:off x="1524000" y="3592821"/>
            <a:ext cx="271544" cy="185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0"/>
          </p:cNvCxnSpPr>
          <p:nvPr/>
        </p:nvCxnSpPr>
        <p:spPr>
          <a:xfrm flipV="1">
            <a:off x="2654962" y="3592820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</p:cNvCxnSpPr>
          <p:nvPr/>
        </p:nvCxnSpPr>
        <p:spPr>
          <a:xfrm flipV="1">
            <a:off x="3813379" y="3592820"/>
            <a:ext cx="0" cy="185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120058" y="3778053"/>
            <a:ext cx="55629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33FF"/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GB" sz="1200" dirty="0" smtClean="0"/>
              <a:t>Faraday</a:t>
            </a:r>
          </a:p>
          <a:p>
            <a:r>
              <a:rPr lang="en-GB" sz="1200" dirty="0" smtClean="0"/>
              <a:t>cup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572000" y="2105799"/>
            <a:ext cx="0" cy="1676402"/>
          </a:xfrm>
          <a:prstGeom prst="straightConnector1">
            <a:avLst/>
          </a:prstGeom>
          <a:ln w="28575">
            <a:solidFill>
              <a:srgbClr val="FF33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842535"/>
              </p:ext>
            </p:extLst>
          </p:nvPr>
        </p:nvGraphicFramePr>
        <p:xfrm>
          <a:off x="4724400" y="1600200"/>
          <a:ext cx="3963600" cy="434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863414" y="4507310"/>
            <a:ext cx="3670485" cy="1436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Secondary electrons emitted from the electron dump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Reduce the current measured on the electron dump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Increase the current on the puller</a:t>
            </a:r>
          </a:p>
        </p:txBody>
      </p:sp>
    </p:spTree>
    <p:extLst>
      <p:ext uri="{BB962C8B-B14F-4D97-AF65-F5344CB8AC3E}">
        <p14:creationId xmlns:p14="http://schemas.microsoft.com/office/powerpoint/2010/main" val="191439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8344</TotalTime>
  <Words>1473</Words>
  <Application>Microsoft Office PowerPoint</Application>
  <PresentationFormat>On-screen Show (4:3)</PresentationFormat>
  <Paragraphs>451</Paragraphs>
  <Slides>26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Oystein Midttun</dc:creator>
  <cp:lastModifiedBy>Oystein Midttun</cp:lastModifiedBy>
  <cp:revision>67</cp:revision>
  <dcterms:created xsi:type="dcterms:W3CDTF">2013-11-08T14:49:44Z</dcterms:created>
  <dcterms:modified xsi:type="dcterms:W3CDTF">2013-11-14T09:53:46Z</dcterms:modified>
</cp:coreProperties>
</file>