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61" r:id="rId2"/>
    <p:sldId id="269" r:id="rId3"/>
    <p:sldId id="272" r:id="rId4"/>
    <p:sldId id="258" r:id="rId5"/>
    <p:sldId id="274" r:id="rId6"/>
    <p:sldId id="260" r:id="rId7"/>
    <p:sldId id="267" r:id="rId8"/>
    <p:sldId id="276" r:id="rId9"/>
    <p:sldId id="275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2" d="100"/>
          <a:sy n="92" d="100"/>
        </p:scale>
        <p:origin x="-118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36963A-992C-4D06-A5CD-EBDAC73AF3DF}" type="datetimeFigureOut">
              <a:rPr lang="en-GB" smtClean="0"/>
              <a:t>13/11/2013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676532-00AC-44EC-AAA1-DA6B7860361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095938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84530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493913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35162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4082"/>
          </a:xfrm>
        </p:spPr>
        <p:txBody>
          <a:bodyPr>
            <a:no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5184576"/>
          </a:xfrm>
        </p:spPr>
        <p:txBody>
          <a:bodyPr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3075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0554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38068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17574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98303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30840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44742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214992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8C39D-B65B-4834-BC4D-62F1A1525B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8555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</a:t>
            </a:r>
            <a:r>
              <a:rPr lang="en-US" dirty="0" smtClean="0"/>
              <a:t>on source RF system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Andy Butterworth BE/RF</a:t>
            </a:r>
          </a:p>
          <a:p>
            <a:r>
              <a:rPr lang="en-US" dirty="0" smtClean="0"/>
              <a:t>Mauro Paoluzzi </a:t>
            </a:r>
            <a:r>
              <a:rPr lang="en-US" dirty="0"/>
              <a:t>BE/RF</a:t>
            </a:r>
            <a:endParaRPr lang="en-GB" dirty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22439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H</a:t>
            </a:r>
            <a:r>
              <a:rPr lang="en-US" dirty="0" smtClean="0"/>
              <a:t>igh level RF system:</a:t>
            </a:r>
          </a:p>
          <a:p>
            <a:pPr lvl="1"/>
            <a:r>
              <a:rPr lang="en-US" dirty="0" smtClean="0"/>
              <a:t>development is complete</a:t>
            </a:r>
          </a:p>
          <a:p>
            <a:pPr lvl="1"/>
            <a:r>
              <a:rPr lang="en-US" dirty="0" smtClean="0"/>
              <a:t>installed in Linac4 as well as in 3MeV test stand</a:t>
            </a:r>
          </a:p>
          <a:p>
            <a:pPr lvl="1"/>
            <a:r>
              <a:rPr lang="en-US" dirty="0" smtClean="0"/>
              <a:t>spares of all critical items available</a:t>
            </a:r>
          </a:p>
          <a:p>
            <a:pPr lvl="1"/>
            <a:r>
              <a:rPr lang="en-US" dirty="0" smtClean="0"/>
              <a:t>resources still needed to support the ongoing development of the source</a:t>
            </a:r>
          </a:p>
          <a:p>
            <a:r>
              <a:rPr lang="en-US" dirty="0" smtClean="0"/>
              <a:t>“Final” </a:t>
            </a:r>
            <a:r>
              <a:rPr lang="en-US" dirty="0" err="1" smtClean="0"/>
              <a:t>Linac</a:t>
            </a:r>
            <a:r>
              <a:rPr lang="en-US" dirty="0" smtClean="0"/>
              <a:t> 4 RF generation and measurement system has been implemented</a:t>
            </a:r>
          </a:p>
          <a:p>
            <a:pPr lvl="1"/>
            <a:r>
              <a:rPr lang="en-US" dirty="0" smtClean="0"/>
              <a:t>uses standard BE/CO hardware components and software framework</a:t>
            </a:r>
          </a:p>
          <a:p>
            <a:pPr lvl="1"/>
            <a:r>
              <a:rPr lang="en-US" dirty="0" smtClean="0"/>
              <a:t>flexible control of RF frequency and amplitude</a:t>
            </a:r>
          </a:p>
          <a:p>
            <a:pPr lvl="1"/>
            <a:r>
              <a:rPr lang="en-US" dirty="0" smtClean="0"/>
              <a:t>remote RF signal measurements and parameter calculation</a:t>
            </a:r>
          </a:p>
          <a:p>
            <a:pPr lvl="1"/>
            <a:r>
              <a:rPr lang="en-US" dirty="0" smtClean="0"/>
              <a:t>small amount of  additional functionality still being implemented</a:t>
            </a:r>
          </a:p>
          <a:p>
            <a:r>
              <a:rPr lang="en-US" dirty="0" smtClean="0"/>
              <a:t>All RF equipment integrated into the control and Beam Interlock systems</a:t>
            </a:r>
          </a:p>
          <a:p>
            <a:endParaRPr lang="en-US" dirty="0" smtClean="0"/>
          </a:p>
          <a:p>
            <a:pPr lvl="1"/>
            <a:endParaRPr lang="en-US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54256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488" y="1268760"/>
            <a:ext cx="5328624" cy="261404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Linac4 ion source review</a:t>
            </a:r>
            <a:endParaRPr lang="en-US" dirty="0"/>
          </a:p>
        </p:txBody>
      </p:sp>
      <p:sp>
        <p:nvSpPr>
          <p:cNvPr id="6" name="Title 5"/>
          <p:cNvSpPr>
            <a:spLocks noGrp="1"/>
          </p:cNvSpPr>
          <p:nvPr>
            <p:ph type="title" idx="4294967295"/>
          </p:nvPr>
        </p:nvSpPr>
        <p:spPr>
          <a:xfrm>
            <a:off x="323528" y="332657"/>
            <a:ext cx="8496944" cy="576063"/>
          </a:xfr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en-US" sz="3600" dirty="0"/>
              <a:t>System description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1560" y="4149080"/>
            <a:ext cx="3816424" cy="2016224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/>
            </a:lvl1pPr>
            <a:lvl2pPr marL="742950" lvl="1" indent="-285750">
              <a:spcBef>
                <a:spcPct val="20000"/>
              </a:spcBef>
              <a:buFont typeface="Arial" pitchFamily="34" charset="0"/>
              <a:buChar char="–"/>
              <a:defRPr sz="2000" b="1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6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Wideband </a:t>
            </a:r>
            <a:r>
              <a:rPr lang="en-US" dirty="0"/>
              <a:t>solid-state </a:t>
            </a:r>
            <a:r>
              <a:rPr lang="en-US" dirty="0" smtClean="0"/>
              <a:t>drivers</a:t>
            </a:r>
            <a:endParaRPr lang="en-US" dirty="0"/>
          </a:p>
          <a:p>
            <a:r>
              <a:rPr lang="en-US" dirty="0" smtClean="0"/>
              <a:t>2 </a:t>
            </a:r>
            <a:r>
              <a:rPr lang="en-US" dirty="0"/>
              <a:t>MHz ±200 kHz, 100 kW final </a:t>
            </a:r>
            <a:r>
              <a:rPr lang="en-US" dirty="0" smtClean="0"/>
              <a:t>stage</a:t>
            </a:r>
            <a:endParaRPr lang="en-US" dirty="0"/>
          </a:p>
          <a:p>
            <a:pPr lvl="1"/>
            <a:r>
              <a:rPr lang="en-US" b="0" dirty="0" smtClean="0"/>
              <a:t>2 </a:t>
            </a:r>
            <a:r>
              <a:rPr lang="en-US" b="0" dirty="0"/>
              <a:t>ms burst at 2 Hz or 50 </a:t>
            </a:r>
            <a:r>
              <a:rPr lang="en-US" b="0" dirty="0" smtClean="0"/>
              <a:t>Hz</a:t>
            </a:r>
          </a:p>
          <a:p>
            <a:pPr lvl="1"/>
            <a:r>
              <a:rPr lang="en-US" b="0" dirty="0" smtClean="0"/>
              <a:t>50Hz requires power supply upgrade</a:t>
            </a:r>
            <a:endParaRPr lang="en-US" b="0" dirty="0"/>
          </a:p>
          <a:p>
            <a:r>
              <a:rPr lang="en-US" dirty="0" smtClean="0"/>
              <a:t>Wideband </a:t>
            </a:r>
            <a:r>
              <a:rPr lang="en-US" dirty="0"/>
              <a:t>1÷1 isolation </a:t>
            </a:r>
            <a:r>
              <a:rPr lang="en-US" dirty="0" smtClean="0"/>
              <a:t>transformer</a:t>
            </a:r>
            <a:endParaRPr lang="en-US" dirty="0"/>
          </a:p>
          <a:p>
            <a:r>
              <a:rPr lang="en-US" dirty="0" smtClean="0"/>
              <a:t>Capacitive </a:t>
            </a:r>
            <a:r>
              <a:rPr lang="en-US" dirty="0"/>
              <a:t>matching </a:t>
            </a:r>
            <a:r>
              <a:rPr lang="en-US" dirty="0" smtClean="0"/>
              <a:t>network</a:t>
            </a:r>
            <a:endParaRPr lang="en-US" dirty="0"/>
          </a:p>
          <a:p>
            <a:r>
              <a:rPr lang="en-US" dirty="0" smtClean="0"/>
              <a:t>PLC control and interlock system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644008" y="4149080"/>
            <a:ext cx="4080619" cy="180020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defPPr>
              <a:defRPr lang="en-US"/>
            </a:defPPr>
            <a:lvl1pPr marL="342900" indent="-342900">
              <a:spcBef>
                <a:spcPct val="20000"/>
              </a:spcBef>
              <a:buFont typeface="Arial" pitchFamily="34" charset="0"/>
              <a:buChar char="•"/>
              <a:defRPr sz="2400"/>
            </a:lvl1pPr>
            <a:lvl2pPr marL="742950" lvl="1" indent="-285750">
              <a:spcBef>
                <a:spcPct val="20000"/>
              </a:spcBef>
              <a:buFont typeface="Arial" pitchFamily="34" charset="0"/>
              <a:buChar char="–"/>
              <a:defRPr sz="2000" b="1"/>
            </a:lvl2pPr>
            <a:lvl3pPr marL="1143000" indent="-228600">
              <a:spcBef>
                <a:spcPct val="20000"/>
              </a:spcBef>
              <a:buFont typeface="Arial" pitchFamily="34" charset="0"/>
              <a:buChar char="•"/>
            </a:lvl3pPr>
            <a:lvl4pPr marL="1600200" indent="-228600">
              <a:spcBef>
                <a:spcPct val="20000"/>
              </a:spcBef>
              <a:buFont typeface="Arial" pitchFamily="34" charset="0"/>
              <a:buChar char="–"/>
              <a:defRPr sz="1600"/>
            </a:lvl4pPr>
            <a:lvl5pPr marL="2057400" indent="-228600">
              <a:spcBef>
                <a:spcPct val="20000"/>
              </a:spcBef>
              <a:buFont typeface="Arial" pitchFamily="34" charset="0"/>
              <a:buChar char="»"/>
              <a:defRPr sz="1600"/>
            </a:lvl5pPr>
            <a:lvl6pPr marL="2514600" indent="-228600">
              <a:spcBef>
                <a:spcPct val="20000"/>
              </a:spcBef>
              <a:buFont typeface="Arial" pitchFamily="34" charset="0"/>
              <a:buChar char="•"/>
              <a:defRPr sz="2000"/>
            </a:lvl6pPr>
            <a:lvl7pPr marL="2971800" indent="-228600">
              <a:spcBef>
                <a:spcPct val="20000"/>
              </a:spcBef>
              <a:buFont typeface="Arial" pitchFamily="34" charset="0"/>
              <a:buChar char="•"/>
              <a:defRPr sz="2000"/>
            </a:lvl7pPr>
            <a:lvl8pPr marL="3429000" indent="-228600">
              <a:spcBef>
                <a:spcPct val="20000"/>
              </a:spcBef>
              <a:buFont typeface="Arial" pitchFamily="34" charset="0"/>
              <a:buChar char="•"/>
              <a:defRPr sz="2000"/>
            </a:lvl8pPr>
            <a:lvl9pPr marL="3886200" indent="-228600">
              <a:spcBef>
                <a:spcPct val="20000"/>
              </a:spcBef>
              <a:buFont typeface="Arial" pitchFamily="34" charset="0"/>
              <a:buChar char="•"/>
              <a:defRPr sz="2000"/>
            </a:lvl9pPr>
          </a:lstStyle>
          <a:p>
            <a:r>
              <a:rPr lang="en-US" dirty="0" smtClean="0"/>
              <a:t>Forward </a:t>
            </a:r>
            <a:r>
              <a:rPr lang="en-US" dirty="0"/>
              <a:t>power controlled by AVC servo </a:t>
            </a:r>
            <a:r>
              <a:rPr lang="en-US" dirty="0" smtClean="0"/>
              <a:t>system</a:t>
            </a:r>
            <a:endParaRPr lang="en-US" dirty="0"/>
          </a:p>
          <a:p>
            <a:r>
              <a:rPr lang="en-US" dirty="0" smtClean="0"/>
              <a:t>Frequency </a:t>
            </a:r>
            <a:r>
              <a:rPr lang="en-US" dirty="0"/>
              <a:t>agile operation </a:t>
            </a:r>
            <a:r>
              <a:rPr lang="en-US" dirty="0" smtClean="0"/>
              <a:t>compensates plasma </a:t>
            </a:r>
            <a:r>
              <a:rPr lang="en-US" dirty="0"/>
              <a:t>detuning </a:t>
            </a:r>
            <a:r>
              <a:rPr lang="en-US" dirty="0" smtClean="0"/>
              <a:t>effects</a:t>
            </a:r>
            <a:endParaRPr lang="en-US" dirty="0"/>
          </a:p>
          <a:p>
            <a:r>
              <a:rPr lang="en-US" dirty="0" smtClean="0"/>
              <a:t>High </a:t>
            </a:r>
            <a:r>
              <a:rPr lang="en-US" dirty="0"/>
              <a:t>directivity (30dB) </a:t>
            </a:r>
            <a:r>
              <a:rPr lang="en-US" dirty="0" smtClean="0"/>
              <a:t>directional coupler </a:t>
            </a:r>
            <a:r>
              <a:rPr lang="en-US" dirty="0"/>
              <a:t>for </a:t>
            </a:r>
            <a:r>
              <a:rPr lang="en-US" dirty="0" smtClean="0"/>
              <a:t>plasma </a:t>
            </a:r>
            <a:r>
              <a:rPr lang="en-US" dirty="0"/>
              <a:t>electrical characteristics on </a:t>
            </a:r>
            <a:r>
              <a:rPr lang="en-US" dirty="0" smtClean="0"/>
              <a:t>line measurement</a:t>
            </a:r>
            <a:endParaRPr lang="en-US" dirty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21082" y="1412776"/>
            <a:ext cx="3103545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02257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Present status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dirty="0"/>
              <a:t>Two RF systems </a:t>
            </a:r>
            <a:r>
              <a:rPr lang="en-US" dirty="0" smtClean="0"/>
              <a:t>installed:</a:t>
            </a:r>
            <a:endParaRPr lang="en-US" dirty="0"/>
          </a:p>
          <a:p>
            <a:pPr lvl="1"/>
            <a:r>
              <a:rPr lang="en-US" dirty="0"/>
              <a:t> Production source in operation in  Linac4</a:t>
            </a:r>
          </a:p>
          <a:p>
            <a:pPr lvl="1"/>
            <a:r>
              <a:rPr lang="en-US" dirty="0"/>
              <a:t> Development source in operation in the 3MeV test stand.</a:t>
            </a:r>
          </a:p>
          <a:p>
            <a:r>
              <a:rPr lang="en-US" dirty="0"/>
              <a:t> Spares of all critical items are </a:t>
            </a:r>
            <a:r>
              <a:rPr lang="en-US" dirty="0" smtClean="0"/>
              <a:t>available (custom </a:t>
            </a:r>
            <a:r>
              <a:rPr lang="en-US" dirty="0"/>
              <a:t>built or long lead </a:t>
            </a:r>
            <a:r>
              <a:rPr lang="en-US" dirty="0" smtClean="0"/>
              <a:t>time)</a:t>
            </a:r>
            <a:endParaRPr lang="en-US" dirty="0"/>
          </a:p>
          <a:p>
            <a:pPr lvl="1"/>
            <a:r>
              <a:rPr lang="en-US" dirty="0"/>
              <a:t>screen </a:t>
            </a:r>
            <a:r>
              <a:rPr lang="en-US" dirty="0" err="1"/>
              <a:t>pulsers</a:t>
            </a:r>
            <a:r>
              <a:rPr lang="en-US" dirty="0"/>
              <a:t>, HV capacitors etc</a:t>
            </a:r>
            <a:r>
              <a:rPr lang="en-US" dirty="0" smtClean="0"/>
              <a:t>.</a:t>
            </a:r>
          </a:p>
          <a:p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dirty="0"/>
              <a:t>in the control </a:t>
            </a:r>
            <a:r>
              <a:rPr lang="en-US" dirty="0" smtClean="0"/>
              <a:t>system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nterlock</a:t>
            </a:r>
            <a:r>
              <a:rPr lang="en-US" dirty="0"/>
              <a:t>, </a:t>
            </a:r>
            <a:r>
              <a:rPr lang="en-US" dirty="0" smtClean="0"/>
              <a:t>ON/OFF </a:t>
            </a:r>
            <a:r>
              <a:rPr lang="en-US" dirty="0"/>
              <a:t>controls, etc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I</a:t>
            </a:r>
            <a:r>
              <a:rPr lang="en-US" dirty="0" smtClean="0"/>
              <a:t>ntegrated </a:t>
            </a:r>
            <a:r>
              <a:rPr lang="en-US" dirty="0"/>
              <a:t>in </a:t>
            </a:r>
            <a:r>
              <a:rPr lang="en-US" dirty="0" smtClean="0"/>
              <a:t>Beam Interlock System</a:t>
            </a:r>
          </a:p>
          <a:p>
            <a:pPr lvl="1"/>
            <a:r>
              <a:rPr lang="en-US" dirty="0" smtClean="0"/>
              <a:t>veto from BIS can cut source RF</a:t>
            </a:r>
            <a:endParaRPr lang="en-US" dirty="0"/>
          </a:p>
          <a:p>
            <a:r>
              <a:rPr lang="en-US" dirty="0" smtClean="0"/>
              <a:t>New low-level control system:</a:t>
            </a:r>
          </a:p>
          <a:p>
            <a:pPr lvl="1"/>
            <a:r>
              <a:rPr lang="en-US" dirty="0" smtClean="0"/>
              <a:t>RF reference signal generation</a:t>
            </a:r>
          </a:p>
          <a:p>
            <a:pPr lvl="1"/>
            <a:r>
              <a:rPr lang="en-US" dirty="0" smtClean="0"/>
              <a:t>function generation for forward power programming</a:t>
            </a:r>
          </a:p>
          <a:p>
            <a:r>
              <a:rPr lang="en-US" dirty="0"/>
              <a:t>Remote data acquisition and </a:t>
            </a:r>
            <a:r>
              <a:rPr lang="en-US" dirty="0" smtClean="0"/>
              <a:t>treatment in control system:</a:t>
            </a:r>
          </a:p>
          <a:p>
            <a:pPr lvl="1"/>
            <a:r>
              <a:rPr lang="en-US" dirty="0" smtClean="0"/>
              <a:t>acquisition of RF forward, reflected and plasma light signals</a:t>
            </a:r>
          </a:p>
          <a:p>
            <a:pPr lvl="1"/>
            <a:r>
              <a:rPr lang="en-US" dirty="0" smtClean="0"/>
              <a:t>amplitude and phase detection</a:t>
            </a:r>
          </a:p>
          <a:p>
            <a:pPr lvl="1"/>
            <a:r>
              <a:rPr lang="en-US" dirty="0" smtClean="0"/>
              <a:t>on-line signal processing and calculation of plasma electrical characteristics (</a:t>
            </a:r>
            <a:r>
              <a:rPr lang="en-US" dirty="0" err="1" smtClean="0"/>
              <a:t>R</a:t>
            </a:r>
            <a:r>
              <a:rPr lang="en-US" baseline="-25000" dirty="0" err="1" smtClean="0"/>
              <a:t>Plasma</a:t>
            </a:r>
            <a:r>
              <a:rPr lang="en-US" dirty="0" smtClean="0"/>
              <a:t> </a:t>
            </a:r>
            <a:r>
              <a:rPr lang="en-US" dirty="0" err="1"/>
              <a:t>L</a:t>
            </a:r>
            <a:r>
              <a:rPr lang="en-US" baseline="-25000" dirty="0" err="1"/>
              <a:t>Plasma</a:t>
            </a:r>
            <a:r>
              <a:rPr lang="en-US" dirty="0"/>
              <a:t>  and </a:t>
            </a:r>
            <a:r>
              <a:rPr lang="en-US" dirty="0" err="1" smtClean="0"/>
              <a:t>P</a:t>
            </a:r>
            <a:r>
              <a:rPr lang="en-US" baseline="-25000" dirty="0" err="1" smtClean="0"/>
              <a:t>Plasma</a:t>
            </a:r>
            <a:r>
              <a:rPr lang="en-US" dirty="0" smtClean="0"/>
              <a:t>)</a:t>
            </a:r>
          </a:p>
          <a:p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9341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RF low-level control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</a:t>
            </a:r>
            <a:r>
              <a:rPr lang="en-US" dirty="0" smtClean="0"/>
              <a:t> system for RF signal generation and acquisition has been implemented</a:t>
            </a:r>
          </a:p>
          <a:p>
            <a:r>
              <a:rPr lang="en-US" dirty="0"/>
              <a:t>U</a:t>
            </a:r>
            <a:r>
              <a:rPr lang="en-US" dirty="0" smtClean="0"/>
              <a:t>ses standard CERN </a:t>
            </a:r>
            <a:r>
              <a:rPr lang="en-US" dirty="0" smtClean="0"/>
              <a:t>VME controls </a:t>
            </a:r>
            <a:r>
              <a:rPr lang="en-US" dirty="0" smtClean="0"/>
              <a:t>hardware:</a:t>
            </a:r>
          </a:p>
          <a:p>
            <a:pPr lvl="1"/>
            <a:r>
              <a:rPr lang="en-US" b="1" dirty="0" smtClean="0"/>
              <a:t>2-channel arbitrary waveform generator </a:t>
            </a:r>
            <a:r>
              <a:rPr lang="en-US" dirty="0" smtClean="0"/>
              <a:t>for RF frequency reference and amplitude control function</a:t>
            </a:r>
          </a:p>
          <a:p>
            <a:pPr lvl="1"/>
            <a:r>
              <a:rPr lang="en-US" b="1" dirty="0" smtClean="0"/>
              <a:t>high speed digitizer </a:t>
            </a:r>
            <a:r>
              <a:rPr lang="en-US" dirty="0" smtClean="0"/>
              <a:t>for signal acquisition at 50 </a:t>
            </a:r>
            <a:r>
              <a:rPr lang="en-US" dirty="0" err="1" smtClean="0"/>
              <a:t>Msample</a:t>
            </a:r>
            <a:r>
              <a:rPr lang="en-US" dirty="0" smtClean="0"/>
              <a:t>/s</a:t>
            </a:r>
          </a:p>
          <a:p>
            <a:pPr lvl="1"/>
            <a:r>
              <a:rPr lang="en-US" b="1" dirty="0" smtClean="0"/>
              <a:t>timing receiver </a:t>
            </a:r>
            <a:r>
              <a:rPr lang="en-US" dirty="0" smtClean="0"/>
              <a:t>for synchronization with the control system</a:t>
            </a:r>
          </a:p>
          <a:p>
            <a:pPr lvl="1"/>
            <a:r>
              <a:rPr lang="en-US" b="1" dirty="0" smtClean="0"/>
              <a:t>CPU board </a:t>
            </a:r>
            <a:r>
              <a:rPr lang="en-US" dirty="0" smtClean="0"/>
              <a:t>running Linux</a:t>
            </a:r>
          </a:p>
          <a:p>
            <a:pPr lvl="1"/>
            <a:r>
              <a:rPr lang="en-US" dirty="0" smtClean="0"/>
              <a:t>custom FESA </a:t>
            </a:r>
            <a:r>
              <a:rPr lang="en-US" b="1" dirty="0" smtClean="0"/>
              <a:t>software</a:t>
            </a:r>
            <a:r>
              <a:rPr lang="en-US" dirty="0" smtClean="0"/>
              <a:t> for signal generation and processing</a:t>
            </a:r>
            <a:endParaRPr lang="en-GB" dirty="0"/>
          </a:p>
        </p:txBody>
      </p:sp>
      <p:pic>
        <p:nvPicPr>
          <p:cNvPr id="2050" name="Picture 1" descr="cid:image001.jpg@01CDBC2A.84E7943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4581128"/>
            <a:ext cx="5362225" cy="16583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46693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RF signal generation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4" b="-634"/>
          <a:stretch/>
        </p:blipFill>
        <p:spPr bwMode="auto">
          <a:xfrm>
            <a:off x="395415" y="2852936"/>
            <a:ext cx="3240481" cy="17295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95" b="382"/>
          <a:stretch/>
        </p:blipFill>
        <p:spPr bwMode="auto">
          <a:xfrm>
            <a:off x="395536" y="4665382"/>
            <a:ext cx="3240482" cy="1715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271928" y="5599028"/>
            <a:ext cx="7797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Amplitude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122447" y="3718891"/>
            <a:ext cx="86409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C00000"/>
                </a:solidFill>
              </a:rPr>
              <a:t>Frequency</a:t>
            </a:r>
            <a:endParaRPr lang="en-GB" sz="1000" b="1" dirty="0">
              <a:solidFill>
                <a:srgbClr val="C00000"/>
              </a:solidFill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4992184" y="924680"/>
            <a:ext cx="3024336" cy="12858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 smtClean="0"/>
              <a:t>Waveforms </a:t>
            </a:r>
            <a:r>
              <a:rPr lang="en-US" sz="1400" dirty="0"/>
              <a:t>calculated in </a:t>
            </a:r>
            <a:r>
              <a:rPr lang="en-US" sz="1400" dirty="0" smtClean="0"/>
              <a:t>the front-end computer FESA software</a:t>
            </a:r>
          </a:p>
          <a:p>
            <a:r>
              <a:rPr lang="en-US" sz="1400" dirty="0"/>
              <a:t>P</a:t>
            </a:r>
            <a:r>
              <a:rPr lang="en-US" sz="1400" dirty="0" smtClean="0"/>
              <a:t>rogrammed </a:t>
            </a:r>
            <a:r>
              <a:rPr lang="en-US" sz="1400" dirty="0"/>
              <a:t>into 100 </a:t>
            </a:r>
            <a:r>
              <a:rPr lang="en-US" sz="1400" dirty="0" err="1"/>
              <a:t>Msample</a:t>
            </a:r>
            <a:r>
              <a:rPr lang="en-US" sz="1400" dirty="0"/>
              <a:t>/s arbitrary waveform generator</a:t>
            </a:r>
          </a:p>
          <a:p>
            <a:endParaRPr lang="en-US" sz="1400" dirty="0" smtClean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4777184"/>
            <a:ext cx="3898592" cy="1492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ontent Placeholder 2"/>
          <p:cNvSpPr txBox="1">
            <a:spLocks/>
          </p:cNvSpPr>
          <p:nvPr/>
        </p:nvSpPr>
        <p:spPr>
          <a:xfrm>
            <a:off x="251520" y="908720"/>
            <a:ext cx="3816424" cy="1800200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400" dirty="0"/>
              <a:t>F</a:t>
            </a:r>
            <a:r>
              <a:rPr lang="en-US" sz="1400" dirty="0" smtClean="0"/>
              <a:t>reely programmable frequency and amplitude functions edited using </a:t>
            </a:r>
            <a:r>
              <a:rPr lang="en-US" sz="1400" dirty="0"/>
              <a:t>control system (</a:t>
            </a:r>
            <a:r>
              <a:rPr lang="en-US" sz="1400" dirty="0" err="1"/>
              <a:t>InCA</a:t>
            </a:r>
            <a:r>
              <a:rPr lang="en-US" sz="1400" dirty="0" smtClean="0"/>
              <a:t>)</a:t>
            </a:r>
          </a:p>
          <a:p>
            <a:r>
              <a:rPr lang="en-US" sz="1400" dirty="0" smtClean="0"/>
              <a:t>Fine-tuning of frequency and amplitude along the pulse allows compensation of plasma detuning effects</a:t>
            </a:r>
          </a:p>
          <a:p>
            <a:r>
              <a:rPr lang="en-US" sz="1400" dirty="0" smtClean="0"/>
              <a:t>Settings </a:t>
            </a:r>
            <a:r>
              <a:rPr lang="en-US" sz="1400" dirty="0"/>
              <a:t>management (history etc.) via control </a:t>
            </a:r>
            <a:r>
              <a:rPr lang="en-US" sz="1400" dirty="0" smtClean="0"/>
              <a:t>system</a:t>
            </a:r>
            <a:endParaRPr lang="en-GB" sz="1400" dirty="0"/>
          </a:p>
          <a:p>
            <a:endParaRPr lang="en-US" sz="1400" dirty="0" smtClean="0"/>
          </a:p>
        </p:txBody>
      </p:sp>
      <p:sp>
        <p:nvSpPr>
          <p:cNvPr id="9" name="Right Arrow 8"/>
          <p:cNvSpPr/>
          <p:nvPr/>
        </p:nvSpPr>
        <p:spPr>
          <a:xfrm>
            <a:off x="3995936" y="5445224"/>
            <a:ext cx="576064" cy="288032"/>
          </a:xfrm>
          <a:prstGeom prst="rightArrow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ight Arrow 17"/>
          <p:cNvSpPr/>
          <p:nvPr/>
        </p:nvSpPr>
        <p:spPr>
          <a:xfrm>
            <a:off x="3995936" y="3645024"/>
            <a:ext cx="576064" cy="288032"/>
          </a:xfrm>
          <a:prstGeom prst="rightArrow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3536" y="2890118"/>
            <a:ext cx="3898592" cy="14749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TextBox 19"/>
          <p:cNvSpPr txBox="1"/>
          <p:nvPr/>
        </p:nvSpPr>
        <p:spPr>
          <a:xfrm>
            <a:off x="7236296" y="5333146"/>
            <a:ext cx="1440160" cy="400110"/>
          </a:xfrm>
          <a:prstGeom prst="rect">
            <a:avLst/>
          </a:prstGeom>
          <a:solidFill>
            <a:schemeClr val="bg1"/>
          </a:solidFill>
          <a:ln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070C0"/>
                </a:solidFill>
              </a:rPr>
              <a:t>AVC reference function (logarithmic)</a:t>
            </a:r>
            <a:endParaRPr lang="en-GB" sz="1000" b="1" dirty="0">
              <a:solidFill>
                <a:srgbClr val="0070C0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943736" y="3385018"/>
            <a:ext cx="1720568" cy="24622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C00000"/>
                </a:solidFill>
              </a:rPr>
              <a:t>Frequency reference signal</a:t>
            </a:r>
            <a:endParaRPr lang="en-GB" sz="10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791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acquisition and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52735"/>
            <a:ext cx="8229600" cy="2664297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Direct sampling of signals at 50 </a:t>
            </a:r>
            <a:r>
              <a:rPr lang="en-US" dirty="0" err="1" smtClean="0"/>
              <a:t>Msamples</a:t>
            </a:r>
            <a:r>
              <a:rPr lang="en-US" dirty="0" smtClean="0"/>
              <a:t>/s (pulse by pulse):</a:t>
            </a:r>
          </a:p>
          <a:p>
            <a:pPr lvl="1"/>
            <a:r>
              <a:rPr lang="en-US" dirty="0" smtClean="0"/>
              <a:t>directional coupler forward</a:t>
            </a:r>
          </a:p>
          <a:p>
            <a:pPr lvl="1"/>
            <a:r>
              <a:rPr lang="en-US" dirty="0" smtClean="0"/>
              <a:t>directional coupler reflected</a:t>
            </a:r>
          </a:p>
          <a:p>
            <a:pPr lvl="1"/>
            <a:r>
              <a:rPr lang="en-US" dirty="0" smtClean="0"/>
              <a:t>plasma light signal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Forward &amp; reflected signals are demodulated in software into I (in-phase) and Q (quadrature):</a:t>
            </a:r>
          </a:p>
          <a:p>
            <a:endParaRPr lang="en-GB" dirty="0"/>
          </a:p>
        </p:txBody>
      </p:sp>
      <p:sp>
        <p:nvSpPr>
          <p:cNvPr id="5" name="Flowchart: Summing Junction 4"/>
          <p:cNvSpPr/>
          <p:nvPr/>
        </p:nvSpPr>
        <p:spPr>
          <a:xfrm>
            <a:off x="2324728" y="3969468"/>
            <a:ext cx="360040" cy="360040"/>
          </a:xfrm>
          <a:prstGeom prst="flowChartSummingJunction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7" name="Straight Arrow Connector 6"/>
          <p:cNvCxnSpPr>
            <a:stCxn id="20" idx="3"/>
            <a:endCxn id="5" idx="2"/>
          </p:cNvCxnSpPr>
          <p:nvPr/>
        </p:nvCxnSpPr>
        <p:spPr>
          <a:xfrm>
            <a:off x="1540448" y="4149488"/>
            <a:ext cx="78428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>
            <a:endCxn id="5" idx="4"/>
          </p:cNvCxnSpPr>
          <p:nvPr/>
        </p:nvCxnSpPr>
        <p:spPr>
          <a:xfrm flipV="1">
            <a:off x="2504748" y="4329508"/>
            <a:ext cx="0" cy="524692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>
            <a:stCxn id="5" idx="6"/>
            <a:endCxn id="13" idx="1"/>
          </p:cNvCxnSpPr>
          <p:nvPr/>
        </p:nvCxnSpPr>
        <p:spPr>
          <a:xfrm>
            <a:off x="2684768" y="4149488"/>
            <a:ext cx="43204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Rectangle 12"/>
          <p:cNvSpPr/>
          <p:nvPr/>
        </p:nvSpPr>
        <p:spPr>
          <a:xfrm>
            <a:off x="3116816" y="3969468"/>
            <a:ext cx="5760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Notch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filter</a:t>
            </a:r>
            <a:endParaRPr lang="en-GB" sz="900" dirty="0">
              <a:solidFill>
                <a:schemeClr val="tx1"/>
              </a:solidFill>
            </a:endParaRPr>
          </a:p>
        </p:txBody>
      </p:sp>
      <p:cxnSp>
        <p:nvCxnSpPr>
          <p:cNvPr id="17" name="Straight Arrow Connector 16"/>
          <p:cNvCxnSpPr>
            <a:stCxn id="13" idx="3"/>
            <a:endCxn id="22" idx="1"/>
          </p:cNvCxnSpPr>
          <p:nvPr/>
        </p:nvCxnSpPr>
        <p:spPr>
          <a:xfrm>
            <a:off x="3692880" y="4149488"/>
            <a:ext cx="40166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55576" y="4654145"/>
            <a:ext cx="128112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Local oscillator</a:t>
            </a:r>
          </a:p>
          <a:p>
            <a:r>
              <a:rPr lang="en-US" sz="1000" dirty="0" smtClean="0"/>
              <a:t>(generated RF signal)</a:t>
            </a:r>
            <a:endParaRPr lang="en-GB" sz="1000" dirty="0"/>
          </a:p>
        </p:txBody>
      </p:sp>
      <p:sp>
        <p:nvSpPr>
          <p:cNvPr id="20" name="TextBox 19"/>
          <p:cNvSpPr txBox="1"/>
          <p:nvPr/>
        </p:nvSpPr>
        <p:spPr>
          <a:xfrm>
            <a:off x="884568" y="3949433"/>
            <a:ext cx="6558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Coupler signal</a:t>
            </a:r>
            <a:endParaRPr lang="en-GB" sz="1000" dirty="0"/>
          </a:p>
        </p:txBody>
      </p:sp>
      <p:sp>
        <p:nvSpPr>
          <p:cNvPr id="21" name="TextBox 20"/>
          <p:cNvSpPr txBox="1"/>
          <p:nvPr/>
        </p:nvSpPr>
        <p:spPr>
          <a:xfrm>
            <a:off x="2220252" y="3645023"/>
            <a:ext cx="56899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Mixer</a:t>
            </a:r>
            <a:endParaRPr lang="en-GB" sz="1000" dirty="0"/>
          </a:p>
        </p:txBody>
      </p:sp>
      <p:sp>
        <p:nvSpPr>
          <p:cNvPr id="22" name="TextBox 21"/>
          <p:cNvSpPr txBox="1"/>
          <p:nvPr/>
        </p:nvSpPr>
        <p:spPr>
          <a:xfrm>
            <a:off x="4094540" y="4026377"/>
            <a:ext cx="107914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Baseband I signal</a:t>
            </a:r>
            <a:endParaRPr lang="en-GB" sz="1000" dirty="0"/>
          </a:p>
        </p:txBody>
      </p:sp>
      <p:sp>
        <p:nvSpPr>
          <p:cNvPr id="23" name="Flowchart: Summing Junction 22"/>
          <p:cNvSpPr/>
          <p:nvPr/>
        </p:nvSpPr>
        <p:spPr>
          <a:xfrm>
            <a:off x="2330276" y="5877079"/>
            <a:ext cx="360040" cy="360040"/>
          </a:xfrm>
          <a:prstGeom prst="flowChartSummingJunction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sz="1200"/>
          </a:p>
        </p:txBody>
      </p:sp>
      <p:cxnSp>
        <p:nvCxnSpPr>
          <p:cNvPr id="24" name="Straight Arrow Connector 23"/>
          <p:cNvCxnSpPr>
            <a:stCxn id="30" idx="3"/>
            <a:endCxn id="23" idx="2"/>
          </p:cNvCxnSpPr>
          <p:nvPr/>
        </p:nvCxnSpPr>
        <p:spPr>
          <a:xfrm>
            <a:off x="1547656" y="6057099"/>
            <a:ext cx="782620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>
            <a:stCxn id="31" idx="2"/>
            <a:endCxn id="23" idx="0"/>
          </p:cNvCxnSpPr>
          <p:nvPr/>
        </p:nvCxnSpPr>
        <p:spPr>
          <a:xfrm>
            <a:off x="2510296" y="5658993"/>
            <a:ext cx="0" cy="218086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>
            <a:stCxn id="23" idx="6"/>
            <a:endCxn id="27" idx="1"/>
          </p:cNvCxnSpPr>
          <p:nvPr/>
        </p:nvCxnSpPr>
        <p:spPr>
          <a:xfrm>
            <a:off x="2690316" y="6057099"/>
            <a:ext cx="432048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Rectangle 26"/>
          <p:cNvSpPr/>
          <p:nvPr/>
        </p:nvSpPr>
        <p:spPr>
          <a:xfrm>
            <a:off x="3122364" y="5877079"/>
            <a:ext cx="576064" cy="360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Notch</a:t>
            </a:r>
          </a:p>
          <a:p>
            <a:pPr algn="ctr"/>
            <a:r>
              <a:rPr lang="en-US" sz="900" dirty="0" smtClean="0">
                <a:solidFill>
                  <a:schemeClr val="tx1"/>
                </a:solidFill>
              </a:rPr>
              <a:t>filter</a:t>
            </a:r>
            <a:endParaRPr lang="en-GB" sz="900" dirty="0">
              <a:solidFill>
                <a:schemeClr val="tx1"/>
              </a:solidFill>
            </a:endParaRPr>
          </a:p>
        </p:txBody>
      </p:sp>
      <p:cxnSp>
        <p:nvCxnSpPr>
          <p:cNvPr id="28" name="Straight Arrow Connector 27"/>
          <p:cNvCxnSpPr>
            <a:stCxn id="27" idx="3"/>
            <a:endCxn id="32" idx="1"/>
          </p:cNvCxnSpPr>
          <p:nvPr/>
        </p:nvCxnSpPr>
        <p:spPr>
          <a:xfrm>
            <a:off x="3698428" y="6057099"/>
            <a:ext cx="403384" cy="0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884568" y="5857044"/>
            <a:ext cx="66308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Coupler signal</a:t>
            </a:r>
            <a:endParaRPr lang="en-GB" sz="1000" dirty="0"/>
          </a:p>
        </p:txBody>
      </p:sp>
      <p:sp>
        <p:nvSpPr>
          <p:cNvPr id="31" name="TextBox 30"/>
          <p:cNvSpPr txBox="1"/>
          <p:nvPr/>
        </p:nvSpPr>
        <p:spPr>
          <a:xfrm>
            <a:off x="1956776" y="5458938"/>
            <a:ext cx="1107040" cy="200055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en-US"/>
            </a:defPPr>
            <a:lvl1pPr algn="ctr">
              <a:defRPr sz="700"/>
            </a:lvl1pPr>
            <a:lvl2pPr>
              <a:defRPr>
                <a:solidFill>
                  <a:schemeClr val="lt1"/>
                </a:solidFill>
              </a:defRPr>
            </a:lvl2pPr>
            <a:lvl3pPr>
              <a:defRPr>
                <a:solidFill>
                  <a:schemeClr val="lt1"/>
                </a:solidFill>
              </a:defRPr>
            </a:lvl3pPr>
            <a:lvl4pPr>
              <a:defRPr>
                <a:solidFill>
                  <a:schemeClr val="lt1"/>
                </a:solidFill>
              </a:defRPr>
            </a:lvl4pPr>
            <a:lvl5pPr>
              <a:defRPr>
                <a:solidFill>
                  <a:schemeClr val="lt1"/>
                </a:solidFill>
              </a:defRPr>
            </a:lvl5pPr>
            <a:lvl6pPr>
              <a:defRPr>
                <a:solidFill>
                  <a:schemeClr val="lt1"/>
                </a:solidFill>
              </a:defRPr>
            </a:lvl6pPr>
            <a:lvl7pPr>
              <a:defRPr>
                <a:solidFill>
                  <a:schemeClr val="lt1"/>
                </a:solidFill>
              </a:defRPr>
            </a:lvl7pPr>
            <a:lvl8pPr>
              <a:defRPr>
                <a:solidFill>
                  <a:schemeClr val="lt1"/>
                </a:solidFill>
              </a:defRPr>
            </a:lvl8pPr>
            <a:lvl9pPr>
              <a:defRPr>
                <a:solidFill>
                  <a:schemeClr val="lt1"/>
                </a:solidFill>
              </a:defRPr>
            </a:lvl9pPr>
          </a:lstStyle>
          <a:p>
            <a:r>
              <a:rPr lang="en-US" sz="900" dirty="0">
                <a:solidFill>
                  <a:schemeClr val="tx1"/>
                </a:solidFill>
              </a:rPr>
              <a:t>90 </a:t>
            </a:r>
            <a:r>
              <a:rPr lang="en-US" sz="900" dirty="0" err="1">
                <a:solidFill>
                  <a:schemeClr val="tx1"/>
                </a:solidFill>
              </a:rPr>
              <a:t>deg</a:t>
            </a:r>
            <a:r>
              <a:rPr lang="en-US" sz="900" dirty="0">
                <a:solidFill>
                  <a:schemeClr val="tx1"/>
                </a:solidFill>
              </a:rPr>
              <a:t> phase shift</a:t>
            </a:r>
            <a:endParaRPr lang="en-GB" sz="900" dirty="0">
              <a:solidFill>
                <a:schemeClr val="tx1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4101812" y="5933988"/>
            <a:ext cx="1165704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00" dirty="0" smtClean="0"/>
              <a:t>Baseband Q signal</a:t>
            </a:r>
            <a:endParaRPr lang="en-GB" sz="1000" dirty="0"/>
          </a:p>
        </p:txBody>
      </p:sp>
      <p:cxnSp>
        <p:nvCxnSpPr>
          <p:cNvPr id="37" name="Straight Arrow Connector 36"/>
          <p:cNvCxnSpPr>
            <a:endCxn id="31" idx="0"/>
          </p:cNvCxnSpPr>
          <p:nvPr/>
        </p:nvCxnSpPr>
        <p:spPr>
          <a:xfrm>
            <a:off x="2504748" y="4854200"/>
            <a:ext cx="5548" cy="604738"/>
          </a:xfrm>
          <a:prstGeom prst="straightConnector1">
            <a:avLst/>
          </a:prstGeom>
          <a:ln w="127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>
            <a:stCxn id="19" idx="3"/>
          </p:cNvCxnSpPr>
          <p:nvPr/>
        </p:nvCxnSpPr>
        <p:spPr>
          <a:xfrm>
            <a:off x="2036696" y="4854200"/>
            <a:ext cx="473600" cy="0"/>
          </a:xfrm>
          <a:prstGeom prst="line">
            <a:avLst/>
          </a:prstGeom>
          <a:ln w="12700"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1633" b="727"/>
          <a:stretch/>
        </p:blipFill>
        <p:spPr bwMode="auto">
          <a:xfrm>
            <a:off x="5282492" y="1556791"/>
            <a:ext cx="3595064" cy="10540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260" y="3608299"/>
            <a:ext cx="3595296" cy="9835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2492" y="5373217"/>
            <a:ext cx="3615292" cy="9902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7587245" y="2071881"/>
            <a:ext cx="94519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Coupler </a:t>
            </a:r>
            <a:r>
              <a:rPr lang="en-US" sz="1200" dirty="0" err="1" smtClean="0"/>
              <a:t>fwd</a:t>
            </a:r>
            <a:endParaRPr lang="en-GB" sz="1200" dirty="0"/>
          </a:p>
        </p:txBody>
      </p:sp>
      <p:sp>
        <p:nvSpPr>
          <p:cNvPr id="33" name="TextBox 32"/>
          <p:cNvSpPr txBox="1"/>
          <p:nvPr/>
        </p:nvSpPr>
        <p:spPr>
          <a:xfrm>
            <a:off x="7245601" y="3969468"/>
            <a:ext cx="49475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fwd</a:t>
            </a:r>
            <a:r>
              <a:rPr lang="en-US" sz="1200" dirty="0" smtClean="0"/>
              <a:t> I</a:t>
            </a:r>
            <a:endParaRPr lang="en-GB" sz="1200" dirty="0"/>
          </a:p>
        </p:txBody>
      </p:sp>
      <p:sp>
        <p:nvSpPr>
          <p:cNvPr id="34" name="TextBox 33"/>
          <p:cNvSpPr txBox="1"/>
          <p:nvPr/>
        </p:nvSpPr>
        <p:spPr>
          <a:xfrm>
            <a:off x="7300238" y="5805264"/>
            <a:ext cx="56047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err="1" smtClean="0"/>
              <a:t>fwd</a:t>
            </a:r>
            <a:r>
              <a:rPr lang="en-US" sz="1200" dirty="0" smtClean="0"/>
              <a:t> Q</a:t>
            </a:r>
            <a:endParaRPr lang="en-GB" sz="1200" dirty="0"/>
          </a:p>
        </p:txBody>
      </p:sp>
      <p:sp>
        <p:nvSpPr>
          <p:cNvPr id="35" name="TextBox 34"/>
          <p:cNvSpPr txBox="1"/>
          <p:nvPr/>
        </p:nvSpPr>
        <p:spPr>
          <a:xfrm>
            <a:off x="6613498" y="2564904"/>
            <a:ext cx="57579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Samples</a:t>
            </a:r>
            <a:endParaRPr lang="en-GB" sz="900" dirty="0"/>
          </a:p>
        </p:txBody>
      </p:sp>
      <p:sp>
        <p:nvSpPr>
          <p:cNvPr id="36" name="TextBox 35"/>
          <p:cNvSpPr txBox="1"/>
          <p:nvPr/>
        </p:nvSpPr>
        <p:spPr>
          <a:xfrm>
            <a:off x="6732240" y="4538729"/>
            <a:ext cx="295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ym typeface="Symbol"/>
              </a:rPr>
              <a:t></a:t>
            </a:r>
            <a:r>
              <a:rPr lang="en-US" sz="900" dirty="0" smtClean="0"/>
              <a:t>s</a:t>
            </a:r>
            <a:endParaRPr lang="en-GB" sz="900" dirty="0"/>
          </a:p>
        </p:txBody>
      </p:sp>
      <p:sp>
        <p:nvSpPr>
          <p:cNvPr id="38" name="TextBox 37"/>
          <p:cNvSpPr txBox="1"/>
          <p:nvPr/>
        </p:nvSpPr>
        <p:spPr>
          <a:xfrm>
            <a:off x="6860365" y="6309320"/>
            <a:ext cx="295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ym typeface="Symbol"/>
              </a:rPr>
              <a:t></a:t>
            </a:r>
            <a:r>
              <a:rPr lang="en-US" sz="900" dirty="0" smtClean="0"/>
              <a:t>s</a:t>
            </a:r>
            <a:endParaRPr lang="en-GB" sz="900" dirty="0"/>
          </a:p>
        </p:txBody>
      </p:sp>
    </p:spTree>
    <p:extLst>
      <p:ext uri="{BB962C8B-B14F-4D97-AF65-F5344CB8AC3E}">
        <p14:creationId xmlns:p14="http://schemas.microsoft.com/office/powerpoint/2010/main" val="20290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1330" y="1242605"/>
            <a:ext cx="3449142" cy="2296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940" b="522"/>
          <a:stretch/>
        </p:blipFill>
        <p:spPr bwMode="auto">
          <a:xfrm>
            <a:off x="4189682" y="3789040"/>
            <a:ext cx="4691826" cy="256441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457199" y="1196752"/>
            <a:ext cx="4598743" cy="5040560"/>
          </a:xfrm>
        </p:spPr>
        <p:txBody>
          <a:bodyPr/>
          <a:lstStyle/>
          <a:p>
            <a:r>
              <a:rPr lang="en-US" dirty="0" smtClean="0"/>
              <a:t>From I and Q signals of coupler forward/reflected, derive:</a:t>
            </a:r>
          </a:p>
          <a:p>
            <a:pPr lvl="1"/>
            <a:r>
              <a:rPr lang="en-US" dirty="0" smtClean="0"/>
              <a:t>forward/reflected power</a:t>
            </a:r>
          </a:p>
          <a:p>
            <a:pPr lvl="1"/>
            <a:r>
              <a:rPr lang="en-US" dirty="0" smtClean="0"/>
              <a:t>phase difference forward/reflected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Using equivalent circuit model (M. </a:t>
            </a:r>
            <a:r>
              <a:rPr lang="en-US" dirty="0" smtClean="0"/>
              <a:t>Paoluzzi) estimate:</a:t>
            </a:r>
            <a:endParaRPr lang="en-US" dirty="0" smtClean="0"/>
          </a:p>
          <a:p>
            <a:pPr lvl="1"/>
            <a:r>
              <a:rPr lang="en-US" dirty="0" smtClean="0"/>
              <a:t>plasma impedance</a:t>
            </a:r>
            <a:endParaRPr lang="en-US" dirty="0" smtClean="0"/>
          </a:p>
          <a:p>
            <a:pPr lvl="1"/>
            <a:r>
              <a:rPr lang="en-US" dirty="0" smtClean="0"/>
              <a:t>plasma power</a:t>
            </a:r>
          </a:p>
          <a:p>
            <a:pPr lvl="1"/>
            <a:r>
              <a:rPr lang="en-US" dirty="0" smtClean="0"/>
              <a:t>power loss</a:t>
            </a:r>
          </a:p>
          <a:p>
            <a:pPr lvl="1"/>
            <a:r>
              <a:rPr lang="en-US" dirty="0" smtClean="0"/>
              <a:t>…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  <p:sp>
        <p:nvSpPr>
          <p:cNvPr id="13" name="TextBox 12"/>
          <p:cNvSpPr txBox="1"/>
          <p:nvPr/>
        </p:nvSpPr>
        <p:spPr>
          <a:xfrm>
            <a:off x="5430741" y="4419545"/>
            <a:ext cx="46230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</a:t>
            </a:r>
            <a:r>
              <a:rPr lang="en-US" sz="1400" baseline="-25000" dirty="0" err="1" smtClean="0"/>
              <a:t>fwd</a:t>
            </a:r>
            <a:endParaRPr lang="en-GB" sz="1400" baseline="-25000" dirty="0"/>
          </a:p>
        </p:txBody>
      </p:sp>
      <p:sp>
        <p:nvSpPr>
          <p:cNvPr id="14" name="TextBox 13"/>
          <p:cNvSpPr txBox="1"/>
          <p:nvPr/>
        </p:nvSpPr>
        <p:spPr>
          <a:xfrm>
            <a:off x="7839799" y="4419545"/>
            <a:ext cx="41287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</a:t>
            </a:r>
            <a:r>
              <a:rPr lang="en-US" sz="1400" baseline="-25000" dirty="0" err="1" smtClean="0"/>
              <a:t>ref</a:t>
            </a:r>
            <a:endParaRPr lang="en-GB" sz="1400" baseline="-25000" dirty="0"/>
          </a:p>
        </p:txBody>
      </p:sp>
      <p:sp>
        <p:nvSpPr>
          <p:cNvPr id="12" name="TextBox 11"/>
          <p:cNvSpPr txBox="1"/>
          <p:nvPr/>
        </p:nvSpPr>
        <p:spPr>
          <a:xfrm>
            <a:off x="3921520" y="4327212"/>
            <a:ext cx="309700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smtClean="0"/>
              <a:t>W</a:t>
            </a:r>
            <a:endParaRPr lang="en-GB" sz="1050" dirty="0"/>
          </a:p>
        </p:txBody>
      </p:sp>
      <p:sp>
        <p:nvSpPr>
          <p:cNvPr id="17" name="TextBox 16"/>
          <p:cNvSpPr txBox="1"/>
          <p:nvPr/>
        </p:nvSpPr>
        <p:spPr>
          <a:xfrm>
            <a:off x="3851920" y="5767372"/>
            <a:ext cx="38664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050" dirty="0" err="1" smtClean="0"/>
              <a:t>deg</a:t>
            </a:r>
            <a:endParaRPr lang="en-GB" sz="1050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6294512"/>
            <a:ext cx="295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ym typeface="Symbol"/>
              </a:rPr>
              <a:t></a:t>
            </a:r>
            <a:r>
              <a:rPr lang="en-US" sz="900" dirty="0" smtClean="0"/>
              <a:t>s</a:t>
            </a:r>
            <a:endParaRPr lang="en-GB" sz="900" dirty="0"/>
          </a:p>
        </p:txBody>
      </p:sp>
      <p:sp>
        <p:nvSpPr>
          <p:cNvPr id="19" name="TextBox 18"/>
          <p:cNvSpPr txBox="1"/>
          <p:nvPr/>
        </p:nvSpPr>
        <p:spPr>
          <a:xfrm>
            <a:off x="7596336" y="6294512"/>
            <a:ext cx="2952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>
                <a:sym typeface="Symbol"/>
              </a:rPr>
              <a:t></a:t>
            </a:r>
            <a:r>
              <a:rPr lang="en-US" sz="900" dirty="0" smtClean="0"/>
              <a:t>s</a:t>
            </a:r>
            <a:endParaRPr lang="en-GB" sz="900" dirty="0"/>
          </a:p>
        </p:txBody>
      </p:sp>
      <p:sp>
        <p:nvSpPr>
          <p:cNvPr id="20" name="TextBox 19"/>
          <p:cNvSpPr txBox="1"/>
          <p:nvPr/>
        </p:nvSpPr>
        <p:spPr>
          <a:xfrm>
            <a:off x="5270848" y="5766338"/>
            <a:ext cx="642997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ym typeface="Symbol"/>
              </a:rPr>
              <a:t></a:t>
            </a:r>
            <a:r>
              <a:rPr lang="en-US" sz="1400" baseline="-25000" dirty="0" err="1" smtClean="0"/>
              <a:t>fwd</a:t>
            </a:r>
            <a:r>
              <a:rPr lang="en-US" sz="1400" baseline="-25000" dirty="0" smtClean="0"/>
              <a:t>/ref</a:t>
            </a:r>
            <a:endParaRPr lang="en-GB" sz="1400" baseline="-25000" dirty="0"/>
          </a:p>
        </p:txBody>
      </p:sp>
      <p:sp>
        <p:nvSpPr>
          <p:cNvPr id="21" name="TextBox 20"/>
          <p:cNvSpPr txBox="1"/>
          <p:nvPr/>
        </p:nvSpPr>
        <p:spPr>
          <a:xfrm>
            <a:off x="7743973" y="5702482"/>
            <a:ext cx="6254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err="1" smtClean="0"/>
              <a:t>P</a:t>
            </a:r>
            <a:r>
              <a:rPr lang="en-US" sz="1400" baseline="-25000" dirty="0" err="1" smtClean="0"/>
              <a:t>plasma</a:t>
            </a:r>
            <a:endParaRPr lang="en-GB" sz="1400" baseline="-25000" dirty="0"/>
          </a:p>
        </p:txBody>
      </p:sp>
      <p:sp>
        <p:nvSpPr>
          <p:cNvPr id="2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Signal acquisition and processing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711268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Remaining work for low level RF controls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Make selected signal acquisitions available in standard CERN framework (OASIS) </a:t>
            </a:r>
            <a:r>
              <a:rPr lang="en-US" dirty="0" smtClean="0">
                <a:solidFill>
                  <a:srgbClr val="0070C0"/>
                </a:solidFill>
              </a:rPr>
              <a:t>– few days, in progress</a:t>
            </a:r>
          </a:p>
          <a:p>
            <a:r>
              <a:rPr lang="en-US" dirty="0" smtClean="0"/>
              <a:t>Validate online calculation of plasma parameters and calibrate </a:t>
            </a:r>
            <a:r>
              <a:rPr lang="en-US" dirty="0" smtClean="0">
                <a:solidFill>
                  <a:srgbClr val="0070C0"/>
                </a:solidFill>
              </a:rPr>
              <a:t>– few days, in progress</a:t>
            </a:r>
          </a:p>
          <a:p>
            <a:r>
              <a:rPr lang="en-US" dirty="0" smtClean="0"/>
              <a:t>Clean up some control system details (function </a:t>
            </a:r>
            <a:r>
              <a:rPr lang="en-US" dirty="0" err="1" smtClean="0"/>
              <a:t>timebase</a:t>
            </a:r>
            <a:r>
              <a:rPr lang="en-US" dirty="0" smtClean="0"/>
              <a:t> units, device names etc.) </a:t>
            </a:r>
            <a:r>
              <a:rPr lang="en-US" dirty="0" smtClean="0">
                <a:solidFill>
                  <a:srgbClr val="0070C0"/>
                </a:solidFill>
              </a:rPr>
              <a:t>– at suitable opportunity</a:t>
            </a:r>
          </a:p>
          <a:p>
            <a:r>
              <a:rPr lang="en-US" dirty="0" smtClean="0"/>
              <a:t>Provide comprehensive user documentation</a:t>
            </a:r>
            <a:r>
              <a:rPr lang="en-US" dirty="0">
                <a:solidFill>
                  <a:srgbClr val="0070C0"/>
                </a:solidFill>
              </a:rPr>
              <a:t> – in </a:t>
            </a:r>
            <a:r>
              <a:rPr lang="en-US" dirty="0" smtClean="0">
                <a:solidFill>
                  <a:srgbClr val="0070C0"/>
                </a:solidFill>
              </a:rPr>
              <a:t>progress</a:t>
            </a:r>
            <a:endParaRPr lang="en-US" dirty="0" smtClean="0"/>
          </a:p>
          <a:p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34703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Resources needed for source operation</a:t>
            </a:r>
            <a:endParaRPr lang="en-GB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O</a:t>
            </a:r>
            <a:r>
              <a:rPr lang="en-US" dirty="0" smtClean="0"/>
              <a:t>peration </a:t>
            </a:r>
            <a:r>
              <a:rPr lang="en-US" dirty="0"/>
              <a:t>of the two </a:t>
            </a:r>
            <a:r>
              <a:rPr lang="en-US" dirty="0" smtClean="0"/>
              <a:t>sources </a:t>
            </a:r>
            <a:r>
              <a:rPr lang="en-US" dirty="0"/>
              <a:t>for:</a:t>
            </a:r>
          </a:p>
          <a:p>
            <a:pPr lvl="1"/>
            <a:r>
              <a:rPr lang="en-US" dirty="0"/>
              <a:t>Stable production for the Linac4</a:t>
            </a:r>
          </a:p>
          <a:p>
            <a:pPr lvl="1"/>
            <a:r>
              <a:rPr lang="en-US" dirty="0"/>
              <a:t>Components development for the 3MeV test stand.</a:t>
            </a:r>
          </a:p>
          <a:p>
            <a:r>
              <a:rPr lang="en-US" dirty="0"/>
              <a:t>Each component is to be validated in the development source before installation in the production one. This requires a number of iterations for matching network design, construction and overall characterization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Parts </a:t>
            </a:r>
            <a:r>
              <a:rPr lang="en-US" dirty="0"/>
              <a:t>installed in Linac4 have limited lifetime and spares must be prepared. They probably also include dedicated matching network parts fitting the specific antenna coil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/>
              <a:t>For each iteration two days from RF </a:t>
            </a:r>
            <a:r>
              <a:rPr lang="en-US" dirty="0" smtClean="0"/>
              <a:t>engineer/technician </a:t>
            </a:r>
            <a:r>
              <a:rPr lang="en-US" dirty="0"/>
              <a:t>are </a:t>
            </a:r>
            <a:r>
              <a:rPr lang="en-US" dirty="0" smtClean="0"/>
              <a:t>required.</a:t>
            </a:r>
            <a:endParaRPr lang="en-GB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14/11/2013</a:t>
            </a:r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Linac4 ion source review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59215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638</TotalTime>
  <Words>761</Words>
  <Application>Microsoft Office PowerPoint</Application>
  <PresentationFormat>On-screen Show (4:3)</PresentationFormat>
  <Paragraphs>137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Ion source RF system</vt:lpstr>
      <vt:lpstr>System description</vt:lpstr>
      <vt:lpstr>Present status</vt:lpstr>
      <vt:lpstr>RF low-level control</vt:lpstr>
      <vt:lpstr>RF signal generation</vt:lpstr>
      <vt:lpstr>Signal acquisition and processing</vt:lpstr>
      <vt:lpstr>Signal acquisition and processing</vt:lpstr>
      <vt:lpstr>Remaining work for low level RF controls</vt:lpstr>
      <vt:lpstr>Resources needed for source operation</vt:lpstr>
      <vt:lpstr>Summary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Butterworth</dc:creator>
  <cp:lastModifiedBy>Butterworth</cp:lastModifiedBy>
  <cp:revision>63</cp:revision>
  <dcterms:created xsi:type="dcterms:W3CDTF">2013-02-11T11:19:04Z</dcterms:created>
  <dcterms:modified xsi:type="dcterms:W3CDTF">2013-11-13T22:43:07Z</dcterms:modified>
</cp:coreProperties>
</file>