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273" r:id="rId3"/>
    <p:sldId id="271" r:id="rId4"/>
    <p:sldId id="270" r:id="rId5"/>
    <p:sldId id="257" r:id="rId6"/>
    <p:sldId id="272" r:id="rId7"/>
    <p:sldId id="275" r:id="rId8"/>
    <p:sldId id="278" r:id="rId9"/>
    <p:sldId id="274" r:id="rId10"/>
    <p:sldId id="262" r:id="rId11"/>
    <p:sldId id="263" r:id="rId12"/>
    <p:sldId id="265" r:id="rId13"/>
    <p:sldId id="268" r:id="rId14"/>
    <p:sldId id="279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020C65C8-FA00-4701-BCAF-C0308E92B5EE}">
          <p14:sldIdLst>
            <p14:sldId id="269"/>
            <p14:sldId id="273"/>
            <p14:sldId id="271"/>
            <p14:sldId id="270"/>
            <p14:sldId id="257"/>
            <p14:sldId id="272"/>
            <p14:sldId id="275"/>
            <p14:sldId id="278"/>
            <p14:sldId id="274"/>
            <p14:sldId id="262"/>
            <p14:sldId id="263"/>
            <p14:sldId id="265"/>
            <p14:sldId id="268"/>
            <p14:sldId id="279"/>
            <p14:sldId id="280"/>
          </p14:sldIdLst>
        </p14:section>
        <p14:section name="Sezione senza titolo" id="{71FBA2E2-2252-487A-9EA4-1E6EE3075FCB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sabett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2" autoAdjust="0"/>
    <p:restoredTop sz="93250" autoAdjust="0"/>
  </p:normalViewPr>
  <p:slideViewPr>
    <p:cSldViewPr snapToGrid="0" snapToObjects="1"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12-06T10:52:45.448" idx="1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13/12/2013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A.Doria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1A81D-B1F4-FC41-B3FC-6100A116696E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065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13/12/2013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A.Doria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02839-7ADE-8442-B9F8-7FB71C646C62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7037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The people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involved</a:t>
            </a:r>
            <a:r>
              <a:rPr lang="it-IT" baseline="0" dirty="0" smtClean="0"/>
              <a:t> in </a:t>
            </a:r>
            <a:r>
              <a:rPr lang="it-IT" baseline="0" dirty="0" err="1" smtClean="0"/>
              <a:t>this</a:t>
            </a:r>
            <a:r>
              <a:rPr lang="it-IT" baseline="0" dirty="0" smtClean="0"/>
              <a:t> work are Alessandro De Salvo from Roma , Elisabetta Vilucchi from INFN National </a:t>
            </a:r>
            <a:r>
              <a:rPr lang="it-IT" baseline="0" dirty="0" err="1" smtClean="0"/>
              <a:t>Laboratories</a:t>
            </a:r>
            <a:r>
              <a:rPr lang="it-IT" baseline="0" dirty="0" smtClean="0"/>
              <a:t> of Frascati and </a:t>
            </a:r>
            <a:r>
              <a:rPr lang="it-IT" baseline="0" dirty="0" err="1" smtClean="0"/>
              <a:t>myself</a:t>
            </a:r>
            <a:r>
              <a:rPr lang="it-IT" baseline="0" dirty="0" smtClean="0"/>
              <a:t> from INFN  Napoli,  </a:t>
            </a:r>
            <a:r>
              <a:rPr lang="it-IT" baseline="0" dirty="0" err="1" smtClean="0"/>
              <a:t>we’ll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have</a:t>
            </a:r>
            <a:r>
              <a:rPr lang="it-IT" baseline="0" dirty="0" smtClean="0"/>
              <a:t> a </a:t>
            </a:r>
            <a:r>
              <a:rPr lang="it-IT" baseline="0" dirty="0" err="1" smtClean="0"/>
              <a:t>quick</a:t>
            </a:r>
            <a:r>
              <a:rPr lang="it-IT" baseline="0" dirty="0" smtClean="0"/>
              <a:t> look to </a:t>
            </a:r>
            <a:r>
              <a:rPr lang="it-IT" baseline="0" dirty="0" err="1" smtClean="0"/>
              <a:t>other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activities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related</a:t>
            </a:r>
            <a:r>
              <a:rPr lang="it-IT" baseline="0" dirty="0" smtClean="0"/>
              <a:t> to </a:t>
            </a:r>
            <a:r>
              <a:rPr lang="it-IT" baseline="0" dirty="0" err="1" smtClean="0"/>
              <a:t>storage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systems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that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carry</a:t>
            </a:r>
            <a:r>
              <a:rPr lang="it-IT" baseline="0" dirty="0" smtClean="0"/>
              <a:t> on in </a:t>
            </a:r>
            <a:r>
              <a:rPr lang="it-IT" baseline="0" dirty="0" err="1" smtClean="0"/>
              <a:t>Italy</a:t>
            </a:r>
            <a:r>
              <a:rPr lang="it-IT" baseline="0" dirty="0" smtClean="0"/>
              <a:t>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02839-7ADE-8442-B9F8-7FB71C646C6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13/12/2013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A.Doria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Come si pronuncia</a:t>
            </a:r>
            <a:r>
              <a:rPr lang="it-IT" baseline="0" dirty="0" smtClean="0"/>
              <a:t> </a:t>
            </a:r>
            <a:r>
              <a:rPr lang="it-IT" baseline="0" dirty="0" err="1" smtClean="0"/>
              <a:t>nagios</a:t>
            </a:r>
            <a:r>
              <a:rPr lang="it-IT" baseline="0" dirty="0" smtClean="0"/>
              <a:t>?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13/12/2013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2839-7ADE-8442-B9F8-7FB71C646C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017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In case the</a:t>
            </a:r>
            <a:r>
              <a:rPr lang="it-IT" baseline="0" dirty="0" smtClean="0"/>
              <a:t> master DB </a:t>
            </a:r>
            <a:r>
              <a:rPr lang="it-IT" baseline="0" dirty="0" err="1" smtClean="0"/>
              <a:t>is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corrupted</a:t>
            </a:r>
            <a:r>
              <a:rPr lang="it-IT" baseline="0" dirty="0" smtClean="0"/>
              <a:t>  and </a:t>
            </a:r>
            <a:r>
              <a:rPr lang="it-IT" baseline="0" dirty="0" err="1" smtClean="0"/>
              <a:t>stops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working</a:t>
            </a:r>
            <a:r>
              <a:rPr lang="it-IT" baseline="0" dirty="0" smtClean="0"/>
              <a:t> the </a:t>
            </a:r>
            <a:r>
              <a:rPr lang="it-IT" baseline="0" dirty="0" err="1" smtClean="0"/>
              <a:t>DPm</a:t>
            </a:r>
            <a:r>
              <a:rPr lang="it-IT" baseline="0" dirty="0" smtClean="0"/>
              <a:t> server can be </a:t>
            </a:r>
            <a:r>
              <a:rPr lang="it-IT" baseline="0" dirty="0" err="1" smtClean="0"/>
              <a:t>reconfigured</a:t>
            </a:r>
            <a:r>
              <a:rPr lang="it-IT" baseline="0" dirty="0" smtClean="0"/>
              <a:t> to </a:t>
            </a:r>
            <a:r>
              <a:rPr lang="it-IT" baseline="0" dirty="0" err="1" smtClean="0"/>
              <a:t>point</a:t>
            </a:r>
            <a:r>
              <a:rPr lang="it-IT" baseline="0" dirty="0" smtClean="0"/>
              <a:t> to the slave replica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13/12/2013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2839-7ADE-8442-B9F8-7FB71C646C6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99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 GFAPI ????T QEMU and </a:t>
            </a:r>
            <a:r>
              <a:rPr lang="it-IT" dirty="0" err="1" smtClean="0"/>
              <a:t>libvirt</a:t>
            </a:r>
            <a:r>
              <a:rPr lang="it-IT" dirty="0" smtClean="0"/>
              <a:t>????</a:t>
            </a:r>
          </a:p>
          <a:p>
            <a:r>
              <a:rPr lang="it-IT" dirty="0" smtClean="0"/>
              <a:t> 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proposal</a:t>
            </a:r>
            <a:r>
              <a:rPr lang="it-IT" dirty="0" smtClean="0"/>
              <a:t> </a:t>
            </a:r>
            <a:r>
              <a:rPr lang="it-IT" dirty="0" err="1" smtClean="0"/>
              <a:t>based</a:t>
            </a:r>
            <a:r>
              <a:rPr lang="it-IT" dirty="0" smtClean="0"/>
              <a:t> on the </a:t>
            </a:r>
            <a:r>
              <a:rPr lang="it-IT" dirty="0" err="1" smtClean="0"/>
              <a:t>experience</a:t>
            </a:r>
            <a:r>
              <a:rPr lang="it-IT" dirty="0" smtClean="0"/>
              <a:t> in Rome with a HA cluster.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02839-7ADE-8442-B9F8-7FB71C646C6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13/12/2013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A.Doria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66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ATLAS </a:t>
            </a:r>
            <a:r>
              <a:rPr lang="it-IT" dirty="0" err="1" smtClean="0"/>
              <a:t>uses</a:t>
            </a:r>
            <a:r>
              <a:rPr lang="it-IT" dirty="0" smtClean="0"/>
              <a:t> Panda </a:t>
            </a:r>
            <a:r>
              <a:rPr lang="it-IT" dirty="0" err="1" smtClean="0"/>
              <a:t>as</a:t>
            </a:r>
            <a:r>
              <a:rPr lang="it-IT" baseline="0" dirty="0" smtClean="0"/>
              <a:t> a </a:t>
            </a:r>
            <a:r>
              <a:rPr lang="it-IT" baseline="0" dirty="0" err="1" smtClean="0"/>
              <a:t>workload</a:t>
            </a:r>
            <a:r>
              <a:rPr lang="it-IT" baseline="0" dirty="0" smtClean="0"/>
              <a:t> management </a:t>
            </a:r>
            <a:r>
              <a:rPr lang="it-IT" baseline="0" dirty="0" err="1" smtClean="0"/>
              <a:t>system</a:t>
            </a:r>
            <a:r>
              <a:rPr lang="it-IT" baseline="0" dirty="0" smtClean="0"/>
              <a:t> and for </a:t>
            </a:r>
            <a:r>
              <a:rPr lang="it-IT" baseline="0" dirty="0" err="1" smtClean="0"/>
              <a:t>each</a:t>
            </a:r>
            <a:r>
              <a:rPr lang="it-IT" baseline="0" dirty="0" smtClean="0"/>
              <a:t> panda </a:t>
            </a:r>
            <a:r>
              <a:rPr lang="it-IT" baseline="0" dirty="0" err="1" smtClean="0"/>
              <a:t>queue</a:t>
            </a:r>
            <a:r>
              <a:rPr lang="it-IT" baseline="0" dirty="0" smtClean="0"/>
              <a:t> a </a:t>
            </a:r>
            <a:r>
              <a:rPr lang="it-IT" baseline="0" dirty="0" err="1" smtClean="0"/>
              <a:t>different</a:t>
            </a:r>
            <a:r>
              <a:rPr lang="it-IT" baseline="0" dirty="0" smtClean="0"/>
              <a:t> data </a:t>
            </a:r>
            <a:r>
              <a:rPr lang="it-IT" baseline="0" dirty="0" err="1" smtClean="0"/>
              <a:t>access</a:t>
            </a:r>
            <a:r>
              <a:rPr lang="it-IT" baseline="0" dirty="0" smtClean="0"/>
              <a:t> mode con be set.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13/12/2013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2839-7ADE-8442-B9F8-7FB71C646C6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823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 work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presented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at</a:t>
            </a:r>
            <a:r>
              <a:rPr lang="it-IT" baseline="0" dirty="0" smtClean="0"/>
              <a:t> CHEP, </a:t>
            </a:r>
            <a:r>
              <a:rPr lang="it-IT" baseline="0" dirty="0" err="1" smtClean="0"/>
              <a:t>where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tested</a:t>
            </a:r>
            <a:r>
              <a:rPr lang="it-IT" baseline="0" dirty="0" smtClean="0"/>
              <a:t> in </a:t>
            </a:r>
            <a:r>
              <a:rPr lang="it-IT" baseline="0" dirty="0" err="1" smtClean="0"/>
              <a:t>several</a:t>
            </a:r>
            <a:r>
              <a:rPr lang="it-IT" baseline="0" dirty="0" smtClean="0"/>
              <a:t> ways the use of </a:t>
            </a:r>
            <a:r>
              <a:rPr lang="it-IT" baseline="0" dirty="0" err="1" smtClean="0"/>
              <a:t>PoD</a:t>
            </a:r>
            <a:r>
              <a:rPr lang="it-IT" baseline="0" dirty="0" smtClean="0"/>
              <a:t>.</a:t>
            </a:r>
          </a:p>
          <a:p>
            <a:r>
              <a:rPr lang="it-IT" baseline="0" dirty="0" smtClean="0"/>
              <a:t>In </a:t>
            </a:r>
            <a:r>
              <a:rPr lang="it-IT" baseline="0" dirty="0" err="1" smtClean="0"/>
              <a:t>collaboration</a:t>
            </a:r>
            <a:r>
              <a:rPr lang="it-IT" baseline="0" dirty="0" smtClean="0"/>
              <a:t> with the </a:t>
            </a:r>
            <a:r>
              <a:rPr lang="it-IT" baseline="0" dirty="0" err="1" smtClean="0"/>
              <a:t>developers</a:t>
            </a:r>
            <a:r>
              <a:rPr lang="it-IT" baseline="0" dirty="0" smtClean="0"/>
              <a:t>, the Panda </a:t>
            </a:r>
            <a:r>
              <a:rPr lang="it-IT" baseline="0" dirty="0" err="1" smtClean="0"/>
              <a:t>plugin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tested</a:t>
            </a:r>
            <a:r>
              <a:rPr lang="it-IT" baseline="0" dirty="0" smtClean="0"/>
              <a:t> with </a:t>
            </a:r>
            <a:r>
              <a:rPr lang="it-IT" baseline="0" dirty="0" err="1" smtClean="0"/>
              <a:t>real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user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analisys</a:t>
            </a:r>
            <a:endParaRPr lang="it-IT" baseline="0" dirty="0" smtClean="0"/>
          </a:p>
          <a:p>
            <a:r>
              <a:rPr lang="it-IT" baseline="0" dirty="0" err="1" smtClean="0"/>
              <a:t>Also</a:t>
            </a:r>
            <a:r>
              <a:rPr lang="it-IT" baseline="0" dirty="0" smtClean="0"/>
              <a:t> Data Access performance </a:t>
            </a:r>
            <a:r>
              <a:rPr lang="it-IT" baseline="0" dirty="0" err="1" smtClean="0"/>
              <a:t>tests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were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done</a:t>
            </a:r>
            <a:r>
              <a:rPr lang="it-IT" baseline="0" dirty="0" smtClean="0"/>
              <a:t>, in </a:t>
            </a:r>
            <a:r>
              <a:rPr lang="it-IT" baseline="0" dirty="0" err="1" smtClean="0"/>
              <a:t>different</a:t>
            </a:r>
            <a:r>
              <a:rPr lang="it-IT" baseline="0" dirty="0" smtClean="0"/>
              <a:t> ways, I </a:t>
            </a:r>
            <a:r>
              <a:rPr lang="it-IT" baseline="0" dirty="0" err="1" smtClean="0"/>
              <a:t>will</a:t>
            </a:r>
            <a:r>
              <a:rPr lang="it-IT" baseline="0" dirty="0" smtClean="0"/>
              <a:t> just show some of </a:t>
            </a:r>
            <a:r>
              <a:rPr lang="it-IT" baseline="0" dirty="0" err="1" smtClean="0"/>
              <a:t>these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tests</a:t>
            </a: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02839-7ADE-8442-B9F8-7FB71C646C6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13/12/2013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A.Doria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1352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02839-7ADE-8442-B9F8-7FB71C646C6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13/12/2013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A.Doria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5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991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43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6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A.Doria</a:t>
            </a:r>
            <a:r>
              <a:rPr lang="en-US" dirty="0" smtClean="0"/>
              <a:t> - DPM Workshop - Edinburgh</a:t>
            </a:r>
            <a:endParaRPr lang="en-US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81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7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353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86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81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64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249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32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13/12/2013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91FFB-0F8F-BC4D-A920-A124BF5A098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8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vnweb.cern.ch/trac/lcgdm/wiki/Dpm/Admin/Instal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DPM </a:t>
            </a:r>
            <a:r>
              <a:rPr lang="it-IT" dirty="0" err="1" smtClean="0"/>
              <a:t>Italian</a:t>
            </a:r>
            <a:r>
              <a:rPr lang="it-IT" dirty="0" smtClean="0"/>
              <a:t> </a:t>
            </a:r>
            <a:r>
              <a:rPr lang="it-IT" dirty="0" err="1" smtClean="0"/>
              <a:t>sites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2060"/>
                </a:solidFill>
              </a:rPr>
              <a:t>and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 smtClean="0"/>
              <a:t>EPEL </a:t>
            </a:r>
            <a:r>
              <a:rPr lang="it-IT" dirty="0" err="1" smtClean="0"/>
              <a:t>testbed</a:t>
            </a:r>
            <a:r>
              <a:rPr lang="it-IT" dirty="0" smtClean="0"/>
              <a:t> in Italy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9144" y="1992078"/>
            <a:ext cx="8229600" cy="14187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2000" dirty="0"/>
              <a:t>Alessandro De Salvo (INFN, Roma1), </a:t>
            </a:r>
            <a:r>
              <a:rPr lang="it-IT" sz="2000" b="1" dirty="0"/>
              <a:t>Alessandra </a:t>
            </a:r>
            <a:r>
              <a:rPr lang="it-IT" sz="2000" b="1" dirty="0" smtClean="0"/>
              <a:t>Doria </a:t>
            </a:r>
            <a:r>
              <a:rPr lang="it-IT" sz="2000" dirty="0" smtClean="0"/>
              <a:t>(INFN, Napoli), </a:t>
            </a:r>
          </a:p>
          <a:p>
            <a:pPr algn="ctr">
              <a:buNone/>
            </a:pPr>
            <a:r>
              <a:rPr lang="it-IT" sz="2000" dirty="0" smtClean="0"/>
              <a:t>Elisabetta Vilucchi (INFN, Laboratori Nazionali di Frascati)</a:t>
            </a:r>
            <a:endParaRPr lang="it-IT" sz="20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691FFB-0F8F-BC4D-A920-A124BF5A098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A.Doria - DPM Workshop - Edinburgh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943428" y="3483411"/>
            <a:ext cx="68652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rgbClr val="FF0000"/>
                </a:solidFill>
              </a:rPr>
              <a:t>Outline</a:t>
            </a:r>
            <a:r>
              <a:rPr lang="it-IT" sz="2400" dirty="0" smtClean="0">
                <a:solidFill>
                  <a:srgbClr val="FF0000"/>
                </a:solidFill>
              </a:rPr>
              <a:t> of the talk:</a:t>
            </a:r>
          </a:p>
          <a:p>
            <a:pPr>
              <a:buFont typeface="Arial" pitchFamily="34" charset="0"/>
              <a:buChar char="•"/>
            </a:pPr>
            <a:r>
              <a:rPr lang="it-IT" sz="2400" dirty="0" smtClean="0"/>
              <a:t> DPM in Italy</a:t>
            </a:r>
          </a:p>
          <a:p>
            <a:pPr>
              <a:buFont typeface="Arial" pitchFamily="34" charset="0"/>
              <a:buChar char="•"/>
            </a:pPr>
            <a:r>
              <a:rPr lang="it-IT" sz="2400" dirty="0" smtClean="0"/>
              <a:t> </a:t>
            </a:r>
            <a:r>
              <a:rPr lang="it-IT" sz="2400" dirty="0" err="1" smtClean="0"/>
              <a:t>Setup</a:t>
            </a:r>
            <a:r>
              <a:rPr lang="it-IT" sz="2400" dirty="0" smtClean="0"/>
              <a:t> at the DPM TIER2 </a:t>
            </a:r>
            <a:r>
              <a:rPr lang="it-IT" sz="2400" dirty="0" err="1" smtClean="0"/>
              <a:t>sites</a:t>
            </a:r>
            <a:endParaRPr lang="it-IT" sz="2400" dirty="0" smtClean="0"/>
          </a:p>
          <a:p>
            <a:pPr>
              <a:buFont typeface="Arial" pitchFamily="34" charset="0"/>
              <a:buChar char="•"/>
            </a:pPr>
            <a:r>
              <a:rPr lang="it-IT" sz="2400" dirty="0" smtClean="0"/>
              <a:t> </a:t>
            </a:r>
            <a:r>
              <a:rPr lang="it-IT" sz="2400" dirty="0" err="1" smtClean="0"/>
              <a:t>Setup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the EPEL </a:t>
            </a:r>
            <a:r>
              <a:rPr lang="it-IT" sz="2400" dirty="0" err="1" smtClean="0"/>
              <a:t>testbed</a:t>
            </a:r>
            <a:endParaRPr lang="it-IT" sz="2400" dirty="0" smtClean="0"/>
          </a:p>
          <a:p>
            <a:pPr>
              <a:buFont typeface="Arial" pitchFamily="34" charset="0"/>
              <a:buChar char="•"/>
            </a:pPr>
            <a:r>
              <a:rPr lang="it-IT" sz="2400" dirty="0" smtClean="0"/>
              <a:t> EPEL </a:t>
            </a:r>
            <a:r>
              <a:rPr lang="it-IT" sz="2400" dirty="0" err="1" smtClean="0"/>
              <a:t>testing</a:t>
            </a:r>
            <a:r>
              <a:rPr lang="it-IT" sz="2400" dirty="0" smtClean="0"/>
              <a:t> </a:t>
            </a:r>
            <a:r>
              <a:rPr lang="it-IT" sz="2400" dirty="0" err="1" smtClean="0"/>
              <a:t>activity</a:t>
            </a:r>
            <a:endParaRPr lang="it-IT" sz="2400" dirty="0" smtClean="0"/>
          </a:p>
          <a:p>
            <a:pPr>
              <a:buFont typeface="Arial" pitchFamily="34" charset="0"/>
              <a:buChar char="•"/>
            </a:pPr>
            <a:r>
              <a:rPr lang="it-IT" sz="2400" dirty="0" smtClean="0"/>
              <a:t> </a:t>
            </a:r>
            <a:r>
              <a:rPr lang="it-IT" sz="2400" dirty="0" err="1" smtClean="0"/>
              <a:t>Other</a:t>
            </a:r>
            <a:r>
              <a:rPr lang="it-IT" sz="2400" dirty="0" smtClean="0"/>
              <a:t> </a:t>
            </a:r>
            <a:r>
              <a:rPr lang="it-IT" sz="2400" dirty="0" err="1" smtClean="0"/>
              <a:t>activities</a:t>
            </a:r>
            <a:r>
              <a:rPr lang="it-IT" sz="2400" dirty="0" smtClean="0"/>
              <a:t> </a:t>
            </a:r>
            <a:r>
              <a:rPr lang="it-IT" sz="2400" dirty="0" err="1" smtClean="0"/>
              <a:t>related</a:t>
            </a:r>
            <a:r>
              <a:rPr lang="it-IT" sz="2400" dirty="0" smtClean="0"/>
              <a:t> </a:t>
            </a:r>
            <a:r>
              <a:rPr lang="it-IT" sz="2400" dirty="0" err="1" smtClean="0"/>
              <a:t>to</a:t>
            </a:r>
            <a:r>
              <a:rPr lang="it-IT" sz="2400" dirty="0" smtClean="0"/>
              <a:t> </a:t>
            </a:r>
            <a:r>
              <a:rPr lang="it-IT" sz="2400" dirty="0" err="1" smtClean="0"/>
              <a:t>storage</a:t>
            </a:r>
            <a:r>
              <a:rPr lang="it-IT" sz="2400" dirty="0" smtClean="0"/>
              <a:t> </a:t>
            </a:r>
            <a:r>
              <a:rPr lang="it-IT" sz="2400" dirty="0" err="1" smtClean="0"/>
              <a:t>access</a:t>
            </a:r>
            <a:r>
              <a:rPr lang="it-IT" sz="2400" dirty="0" smtClean="0"/>
              <a:t> in Italy </a:t>
            </a:r>
            <a:endParaRPr lang="it-IT" sz="2400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1518"/>
            <a:ext cx="8229600" cy="51691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“</a:t>
            </a:r>
            <a:r>
              <a:rPr lang="en-GB" sz="2400" i="1" dirty="0">
                <a:solidFill>
                  <a:srgbClr val="0070C0"/>
                </a:solidFill>
              </a:rPr>
              <a:t>PROOF-based analysis on the ATLAS Grid facilities: first experience with the </a:t>
            </a:r>
            <a:r>
              <a:rPr lang="en-GB" sz="2400" i="1" dirty="0" err="1">
                <a:solidFill>
                  <a:srgbClr val="0070C0"/>
                </a:solidFill>
              </a:rPr>
              <a:t>PoD</a:t>
            </a:r>
            <a:r>
              <a:rPr lang="en-GB" sz="2400" i="1" dirty="0">
                <a:solidFill>
                  <a:srgbClr val="0070C0"/>
                </a:solidFill>
              </a:rPr>
              <a:t>/</a:t>
            </a:r>
            <a:r>
              <a:rPr lang="en-GB" sz="2400" i="1" dirty="0" err="1">
                <a:solidFill>
                  <a:srgbClr val="0070C0"/>
                </a:solidFill>
              </a:rPr>
              <a:t>PanDa</a:t>
            </a:r>
            <a:r>
              <a:rPr lang="en-GB" sz="2400" i="1" dirty="0">
                <a:solidFill>
                  <a:srgbClr val="0070C0"/>
                </a:solidFill>
              </a:rPr>
              <a:t> plugin”</a:t>
            </a:r>
            <a:r>
              <a:rPr lang="en-GB" sz="2400" dirty="0">
                <a:solidFill>
                  <a:srgbClr val="0070C0"/>
                </a:solidFill>
              </a:rPr>
              <a:t>, </a:t>
            </a:r>
            <a:r>
              <a:rPr lang="en-US" sz="2400" dirty="0">
                <a:solidFill>
                  <a:srgbClr val="0070C0"/>
                </a:solidFill>
              </a:rPr>
              <a:t>E. </a:t>
            </a:r>
            <a:r>
              <a:rPr lang="en-US" sz="2400" dirty="0" err="1">
                <a:solidFill>
                  <a:srgbClr val="0070C0"/>
                </a:solidFill>
              </a:rPr>
              <a:t>Vilucchi</a:t>
            </a:r>
            <a:r>
              <a:rPr lang="en-US" sz="2400" dirty="0">
                <a:solidFill>
                  <a:srgbClr val="0070C0"/>
                </a:solidFill>
              </a:rPr>
              <a:t>, et al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  <a:endParaRPr lang="en-US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We presented this work at </a:t>
            </a:r>
            <a:r>
              <a:rPr lang="en-US" sz="2400" b="1" dirty="0" smtClean="0">
                <a:solidFill>
                  <a:srgbClr val="000000"/>
                </a:solidFill>
              </a:rPr>
              <a:t>CHEP2013</a:t>
            </a:r>
            <a:r>
              <a:rPr lang="en-US" sz="2400" dirty="0" smtClean="0">
                <a:solidFill>
                  <a:srgbClr val="000000"/>
                </a:solidFill>
              </a:rPr>
              <a:t> about the use of </a:t>
            </a:r>
            <a:r>
              <a:rPr lang="en-US" sz="2400" b="1" dirty="0" err="1" smtClean="0">
                <a:solidFill>
                  <a:srgbClr val="000000"/>
                </a:solidFill>
              </a:rPr>
              <a:t>PoD</a:t>
            </a:r>
            <a:r>
              <a:rPr lang="en-US" sz="2400" dirty="0" smtClean="0">
                <a:solidFill>
                  <a:srgbClr val="000000"/>
                </a:solidFill>
              </a:rPr>
              <a:t>, a tool enabling users to allocate a PROOF cluster on Grid resources to run </a:t>
            </a:r>
            <a:r>
              <a:rPr lang="en-US" sz="2400" dirty="0">
                <a:solidFill>
                  <a:srgbClr val="000000"/>
                </a:solidFill>
              </a:rPr>
              <a:t>their </a:t>
            </a:r>
            <a:r>
              <a:rPr lang="en-US" sz="2400" dirty="0" smtClean="0">
                <a:solidFill>
                  <a:srgbClr val="000000"/>
                </a:solidFill>
              </a:rPr>
              <a:t>analysis. 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We tested the new </a:t>
            </a:r>
            <a:r>
              <a:rPr lang="en-US" sz="2000" b="1" dirty="0" smtClean="0">
                <a:solidFill>
                  <a:srgbClr val="000000"/>
                </a:solidFill>
              </a:rPr>
              <a:t>Panda plugin for </a:t>
            </a:r>
            <a:r>
              <a:rPr lang="en-US" sz="2000" b="1" dirty="0" err="1" smtClean="0">
                <a:solidFill>
                  <a:srgbClr val="000000"/>
                </a:solidFill>
              </a:rPr>
              <a:t>PoD</a:t>
            </a:r>
            <a:r>
              <a:rPr lang="en-US" sz="2000" b="1" dirty="0" smtClean="0">
                <a:solidFill>
                  <a:srgbClr val="000000"/>
                </a:solidFill>
              </a:rPr>
              <a:t>,</a:t>
            </a:r>
            <a:r>
              <a:rPr lang="en-US" sz="2000" dirty="0" smtClean="0">
                <a:solidFill>
                  <a:srgbClr val="000000"/>
                </a:solidFill>
              </a:rPr>
              <a:t> using real analysis examples, in the ATLAS Italian cloud and at CERN.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We also run </a:t>
            </a:r>
            <a:r>
              <a:rPr lang="en-US" sz="2000" b="1" dirty="0" smtClean="0">
                <a:solidFill>
                  <a:srgbClr val="FF0000"/>
                </a:solidFill>
              </a:rPr>
              <a:t>performance tests </a:t>
            </a:r>
            <a:r>
              <a:rPr lang="en-US" sz="2000" dirty="0" smtClean="0">
                <a:solidFill>
                  <a:srgbClr val="FF0000"/>
                </a:solidFill>
              </a:rPr>
              <a:t>over the DPM, </a:t>
            </a:r>
            <a:r>
              <a:rPr lang="en-US" sz="2000" dirty="0" err="1" smtClean="0">
                <a:solidFill>
                  <a:srgbClr val="FF0000"/>
                </a:solidFill>
              </a:rPr>
              <a:t>StoRM</a:t>
            </a:r>
            <a:r>
              <a:rPr lang="en-US" sz="2000" dirty="0" smtClean="0">
                <a:solidFill>
                  <a:srgbClr val="FF0000"/>
                </a:solidFill>
              </a:rPr>
              <a:t>/GPFS and EOS storage systems and with different access protocols:</a:t>
            </a:r>
          </a:p>
          <a:p>
            <a:pPr lvl="2"/>
            <a:r>
              <a:rPr lang="en-US" sz="1800" dirty="0" err="1"/>
              <a:t>XRootD</a:t>
            </a:r>
            <a:r>
              <a:rPr lang="en-US" sz="1800" dirty="0"/>
              <a:t> both </a:t>
            </a:r>
            <a:r>
              <a:rPr lang="en-US" sz="1800" dirty="0" smtClean="0"/>
              <a:t>on LAN and WAN;</a:t>
            </a:r>
          </a:p>
          <a:p>
            <a:pPr lvl="2"/>
            <a:r>
              <a:rPr lang="en-US" sz="1800" dirty="0" smtClean="0"/>
              <a:t>file </a:t>
            </a:r>
            <a:r>
              <a:rPr lang="en-US" sz="1800" dirty="0"/>
              <a:t>protocol over </a:t>
            </a:r>
            <a:r>
              <a:rPr lang="en-US" sz="1800" dirty="0" err="1" smtClean="0"/>
              <a:t>StoRM</a:t>
            </a:r>
            <a:r>
              <a:rPr lang="en-US" sz="1800" dirty="0" smtClean="0"/>
              <a:t>/GPFS;</a:t>
            </a:r>
            <a:endParaRPr lang="en-US" sz="1800" dirty="0"/>
          </a:p>
          <a:p>
            <a:pPr lvl="2"/>
            <a:r>
              <a:rPr lang="en-US" sz="1800" dirty="0" err="1"/>
              <a:t>XRootD</a:t>
            </a:r>
            <a:r>
              <a:rPr lang="en-US" sz="1800" dirty="0"/>
              <a:t> on Storm/GPFS </a:t>
            </a:r>
            <a:r>
              <a:rPr lang="en-US" sz="1800" dirty="0" smtClean="0"/>
              <a:t>and EOS over WAN;</a:t>
            </a:r>
          </a:p>
          <a:p>
            <a:pPr lvl="2"/>
            <a:r>
              <a:rPr lang="en-US" sz="1800" dirty="0" smtClean="0"/>
              <a:t>FAX </a:t>
            </a:r>
            <a:r>
              <a:rPr lang="en-US" sz="1800" dirty="0"/>
              <a:t>infrastructure was tested for </a:t>
            </a:r>
            <a:r>
              <a:rPr lang="en-US" sz="1800" dirty="0" err="1"/>
              <a:t>XRootD</a:t>
            </a:r>
            <a:r>
              <a:rPr lang="en-US" sz="1800" dirty="0"/>
              <a:t> </a:t>
            </a:r>
            <a:r>
              <a:rPr lang="en-US" sz="1800" dirty="0" smtClean="0"/>
              <a:t>access;</a:t>
            </a:r>
          </a:p>
          <a:p>
            <a:pPr lvl="2"/>
            <a:r>
              <a:rPr lang="en-US" sz="1800" dirty="0" smtClean="0"/>
              <a:t>Few </a:t>
            </a:r>
            <a:r>
              <a:rPr lang="en-US" sz="1800" dirty="0"/>
              <a:t>tests of </a:t>
            </a:r>
            <a:r>
              <a:rPr lang="en-US" sz="1800" i="1" dirty="0"/>
              <a:t>root</a:t>
            </a:r>
            <a:r>
              <a:rPr lang="en-US" sz="1800" dirty="0"/>
              <a:t> access with HTTP for DPM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13658" y="18768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rgbClr val="002060"/>
                </a:solidFill>
              </a:rPr>
              <a:t>PROOF on Demand (</a:t>
            </a:r>
            <a:r>
              <a:rPr lang="en-US" sz="4000" dirty="0" err="1" smtClean="0">
                <a:solidFill>
                  <a:srgbClr val="002060"/>
                </a:solidFill>
              </a:rPr>
              <a:t>PoD</a:t>
            </a:r>
            <a:r>
              <a:rPr lang="en-US" sz="4000" dirty="0" smtClean="0">
                <a:solidFill>
                  <a:srgbClr val="002060"/>
                </a:solidFill>
              </a:rPr>
              <a:t>) and tests with FAX in the ATLAS IT cloud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691FFB-0F8F-BC4D-A920-A124BF5A098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err="1" smtClean="0"/>
              <a:t>A.Doria</a:t>
            </a:r>
            <a:r>
              <a:rPr lang="en-US" dirty="0" smtClean="0"/>
              <a:t> - DPM Workshop - Edinburgh</a:t>
            </a:r>
            <a:endParaRPr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28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E40FF61-9A76-7645-AEA6-3B345A584BC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783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90"/>
                </a:solidFill>
              </a:rPr>
              <a:t>Results of local data access tests</a:t>
            </a:r>
            <a:endParaRPr lang="en-US" sz="4000" dirty="0">
              <a:solidFill>
                <a:srgbClr val="00009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477240" y="2941982"/>
            <a:ext cx="6669694" cy="3564228"/>
            <a:chOff x="2474306" y="2935632"/>
            <a:chExt cx="6669694" cy="3564228"/>
          </a:xfrm>
        </p:grpSpPr>
        <p:pic>
          <p:nvPicPr>
            <p:cNvPr id="19" name="Picture 18" descr="Cal_Max_MBs_Local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4306" y="2935632"/>
              <a:ext cx="6669694" cy="3564228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3998570" y="3143411"/>
              <a:ext cx="2058246" cy="1325065"/>
              <a:chOff x="3125487" y="2966110"/>
              <a:chExt cx="2141693" cy="132506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125487" y="2966110"/>
                <a:ext cx="2118908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Calibration and DS1 at CNAF</a:t>
                </a:r>
                <a:endParaRPr lang="en-US" sz="1100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136880" y="4029565"/>
                <a:ext cx="2118909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Calibration and DS1 at CERN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148271" y="3502199"/>
                <a:ext cx="2118909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Calibration and DS1 at Roma1</a:t>
                </a:r>
                <a:endParaRPr lang="en-US" sz="1100" b="1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148272" y="3763809"/>
                <a:ext cx="2118908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Calibration and DS2 at Roma1</a:t>
                </a:r>
                <a:endParaRPr lang="en-US" sz="1100" b="1" dirty="0"/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21896" y="952606"/>
            <a:ext cx="900367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Calibration tool performs only d</a:t>
            </a:r>
            <a:r>
              <a:rPr lang="en-US" sz="2000" dirty="0" smtClean="0">
                <a:solidFill>
                  <a:srgbClr val="000000"/>
                </a:solidFill>
              </a:rPr>
              <a:t>ata </a:t>
            </a:r>
            <a:r>
              <a:rPr lang="en-US" sz="2000" dirty="0">
                <a:solidFill>
                  <a:srgbClr val="000000"/>
                </a:solidFill>
              </a:rPr>
              <a:t>access </a:t>
            </a:r>
            <a:r>
              <a:rPr lang="en-US" dirty="0"/>
              <a:t>(no computation load): 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000000"/>
                </a:solidFill>
              </a:rPr>
              <a:t>It’s </a:t>
            </a:r>
            <a:r>
              <a:rPr lang="en-US" dirty="0"/>
              <a:t>a PROOF job </a:t>
            </a:r>
            <a:r>
              <a:rPr lang="en-US" dirty="0">
                <a:solidFill>
                  <a:srgbClr val="000000"/>
                </a:solidFill>
              </a:rPr>
              <a:t>reading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the whole content of each entry of the </a:t>
            </a:r>
            <a:r>
              <a:rPr lang="en-US" dirty="0" err="1"/>
              <a:t>TTrees</a:t>
            </a:r>
            <a:r>
              <a:rPr lang="en-US" dirty="0"/>
              <a:t> from the files. 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To check </a:t>
            </a:r>
            <a:r>
              <a:rPr lang="en-US" dirty="0">
                <a:solidFill>
                  <a:srgbClr val="000000"/>
                </a:solidFill>
              </a:rPr>
              <a:t>the site efficiency before to run analysis with </a:t>
            </a:r>
            <a:r>
              <a:rPr lang="en-US" dirty="0" err="1" smtClean="0">
                <a:solidFill>
                  <a:srgbClr val="000000"/>
                </a:solidFill>
              </a:rPr>
              <a:t>PoD</a:t>
            </a:r>
            <a:r>
              <a:rPr lang="en-US" dirty="0" smtClean="0">
                <a:solidFill>
                  <a:srgbClr val="000000"/>
                </a:solidFill>
              </a:rPr>
              <a:t>;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To obtain </a:t>
            </a:r>
            <a:r>
              <a:rPr lang="en-US" dirty="0">
                <a:solidFill>
                  <a:srgbClr val="000000"/>
                </a:solidFill>
              </a:rPr>
              <a:t>an upper limit on the performance in terms of MB/s as a function of number of used worker nodes. </a:t>
            </a: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Sample </a:t>
            </a:r>
            <a:r>
              <a:rPr lang="en-US" sz="2000" dirty="0"/>
              <a:t>datasets  of real analysis used as input with </a:t>
            </a:r>
            <a:r>
              <a:rPr lang="en-US" sz="2000" dirty="0" err="1"/>
              <a:t>PoD</a:t>
            </a:r>
            <a:endParaRPr lang="en-US" sz="2000" dirty="0"/>
          </a:p>
          <a:p>
            <a:pPr marL="742950" lvl="1" indent="-285750">
              <a:buFont typeface="Lucida Grande"/>
              <a:buChar char="-"/>
            </a:pPr>
            <a:r>
              <a:rPr lang="en-US" i="1" dirty="0"/>
              <a:t>DS1 (100 files)</a:t>
            </a:r>
            <a:r>
              <a:rPr lang="en-US" dirty="0"/>
              <a:t>, </a:t>
            </a:r>
            <a:r>
              <a:rPr lang="en-US" i="1" dirty="0"/>
              <a:t>DS2 (300 files):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standard </a:t>
            </a:r>
            <a:r>
              <a:rPr lang="en-US" i="1" dirty="0">
                <a:solidFill>
                  <a:srgbClr val="FF0000"/>
                </a:solidFill>
              </a:rPr>
              <a:t>D3PD</a:t>
            </a:r>
            <a:r>
              <a:rPr lang="en-US" dirty="0">
                <a:solidFill>
                  <a:srgbClr val="FF0000"/>
                </a:solidFill>
              </a:rPr>
              <a:t> dataset (~100KB per event)</a:t>
            </a:r>
            <a:r>
              <a:rPr lang="en-US" dirty="0"/>
              <a:t>.</a:t>
            </a:r>
          </a:p>
          <a:p>
            <a:pPr marL="742950" lvl="1" indent="-285750">
              <a:buFont typeface="Lucida Grande"/>
              <a:buChar char="-"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-2559" y="3236119"/>
            <a:ext cx="299680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it-IT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STORM/GPFS </a:t>
            </a:r>
            <a:r>
              <a:rPr lang="en-GB" dirty="0"/>
              <a:t>and EOS have comparable performance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EOS and GPFS file</a:t>
            </a:r>
            <a:r>
              <a:rPr lang="en-GB" dirty="0" smtClean="0"/>
              <a:t> access perform better, but </a:t>
            </a:r>
            <a:r>
              <a:rPr lang="en-US" dirty="0" smtClean="0"/>
              <a:t>the difference with DPM </a:t>
            </a:r>
            <a:r>
              <a:rPr lang="en-US" dirty="0" err="1" smtClean="0"/>
              <a:t>XRootD</a:t>
            </a:r>
            <a:r>
              <a:rPr lang="en-US" dirty="0" smtClean="0"/>
              <a:t> is only about 25%;</a:t>
            </a:r>
          </a:p>
          <a:p>
            <a:pPr lvl="1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594594" y="6237965"/>
            <a:ext cx="447185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/>
                <a:cs typeface="Comic Sans MS"/>
              </a:rPr>
              <a:t>Max MB/s in function of number of workers  </a:t>
            </a:r>
            <a:endParaRPr lang="en-US" sz="1600" dirty="0">
              <a:latin typeface="Comic Sans MS"/>
              <a:cs typeface="Comic Sans M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10467" y="3406457"/>
            <a:ext cx="20363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Calibration and DS2 at CNAF</a:t>
            </a:r>
            <a:endParaRPr lang="en-US" sz="1100" b="1" dirty="0"/>
          </a:p>
        </p:txBody>
      </p:sp>
      <p:sp>
        <p:nvSpPr>
          <p:cNvPr id="20" name="Segnaposto piè di pagina 13"/>
          <p:cNvSpPr>
            <a:spLocks noGrp="1"/>
          </p:cNvSpPr>
          <p:nvPr>
            <p:ph type="ftr" sz="quarter" idx="11"/>
          </p:nvPr>
        </p:nvSpPr>
        <p:spPr>
          <a:xfrm>
            <a:off x="2218158" y="6356350"/>
            <a:ext cx="2895600" cy="365125"/>
          </a:xfrm>
        </p:spPr>
        <p:txBody>
          <a:bodyPr/>
          <a:lstStyle/>
          <a:p>
            <a:r>
              <a:rPr lang="en-US" dirty="0" err="1" smtClean="0"/>
              <a:t>A.Doria</a:t>
            </a:r>
            <a:r>
              <a:rPr lang="en-US" dirty="0" smtClean="0"/>
              <a:t> - DPM Workshop - Edinburgh</a:t>
            </a:r>
            <a:endParaRPr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67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47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Analysis tests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E40FF61-9A76-7645-AEA6-3B345A584BC2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823047" y="2744790"/>
            <a:ext cx="6322144" cy="3378500"/>
            <a:chOff x="2792618" y="1768800"/>
            <a:chExt cx="6322144" cy="3378500"/>
          </a:xfrm>
        </p:grpSpPr>
        <p:pic>
          <p:nvPicPr>
            <p:cNvPr id="5" name="Picture 4" descr="PoD_Max_MBs_A1_Local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2618" y="1768800"/>
              <a:ext cx="6322144" cy="3378500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4210593" y="2050787"/>
              <a:ext cx="1870466" cy="1072358"/>
              <a:chOff x="4210593" y="2050787"/>
              <a:chExt cx="1870466" cy="107235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4225530" y="2050787"/>
                <a:ext cx="1855529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Analysis 1 and DS1 at CERN</a:t>
                </a:r>
                <a:endParaRPr lang="en-US" sz="1100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210593" y="2465472"/>
                <a:ext cx="1855529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Analysis 1 and DS1 at CNAF</a:t>
                </a:r>
                <a:endParaRPr lang="en-US" sz="1100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225530" y="2861535"/>
                <a:ext cx="1855529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Analysis 1 and DS1 at Roma1</a:t>
                </a:r>
                <a:endParaRPr lang="en-US" sz="1100" b="1" dirty="0"/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3474767" y="6056210"/>
            <a:ext cx="544253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/>
                <a:cs typeface="Comic Sans MS"/>
              </a:rPr>
              <a:t>Max MB/s versus number of workers running analysis 1</a:t>
            </a:r>
            <a:endParaRPr lang="en-US" sz="1600" dirty="0"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4737" y="898709"/>
            <a:ext cx="866620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A</a:t>
            </a:r>
            <a:r>
              <a:rPr lang="en-US" dirty="0" smtClean="0"/>
              <a:t>nalysis tests with three  </a:t>
            </a:r>
            <a:r>
              <a:rPr lang="en-US" dirty="0" smtClean="0">
                <a:solidFill>
                  <a:srgbClr val="FF0000"/>
                </a:solidFill>
              </a:rPr>
              <a:t>real analyses</a:t>
            </a:r>
            <a:r>
              <a:rPr lang="en-US" dirty="0" smtClean="0"/>
              <a:t>,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on different input datasets (D3PD, user-defined  </a:t>
            </a:r>
            <a:r>
              <a:rPr lang="en-US" dirty="0" err="1" smtClean="0"/>
              <a:t>ntuples</a:t>
            </a:r>
            <a:r>
              <a:rPr lang="en-US" dirty="0" smtClean="0"/>
              <a:t>)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/>
              <a:t>w</a:t>
            </a:r>
            <a:r>
              <a:rPr lang="en-US" dirty="0" smtClean="0"/>
              <a:t>ith different event processing load.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I/O performance scalability at CERN, CNAF, Roma1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Compared with the results of the calibration, in this analysis the weight of the additional event processing is about 16%.</a:t>
            </a: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err="1" smtClean="0"/>
              <a:t>A.Doria</a:t>
            </a:r>
            <a:r>
              <a:rPr lang="en-US" dirty="0" smtClean="0"/>
              <a:t> - DPM Workshop - Edinburgh</a:t>
            </a:r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54004" y="3035819"/>
            <a:ext cx="28701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he performance scales linearly in a cluster up to 100 WNs, no bottleneck found due to data access.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Some </a:t>
            </a:r>
            <a:r>
              <a:rPr lang="en-US" dirty="0"/>
              <a:t>preliminary tests </a:t>
            </a:r>
            <a:r>
              <a:rPr lang="en-US" dirty="0" smtClean="0"/>
              <a:t>with http protocol gave slightly </a:t>
            </a:r>
            <a:r>
              <a:rPr lang="en-US" dirty="0"/>
              <a:t>lower </a:t>
            </a:r>
            <a:r>
              <a:rPr lang="en-US" dirty="0" smtClean="0"/>
              <a:t>performance, </a:t>
            </a:r>
            <a:r>
              <a:rPr lang="en-US" dirty="0"/>
              <a:t>but comparable with </a:t>
            </a:r>
            <a:r>
              <a:rPr lang="en-US" dirty="0" err="1" smtClean="0"/>
              <a:t>XRootD</a:t>
            </a:r>
            <a:r>
              <a:rPr lang="en-US" dirty="0" smtClean="0">
                <a:solidFill>
                  <a:srgbClr val="127435"/>
                </a:solidFill>
              </a:rPr>
              <a:t>.</a:t>
            </a:r>
            <a:endParaRPr lang="en-US" dirty="0">
              <a:solidFill>
                <a:srgbClr val="127435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42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395201" y="2266382"/>
            <a:ext cx="4580354" cy="2511569"/>
            <a:chOff x="4047120" y="1231506"/>
            <a:chExt cx="5096880" cy="2743115"/>
          </a:xfrm>
        </p:grpSpPr>
        <p:pic>
          <p:nvPicPr>
            <p:cNvPr id="7" name="Picture 6" descr="PoD_Max_MBs_A1_Remote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120" y="1231506"/>
              <a:ext cx="5096880" cy="2743115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5230309" y="1419608"/>
              <a:ext cx="2630690" cy="983205"/>
              <a:chOff x="5014434" y="1428581"/>
              <a:chExt cx="2775796" cy="1030106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5014434" y="1428581"/>
                <a:ext cx="2775796" cy="29935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Analysis 1 at CNAF and DS1 at Napoli</a:t>
                </a:r>
                <a:endParaRPr lang="en-US" sz="1100" b="1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047278" y="1791936"/>
                <a:ext cx="2572280" cy="2740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Analysis 1 at CNAF, DS1 at Roma1</a:t>
                </a:r>
                <a:endParaRPr lang="en-US" sz="1100" b="1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047279" y="2159329"/>
                <a:ext cx="2495848" cy="29935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Analysis 1 at Roma1, DS1 at CNAF</a:t>
                </a:r>
                <a:endParaRPr lang="en-US" sz="1100" b="1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Remote </a:t>
            </a:r>
            <a:r>
              <a:rPr lang="en-US" dirty="0" err="1" smtClean="0"/>
              <a:t>XRootD</a:t>
            </a:r>
            <a:r>
              <a:rPr lang="en-US" dirty="0" smtClean="0"/>
              <a:t> access over WAN</a:t>
            </a:r>
            <a:br>
              <a:rPr lang="en-US" dirty="0" smtClean="0"/>
            </a:br>
            <a:r>
              <a:rPr lang="en-US" dirty="0" smtClean="0"/>
              <a:t>and FAX infrastructure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FF61-9A76-7645-AEA6-3B345A584BC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342" y="1413534"/>
            <a:ext cx="4646057" cy="510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/>
              <a:t>We run </a:t>
            </a:r>
            <a:r>
              <a:rPr lang="en-US" sz="2200" dirty="0" smtClean="0"/>
              <a:t>analyses </a:t>
            </a:r>
            <a:r>
              <a:rPr lang="en-US" sz="2200" dirty="0"/>
              <a:t>with </a:t>
            </a:r>
            <a:r>
              <a:rPr lang="en-US" sz="2200" dirty="0" smtClean="0"/>
              <a:t>PROOF cluster and input </a:t>
            </a:r>
            <a:r>
              <a:rPr lang="en-US" sz="2200" dirty="0"/>
              <a:t>datasets in different </a:t>
            </a:r>
            <a:r>
              <a:rPr lang="en-US" sz="2200" dirty="0" smtClean="0"/>
              <a:t>sites.</a:t>
            </a:r>
            <a:endParaRPr lang="en-US" sz="2200" dirty="0"/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Direct </a:t>
            </a:r>
            <a:r>
              <a:rPr lang="en-US" sz="2000" dirty="0" err="1" smtClean="0">
                <a:solidFill>
                  <a:srgbClr val="FF0000"/>
                </a:solidFill>
              </a:rPr>
              <a:t>XRootD</a:t>
            </a:r>
            <a:r>
              <a:rPr lang="en-US" sz="2000" dirty="0" smtClean="0">
                <a:solidFill>
                  <a:srgbClr val="FF0000"/>
                </a:solidFill>
              </a:rPr>
              <a:t> access (without </a:t>
            </a:r>
            <a:r>
              <a:rPr lang="en-US" sz="2000" i="1" dirty="0" smtClean="0">
                <a:solidFill>
                  <a:srgbClr val="FF0000"/>
                </a:solidFill>
              </a:rPr>
              <a:t>FAX</a:t>
            </a:r>
            <a:r>
              <a:rPr lang="en-US" sz="2000" dirty="0" smtClean="0">
                <a:solidFill>
                  <a:srgbClr val="FF0000"/>
                </a:solidFill>
              </a:rPr>
              <a:t>);</a:t>
            </a:r>
            <a:endParaRPr lang="en-US" sz="2000" dirty="0">
              <a:solidFill>
                <a:srgbClr val="FF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FAX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redirection.</a:t>
            </a:r>
          </a:p>
          <a:p>
            <a:pPr marL="285750" indent="-285750">
              <a:buFont typeface="Arial"/>
              <a:buChar char="•"/>
            </a:pPr>
            <a:r>
              <a:rPr lang="en-US" sz="2200" i="1" dirty="0" smtClean="0"/>
              <a:t>FAX</a:t>
            </a:r>
            <a:r>
              <a:rPr lang="en-US" sz="2200" dirty="0" smtClean="0"/>
              <a:t> </a:t>
            </a:r>
            <a:r>
              <a:rPr lang="en-US" sz="2200" dirty="0"/>
              <a:t>works smoothly. Accessing, through a central </a:t>
            </a:r>
            <a:r>
              <a:rPr lang="en-US" sz="2200" i="1" dirty="0"/>
              <a:t>FAX</a:t>
            </a:r>
            <a:r>
              <a:rPr lang="en-US" sz="2200" dirty="0"/>
              <a:t> redirector, to an input container </a:t>
            </a:r>
            <a:r>
              <a:rPr lang="en-US" sz="2200" dirty="0" smtClean="0"/>
              <a:t>distributed  </a:t>
            </a:r>
            <a:r>
              <a:rPr lang="en-US" sz="2200" dirty="0"/>
              <a:t>across different sites, the request is forwarded to the appropriate storage elements, </a:t>
            </a:r>
            <a:r>
              <a:rPr lang="en-US" sz="2200" dirty="0" smtClean="0"/>
              <a:t>selecting the    </a:t>
            </a:r>
            <a:r>
              <a:rPr lang="en-US" sz="2200" dirty="0"/>
              <a:t>local </a:t>
            </a:r>
            <a:r>
              <a:rPr lang="en-US" sz="2200" dirty="0" smtClean="0"/>
              <a:t>Storage </a:t>
            </a:r>
            <a:r>
              <a:rPr lang="en-US" sz="2200" dirty="0"/>
              <a:t>when </a:t>
            </a:r>
            <a:r>
              <a:rPr lang="en-US" sz="2200" dirty="0" smtClean="0"/>
              <a:t>possible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the </a:t>
            </a:r>
            <a:r>
              <a:rPr lang="en-US" sz="2200" dirty="0"/>
              <a:t>mechanism is transparent for the user</a:t>
            </a:r>
            <a:r>
              <a:rPr lang="en-US" sz="22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Performance depends on network connections.</a:t>
            </a:r>
            <a:endParaRPr lang="en-US" sz="2200" dirty="0"/>
          </a:p>
        </p:txBody>
      </p:sp>
      <p:sp>
        <p:nvSpPr>
          <p:cNvPr id="21" name="TextBox 20"/>
          <p:cNvSpPr txBox="1"/>
          <p:nvPr/>
        </p:nvSpPr>
        <p:spPr>
          <a:xfrm>
            <a:off x="5055444" y="4730920"/>
            <a:ext cx="3609585" cy="58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/>
                <a:cs typeface="Comic Sans MS"/>
              </a:rPr>
              <a:t>Max MB/s in function of </a:t>
            </a:r>
            <a:r>
              <a:rPr lang="en-US" sz="1600" dirty="0" smtClean="0">
                <a:latin typeface="Comic Sans MS"/>
                <a:cs typeface="Comic Sans MS"/>
              </a:rPr>
              <a:t># of WNs </a:t>
            </a:r>
          </a:p>
          <a:p>
            <a:r>
              <a:rPr lang="en-US" sz="1600" dirty="0" smtClean="0">
                <a:latin typeface="Comic Sans MS"/>
                <a:cs typeface="Comic Sans MS"/>
              </a:rPr>
              <a:t>for </a:t>
            </a:r>
            <a:r>
              <a:rPr lang="en-US" sz="1600" dirty="0">
                <a:latin typeface="Comic Sans MS"/>
                <a:cs typeface="Comic Sans MS"/>
              </a:rPr>
              <a:t>analysis 1 with DS1 over WAN </a:t>
            </a:r>
          </a:p>
        </p:txBody>
      </p:sp>
      <p:sp>
        <p:nvSpPr>
          <p:cNvPr id="18" name="Segnaposto piè di pagina 1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err="1" smtClean="0"/>
              <a:t>A.Doria</a:t>
            </a:r>
            <a:r>
              <a:rPr lang="en-US" dirty="0" smtClean="0"/>
              <a:t> - DPM Workshop - Edinburgh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81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WebDAV/http  </a:t>
            </a:r>
            <a:r>
              <a:rPr lang="it-IT" dirty="0" err="1"/>
              <a:t>F</a:t>
            </a:r>
            <a:r>
              <a:rPr lang="it-IT" dirty="0" err="1" smtClean="0"/>
              <a:t>ederation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An http(s) </a:t>
            </a:r>
            <a:r>
              <a:rPr lang="it-IT" dirty="0" err="1" smtClean="0">
                <a:solidFill>
                  <a:srgbClr val="FF0000"/>
                </a:solidFill>
              </a:rPr>
              <a:t>redirector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has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been</a:t>
            </a:r>
            <a:r>
              <a:rPr lang="it-IT" dirty="0" smtClean="0">
                <a:solidFill>
                  <a:srgbClr val="FF0000"/>
                </a:solidFill>
              </a:rPr>
              <a:t>  </a:t>
            </a:r>
            <a:r>
              <a:rPr lang="it-IT" dirty="0" err="1" smtClean="0">
                <a:solidFill>
                  <a:srgbClr val="FF0000"/>
                </a:solidFill>
              </a:rPr>
              <a:t>installed</a:t>
            </a:r>
            <a:r>
              <a:rPr lang="it-IT" dirty="0" smtClean="0">
                <a:solidFill>
                  <a:srgbClr val="FF0000"/>
                </a:solidFill>
              </a:rPr>
              <a:t> at  CNAF. </a:t>
            </a:r>
          </a:p>
          <a:p>
            <a:r>
              <a:rPr lang="it-IT" dirty="0" err="1" smtClean="0"/>
              <a:t>Deployed</a:t>
            </a:r>
            <a:r>
              <a:rPr lang="it-IT" dirty="0" smtClean="0"/>
              <a:t> with </a:t>
            </a:r>
            <a:r>
              <a:rPr lang="it-IT" dirty="0" err="1" smtClean="0"/>
              <a:t>Storm</a:t>
            </a:r>
            <a:r>
              <a:rPr lang="it-IT" dirty="0" smtClean="0"/>
              <a:t> on a test </a:t>
            </a:r>
            <a:r>
              <a:rPr lang="it-IT" dirty="0" err="1" smtClean="0"/>
              <a:t>endpoint</a:t>
            </a:r>
            <a:endParaRPr lang="it-IT" dirty="0" smtClean="0"/>
          </a:p>
          <a:p>
            <a:pPr lvl="1"/>
            <a:r>
              <a:rPr lang="it-IT" dirty="0" smtClean="0"/>
              <a:t>http(s) in </a:t>
            </a:r>
            <a:r>
              <a:rPr lang="it-IT" dirty="0" err="1" smtClean="0"/>
              <a:t>Storm</a:t>
            </a:r>
            <a:r>
              <a:rPr lang="it-IT" dirty="0" smtClean="0"/>
              <a:t> </a:t>
            </a:r>
            <a:r>
              <a:rPr lang="it-IT" dirty="0" err="1" smtClean="0"/>
              <a:t>now</a:t>
            </a:r>
            <a:r>
              <a:rPr lang="it-IT" dirty="0" smtClean="0"/>
              <a:t> </a:t>
            </a:r>
            <a:r>
              <a:rPr lang="it-IT" dirty="0" err="1" smtClean="0"/>
              <a:t>supports</a:t>
            </a:r>
            <a:r>
              <a:rPr lang="it-IT" dirty="0" smtClean="0"/>
              <a:t> WebDAV</a:t>
            </a:r>
          </a:p>
          <a:p>
            <a:r>
              <a:rPr lang="it-IT" dirty="0" smtClean="0"/>
              <a:t>With DPM the http(s) </a:t>
            </a:r>
            <a:r>
              <a:rPr lang="it-IT" dirty="0" err="1" smtClean="0"/>
              <a:t>access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already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tested</a:t>
            </a:r>
            <a:r>
              <a:rPr lang="it-IT" dirty="0" smtClean="0"/>
              <a:t> and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works</a:t>
            </a:r>
            <a:r>
              <a:rPr lang="it-IT" dirty="0" smtClean="0"/>
              <a:t> </a:t>
            </a:r>
            <a:r>
              <a:rPr lang="it-IT" dirty="0" err="1" smtClean="0"/>
              <a:t>without</a:t>
            </a:r>
            <a:r>
              <a:rPr lang="it-IT" dirty="0" smtClean="0"/>
              <a:t> </a:t>
            </a:r>
            <a:r>
              <a:rPr lang="it-IT" dirty="0" err="1" smtClean="0"/>
              <a:t>problems</a:t>
            </a:r>
            <a:r>
              <a:rPr lang="it-IT" dirty="0" smtClean="0"/>
              <a:t>. </a:t>
            </a:r>
          </a:p>
          <a:p>
            <a:r>
              <a:rPr lang="it-IT" dirty="0" smtClean="0"/>
              <a:t>The LFC interface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enabled</a:t>
            </a:r>
            <a:r>
              <a:rPr lang="it-IT" dirty="0" smtClean="0"/>
              <a:t> for the http </a:t>
            </a:r>
            <a:r>
              <a:rPr lang="it-IT" dirty="0" err="1" smtClean="0"/>
              <a:t>redirector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Which</a:t>
            </a:r>
            <a:r>
              <a:rPr lang="it-IT" dirty="0" smtClean="0"/>
              <a:t> LFC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addressed</a:t>
            </a:r>
            <a:r>
              <a:rPr lang="it-IT" dirty="0" smtClean="0"/>
              <a:t>? </a:t>
            </a:r>
            <a:r>
              <a:rPr lang="it-IT" smtClean="0"/>
              <a:t>CERN </a:t>
            </a:r>
            <a:r>
              <a:rPr lang="it-IT" dirty="0" smtClean="0"/>
              <a:t>or CNAF?</a:t>
            </a:r>
          </a:p>
          <a:p>
            <a:r>
              <a:rPr lang="it-IT" dirty="0" err="1" smtClean="0"/>
              <a:t>When</a:t>
            </a:r>
            <a:r>
              <a:rPr lang="it-IT" dirty="0" smtClean="0"/>
              <a:t> ATLAS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switch</a:t>
            </a:r>
            <a:r>
              <a:rPr lang="it-IT" dirty="0" smtClean="0"/>
              <a:t> from LFC to </a:t>
            </a:r>
            <a:r>
              <a:rPr lang="it-IT" dirty="0" err="1" smtClean="0"/>
              <a:t>Rucio</a:t>
            </a:r>
            <a:r>
              <a:rPr lang="it-IT" dirty="0" smtClean="0"/>
              <a:t>, a </a:t>
            </a:r>
            <a:r>
              <a:rPr lang="it-IT" dirty="0" err="1" smtClean="0"/>
              <a:t>plugin</a:t>
            </a:r>
            <a:r>
              <a:rPr lang="it-IT" dirty="0" smtClean="0"/>
              <a:t> </a:t>
            </a:r>
            <a:r>
              <a:rPr lang="it-IT" dirty="0" err="1" smtClean="0"/>
              <a:t>interface</a:t>
            </a:r>
            <a:r>
              <a:rPr lang="it-IT" dirty="0" smtClean="0"/>
              <a:t> for </a:t>
            </a:r>
            <a:r>
              <a:rPr lang="it-IT" dirty="0" err="1" smtClean="0"/>
              <a:t>Rucio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be </a:t>
            </a:r>
            <a:r>
              <a:rPr lang="it-IT" dirty="0" err="1" smtClean="0"/>
              <a:t>needed</a:t>
            </a:r>
            <a:r>
              <a:rPr lang="it-IT" dirty="0" smtClean="0"/>
              <a:t> .</a:t>
            </a:r>
          </a:p>
          <a:p>
            <a:r>
              <a:rPr lang="it-IT" dirty="0" err="1" smtClean="0"/>
              <a:t>Shortly</a:t>
            </a:r>
            <a:r>
              <a:rPr lang="it-IT" dirty="0" smtClean="0"/>
              <a:t> the </a:t>
            </a:r>
            <a:r>
              <a:rPr lang="it-IT" dirty="0" err="1" smtClean="0"/>
              <a:t>redirector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/>
              <a:t> </a:t>
            </a:r>
            <a:r>
              <a:rPr lang="it-IT" dirty="0" smtClean="0"/>
              <a:t>use the production </a:t>
            </a:r>
            <a:r>
              <a:rPr lang="it-IT" dirty="0" err="1" smtClean="0"/>
              <a:t>endpoint</a:t>
            </a:r>
            <a:r>
              <a:rPr lang="it-IT" dirty="0" smtClean="0"/>
              <a:t> at CNAF. </a:t>
            </a:r>
          </a:p>
          <a:p>
            <a:pPr lvl="1"/>
            <a:r>
              <a:rPr lang="it-IT" dirty="0" smtClean="0"/>
              <a:t>DPM </a:t>
            </a:r>
            <a:r>
              <a:rPr lang="it-IT" dirty="0" err="1" smtClean="0"/>
              <a:t>sites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be ready to join the http(s) </a:t>
            </a:r>
            <a:r>
              <a:rPr lang="it-IT" dirty="0" err="1" smtClean="0"/>
              <a:t>federation</a:t>
            </a:r>
            <a:r>
              <a:rPr lang="it-IT" dirty="0" smtClean="0"/>
              <a:t>.</a:t>
            </a:r>
          </a:p>
          <a:p>
            <a:r>
              <a:rPr lang="it-IT" dirty="0" smtClean="0"/>
              <a:t>No </a:t>
            </a:r>
            <a:r>
              <a:rPr lang="it-IT" dirty="0" err="1" smtClean="0"/>
              <a:t>monitoring</a:t>
            </a:r>
            <a:r>
              <a:rPr lang="it-IT" dirty="0" smtClean="0"/>
              <a:t> </a:t>
            </a:r>
            <a:r>
              <a:rPr lang="it-IT" dirty="0" err="1" smtClean="0"/>
              <a:t>yet</a:t>
            </a:r>
            <a:endParaRPr lang="it-IT" dirty="0" smtClean="0"/>
          </a:p>
          <a:p>
            <a:r>
              <a:rPr lang="it-IT" dirty="0" smtClean="0"/>
              <a:t>To be </a:t>
            </a:r>
            <a:r>
              <a:rPr lang="it-IT" dirty="0" err="1" smtClean="0"/>
              <a:t>tested</a:t>
            </a:r>
            <a:r>
              <a:rPr lang="it-IT" dirty="0" smtClean="0"/>
              <a:t> with ROOT</a:t>
            </a:r>
          </a:p>
          <a:p>
            <a:pPr lvl="1"/>
            <a:r>
              <a:rPr lang="it-IT" dirty="0"/>
              <a:t>t</a:t>
            </a:r>
            <a:r>
              <a:rPr lang="it-IT" dirty="0" smtClean="0"/>
              <a:t>he ROOT </a:t>
            </a:r>
            <a:r>
              <a:rPr lang="it-IT" dirty="0" err="1" smtClean="0"/>
              <a:t>support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limited</a:t>
            </a:r>
            <a:r>
              <a:rPr lang="it-IT" dirty="0" smtClean="0"/>
              <a:t> </a:t>
            </a:r>
            <a:r>
              <a:rPr lang="it-IT" dirty="0" err="1" smtClean="0"/>
              <a:t>until</a:t>
            </a:r>
            <a:r>
              <a:rPr lang="it-IT" dirty="0" smtClean="0"/>
              <a:t> </a:t>
            </a:r>
            <a:r>
              <a:rPr lang="it-IT" dirty="0" err="1" smtClean="0"/>
              <a:t>now</a:t>
            </a:r>
            <a:r>
              <a:rPr lang="it-IT" dirty="0" smtClean="0"/>
              <a:t> for </a:t>
            </a:r>
            <a:r>
              <a:rPr lang="it-IT" dirty="0" err="1" smtClean="0"/>
              <a:t>https</a:t>
            </a:r>
            <a:r>
              <a:rPr lang="it-IT" dirty="0" smtClean="0"/>
              <a:t>, </a:t>
            </a:r>
            <a:r>
              <a:rPr lang="it-IT" dirty="0" err="1" smtClean="0"/>
              <a:t>TDavixFile</a:t>
            </a:r>
            <a:r>
              <a:rPr lang="it-IT" dirty="0" smtClean="0"/>
              <a:t> </a:t>
            </a:r>
            <a:r>
              <a:rPr lang="it-IT" dirty="0" err="1" smtClean="0"/>
              <a:t>needed</a:t>
            </a:r>
            <a:r>
              <a:rPr lang="it-IT" dirty="0" smtClean="0"/>
              <a:t> 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691FFB-0F8F-BC4D-A920-A124BF5A098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We</a:t>
            </a:r>
            <a:r>
              <a:rPr lang="it-IT" dirty="0" smtClean="0"/>
              <a:t> are happy with </a:t>
            </a:r>
            <a:r>
              <a:rPr lang="it-IT" dirty="0" err="1" smtClean="0"/>
              <a:t>our</a:t>
            </a:r>
            <a:r>
              <a:rPr lang="it-IT" dirty="0" smtClean="0"/>
              <a:t> DPM </a:t>
            </a:r>
            <a:r>
              <a:rPr lang="it-IT" dirty="0" err="1" smtClean="0"/>
              <a:t>systems</a:t>
            </a:r>
            <a:r>
              <a:rPr lang="it-IT" dirty="0" smtClean="0"/>
              <a:t> and with the </a:t>
            </a:r>
            <a:r>
              <a:rPr lang="it-IT" dirty="0" err="1" smtClean="0"/>
              <a:t>latest</a:t>
            </a:r>
            <a:r>
              <a:rPr lang="it-IT" dirty="0" smtClean="0"/>
              <a:t> DPM </a:t>
            </a:r>
            <a:r>
              <a:rPr lang="it-IT" dirty="0" err="1" smtClean="0"/>
              <a:t>developments</a:t>
            </a:r>
            <a:r>
              <a:rPr lang="it-IT" dirty="0" smtClean="0"/>
              <a:t>. </a:t>
            </a:r>
            <a:endParaRPr lang="it-IT" dirty="0" smtClean="0"/>
          </a:p>
          <a:p>
            <a:r>
              <a:rPr lang="it-IT" dirty="0" smtClean="0"/>
              <a:t>A </a:t>
            </a:r>
            <a:r>
              <a:rPr lang="it-IT" dirty="0" err="1" smtClean="0"/>
              <a:t>ot</a:t>
            </a:r>
            <a:r>
              <a:rPr lang="it-IT" dirty="0" smtClean="0"/>
              <a:t> of </a:t>
            </a:r>
            <a:r>
              <a:rPr lang="it-IT" dirty="0" err="1" smtClean="0"/>
              <a:t>interesting</a:t>
            </a:r>
            <a:r>
              <a:rPr lang="it-IT" dirty="0" smtClean="0"/>
              <a:t> work can be </a:t>
            </a:r>
            <a:r>
              <a:rPr lang="it-IT" dirty="0" err="1" smtClean="0"/>
              <a:t>done</a:t>
            </a:r>
            <a:r>
              <a:rPr lang="it-IT" dirty="0" smtClean="0"/>
              <a:t> in </a:t>
            </a:r>
            <a:r>
              <a:rPr lang="it-IT" dirty="0" err="1" smtClean="0"/>
              <a:t>testing</a:t>
            </a:r>
            <a:r>
              <a:rPr lang="it-IT" dirty="0" smtClean="0"/>
              <a:t> new </a:t>
            </a:r>
            <a:r>
              <a:rPr lang="it-IT" dirty="0" err="1" smtClean="0"/>
              <a:t>solutions</a:t>
            </a:r>
            <a:r>
              <a:rPr lang="it-IT" smtClean="0"/>
              <a:t> with DPM.</a:t>
            </a:r>
            <a:endParaRPr lang="it-IT" dirty="0" smtClean="0"/>
          </a:p>
          <a:p>
            <a:r>
              <a:rPr lang="it-IT" dirty="0" err="1" smtClean="0"/>
              <a:t>Thanks</a:t>
            </a:r>
            <a:r>
              <a:rPr lang="it-IT" dirty="0" smtClean="0"/>
              <a:t> to the DPM </a:t>
            </a:r>
            <a:r>
              <a:rPr lang="it-IT" dirty="0" err="1" smtClean="0"/>
              <a:t>collaboration</a:t>
            </a:r>
            <a:r>
              <a:rPr lang="it-IT" dirty="0" smtClean="0"/>
              <a:t>!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A.Doria - DPM Workshop - Edinburgh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1FFB-0F8F-BC4D-A920-A124BF5A098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7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45542"/>
            <a:ext cx="8229600" cy="1143000"/>
          </a:xfrm>
        </p:spPr>
        <p:txBody>
          <a:bodyPr/>
          <a:lstStyle/>
          <a:p>
            <a:r>
              <a:rPr lang="it-IT" dirty="0" smtClean="0"/>
              <a:t>Italy in the DPM </a:t>
            </a:r>
            <a:r>
              <a:rPr lang="it-IT" dirty="0" err="1" smtClean="0"/>
              <a:t>collaboration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77711" y="1417639"/>
            <a:ext cx="4004340" cy="4750932"/>
          </a:xfrm>
        </p:spPr>
        <p:txBody>
          <a:bodyPr>
            <a:normAutofit fontScale="70000" lnSpcReduction="20000"/>
          </a:bodyPr>
          <a:lstStyle/>
          <a:p>
            <a:r>
              <a:rPr lang="it-IT" dirty="0" err="1" smtClean="0"/>
              <a:t>Storage</a:t>
            </a:r>
            <a:r>
              <a:rPr lang="it-IT" dirty="0" smtClean="0"/>
              <a:t> </a:t>
            </a:r>
            <a:r>
              <a:rPr lang="it-IT" dirty="0" err="1" smtClean="0"/>
              <a:t>systems</a:t>
            </a:r>
            <a:r>
              <a:rPr lang="it-IT" dirty="0" smtClean="0"/>
              <a:t> at ATLAS </a:t>
            </a:r>
            <a:r>
              <a:rPr lang="it-IT" dirty="0" err="1" smtClean="0"/>
              <a:t>italian</a:t>
            </a:r>
            <a:r>
              <a:rPr lang="it-IT" dirty="0" smtClean="0"/>
              <a:t> </a:t>
            </a:r>
            <a:r>
              <a:rPr lang="it-IT" dirty="0" err="1" smtClean="0"/>
              <a:t>sites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>
                <a:solidFill>
                  <a:srgbClr val="FF0000"/>
                </a:solidFill>
              </a:rPr>
              <a:t>DPM </a:t>
            </a:r>
            <a:r>
              <a:rPr lang="it-IT" dirty="0" err="1" smtClean="0">
                <a:solidFill>
                  <a:srgbClr val="FF0000"/>
                </a:solidFill>
              </a:rPr>
              <a:t>at</a:t>
            </a:r>
            <a:r>
              <a:rPr lang="it-IT" dirty="0" smtClean="0">
                <a:solidFill>
                  <a:srgbClr val="FF0000"/>
                </a:solidFill>
              </a:rPr>
              <a:t> Frascati, Napoli, and Roma Tier2.</a:t>
            </a:r>
          </a:p>
          <a:p>
            <a:pPr lvl="1"/>
            <a:r>
              <a:rPr lang="it-IT" dirty="0" smtClean="0">
                <a:solidFill>
                  <a:schemeClr val="tx2"/>
                </a:solidFill>
              </a:rPr>
              <a:t>STORM at CNAF Tier1 and at Milano Tier2.</a:t>
            </a:r>
          </a:p>
          <a:p>
            <a:r>
              <a:rPr lang="it-IT" dirty="0" smtClean="0"/>
              <a:t>The 3 people </a:t>
            </a:r>
            <a:r>
              <a:rPr lang="it-IT" dirty="0" err="1" smtClean="0"/>
              <a:t>involved</a:t>
            </a:r>
            <a:r>
              <a:rPr lang="it-IT" dirty="0" smtClean="0"/>
              <a:t> in the DPM </a:t>
            </a:r>
            <a:r>
              <a:rPr lang="it-IT" dirty="0" err="1" smtClean="0"/>
              <a:t>collaboration</a:t>
            </a:r>
            <a:r>
              <a:rPr lang="it-IT" dirty="0" smtClean="0"/>
              <a:t> are the Site </a:t>
            </a:r>
            <a:r>
              <a:rPr lang="it-IT" dirty="0" err="1"/>
              <a:t>M</a:t>
            </a:r>
            <a:r>
              <a:rPr lang="it-IT" dirty="0" err="1" smtClean="0"/>
              <a:t>anagers</a:t>
            </a:r>
            <a:r>
              <a:rPr lang="it-IT" dirty="0" smtClean="0"/>
              <a:t> of the 3 DPM Tier2s. </a:t>
            </a:r>
          </a:p>
          <a:p>
            <a:r>
              <a:rPr lang="it-IT" dirty="0" smtClean="0"/>
              <a:t>Alessandro </a:t>
            </a:r>
            <a:r>
              <a:rPr lang="it-IT" dirty="0" err="1" smtClean="0"/>
              <a:t>D.S.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ATLAS  </a:t>
            </a:r>
            <a:r>
              <a:rPr lang="it-IT" dirty="0" err="1" smtClean="0"/>
              <a:t>Italian</a:t>
            </a:r>
            <a:r>
              <a:rPr lang="it-IT" dirty="0" smtClean="0"/>
              <a:t> </a:t>
            </a:r>
            <a:r>
              <a:rPr lang="it-IT" dirty="0"/>
              <a:t>C</a:t>
            </a:r>
            <a:r>
              <a:rPr lang="it-IT" dirty="0" smtClean="0"/>
              <a:t>omputing </a:t>
            </a:r>
            <a:r>
              <a:rPr lang="it-IT" dirty="0"/>
              <a:t>C</a:t>
            </a:r>
            <a:r>
              <a:rPr lang="it-IT" dirty="0" smtClean="0"/>
              <a:t>oordinator. </a:t>
            </a:r>
          </a:p>
          <a:p>
            <a:endParaRPr lang="it-IT" dirty="0" smtClean="0"/>
          </a:p>
          <a:p>
            <a:r>
              <a:rPr lang="it-IT" dirty="0" smtClean="0">
                <a:solidFill>
                  <a:schemeClr val="tx2"/>
                </a:solidFill>
              </a:rPr>
              <a:t>Some </a:t>
            </a:r>
            <a:r>
              <a:rPr lang="it-IT" dirty="0" err="1" smtClean="0">
                <a:solidFill>
                  <a:schemeClr val="tx2"/>
                </a:solidFill>
              </a:rPr>
              <a:t>smaller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sites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also</a:t>
            </a:r>
            <a:r>
              <a:rPr lang="it-IT" dirty="0" smtClean="0">
                <a:solidFill>
                  <a:schemeClr val="tx2"/>
                </a:solidFill>
              </a:rPr>
              <a:t> use   DPM. </a:t>
            </a:r>
          </a:p>
          <a:p>
            <a:pPr lvl="1">
              <a:buNone/>
            </a:pPr>
            <a:endParaRPr lang="it-IT" dirty="0" smtClean="0">
              <a:solidFill>
                <a:schemeClr val="tx2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A.Doria - DPM Workshop - Edinburgh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691FFB-0F8F-BC4D-A920-A124BF5A098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26" name="AutoShape 2" descr="imap://doria@imap-dk.na.infn.it:993/fetch%3EUID%3E/INBOX%3E492765?part=1.2&amp;type=image/png&amp;filename=Schermata%202013-12-06%20alle%2017.38.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7" name="Immagine 6" descr="mappaIT"/>
          <p:cNvPicPr>
            <a:picLocks noChangeAspect="1"/>
          </p:cNvPicPr>
          <p:nvPr/>
        </p:nvPicPr>
        <p:blipFill>
          <a:blip r:embed="rId2"/>
          <a:srcRect l="11565" t="2338" r="17055" b="5544"/>
          <a:stretch>
            <a:fillRect/>
          </a:stretch>
        </p:blipFill>
        <p:spPr>
          <a:xfrm>
            <a:off x="546101" y="1097966"/>
            <a:ext cx="4222085" cy="5199121"/>
          </a:xfrm>
          <a:prstGeom prst="rect">
            <a:avLst/>
          </a:prstGeom>
        </p:spPr>
      </p:pic>
      <p:sp>
        <p:nvSpPr>
          <p:cNvPr id="11" name="Fumetto 3 10"/>
          <p:cNvSpPr/>
          <p:nvPr/>
        </p:nvSpPr>
        <p:spPr>
          <a:xfrm>
            <a:off x="1683657" y="4296229"/>
            <a:ext cx="1110375" cy="435428"/>
          </a:xfrm>
          <a:prstGeom prst="wedgeEllipseCallout">
            <a:avLst>
              <a:gd name="adj1" fmla="val 92705"/>
              <a:gd name="adj2" fmla="val -49264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 smtClean="0">
                <a:solidFill>
                  <a:schemeClr val="tx1"/>
                </a:solidFill>
              </a:rPr>
              <a:t>Napoli</a:t>
            </a:r>
            <a:endParaRPr lang="it-IT" sz="1100" dirty="0">
              <a:solidFill>
                <a:schemeClr val="tx1"/>
              </a:solidFill>
            </a:endParaRPr>
          </a:p>
        </p:txBody>
      </p:sp>
      <p:sp>
        <p:nvSpPr>
          <p:cNvPr id="12" name="Fumetto 3 11"/>
          <p:cNvSpPr/>
          <p:nvPr/>
        </p:nvSpPr>
        <p:spPr>
          <a:xfrm>
            <a:off x="3026240" y="3403613"/>
            <a:ext cx="1110331" cy="435428"/>
          </a:xfrm>
          <a:prstGeom prst="wedgeEllipseCallout">
            <a:avLst>
              <a:gd name="adj1" fmla="val -89113"/>
              <a:gd name="adj2" fmla="val 50736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 smtClean="0">
                <a:solidFill>
                  <a:schemeClr val="tx1"/>
                </a:solidFill>
              </a:rPr>
              <a:t>Frascati</a:t>
            </a:r>
            <a:endParaRPr lang="it-IT" sz="1100" dirty="0">
              <a:solidFill>
                <a:schemeClr val="tx1"/>
              </a:solidFill>
            </a:endParaRPr>
          </a:p>
        </p:txBody>
      </p:sp>
      <p:sp>
        <p:nvSpPr>
          <p:cNvPr id="14" name="Fumetto 3 13"/>
          <p:cNvSpPr/>
          <p:nvPr/>
        </p:nvSpPr>
        <p:spPr>
          <a:xfrm>
            <a:off x="908767" y="3352803"/>
            <a:ext cx="1072466" cy="435428"/>
          </a:xfrm>
          <a:prstGeom prst="wedgeEllipseCallout">
            <a:avLst>
              <a:gd name="adj1" fmla="val 118160"/>
              <a:gd name="adj2" fmla="val 60736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 smtClean="0">
                <a:solidFill>
                  <a:schemeClr val="tx1"/>
                </a:solidFill>
              </a:rPr>
              <a:t>Roma</a:t>
            </a:r>
            <a:endParaRPr lang="it-IT" sz="1100" dirty="0">
              <a:solidFill>
                <a:schemeClr val="tx1"/>
              </a:solidFill>
            </a:endParaRPr>
          </a:p>
        </p:txBody>
      </p:sp>
      <p:sp>
        <p:nvSpPr>
          <p:cNvPr id="15" name="Fumetto 3 14"/>
          <p:cNvSpPr/>
          <p:nvPr/>
        </p:nvSpPr>
        <p:spPr>
          <a:xfrm>
            <a:off x="2481972" y="2293253"/>
            <a:ext cx="798285" cy="435428"/>
          </a:xfrm>
          <a:prstGeom prst="wedgeEllipseCallout">
            <a:avLst>
              <a:gd name="adj1" fmla="val -90931"/>
              <a:gd name="adj2" fmla="val 7403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 smtClean="0">
                <a:solidFill>
                  <a:schemeClr val="tx1"/>
                </a:solidFill>
              </a:rPr>
              <a:t>CNAF T1</a:t>
            </a:r>
            <a:endParaRPr lang="it-IT" sz="1100" dirty="0">
              <a:solidFill>
                <a:schemeClr val="tx1"/>
              </a:solidFill>
            </a:endParaRPr>
          </a:p>
        </p:txBody>
      </p:sp>
      <p:sp>
        <p:nvSpPr>
          <p:cNvPr id="17" name="Fumetto 3 16"/>
          <p:cNvSpPr/>
          <p:nvPr/>
        </p:nvSpPr>
        <p:spPr>
          <a:xfrm>
            <a:off x="307975" y="1417639"/>
            <a:ext cx="1049181" cy="389406"/>
          </a:xfrm>
          <a:prstGeom prst="wedgeEllipseCallout">
            <a:avLst>
              <a:gd name="adj1" fmla="val 52185"/>
              <a:gd name="adj2" fmla="val 11495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 smtClean="0">
                <a:solidFill>
                  <a:schemeClr val="tx1"/>
                </a:solidFill>
              </a:rPr>
              <a:t>Milano</a:t>
            </a:r>
            <a:endParaRPr lang="it-IT" sz="1100" dirty="0">
              <a:solidFill>
                <a:schemeClr val="tx1"/>
              </a:solidFill>
            </a:endParaRP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DPM </a:t>
            </a:r>
            <a:r>
              <a:rPr lang="it-IT" dirty="0" err="1" smtClean="0"/>
              <a:t>setup</a:t>
            </a:r>
            <a:r>
              <a:rPr lang="it-IT" dirty="0" smtClean="0"/>
              <a:t> at </a:t>
            </a:r>
            <a:r>
              <a:rPr lang="it-IT" sz="4000" dirty="0" smtClean="0"/>
              <a:t>INFN-Roma1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691FFB-0F8F-BC4D-A920-A124BF5A098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184603" y="1103086"/>
            <a:ext cx="8712654" cy="2599191"/>
          </a:xfrm>
        </p:spPr>
        <p:txBody>
          <a:bodyPr>
            <a:norm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&gt; 1 PB of disk </a:t>
            </a:r>
            <a:r>
              <a:rPr lang="it-IT" sz="1600" dirty="0" err="1" smtClean="0">
                <a:solidFill>
                  <a:srgbClr val="FF0000"/>
                </a:solidFill>
              </a:rPr>
              <a:t>space</a:t>
            </a:r>
            <a:endParaRPr lang="it-IT" sz="1600" dirty="0" smtClean="0">
              <a:solidFill>
                <a:srgbClr val="FF0000"/>
              </a:solidFill>
            </a:endParaRPr>
          </a:p>
          <a:p>
            <a:pPr lvl="1"/>
            <a:r>
              <a:rPr lang="it-IT" sz="1400" dirty="0" smtClean="0"/>
              <a:t>18 disk </a:t>
            </a:r>
            <a:r>
              <a:rPr lang="it-IT" sz="1400" dirty="0" err="1" smtClean="0"/>
              <a:t>servers</a:t>
            </a:r>
            <a:r>
              <a:rPr lang="it-IT" sz="1400" dirty="0" smtClean="0"/>
              <a:t>, </a:t>
            </a:r>
            <a:r>
              <a:rPr lang="it-IT" sz="1400" dirty="0" err="1" smtClean="0"/>
              <a:t>attached</a:t>
            </a:r>
            <a:r>
              <a:rPr lang="it-IT" sz="1400" dirty="0" smtClean="0"/>
              <a:t> to 7 SAN </a:t>
            </a:r>
            <a:r>
              <a:rPr lang="it-IT" sz="1400" dirty="0" err="1" smtClean="0"/>
              <a:t>systems</a:t>
            </a:r>
            <a:r>
              <a:rPr lang="it-IT" sz="1400" dirty="0" smtClean="0"/>
              <a:t> (</a:t>
            </a:r>
            <a:r>
              <a:rPr lang="it-IT" sz="1400" dirty="0" err="1" smtClean="0"/>
              <a:t>used</a:t>
            </a:r>
            <a:r>
              <a:rPr lang="it-IT" sz="1400" dirty="0" smtClean="0"/>
              <a:t> in </a:t>
            </a:r>
            <a:r>
              <a:rPr lang="it-IT" sz="1400" dirty="0" err="1" smtClean="0"/>
              <a:t>direct</a:t>
            </a:r>
            <a:r>
              <a:rPr lang="it-IT" sz="1400" dirty="0" smtClean="0"/>
              <a:t> </a:t>
            </a:r>
            <a:r>
              <a:rPr lang="it-IT" sz="1400" dirty="0" err="1" smtClean="0"/>
              <a:t>attach</a:t>
            </a:r>
            <a:r>
              <a:rPr lang="it-IT" sz="1400" dirty="0" smtClean="0"/>
              <a:t> mode) via 4/8 </a:t>
            </a:r>
            <a:r>
              <a:rPr lang="it-IT" sz="1400" dirty="0" err="1" smtClean="0"/>
              <a:t>Gbps</a:t>
            </a:r>
            <a:r>
              <a:rPr lang="it-IT" sz="1400" dirty="0" smtClean="0"/>
              <a:t> Fibre </a:t>
            </a:r>
            <a:r>
              <a:rPr lang="it-IT" sz="1400" dirty="0" err="1" smtClean="0"/>
              <a:t>Channels</a:t>
            </a:r>
            <a:endParaRPr lang="it-IT" sz="1400" dirty="0" smtClean="0"/>
          </a:p>
          <a:p>
            <a:pPr lvl="1"/>
            <a:r>
              <a:rPr lang="it-IT" sz="1400" dirty="0" err="1" smtClean="0"/>
              <a:t>All</a:t>
            </a:r>
            <a:r>
              <a:rPr lang="it-IT" sz="1400" dirty="0" smtClean="0"/>
              <a:t> </a:t>
            </a:r>
            <a:r>
              <a:rPr lang="it-IT" sz="1400" dirty="0" err="1" smtClean="0"/>
              <a:t>servers</a:t>
            </a:r>
            <a:r>
              <a:rPr lang="it-IT" sz="1400" dirty="0" smtClean="0"/>
              <a:t> </a:t>
            </a:r>
            <a:r>
              <a:rPr lang="it-IT" sz="1400" dirty="0" err="1" smtClean="0"/>
              <a:t>equipped</a:t>
            </a:r>
            <a:r>
              <a:rPr lang="it-IT" sz="1400" dirty="0" smtClean="0"/>
              <a:t> with </a:t>
            </a:r>
            <a:r>
              <a:rPr lang="it-IT" sz="1400" b="1" dirty="0" smtClean="0"/>
              <a:t>10 </a:t>
            </a:r>
            <a:r>
              <a:rPr lang="it-IT" sz="1400" b="1" dirty="0" err="1" smtClean="0"/>
              <a:t>Gbps</a:t>
            </a:r>
            <a:r>
              <a:rPr lang="it-IT" sz="1400" b="1" dirty="0" smtClean="0"/>
              <a:t> </a:t>
            </a:r>
            <a:r>
              <a:rPr lang="it-IT" sz="1400" dirty="0" smtClean="0"/>
              <a:t>Ethernet connection to a </a:t>
            </a:r>
            <a:r>
              <a:rPr lang="it-IT" sz="1400" dirty="0" err="1" smtClean="0"/>
              <a:t>central</a:t>
            </a:r>
            <a:r>
              <a:rPr lang="it-IT" sz="1400" dirty="0" smtClean="0"/>
              <a:t> </a:t>
            </a:r>
            <a:r>
              <a:rPr lang="it-IT" sz="1400" dirty="0" err="1" smtClean="0"/>
              <a:t>switch</a:t>
            </a:r>
            <a:endParaRPr lang="it-IT" sz="1400" dirty="0" smtClean="0"/>
          </a:p>
          <a:p>
            <a:pPr lvl="1"/>
            <a:r>
              <a:rPr lang="it-IT" sz="1400" dirty="0" smtClean="0"/>
              <a:t>WAN connection via </a:t>
            </a:r>
            <a:r>
              <a:rPr lang="it-IT" sz="1400" b="1" dirty="0" smtClean="0"/>
              <a:t>LHCONE </a:t>
            </a:r>
            <a:r>
              <a:rPr lang="it-IT" sz="1400" b="1" dirty="0" err="1" smtClean="0"/>
              <a:t>at</a:t>
            </a:r>
            <a:r>
              <a:rPr lang="it-IT" sz="1400" b="1" dirty="0" smtClean="0"/>
              <a:t> 10 </a:t>
            </a:r>
            <a:r>
              <a:rPr lang="it-IT" sz="1400" b="1" dirty="0" err="1" smtClean="0"/>
              <a:t>Gbps</a:t>
            </a:r>
            <a:endParaRPr lang="it-IT" sz="1400" b="1" dirty="0" smtClean="0"/>
          </a:p>
          <a:p>
            <a:r>
              <a:rPr lang="it-IT" sz="1600" dirty="0" smtClean="0">
                <a:solidFill>
                  <a:srgbClr val="FF0000"/>
                </a:solidFill>
              </a:rPr>
              <a:t>Installation</a:t>
            </a:r>
          </a:p>
          <a:p>
            <a:pPr lvl="1"/>
            <a:r>
              <a:rPr lang="it-IT" sz="1400" dirty="0" err="1" smtClean="0"/>
              <a:t>Supervised</a:t>
            </a:r>
            <a:r>
              <a:rPr lang="it-IT" sz="1400" dirty="0" smtClean="0"/>
              <a:t> by </a:t>
            </a:r>
            <a:r>
              <a:rPr lang="it-IT" sz="1400" dirty="0" err="1" smtClean="0"/>
              <a:t>Puppet</a:t>
            </a:r>
            <a:r>
              <a:rPr lang="it-IT" sz="1400" dirty="0" smtClean="0"/>
              <a:t> (some </a:t>
            </a:r>
            <a:r>
              <a:rPr lang="it-IT" sz="1400" dirty="0" err="1" smtClean="0"/>
              <a:t>machines</a:t>
            </a:r>
            <a:r>
              <a:rPr lang="it-IT" sz="1400" dirty="0" smtClean="0"/>
              <a:t> </a:t>
            </a:r>
            <a:r>
              <a:rPr lang="it-IT" sz="1400" dirty="0" err="1" smtClean="0"/>
              <a:t>already</a:t>
            </a:r>
            <a:r>
              <a:rPr lang="it-IT" sz="1400" dirty="0" smtClean="0"/>
              <a:t> </a:t>
            </a:r>
            <a:r>
              <a:rPr lang="it-IT" sz="1400" dirty="0" err="1" smtClean="0"/>
              <a:t>using</a:t>
            </a:r>
            <a:r>
              <a:rPr lang="it-IT" sz="1400" dirty="0" smtClean="0"/>
              <a:t> Foreman + </a:t>
            </a:r>
            <a:r>
              <a:rPr lang="it-IT" sz="1400" dirty="0" err="1" smtClean="0"/>
              <a:t>Puppet</a:t>
            </a:r>
            <a:r>
              <a:rPr lang="it-IT" sz="1400" dirty="0" smtClean="0"/>
              <a:t>)</a:t>
            </a:r>
          </a:p>
          <a:p>
            <a:pPr lvl="1"/>
            <a:r>
              <a:rPr lang="it-IT" sz="1400" dirty="0" err="1" smtClean="0"/>
              <a:t>Currently</a:t>
            </a:r>
            <a:r>
              <a:rPr lang="it-IT" sz="1400" dirty="0" smtClean="0"/>
              <a:t> </a:t>
            </a:r>
            <a:r>
              <a:rPr lang="it-IT" sz="1400" dirty="0" err="1" smtClean="0"/>
              <a:t>using</a:t>
            </a:r>
            <a:r>
              <a:rPr lang="it-IT" sz="1400" dirty="0" smtClean="0"/>
              <a:t> a custom </a:t>
            </a:r>
            <a:r>
              <a:rPr lang="it-IT" sz="1400" b="1" dirty="0" err="1" smtClean="0"/>
              <a:t>puppet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module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executing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yaim</a:t>
            </a:r>
            <a:endParaRPr lang="it-IT" sz="1400" b="1" dirty="0" smtClean="0"/>
          </a:p>
          <a:p>
            <a:pPr lvl="1"/>
            <a:r>
              <a:rPr lang="it-IT" sz="1400" dirty="0" smtClean="0"/>
              <a:t>Will </a:t>
            </a:r>
            <a:r>
              <a:rPr lang="it-IT" sz="1400" dirty="0" err="1" smtClean="0"/>
              <a:t>move</a:t>
            </a:r>
            <a:r>
              <a:rPr lang="it-IT" sz="1400" dirty="0" smtClean="0"/>
              <a:t> to full </a:t>
            </a:r>
            <a:r>
              <a:rPr lang="it-IT" sz="1400" dirty="0" err="1" smtClean="0"/>
              <a:t>puppetized</a:t>
            </a:r>
            <a:r>
              <a:rPr lang="it-IT" sz="1400" dirty="0" smtClean="0"/>
              <a:t> </a:t>
            </a:r>
            <a:r>
              <a:rPr lang="it-IT" sz="1400" dirty="0" err="1" smtClean="0"/>
              <a:t>configuration</a:t>
            </a:r>
            <a:r>
              <a:rPr lang="it-IT" sz="1400" dirty="0" smtClean="0"/>
              <a:t> </a:t>
            </a:r>
            <a:r>
              <a:rPr lang="it-IT" sz="1400" dirty="0" err="1" smtClean="0"/>
              <a:t>soon</a:t>
            </a:r>
            <a:r>
              <a:rPr lang="it-IT" sz="1400" dirty="0" smtClean="0"/>
              <a:t>, the </a:t>
            </a:r>
            <a:r>
              <a:rPr lang="it-IT" sz="1400" dirty="0" err="1" smtClean="0"/>
              <a:t>infrastructure</a:t>
            </a:r>
            <a:r>
              <a:rPr lang="it-IT" sz="1400" dirty="0" smtClean="0"/>
              <a:t> </a:t>
            </a:r>
            <a:r>
              <a:rPr lang="it-IT" sz="1400" dirty="0" err="1" smtClean="0"/>
              <a:t>is</a:t>
            </a:r>
            <a:r>
              <a:rPr lang="it-IT" sz="1400" dirty="0" smtClean="0"/>
              <a:t> </a:t>
            </a:r>
            <a:r>
              <a:rPr lang="it-IT" sz="1400" dirty="0" err="1" smtClean="0"/>
              <a:t>ready</a:t>
            </a:r>
            <a:endParaRPr lang="it-IT" sz="1400" dirty="0" smtClean="0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184603" y="3425370"/>
            <a:ext cx="4938939" cy="31060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Backup Policy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MySQL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replica in the DPM head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node</a:t>
            </a:r>
            <a:endParaRPr kumimoji="0" lang="it-IT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it-IT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Slave replica 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 a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different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node</a:t>
            </a:r>
            <a:endParaRPr kumimoji="0" lang="it-IT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Backup,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daily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snapshots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slave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node</a:t>
            </a:r>
            <a:endParaRPr kumimoji="0" lang="it-IT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Currently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evaluating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possibility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move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database to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Percon</a:t>
            </a:r>
            <a:r>
              <a:rPr lang="it-IT" sz="1400" dirty="0" smtClean="0"/>
              <a:t>a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XtraDB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cluster (6 DB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machines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on-line),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already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used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the ATLAS global </a:t>
            </a:r>
            <a:r>
              <a:rPr lang="it-IT" sz="1400" dirty="0" err="1"/>
              <a:t>I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nstallation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System,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hosted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Roma.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Monitoring</a:t>
            </a:r>
            <a:endParaRPr kumimoji="0" lang="it-IT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Ganglia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nagios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via custom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plugins</a:t>
            </a:r>
            <a:endParaRPr kumimoji="0" lang="it-IT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DPM standard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plugins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soon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0" name="AutoShape 2" descr="https://t2-mon02.roma1.infn.it/gweb/graph.php?r=month&amp;z=xlarge&amp;c=Atlas%20Roma%20Storage&amp;m=load_one&amp;s=by%20name&amp;mc=4&amp;g=INFN-ROMA1_dpm_usage_re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292" name="AutoShape 4" descr="https://t2-mon02.roma1.infn.it/gweb/graph.php?r=month&amp;z=xlarge&amp;c=Atlas%20Roma%20Storage&amp;m=load_one&amp;s=by%20name&amp;mc=4&amp;g=INFN-ROMA1_dpm_usage_re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Immagine 9" descr="ganglia-D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542" y="3408819"/>
            <a:ext cx="3857128" cy="3211058"/>
          </a:xfrm>
          <a:prstGeom prst="rect">
            <a:avLst/>
          </a:prstGeom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DPM </a:t>
            </a:r>
            <a:r>
              <a:rPr lang="it-IT" dirty="0" err="1" smtClean="0"/>
              <a:t>setup</a:t>
            </a:r>
            <a:r>
              <a:rPr lang="it-IT" dirty="0" smtClean="0"/>
              <a:t> at </a:t>
            </a:r>
            <a:r>
              <a:rPr lang="it-IT" dirty="0" err="1" smtClean="0"/>
              <a:t>INFN-Napoli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1.2 PB of disk </a:t>
            </a:r>
            <a:r>
              <a:rPr lang="it-IT" sz="2000" dirty="0" err="1" smtClean="0">
                <a:solidFill>
                  <a:srgbClr val="FF0000"/>
                </a:solidFill>
              </a:rPr>
              <a:t>space</a:t>
            </a:r>
            <a:endParaRPr lang="it-IT" sz="2000" dirty="0" smtClean="0">
              <a:solidFill>
                <a:srgbClr val="FF0000"/>
              </a:solidFill>
            </a:endParaRPr>
          </a:p>
          <a:p>
            <a:pPr lvl="1"/>
            <a:r>
              <a:rPr lang="it-IT" sz="1600" dirty="0" smtClean="0"/>
              <a:t>22 disk </a:t>
            </a:r>
            <a:r>
              <a:rPr lang="it-IT" sz="1600" dirty="0" err="1"/>
              <a:t>servers</a:t>
            </a:r>
            <a:r>
              <a:rPr lang="it-IT" sz="1600" dirty="0"/>
              <a:t>, </a:t>
            </a:r>
            <a:r>
              <a:rPr lang="it-IT" sz="1600" dirty="0" err="1"/>
              <a:t>attached</a:t>
            </a:r>
            <a:r>
              <a:rPr lang="it-IT" sz="1600" dirty="0"/>
              <a:t> to </a:t>
            </a:r>
            <a:r>
              <a:rPr lang="it-IT" sz="1600" dirty="0" smtClean="0"/>
              <a:t>9 </a:t>
            </a:r>
            <a:r>
              <a:rPr lang="it-IT" sz="1600" dirty="0"/>
              <a:t>SAN </a:t>
            </a:r>
            <a:r>
              <a:rPr lang="it-IT" sz="1600" dirty="0" err="1"/>
              <a:t>systems</a:t>
            </a:r>
            <a:r>
              <a:rPr lang="it-IT" sz="1600" dirty="0"/>
              <a:t> (</a:t>
            </a:r>
            <a:r>
              <a:rPr lang="it-IT" sz="1600" dirty="0" err="1"/>
              <a:t>used</a:t>
            </a:r>
            <a:r>
              <a:rPr lang="it-IT" sz="1600" dirty="0"/>
              <a:t> in </a:t>
            </a:r>
            <a:r>
              <a:rPr lang="it-IT" sz="1600" dirty="0" err="1"/>
              <a:t>direct</a:t>
            </a:r>
            <a:r>
              <a:rPr lang="it-IT" sz="1600" dirty="0"/>
              <a:t> </a:t>
            </a:r>
            <a:r>
              <a:rPr lang="it-IT" sz="1600" dirty="0" err="1"/>
              <a:t>attach</a:t>
            </a:r>
            <a:r>
              <a:rPr lang="it-IT" sz="1600" dirty="0"/>
              <a:t> mode) via 4/8 </a:t>
            </a:r>
            <a:r>
              <a:rPr lang="it-IT" sz="1600" dirty="0" err="1"/>
              <a:t>Gbps</a:t>
            </a:r>
            <a:r>
              <a:rPr lang="it-IT" sz="1600" dirty="0"/>
              <a:t> Fibre </a:t>
            </a:r>
            <a:r>
              <a:rPr lang="it-IT" sz="1600" dirty="0" err="1" smtClean="0"/>
              <a:t>Channels</a:t>
            </a:r>
            <a:r>
              <a:rPr lang="it-IT" sz="1600" dirty="0" smtClean="0"/>
              <a:t>.</a:t>
            </a:r>
            <a:endParaRPr lang="it-IT" sz="1600" dirty="0"/>
          </a:p>
          <a:p>
            <a:pPr lvl="1"/>
            <a:r>
              <a:rPr lang="it-IT" sz="1600" dirty="0" err="1"/>
              <a:t>All</a:t>
            </a:r>
            <a:r>
              <a:rPr lang="it-IT" sz="1600" dirty="0"/>
              <a:t> </a:t>
            </a:r>
            <a:r>
              <a:rPr lang="it-IT" sz="1600" dirty="0" err="1"/>
              <a:t>servers</a:t>
            </a:r>
            <a:r>
              <a:rPr lang="it-IT" sz="1600" dirty="0"/>
              <a:t> </a:t>
            </a:r>
            <a:r>
              <a:rPr lang="it-IT" sz="1600" dirty="0" err="1" smtClean="0"/>
              <a:t>connected</a:t>
            </a:r>
            <a:r>
              <a:rPr lang="it-IT" sz="1600" dirty="0" smtClean="0"/>
              <a:t> </a:t>
            </a:r>
            <a:r>
              <a:rPr lang="it-IT" sz="1600" dirty="0"/>
              <a:t>to a </a:t>
            </a:r>
            <a:r>
              <a:rPr lang="it-IT" sz="1600" dirty="0" err="1"/>
              <a:t>central</a:t>
            </a:r>
            <a:r>
              <a:rPr lang="it-IT" sz="1600" dirty="0"/>
              <a:t> </a:t>
            </a:r>
            <a:r>
              <a:rPr lang="it-IT" sz="1600" dirty="0" err="1" smtClean="0"/>
              <a:t>switch</a:t>
            </a:r>
            <a:r>
              <a:rPr lang="it-IT" sz="1600" dirty="0" smtClean="0"/>
              <a:t> </a:t>
            </a:r>
            <a:r>
              <a:rPr lang="it-IT" sz="1600" dirty="0" err="1" smtClean="0"/>
              <a:t>with</a:t>
            </a:r>
            <a:r>
              <a:rPr lang="it-IT" sz="1600" dirty="0" smtClean="0"/>
              <a:t> </a:t>
            </a:r>
            <a:r>
              <a:rPr lang="it-IT" sz="1600" b="1" dirty="0" smtClean="0"/>
              <a:t>10 </a:t>
            </a:r>
            <a:r>
              <a:rPr lang="it-IT" sz="1600" b="1" dirty="0" err="1" smtClean="0"/>
              <a:t>Gbps</a:t>
            </a:r>
            <a:r>
              <a:rPr lang="it-IT" sz="1600" b="1" dirty="0" smtClean="0"/>
              <a:t> </a:t>
            </a:r>
            <a:r>
              <a:rPr lang="it-IT" sz="1600" dirty="0" smtClean="0"/>
              <a:t>Ethernet FC .</a:t>
            </a:r>
            <a:endParaRPr lang="it-IT" sz="1600" dirty="0"/>
          </a:p>
          <a:p>
            <a:pPr lvl="1"/>
            <a:r>
              <a:rPr lang="it-IT" sz="1600" dirty="0"/>
              <a:t>WAN connection via </a:t>
            </a:r>
            <a:r>
              <a:rPr lang="it-IT" sz="1600" b="1" dirty="0"/>
              <a:t>LHCONE at 10 </a:t>
            </a:r>
            <a:r>
              <a:rPr lang="it-IT" sz="1600" b="1" dirty="0" err="1" smtClean="0"/>
              <a:t>Gbps</a:t>
            </a:r>
            <a:r>
              <a:rPr lang="it-IT" sz="1600" dirty="0" smtClean="0"/>
              <a:t>.</a:t>
            </a:r>
          </a:p>
          <a:p>
            <a:r>
              <a:rPr lang="it-IT" sz="2000" dirty="0" smtClean="0">
                <a:solidFill>
                  <a:srgbClr val="FF0000"/>
                </a:solidFill>
              </a:rPr>
              <a:t>Setup</a:t>
            </a:r>
          </a:p>
          <a:p>
            <a:pPr lvl="1"/>
            <a:r>
              <a:rPr lang="it-IT" sz="1600" dirty="0" smtClean="0"/>
              <a:t>DPM </a:t>
            </a:r>
            <a:r>
              <a:rPr lang="it-IT" sz="1600" dirty="0" err="1" smtClean="0"/>
              <a:t>release</a:t>
            </a:r>
            <a:r>
              <a:rPr lang="it-IT" sz="1600" dirty="0" smtClean="0"/>
              <a:t> </a:t>
            </a:r>
            <a:r>
              <a:rPr lang="it-IT" sz="1600" b="1" dirty="0" smtClean="0"/>
              <a:t>1.8.7-3</a:t>
            </a:r>
            <a:r>
              <a:rPr lang="it-IT" sz="1600" dirty="0" smtClean="0"/>
              <a:t>  on SL5, </a:t>
            </a:r>
            <a:r>
              <a:rPr lang="it-IT" sz="1600" b="1" dirty="0" err="1" smtClean="0"/>
              <a:t>yaim</a:t>
            </a:r>
            <a:r>
              <a:rPr lang="it-IT" sz="1600" dirty="0" smtClean="0"/>
              <a:t> </a:t>
            </a:r>
            <a:r>
              <a:rPr lang="it-IT" sz="1600" dirty="0" err="1" smtClean="0"/>
              <a:t>configuration</a:t>
            </a:r>
            <a:endParaRPr lang="it-IT" sz="1600" dirty="0" smtClean="0"/>
          </a:p>
          <a:p>
            <a:pPr lvl="1"/>
            <a:r>
              <a:rPr lang="it-IT" sz="1600" dirty="0" smtClean="0"/>
              <a:t> </a:t>
            </a:r>
            <a:r>
              <a:rPr lang="it-IT" sz="1600" dirty="0" err="1" smtClean="0"/>
              <a:t>MySQL</a:t>
            </a:r>
            <a:r>
              <a:rPr lang="it-IT" sz="1600" dirty="0" smtClean="0"/>
              <a:t> DB (rel. 5.0.95)  </a:t>
            </a:r>
            <a:r>
              <a:rPr lang="it-IT" sz="1600" dirty="0" err="1" smtClean="0"/>
              <a:t>is</a:t>
            </a:r>
            <a:r>
              <a:rPr lang="it-IT" sz="1600" dirty="0" smtClean="0"/>
              <a:t> on the </a:t>
            </a:r>
            <a:r>
              <a:rPr lang="it-IT" sz="1600" dirty="0" err="1" smtClean="0"/>
              <a:t>same</a:t>
            </a:r>
            <a:r>
              <a:rPr lang="it-IT" sz="1600" dirty="0" smtClean="0"/>
              <a:t> server </a:t>
            </a:r>
            <a:r>
              <a:rPr lang="it-IT" sz="1600" dirty="0" err="1" smtClean="0"/>
              <a:t>as</a:t>
            </a:r>
            <a:r>
              <a:rPr lang="it-IT" sz="1600" dirty="0" smtClean="0"/>
              <a:t> the DPM head </a:t>
            </a:r>
            <a:r>
              <a:rPr lang="it-IT" sz="1600" dirty="0" err="1" smtClean="0"/>
              <a:t>node</a:t>
            </a:r>
            <a:r>
              <a:rPr lang="it-IT" sz="1600" dirty="0" smtClean="0"/>
              <a:t>.</a:t>
            </a:r>
          </a:p>
          <a:p>
            <a:r>
              <a:rPr lang="it-IT" sz="2000" dirty="0" smtClean="0">
                <a:solidFill>
                  <a:srgbClr val="FF0000"/>
                </a:solidFill>
              </a:rPr>
              <a:t>Backup policy</a:t>
            </a:r>
          </a:p>
          <a:p>
            <a:pPr lvl="1"/>
            <a:r>
              <a:rPr lang="it-IT" sz="1600" dirty="0" err="1" smtClean="0"/>
              <a:t>MySQL</a:t>
            </a:r>
            <a:r>
              <a:rPr lang="it-IT" sz="1600" dirty="0" smtClean="0"/>
              <a:t> DB </a:t>
            </a:r>
            <a:r>
              <a:rPr lang="it-IT" sz="1600" dirty="0" err="1" smtClean="0"/>
              <a:t>daily</a:t>
            </a:r>
            <a:r>
              <a:rPr lang="it-IT" sz="1600" dirty="0" smtClean="0"/>
              <a:t> </a:t>
            </a:r>
            <a:r>
              <a:rPr lang="it-IT" sz="1600" dirty="0" err="1" smtClean="0"/>
              <a:t>backups</a:t>
            </a:r>
            <a:r>
              <a:rPr lang="it-IT" sz="1600" dirty="0" smtClean="0"/>
              <a:t>, </a:t>
            </a:r>
            <a:r>
              <a:rPr lang="it-IT" sz="1600" dirty="0" err="1" smtClean="0"/>
              <a:t>with</a:t>
            </a:r>
            <a:r>
              <a:rPr lang="it-IT" sz="1600" dirty="0" smtClean="0"/>
              <a:t> </a:t>
            </a:r>
            <a:r>
              <a:rPr lang="it-IT" sz="1600" dirty="0" err="1" smtClean="0"/>
              <a:t>Percona</a:t>
            </a:r>
            <a:r>
              <a:rPr lang="it-IT" sz="1600" dirty="0" smtClean="0"/>
              <a:t> </a:t>
            </a:r>
            <a:r>
              <a:rPr lang="it-IT" sz="1600" dirty="0" err="1" smtClean="0"/>
              <a:t>xtrabackup</a:t>
            </a:r>
            <a:r>
              <a:rPr lang="it-IT" sz="1600" dirty="0" smtClean="0"/>
              <a:t>,  are </a:t>
            </a:r>
            <a:r>
              <a:rPr lang="it-IT" sz="1600" dirty="0" err="1" smtClean="0"/>
              <a:t>saved</a:t>
            </a:r>
            <a:r>
              <a:rPr lang="it-IT" sz="1600" dirty="0" smtClean="0"/>
              <a:t> </a:t>
            </a:r>
            <a:r>
              <a:rPr lang="it-IT" sz="1600" dirty="0" err="1" smtClean="0"/>
              <a:t>for</a:t>
            </a:r>
            <a:r>
              <a:rPr lang="it-IT" sz="1600" dirty="0" smtClean="0"/>
              <a:t> 7 </a:t>
            </a:r>
            <a:r>
              <a:rPr lang="it-IT" sz="1600" dirty="0" err="1" smtClean="0"/>
              <a:t>days</a:t>
            </a:r>
            <a:r>
              <a:rPr lang="it-IT" sz="1600" dirty="0" smtClean="0"/>
              <a:t>.</a:t>
            </a:r>
          </a:p>
          <a:p>
            <a:pPr lvl="1"/>
            <a:r>
              <a:rPr lang="it-IT" sz="1600" dirty="0" smtClean="0"/>
              <a:t>Full backup of the </a:t>
            </a:r>
            <a:r>
              <a:rPr lang="it-IT" sz="1600" dirty="0" err="1" smtClean="0"/>
              <a:t>the</a:t>
            </a:r>
            <a:r>
              <a:rPr lang="it-IT" sz="1600" dirty="0" smtClean="0"/>
              <a:t> </a:t>
            </a:r>
            <a:r>
              <a:rPr lang="it-IT" sz="1600" dirty="0" err="1" smtClean="0"/>
              <a:t>whole</a:t>
            </a:r>
            <a:r>
              <a:rPr lang="it-IT" sz="1600" dirty="0" smtClean="0"/>
              <a:t> head </a:t>
            </a:r>
            <a:r>
              <a:rPr lang="it-IT" sz="1600" dirty="0" err="1" smtClean="0"/>
              <a:t>node</a:t>
            </a:r>
            <a:r>
              <a:rPr lang="it-IT" sz="1600" dirty="0" smtClean="0"/>
              <a:t> (DB </a:t>
            </a:r>
            <a:r>
              <a:rPr lang="it-IT" sz="1600" dirty="0" err="1" smtClean="0"/>
              <a:t>included</a:t>
            </a:r>
            <a:r>
              <a:rPr lang="it-IT" sz="1600" dirty="0" smtClean="0"/>
              <a:t>) </a:t>
            </a:r>
            <a:r>
              <a:rPr lang="it-IT" sz="1600" dirty="0" err="1" smtClean="0"/>
              <a:t>is</a:t>
            </a:r>
            <a:r>
              <a:rPr lang="it-IT" sz="1600" dirty="0" smtClean="0"/>
              <a:t> </a:t>
            </a:r>
            <a:r>
              <a:rPr lang="it-IT" sz="1600" dirty="0" err="1" smtClean="0"/>
              <a:t>done</a:t>
            </a:r>
            <a:r>
              <a:rPr lang="it-IT" sz="1600" dirty="0" smtClean="0"/>
              <a:t> by </a:t>
            </a:r>
            <a:r>
              <a:rPr lang="it-IT" sz="1600" dirty="0" err="1" smtClean="0"/>
              <a:t>rsync</a:t>
            </a:r>
            <a:r>
              <a:rPr lang="it-IT" sz="1600" dirty="0" smtClean="0"/>
              <a:t> </a:t>
            </a:r>
            <a:r>
              <a:rPr lang="it-IT" sz="1600" dirty="0" err="1" smtClean="0"/>
              <a:t>twice</a:t>
            </a:r>
            <a:r>
              <a:rPr lang="it-IT" sz="1600" dirty="0" smtClean="0"/>
              <a:t> a </a:t>
            </a:r>
            <a:r>
              <a:rPr lang="it-IT" sz="1600" dirty="0" err="1" smtClean="0"/>
              <a:t>day</a:t>
            </a:r>
            <a:r>
              <a:rPr lang="it-IT" sz="1600" dirty="0" smtClean="0"/>
              <a:t> on a </a:t>
            </a:r>
            <a:r>
              <a:rPr lang="it-IT" sz="1600" dirty="0" err="1" smtClean="0"/>
              <a:t>secondary</a:t>
            </a:r>
            <a:r>
              <a:rPr lang="it-IT" sz="1600" dirty="0" smtClean="0"/>
              <a:t> disk </a:t>
            </a:r>
            <a:r>
              <a:rPr lang="it-IT" sz="1600" dirty="0" err="1" smtClean="0"/>
              <a:t>of</a:t>
            </a:r>
            <a:r>
              <a:rPr lang="it-IT" sz="1600" dirty="0" smtClean="0"/>
              <a:t> </a:t>
            </a:r>
            <a:r>
              <a:rPr lang="it-IT" sz="1600" dirty="0" err="1" smtClean="0"/>
              <a:t>another</a:t>
            </a:r>
            <a:r>
              <a:rPr lang="it-IT" sz="1600" dirty="0" smtClean="0"/>
              <a:t> server.  In case  of </a:t>
            </a:r>
            <a:r>
              <a:rPr lang="it-IT" sz="1600" dirty="0" err="1" smtClean="0"/>
              <a:t>hw</a:t>
            </a:r>
            <a:r>
              <a:rPr lang="it-IT" sz="1600" dirty="0" smtClean="0"/>
              <a:t> </a:t>
            </a:r>
            <a:r>
              <a:rPr lang="it-IT" sz="1600" dirty="0" err="1" smtClean="0"/>
              <a:t>failure</a:t>
            </a:r>
            <a:r>
              <a:rPr lang="it-IT" sz="1600" dirty="0" smtClean="0"/>
              <a:t>, the </a:t>
            </a:r>
            <a:r>
              <a:rPr lang="it-IT" sz="1600" dirty="0" err="1" smtClean="0"/>
              <a:t>other</a:t>
            </a:r>
            <a:r>
              <a:rPr lang="it-IT" sz="1600" dirty="0" smtClean="0"/>
              <a:t> server can </a:t>
            </a:r>
            <a:r>
              <a:rPr lang="it-IT" sz="1600" dirty="0" err="1" smtClean="0"/>
              <a:t>boot</a:t>
            </a:r>
            <a:r>
              <a:rPr lang="it-IT" sz="1600" dirty="0" smtClean="0"/>
              <a:t> from </a:t>
            </a:r>
            <a:r>
              <a:rPr lang="it-IT" sz="1600" dirty="0" err="1" smtClean="0"/>
              <a:t>this</a:t>
            </a:r>
            <a:r>
              <a:rPr lang="it-IT" sz="1600" dirty="0" smtClean="0"/>
              <a:t> disk, </a:t>
            </a:r>
            <a:r>
              <a:rPr lang="it-IT" sz="1600" dirty="0" err="1" smtClean="0"/>
              <a:t>starting</a:t>
            </a:r>
            <a:r>
              <a:rPr lang="it-IT" sz="1600" dirty="0" smtClean="0"/>
              <a:t>  an </a:t>
            </a:r>
            <a:r>
              <a:rPr lang="it-IT" sz="1600" dirty="0" err="1" smtClean="0"/>
              <a:t>exact</a:t>
            </a:r>
            <a:r>
              <a:rPr lang="it-IT" sz="1600" dirty="0" smtClean="0"/>
              <a:t> copy of DPM head </a:t>
            </a:r>
            <a:r>
              <a:rPr lang="it-IT" sz="1600" dirty="0" err="1" smtClean="0"/>
              <a:t>node</a:t>
            </a:r>
            <a:r>
              <a:rPr lang="it-IT" sz="1600" dirty="0" smtClean="0"/>
              <a:t>,  </a:t>
            </a:r>
            <a:r>
              <a:rPr lang="it-IT" sz="1600" dirty="0" err="1" smtClean="0"/>
              <a:t>not</a:t>
            </a:r>
            <a:r>
              <a:rPr lang="it-IT" sz="1600" dirty="0" smtClean="0"/>
              <a:t> </a:t>
            </a:r>
            <a:r>
              <a:rPr lang="it-IT" sz="1600" dirty="0" err="1" smtClean="0"/>
              <a:t>older</a:t>
            </a:r>
            <a:r>
              <a:rPr lang="it-IT" sz="1600" dirty="0" smtClean="0"/>
              <a:t> </a:t>
            </a:r>
            <a:r>
              <a:rPr lang="it-IT" sz="1600" dirty="0" err="1" smtClean="0"/>
              <a:t>then</a:t>
            </a:r>
            <a:r>
              <a:rPr lang="it-IT" sz="1600" dirty="0" smtClean="0"/>
              <a:t> 12 h. </a:t>
            </a:r>
            <a:endParaRPr lang="it-IT" sz="1200" dirty="0" smtClean="0"/>
          </a:p>
          <a:p>
            <a:pPr lvl="0">
              <a:defRPr/>
            </a:pPr>
            <a:r>
              <a:rPr lang="it-IT" sz="1800" dirty="0" err="1">
                <a:solidFill>
                  <a:srgbClr val="FF0000"/>
                </a:solidFill>
              </a:rPr>
              <a:t>Monitoring</a:t>
            </a:r>
            <a:endParaRPr lang="it-IT" sz="1800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it-IT" sz="1600" dirty="0" err="1"/>
              <a:t>Ganglia</a:t>
            </a:r>
            <a:r>
              <a:rPr lang="it-IT" sz="1600" dirty="0"/>
              <a:t>/</a:t>
            </a:r>
            <a:r>
              <a:rPr lang="it-IT" sz="1600" dirty="0" err="1"/>
              <a:t>nagios</a:t>
            </a:r>
            <a:r>
              <a:rPr lang="it-IT" sz="1600" dirty="0"/>
              <a:t> via custom </a:t>
            </a:r>
            <a:r>
              <a:rPr lang="it-IT" sz="1600" dirty="0" err="1"/>
              <a:t>plugins</a:t>
            </a:r>
            <a:endParaRPr lang="it-IT" sz="1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691FFB-0F8F-BC4D-A920-A124BF5A098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29" y="42546"/>
            <a:ext cx="8454571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DPM setup at INFN-FRASCATI </a:t>
            </a:r>
            <a:br>
              <a:rPr lang="en-US" sz="4000" dirty="0" smtClean="0"/>
            </a:br>
            <a:r>
              <a:rPr lang="en-US" sz="3200" dirty="0" smtClean="0"/>
              <a:t>(production site)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691FFB-0F8F-BC4D-A920-A124BF5A098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A.Doria - DPM Workshop - Edinburgh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250720"/>
            <a:ext cx="8229600" cy="5492846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700 TB of disk space</a:t>
            </a:r>
          </a:p>
          <a:p>
            <a:pPr lvl="1"/>
            <a:r>
              <a:rPr lang="it-IT" sz="1800" dirty="0"/>
              <a:t>7</a:t>
            </a:r>
            <a:r>
              <a:rPr lang="it-IT" sz="1800" dirty="0" smtClean="0"/>
              <a:t> </a:t>
            </a:r>
            <a:r>
              <a:rPr lang="it-IT" sz="1800" dirty="0"/>
              <a:t>disk </a:t>
            </a:r>
            <a:r>
              <a:rPr lang="it-IT" sz="1800" dirty="0" err="1"/>
              <a:t>servers</a:t>
            </a:r>
            <a:r>
              <a:rPr lang="it-IT" sz="1800" dirty="0"/>
              <a:t>, </a:t>
            </a:r>
            <a:r>
              <a:rPr lang="it-IT" sz="1800" dirty="0" err="1"/>
              <a:t>attached</a:t>
            </a:r>
            <a:r>
              <a:rPr lang="it-IT" sz="1800" dirty="0"/>
              <a:t> to </a:t>
            </a:r>
            <a:r>
              <a:rPr lang="it-IT" sz="1800" dirty="0" smtClean="0"/>
              <a:t>7 </a:t>
            </a:r>
            <a:r>
              <a:rPr lang="it-IT" sz="1800" dirty="0"/>
              <a:t>SAN </a:t>
            </a:r>
            <a:r>
              <a:rPr lang="it-IT" sz="1800" dirty="0" err="1"/>
              <a:t>systems</a:t>
            </a:r>
            <a:r>
              <a:rPr lang="it-IT" sz="1800" dirty="0"/>
              <a:t> (</a:t>
            </a:r>
            <a:r>
              <a:rPr lang="it-IT" sz="1800" dirty="0" err="1"/>
              <a:t>used</a:t>
            </a:r>
            <a:r>
              <a:rPr lang="it-IT" sz="1800" dirty="0"/>
              <a:t> in </a:t>
            </a:r>
            <a:r>
              <a:rPr lang="it-IT" sz="1800" dirty="0" err="1"/>
              <a:t>direct</a:t>
            </a:r>
            <a:r>
              <a:rPr lang="it-IT" sz="1800" dirty="0"/>
              <a:t> </a:t>
            </a:r>
            <a:r>
              <a:rPr lang="it-IT" sz="1800" dirty="0" err="1"/>
              <a:t>attach</a:t>
            </a:r>
            <a:r>
              <a:rPr lang="it-IT" sz="1800" dirty="0"/>
              <a:t> mode) via 4/8 </a:t>
            </a:r>
            <a:r>
              <a:rPr lang="it-IT" sz="1800" dirty="0" err="1"/>
              <a:t>Gbps</a:t>
            </a:r>
            <a:r>
              <a:rPr lang="it-IT" sz="1800" dirty="0"/>
              <a:t> Fibre </a:t>
            </a:r>
            <a:r>
              <a:rPr lang="it-IT" sz="1800" dirty="0" err="1"/>
              <a:t>Channels</a:t>
            </a:r>
            <a:endParaRPr lang="it-IT" sz="1800" dirty="0"/>
          </a:p>
          <a:p>
            <a:pPr lvl="1"/>
            <a:r>
              <a:rPr lang="it-IT" sz="1800" dirty="0" err="1"/>
              <a:t>All</a:t>
            </a:r>
            <a:r>
              <a:rPr lang="it-IT" sz="1800" dirty="0"/>
              <a:t> </a:t>
            </a:r>
            <a:r>
              <a:rPr lang="it-IT" sz="1800" dirty="0" err="1"/>
              <a:t>servers</a:t>
            </a:r>
            <a:r>
              <a:rPr lang="it-IT" sz="1800" dirty="0"/>
              <a:t> </a:t>
            </a:r>
            <a:r>
              <a:rPr lang="it-IT" sz="1800" dirty="0" err="1"/>
              <a:t>equipped</a:t>
            </a:r>
            <a:r>
              <a:rPr lang="it-IT" sz="1800" dirty="0"/>
              <a:t> with </a:t>
            </a:r>
            <a:r>
              <a:rPr lang="it-IT" sz="1800" b="1" dirty="0"/>
              <a:t>10 </a:t>
            </a:r>
            <a:r>
              <a:rPr lang="it-IT" sz="1800" b="1" dirty="0" err="1"/>
              <a:t>Gbps</a:t>
            </a:r>
            <a:r>
              <a:rPr lang="it-IT" sz="1800" b="1" dirty="0"/>
              <a:t> </a:t>
            </a:r>
            <a:r>
              <a:rPr lang="it-IT" sz="1800" dirty="0"/>
              <a:t>Ethernet connection to a </a:t>
            </a:r>
            <a:r>
              <a:rPr lang="it-IT" sz="1800" dirty="0" err="1"/>
              <a:t>central</a:t>
            </a:r>
            <a:r>
              <a:rPr lang="it-IT" sz="1800" dirty="0"/>
              <a:t> </a:t>
            </a:r>
            <a:r>
              <a:rPr lang="it-IT" sz="1800" dirty="0" err="1"/>
              <a:t>switch</a:t>
            </a:r>
            <a:endParaRPr lang="it-IT" sz="1800" dirty="0"/>
          </a:p>
          <a:p>
            <a:pPr lvl="1"/>
            <a:r>
              <a:rPr lang="it-IT" sz="1800" dirty="0" smtClean="0"/>
              <a:t>WAN </a:t>
            </a:r>
            <a:r>
              <a:rPr lang="it-IT" sz="1800" dirty="0"/>
              <a:t>connection via LHCONE at 10 </a:t>
            </a:r>
            <a:r>
              <a:rPr lang="it-IT" sz="1800" dirty="0" err="1" smtClean="0"/>
              <a:t>Gbps</a:t>
            </a:r>
            <a:r>
              <a:rPr lang="it-IT" sz="1800" dirty="0" smtClean="0"/>
              <a:t> </a:t>
            </a:r>
            <a:r>
              <a:rPr lang="it-IT" sz="1800" dirty="0" err="1" smtClean="0"/>
              <a:t>soon</a:t>
            </a:r>
            <a:r>
              <a:rPr lang="it-IT" sz="1800" dirty="0" smtClean="0"/>
              <a:t> (by the end of </a:t>
            </a:r>
            <a:r>
              <a:rPr lang="it-IT" sz="1800" dirty="0" err="1" smtClean="0"/>
              <a:t>Feb</a:t>
            </a:r>
            <a:r>
              <a:rPr lang="it-IT" sz="1800" dirty="0" smtClean="0"/>
              <a:t> ‘14)</a:t>
            </a:r>
            <a:endParaRPr lang="en-US" sz="18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Setup</a:t>
            </a:r>
            <a:r>
              <a:rPr lang="en-US" sz="2000" dirty="0" smtClean="0">
                <a:solidFill>
                  <a:srgbClr val="000000"/>
                </a:solidFill>
              </a:rPr>
              <a:t>: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DPM release 1.8.6. Upgrade to 1.8.7 by the end of the year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DPM DB on a separated server: MySQL 5.0.95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Backup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DPM DB replication with MySQL master/slave configuration;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If MySQL server crashes it’s enough to change the DPM_HOST variable in the DPM head node with the MySQL slave hostname and run </a:t>
            </a:r>
            <a:r>
              <a:rPr lang="en-US" sz="1800" dirty="0" err="1" smtClean="0">
                <a:solidFill>
                  <a:srgbClr val="000000"/>
                </a:solidFill>
              </a:rPr>
              <a:t>yaim</a:t>
            </a:r>
            <a:r>
              <a:rPr lang="en-US" sz="1800" dirty="0" smtClean="0">
                <a:solidFill>
                  <a:srgbClr val="000000"/>
                </a:solidFill>
              </a:rPr>
              <a:t> configuration;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Slave DB daily backup with </a:t>
            </a:r>
            <a:r>
              <a:rPr lang="en-US" sz="1800" dirty="0" err="1" smtClean="0">
                <a:solidFill>
                  <a:srgbClr val="000000"/>
                </a:solidFill>
              </a:rPr>
              <a:t>mysqldump</a:t>
            </a:r>
            <a:r>
              <a:rPr lang="en-US" sz="1800" dirty="0" smtClean="0">
                <a:solidFill>
                  <a:srgbClr val="000000"/>
                </a:solidFill>
              </a:rPr>
              <a:t>;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Monitoring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Ganglia/</a:t>
            </a:r>
            <a:r>
              <a:rPr lang="en-US" sz="1800" dirty="0" err="1" smtClean="0">
                <a:solidFill>
                  <a:srgbClr val="000000"/>
                </a:solidFill>
              </a:rPr>
              <a:t>Nagios</a:t>
            </a:r>
            <a:r>
              <a:rPr lang="en-US" sz="1800" dirty="0" smtClean="0">
                <a:solidFill>
                  <a:srgbClr val="000000"/>
                </a:solidFill>
              </a:rPr>
              <a:t> custom </a:t>
            </a:r>
            <a:r>
              <a:rPr lang="en-US" sz="1800" dirty="0" err="1" smtClean="0">
                <a:solidFill>
                  <a:srgbClr val="000000"/>
                </a:solidFill>
              </a:rPr>
              <a:t>plugins</a:t>
            </a: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5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EPEL </a:t>
            </a:r>
            <a:r>
              <a:rPr lang="it-IT" dirty="0" err="1" smtClean="0"/>
              <a:t>testbed</a:t>
            </a:r>
            <a:r>
              <a:rPr lang="it-IT" dirty="0" smtClean="0"/>
              <a:t> </a:t>
            </a:r>
            <a:r>
              <a:rPr lang="it-IT" dirty="0" err="1" smtClean="0"/>
              <a:t>setup</a:t>
            </a:r>
            <a:r>
              <a:rPr lang="it-IT" dirty="0" smtClean="0"/>
              <a:t> at </a:t>
            </a:r>
            <a:r>
              <a:rPr lang="it-IT" dirty="0" err="1" smtClean="0"/>
              <a:t>INFN-Frascati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0116" y="1257984"/>
            <a:ext cx="8229600" cy="2080305"/>
          </a:xfrm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Setup</a:t>
            </a:r>
          </a:p>
          <a:p>
            <a:pPr lvl="1"/>
            <a:r>
              <a:rPr lang="it-IT" sz="1800" dirty="0" smtClean="0"/>
              <a:t>DPM head </a:t>
            </a:r>
            <a:r>
              <a:rPr lang="it-IT" sz="1800" dirty="0" err="1" smtClean="0"/>
              <a:t>node</a:t>
            </a:r>
            <a:r>
              <a:rPr lang="it-IT" sz="1800" dirty="0" smtClean="0"/>
              <a:t>: </a:t>
            </a:r>
            <a:r>
              <a:rPr lang="it-IT" sz="1800" dirty="0" smtClean="0">
                <a:solidFill>
                  <a:schemeClr val="tx2"/>
                </a:solidFill>
              </a:rPr>
              <a:t>atlasdisk1.lnf.infn.it</a:t>
            </a:r>
          </a:p>
          <a:p>
            <a:pPr lvl="1"/>
            <a:r>
              <a:rPr lang="en-US" sz="1800" dirty="0" smtClean="0"/>
              <a:t>The head node is installed on a VM (2 cores, RAM 4GB)  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 err="1" smtClean="0"/>
              <a:t>MySQL</a:t>
            </a:r>
            <a:r>
              <a:rPr lang="en-US" sz="1800" dirty="0" smtClean="0"/>
              <a:t> server is on the  physical server (8 cores, RAM 16GB) . </a:t>
            </a:r>
            <a:endParaRPr lang="it-IT" sz="1800" dirty="0" smtClean="0"/>
          </a:p>
          <a:p>
            <a:pPr lvl="1"/>
            <a:r>
              <a:rPr lang="it-IT" sz="1800" dirty="0" err="1" smtClean="0"/>
              <a:t>Only</a:t>
            </a:r>
            <a:r>
              <a:rPr lang="it-IT" sz="1800" dirty="0" smtClean="0"/>
              <a:t> </a:t>
            </a:r>
            <a:r>
              <a:rPr lang="it-IT" sz="1800" dirty="0" err="1" smtClean="0"/>
              <a:t>one</a:t>
            </a:r>
            <a:r>
              <a:rPr lang="it-IT" sz="1800" dirty="0" smtClean="0"/>
              <a:t> disk server </a:t>
            </a:r>
            <a:r>
              <a:rPr lang="it-IT" sz="1800" dirty="0" err="1" smtClean="0"/>
              <a:t>with</a:t>
            </a:r>
            <a:r>
              <a:rPr lang="it-IT" sz="1800" dirty="0" smtClean="0"/>
              <a:t> 500GB </a:t>
            </a:r>
            <a:r>
              <a:rPr lang="it-IT" sz="1800" dirty="0" err="1" smtClean="0"/>
              <a:t>of</a:t>
            </a:r>
            <a:r>
              <a:rPr lang="it-IT" sz="1800" dirty="0" smtClean="0"/>
              <a:t> disk </a:t>
            </a:r>
            <a:r>
              <a:rPr lang="it-IT" sz="1800" dirty="0" err="1" smtClean="0"/>
              <a:t>space</a:t>
            </a:r>
            <a:r>
              <a:rPr lang="it-IT" sz="1800" dirty="0" smtClean="0"/>
              <a:t>. </a:t>
            </a:r>
          </a:p>
          <a:p>
            <a:pPr lvl="1"/>
            <a:r>
              <a:rPr lang="it-IT" sz="1800" dirty="0" smtClean="0"/>
              <a:t>1Gbps </a:t>
            </a:r>
            <a:r>
              <a:rPr lang="it-IT" sz="1800" dirty="0" err="1" smtClean="0"/>
              <a:t>links</a:t>
            </a:r>
            <a:r>
              <a:rPr lang="it-IT" sz="1800" dirty="0" smtClean="0"/>
              <a:t> for LAN and WAN </a:t>
            </a:r>
            <a:r>
              <a:rPr lang="it-IT" sz="1800" dirty="0" err="1" smtClean="0"/>
              <a:t>connections</a:t>
            </a:r>
            <a:r>
              <a:rPr lang="it-IT" sz="1800" dirty="0" smtClean="0"/>
              <a:t>.</a:t>
            </a:r>
          </a:p>
          <a:p>
            <a:endParaRPr lang="it-IT" sz="18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A.Doria - DPM Workshop - Edinburgh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691FFB-0F8F-BC4D-A920-A124BF5A098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Immagine 6" descr="frascat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0401" y="3393627"/>
            <a:ext cx="4673599" cy="2628900"/>
          </a:xfrm>
          <a:prstGeom prst="rect">
            <a:avLst/>
          </a:prstGeom>
        </p:spPr>
      </p:pic>
      <p:sp>
        <p:nvSpPr>
          <p:cNvPr id="9" name="Segnaposto contenuto 2"/>
          <p:cNvSpPr txBox="1">
            <a:spLocks/>
          </p:cNvSpPr>
          <p:nvPr/>
        </p:nvSpPr>
        <p:spPr>
          <a:xfrm>
            <a:off x="420971" y="3393627"/>
            <a:ext cx="4426858" cy="2994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Installation</a:t>
            </a:r>
            <a:endParaRPr kumimoji="0" lang="it-I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SL6.4 , DPM 1.8.7-3	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yaim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configuration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moved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puppet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a.s.a.p.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XRootD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WebDAV/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https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enabled</a:t>
            </a:r>
            <a:endParaRPr kumimoji="0" lang="it-IT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Added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Wahid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Hammercloud</a:t>
            </a:r>
            <a:r>
              <a:rPr kumimoji="0" lang="it-IT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test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page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it-IT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it-IT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EPEL </a:t>
            </a:r>
            <a:r>
              <a:rPr lang="it-IT" sz="4000" dirty="0" err="1" smtClean="0"/>
              <a:t>testing</a:t>
            </a:r>
            <a:r>
              <a:rPr lang="it-IT" sz="4000" dirty="0" smtClean="0"/>
              <a:t> </a:t>
            </a:r>
            <a:r>
              <a:rPr lang="it-IT" sz="4000" dirty="0" err="1" smtClean="0"/>
              <a:t>activity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26032"/>
            <a:ext cx="8229600" cy="4756150"/>
          </a:xfrm>
        </p:spPr>
        <p:txBody>
          <a:bodyPr>
            <a:noAutofit/>
          </a:bodyPr>
          <a:lstStyle/>
          <a:p>
            <a:r>
              <a:rPr lang="it-IT" sz="2000" dirty="0" err="1" smtClean="0"/>
              <a:t>Installed</a:t>
            </a:r>
            <a:r>
              <a:rPr lang="it-IT" sz="2000" dirty="0" smtClean="0"/>
              <a:t> </a:t>
            </a:r>
            <a:r>
              <a:rPr lang="it-IT" sz="2000" dirty="0"/>
              <a:t> </a:t>
            </a:r>
            <a:r>
              <a:rPr lang="it-IT" sz="2000" dirty="0" err="1" smtClean="0"/>
              <a:t>at</a:t>
            </a:r>
            <a:r>
              <a:rPr lang="it-IT" sz="2000" dirty="0" smtClean="0"/>
              <a:t> end of </a:t>
            </a:r>
            <a:r>
              <a:rPr lang="it-IT" sz="2000" dirty="0" err="1" smtClean="0"/>
              <a:t>summer</a:t>
            </a:r>
            <a:r>
              <a:rPr lang="it-IT" sz="2000" dirty="0" smtClean="0"/>
              <a:t> 2013 for the first time, </a:t>
            </a:r>
            <a:r>
              <a:rPr lang="it-IT" sz="2000" dirty="0" err="1" smtClean="0"/>
              <a:t>too</a:t>
            </a:r>
            <a:r>
              <a:rPr lang="it-IT" sz="2000" dirty="0" smtClean="0"/>
              <a:t> late for the first EPEL release </a:t>
            </a:r>
            <a:r>
              <a:rPr lang="it-IT" sz="2000" dirty="0" err="1" smtClean="0"/>
              <a:t>validation</a:t>
            </a:r>
            <a:r>
              <a:rPr lang="it-IT" sz="2000" dirty="0" smtClean="0"/>
              <a:t> !</a:t>
            </a:r>
          </a:p>
          <a:p>
            <a:r>
              <a:rPr lang="it-IT" sz="2000" dirty="0" smtClean="0"/>
              <a:t>Re-</a:t>
            </a:r>
            <a:r>
              <a:rPr lang="it-IT" sz="2000" dirty="0" err="1" smtClean="0"/>
              <a:t>installed</a:t>
            </a:r>
            <a:r>
              <a:rPr lang="it-IT" sz="2000" dirty="0" smtClean="0"/>
              <a:t> </a:t>
            </a:r>
            <a:r>
              <a:rPr lang="it-IT" sz="2000" dirty="0" err="1" smtClean="0"/>
              <a:t>again</a:t>
            </a:r>
            <a:r>
              <a:rPr lang="it-IT" sz="2000" dirty="0" smtClean="0"/>
              <a:t>  in </a:t>
            </a:r>
            <a:r>
              <a:rPr lang="it-IT" sz="2000" dirty="0" err="1" smtClean="0"/>
              <a:t>November</a:t>
            </a:r>
            <a:r>
              <a:rPr lang="it-IT" sz="2000" dirty="0" smtClean="0"/>
              <a:t> ’13 from EPEL +EMI3 SL6 </a:t>
            </a:r>
            <a:r>
              <a:rPr lang="it-IT" sz="2000" dirty="0" err="1" smtClean="0"/>
              <a:t>repos</a:t>
            </a:r>
            <a:r>
              <a:rPr lang="it-IT" sz="2000" dirty="0" smtClean="0"/>
              <a:t>: </a:t>
            </a:r>
          </a:p>
          <a:p>
            <a:pPr lvl="1"/>
            <a:r>
              <a:rPr lang="it-IT" sz="1800" dirty="0" err="1" smtClean="0"/>
              <a:t>EPEL-testing</a:t>
            </a:r>
            <a:r>
              <a:rPr lang="it-IT" sz="1800" dirty="0" smtClean="0"/>
              <a:t> </a:t>
            </a:r>
            <a:r>
              <a:rPr lang="it-IT" sz="1800" dirty="0" err="1" smtClean="0"/>
              <a:t>repo</a:t>
            </a:r>
            <a:r>
              <a:rPr lang="it-IT" sz="1800" dirty="0" smtClean="0"/>
              <a:t> </a:t>
            </a:r>
            <a:r>
              <a:rPr lang="it-IT" sz="1800" dirty="0" err="1" smtClean="0"/>
              <a:t>enabled</a:t>
            </a:r>
            <a:r>
              <a:rPr lang="it-IT" sz="1800" dirty="0" smtClean="0"/>
              <a:t>, no </a:t>
            </a:r>
            <a:r>
              <a:rPr lang="it-IT" sz="1800" dirty="0" err="1" smtClean="0"/>
              <a:t>autoupdate</a:t>
            </a:r>
            <a:r>
              <a:rPr lang="it-IT" sz="1800" dirty="0" smtClean="0"/>
              <a:t>.</a:t>
            </a:r>
          </a:p>
          <a:p>
            <a:pPr lvl="1"/>
            <a:r>
              <a:rPr lang="it-IT" sz="1800" dirty="0" err="1" smtClean="0"/>
              <a:t>Installation</a:t>
            </a:r>
            <a:r>
              <a:rPr lang="it-IT" sz="1800" dirty="0" smtClean="0"/>
              <a:t> guide </a:t>
            </a:r>
            <a:r>
              <a:rPr lang="it-IT" sz="1800" dirty="0" err="1" smtClean="0"/>
              <a:t>followed</a:t>
            </a:r>
            <a:r>
              <a:rPr lang="it-IT" sz="1800" dirty="0" smtClean="0"/>
              <a:t> </a:t>
            </a:r>
            <a:r>
              <a:rPr lang="it-IT" sz="1800" dirty="0" err="1" smtClean="0"/>
              <a:t>step</a:t>
            </a:r>
            <a:r>
              <a:rPr lang="it-IT" sz="1800" dirty="0" smtClean="0"/>
              <a:t> </a:t>
            </a:r>
            <a:r>
              <a:rPr lang="it-IT" sz="1800" dirty="0" err="1" smtClean="0"/>
              <a:t>by</a:t>
            </a:r>
            <a:r>
              <a:rPr lang="it-IT" sz="1800" dirty="0" smtClean="0"/>
              <a:t> </a:t>
            </a:r>
            <a:r>
              <a:rPr lang="it-IT" sz="1800" dirty="0" err="1" smtClean="0"/>
              <a:t>step</a:t>
            </a:r>
            <a:r>
              <a:rPr lang="it-IT" sz="1800" dirty="0" smtClean="0"/>
              <a:t> </a:t>
            </a:r>
            <a:r>
              <a:rPr lang="it-IT" sz="1800" dirty="0" smtClean="0">
                <a:hlinkClick r:id="rId2"/>
              </a:rPr>
              <a:t>https://svnweb.cern.ch/trac/lcgdm/wiki/Dpm/Admin/Install</a:t>
            </a:r>
            <a:r>
              <a:rPr lang="it-IT" sz="1800" dirty="0" smtClean="0"/>
              <a:t> </a:t>
            </a:r>
            <a:r>
              <a:rPr lang="it-IT" sz="1800" dirty="0" err="1" smtClean="0"/>
              <a:t>to</a:t>
            </a:r>
            <a:r>
              <a:rPr lang="it-IT" sz="1800" dirty="0" smtClean="0"/>
              <a:t> </a:t>
            </a:r>
            <a:r>
              <a:rPr lang="it-IT" sz="1800" dirty="0" err="1" smtClean="0"/>
              <a:t>check</a:t>
            </a:r>
            <a:r>
              <a:rPr lang="it-IT" sz="1800" dirty="0" smtClean="0"/>
              <a:t> </a:t>
            </a:r>
            <a:r>
              <a:rPr lang="it-IT" sz="1800" dirty="0" err="1" smtClean="0"/>
              <a:t>its</a:t>
            </a:r>
            <a:r>
              <a:rPr lang="it-IT" sz="1800" dirty="0" smtClean="0"/>
              <a:t> </a:t>
            </a:r>
            <a:r>
              <a:rPr lang="it-IT" sz="1800" dirty="0" err="1" smtClean="0"/>
              <a:t>consistency</a:t>
            </a:r>
            <a:r>
              <a:rPr lang="it-IT" sz="1800" dirty="0" smtClean="0"/>
              <a:t>.  </a:t>
            </a:r>
          </a:p>
          <a:p>
            <a:pPr lvl="1"/>
            <a:r>
              <a:rPr lang="it-IT" sz="1800" dirty="0" err="1" smtClean="0"/>
              <a:t>Very</a:t>
            </a:r>
            <a:r>
              <a:rPr lang="it-IT" sz="1800" dirty="0" smtClean="0"/>
              <a:t> easy, no </a:t>
            </a:r>
            <a:r>
              <a:rPr lang="it-IT" sz="1800" dirty="0" err="1" smtClean="0"/>
              <a:t>problem</a:t>
            </a:r>
            <a:r>
              <a:rPr lang="it-IT" sz="1800" dirty="0" smtClean="0"/>
              <a:t> </a:t>
            </a:r>
            <a:r>
              <a:rPr lang="it-IT" sz="1800" dirty="0" err="1" smtClean="0"/>
              <a:t>found</a:t>
            </a:r>
            <a:r>
              <a:rPr lang="it-IT" sz="1800" dirty="0" smtClean="0"/>
              <a:t>: </a:t>
            </a:r>
            <a:r>
              <a:rPr lang="it-IT" sz="1800" dirty="0" err="1" smtClean="0"/>
              <a:t>only</a:t>
            </a:r>
            <a:r>
              <a:rPr lang="it-IT" sz="1800" dirty="0" smtClean="0"/>
              <a:t> a </a:t>
            </a:r>
            <a:r>
              <a:rPr lang="it-IT" sz="1800" dirty="0" err="1" smtClean="0"/>
              <a:t>reference</a:t>
            </a:r>
            <a:r>
              <a:rPr lang="it-IT" sz="1800" dirty="0" smtClean="0"/>
              <a:t> to </a:t>
            </a:r>
            <a:r>
              <a:rPr lang="it-IT" sz="1800" dirty="0" err="1" smtClean="0"/>
              <a:t>XRootD</a:t>
            </a:r>
            <a:r>
              <a:rPr lang="it-IT" sz="1800" dirty="0" smtClean="0"/>
              <a:t> setup </a:t>
            </a:r>
            <a:r>
              <a:rPr lang="it-IT" sz="1800" dirty="0" err="1" smtClean="0"/>
              <a:t>could</a:t>
            </a:r>
            <a:r>
              <a:rPr lang="it-IT" sz="1800" dirty="0" smtClean="0"/>
              <a:t> be </a:t>
            </a:r>
            <a:r>
              <a:rPr lang="it-IT" sz="1800" dirty="0" err="1" smtClean="0"/>
              <a:t>useful</a:t>
            </a:r>
            <a:r>
              <a:rPr lang="it-IT" sz="1800" dirty="0" smtClean="0"/>
              <a:t>. </a:t>
            </a:r>
          </a:p>
          <a:p>
            <a:r>
              <a:rPr lang="it-IT" sz="2000" dirty="0" smtClean="0"/>
              <a:t>Ready to test </a:t>
            </a:r>
            <a:r>
              <a:rPr lang="it-IT" sz="2000" dirty="0" err="1" smtClean="0"/>
              <a:t>upgrades</a:t>
            </a:r>
            <a:r>
              <a:rPr lang="it-IT" sz="2000" dirty="0" smtClean="0"/>
              <a:t>  or </a:t>
            </a:r>
            <a:r>
              <a:rPr lang="it-IT" sz="2000" dirty="0" err="1" smtClean="0"/>
              <a:t>reinstallation</a:t>
            </a:r>
            <a:r>
              <a:rPr lang="it-IT" sz="2000" dirty="0" smtClean="0"/>
              <a:t> of new </a:t>
            </a:r>
            <a:r>
              <a:rPr lang="it-IT" sz="2000" dirty="0" err="1" smtClean="0"/>
              <a:t>releases</a:t>
            </a:r>
            <a:r>
              <a:rPr lang="it-IT" sz="2000" dirty="0" smtClean="0"/>
              <a:t>  from scratch , </a:t>
            </a:r>
            <a:r>
              <a:rPr lang="it-IT" sz="2000" dirty="0" err="1" smtClean="0"/>
              <a:t>according</a:t>
            </a:r>
            <a:r>
              <a:rPr lang="it-IT" sz="2000" dirty="0" smtClean="0"/>
              <a:t> to the </a:t>
            </a:r>
            <a:r>
              <a:rPr lang="it-IT" sz="2000" dirty="0" err="1" smtClean="0"/>
              <a:t>collaboration</a:t>
            </a:r>
            <a:r>
              <a:rPr lang="it-IT" sz="2000" dirty="0" smtClean="0"/>
              <a:t> </a:t>
            </a:r>
            <a:r>
              <a:rPr lang="it-IT" sz="2000" dirty="0" err="1" smtClean="0"/>
              <a:t>needs</a:t>
            </a:r>
            <a:r>
              <a:rPr lang="it-IT" sz="2000" dirty="0" smtClean="0"/>
              <a:t>.  </a:t>
            </a:r>
          </a:p>
          <a:p>
            <a:r>
              <a:rPr lang="it-IT" sz="2000" dirty="0" smtClean="0"/>
              <a:t>The HW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quite</a:t>
            </a:r>
            <a:r>
              <a:rPr lang="it-IT" sz="2000" dirty="0" smtClean="0"/>
              <a:t> </a:t>
            </a:r>
            <a:r>
              <a:rPr lang="it-IT" sz="2000" dirty="0" err="1" smtClean="0"/>
              <a:t>old</a:t>
            </a:r>
            <a:r>
              <a:rPr lang="it-IT" sz="2000" dirty="0" smtClean="0"/>
              <a:t> and Ethernet connection </a:t>
            </a:r>
            <a:r>
              <a:rPr lang="it-IT" sz="2000" dirty="0" err="1" smtClean="0"/>
              <a:t>is</a:t>
            </a:r>
            <a:r>
              <a:rPr lang="it-IT" sz="2000" dirty="0" smtClean="0"/>
              <a:t> 1Gbps: </a:t>
            </a:r>
          </a:p>
          <a:p>
            <a:pPr lvl="1"/>
            <a:r>
              <a:rPr lang="it-IT" sz="1600" dirty="0" err="1" smtClean="0"/>
              <a:t>testbed</a:t>
            </a:r>
            <a:r>
              <a:rPr lang="it-IT" sz="1600" dirty="0" smtClean="0"/>
              <a:t> </a:t>
            </a:r>
            <a:r>
              <a:rPr lang="it-IT" sz="1600" dirty="0" err="1" smtClean="0"/>
              <a:t>tailrored</a:t>
            </a:r>
            <a:r>
              <a:rPr lang="it-IT" sz="1600" dirty="0" smtClean="0"/>
              <a:t> for </a:t>
            </a:r>
            <a:r>
              <a:rPr lang="it-IT" sz="1600" dirty="0" err="1" smtClean="0"/>
              <a:t>functionality</a:t>
            </a:r>
            <a:r>
              <a:rPr lang="it-IT" sz="1600" dirty="0" smtClean="0"/>
              <a:t> </a:t>
            </a:r>
            <a:r>
              <a:rPr lang="it-IT" sz="1600" dirty="0" err="1" smtClean="0"/>
              <a:t>tests</a:t>
            </a:r>
            <a:endParaRPr lang="it-IT" sz="1600" dirty="0" smtClean="0"/>
          </a:p>
          <a:p>
            <a:pPr lvl="1"/>
            <a:r>
              <a:rPr lang="it-IT" sz="1600" dirty="0" smtClean="0"/>
              <a:t>HW </a:t>
            </a:r>
            <a:r>
              <a:rPr lang="it-IT" sz="1600" dirty="0" err="1" smtClean="0"/>
              <a:t>improvements</a:t>
            </a:r>
            <a:r>
              <a:rPr lang="it-IT" sz="1600" dirty="0" smtClean="0"/>
              <a:t> for performance </a:t>
            </a:r>
            <a:r>
              <a:rPr lang="it-IT" sz="1600" dirty="0" err="1" smtClean="0"/>
              <a:t>tests</a:t>
            </a:r>
            <a:r>
              <a:rPr lang="it-IT" sz="1600" dirty="0" smtClean="0"/>
              <a:t> </a:t>
            </a:r>
            <a:r>
              <a:rPr lang="it-IT" sz="1600" dirty="0" err="1" smtClean="0"/>
              <a:t>could</a:t>
            </a:r>
            <a:r>
              <a:rPr lang="it-IT" sz="1600" dirty="0" smtClean="0"/>
              <a:t> be </a:t>
            </a:r>
            <a:r>
              <a:rPr lang="it-IT" sz="1600" dirty="0" err="1" smtClean="0"/>
              <a:t>planned</a:t>
            </a:r>
            <a:r>
              <a:rPr lang="it-IT" sz="1600" dirty="0" smtClean="0"/>
              <a:t> </a:t>
            </a:r>
            <a:r>
              <a:rPr lang="it-IT" sz="1600" dirty="0" err="1" smtClean="0"/>
              <a:t>if</a:t>
            </a:r>
            <a:r>
              <a:rPr lang="it-IT" sz="1600" dirty="0" smtClean="0"/>
              <a:t> </a:t>
            </a:r>
            <a:r>
              <a:rPr lang="it-IT" sz="1600" dirty="0" err="1" smtClean="0"/>
              <a:t>needed</a:t>
            </a:r>
            <a:r>
              <a:rPr lang="it-IT" sz="1600" dirty="0" smtClean="0"/>
              <a:t>.</a:t>
            </a:r>
          </a:p>
          <a:p>
            <a:r>
              <a:rPr lang="it-IT" sz="2000" dirty="0" err="1" smtClean="0"/>
              <a:t>We</a:t>
            </a:r>
            <a:r>
              <a:rPr lang="it-IT" sz="2000" dirty="0"/>
              <a:t> </a:t>
            </a:r>
            <a:r>
              <a:rPr lang="it-IT" sz="2000" dirty="0" smtClean="0"/>
              <a:t>are planning to test a High </a:t>
            </a:r>
            <a:r>
              <a:rPr lang="it-IT" sz="2000" dirty="0" err="1" smtClean="0"/>
              <a:t>Availability</a:t>
            </a:r>
            <a:r>
              <a:rPr lang="it-IT" sz="2000" dirty="0" smtClean="0"/>
              <a:t> setup.</a:t>
            </a:r>
          </a:p>
          <a:p>
            <a:pPr>
              <a:buNone/>
            </a:pPr>
            <a:endParaRPr lang="it-IT" sz="2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691FFB-0F8F-BC4D-A920-A124BF5A098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DPM in HA</a:t>
            </a:r>
            <a:endParaRPr lang="it-IT" sz="4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691FFB-0F8F-BC4D-A920-A124BF5A098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A.Doria - DPM Workshop - Edinburgh</a:t>
            </a:r>
            <a:endParaRPr lang="en-US"/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457200" y="1280164"/>
            <a:ext cx="8229600" cy="5076693"/>
          </a:xfrm>
        </p:spPr>
        <p:txBody>
          <a:bodyPr>
            <a:normAutofit fontScale="62500" lnSpcReduction="20000"/>
          </a:bodyPr>
          <a:lstStyle/>
          <a:p>
            <a:r>
              <a:rPr lang="it-IT" dirty="0" smtClean="0"/>
              <a:t>The DPM head </a:t>
            </a:r>
            <a:r>
              <a:rPr lang="it-IT" dirty="0" err="1" smtClean="0"/>
              <a:t>node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virtualized</a:t>
            </a:r>
            <a:endParaRPr lang="it-IT" dirty="0" smtClean="0"/>
          </a:p>
          <a:p>
            <a:pPr lvl="1"/>
            <a:r>
              <a:rPr lang="it-IT" dirty="0" err="1" smtClean="0"/>
              <a:t>Need</a:t>
            </a:r>
            <a:r>
              <a:rPr lang="it-IT" dirty="0" smtClean="0"/>
              <a:t> to </a:t>
            </a:r>
            <a:r>
              <a:rPr lang="it-IT" dirty="0" err="1" smtClean="0"/>
              <a:t>evaluate</a:t>
            </a:r>
            <a:r>
              <a:rPr lang="it-IT" dirty="0" smtClean="0"/>
              <a:t> the performance impact on </a:t>
            </a:r>
            <a:r>
              <a:rPr lang="it-IT" dirty="0" err="1" smtClean="0"/>
              <a:t>this</a:t>
            </a:r>
            <a:endParaRPr lang="it-IT" dirty="0" smtClean="0"/>
          </a:p>
          <a:p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ways of </a:t>
            </a:r>
            <a:r>
              <a:rPr lang="it-IT" dirty="0" err="1" smtClean="0"/>
              <a:t>virtualization</a:t>
            </a:r>
            <a:r>
              <a:rPr lang="it-IT" dirty="0" smtClean="0"/>
              <a:t> </a:t>
            </a:r>
            <a:r>
              <a:rPr lang="it-IT" dirty="0" err="1" smtClean="0"/>
              <a:t>possible</a:t>
            </a:r>
            <a:endParaRPr lang="it-IT" dirty="0" smtClean="0"/>
          </a:p>
          <a:p>
            <a:pPr lvl="1"/>
            <a:r>
              <a:rPr lang="it-IT" dirty="0" smtClean="0"/>
              <a:t>Standard </a:t>
            </a:r>
            <a:r>
              <a:rPr lang="it-IT" dirty="0" err="1" smtClean="0"/>
              <a:t>virtualization</a:t>
            </a:r>
            <a:r>
              <a:rPr lang="it-IT" dirty="0" smtClean="0"/>
              <a:t> (KVM) over a </a:t>
            </a:r>
            <a:r>
              <a:rPr lang="it-IT" dirty="0" err="1" smtClean="0"/>
              <a:t>shared</a:t>
            </a:r>
            <a:r>
              <a:rPr lang="it-IT" dirty="0" smtClean="0"/>
              <a:t> </a:t>
            </a:r>
            <a:r>
              <a:rPr lang="it-IT" dirty="0" err="1" smtClean="0"/>
              <a:t>filesystem</a:t>
            </a:r>
            <a:r>
              <a:rPr lang="it-IT" dirty="0" smtClean="0"/>
              <a:t> (</a:t>
            </a:r>
            <a:r>
              <a:rPr lang="it-IT" dirty="0" err="1" smtClean="0"/>
              <a:t>GlusterFS</a:t>
            </a:r>
            <a:r>
              <a:rPr lang="it-IT" dirty="0" smtClean="0"/>
              <a:t> or </a:t>
            </a:r>
            <a:r>
              <a:rPr lang="it-IT" dirty="0" err="1" smtClean="0"/>
              <a:t>Ceph</a:t>
            </a:r>
            <a:r>
              <a:rPr lang="it-IT" dirty="0" smtClean="0"/>
              <a:t>)</a:t>
            </a:r>
          </a:p>
          <a:p>
            <a:pPr lvl="1"/>
            <a:r>
              <a:rPr lang="it-IT" dirty="0" err="1" smtClean="0"/>
              <a:t>OpenStack-based</a:t>
            </a:r>
            <a:r>
              <a:rPr lang="it-IT" dirty="0" smtClean="0"/>
              <a:t> </a:t>
            </a:r>
            <a:r>
              <a:rPr lang="it-IT" dirty="0" err="1" smtClean="0"/>
              <a:t>virtualization</a:t>
            </a:r>
            <a:endParaRPr lang="it-IT" dirty="0" smtClean="0"/>
          </a:p>
          <a:p>
            <a:r>
              <a:rPr lang="it-IT" dirty="0" err="1" smtClean="0"/>
              <a:t>Both</a:t>
            </a:r>
            <a:r>
              <a:rPr lang="it-IT" dirty="0" smtClean="0"/>
              <a:t> </a:t>
            </a:r>
            <a:r>
              <a:rPr lang="it-IT" dirty="0" err="1" smtClean="0"/>
              <a:t>solutions</a:t>
            </a:r>
            <a:r>
              <a:rPr lang="it-IT" dirty="0" smtClean="0"/>
              <a:t> are </a:t>
            </a:r>
            <a:r>
              <a:rPr lang="it-IT" dirty="0" err="1" smtClean="0"/>
              <a:t>possible</a:t>
            </a:r>
            <a:r>
              <a:rPr lang="it-IT" dirty="0" smtClean="0"/>
              <a:t>, more </a:t>
            </a:r>
            <a:r>
              <a:rPr lang="it-IT" dirty="0" err="1" smtClean="0"/>
              <a:t>experience</a:t>
            </a:r>
            <a:r>
              <a:rPr lang="it-IT" dirty="0" smtClean="0"/>
              <a:t> in </a:t>
            </a:r>
            <a:r>
              <a:rPr lang="it-IT" dirty="0" err="1" smtClean="0"/>
              <a:t>Italy</a:t>
            </a:r>
            <a:r>
              <a:rPr lang="it-IT" dirty="0" smtClean="0"/>
              <a:t> with the first option</a:t>
            </a:r>
          </a:p>
          <a:p>
            <a:pPr lvl="1"/>
            <a:r>
              <a:rPr lang="it-IT" dirty="0" smtClean="0"/>
              <a:t>Will </a:t>
            </a:r>
            <a:r>
              <a:rPr lang="it-IT" dirty="0" err="1" smtClean="0"/>
              <a:t>try</a:t>
            </a:r>
            <a:r>
              <a:rPr lang="it-IT" dirty="0" smtClean="0"/>
              <a:t> to use </a:t>
            </a:r>
            <a:r>
              <a:rPr lang="it-IT" dirty="0" err="1"/>
              <a:t>e</a:t>
            </a:r>
            <a:r>
              <a:rPr lang="it-IT" dirty="0" err="1" smtClean="0"/>
              <a:t>ither</a:t>
            </a:r>
            <a:r>
              <a:rPr lang="it-IT" dirty="0" smtClean="0"/>
              <a:t> </a:t>
            </a:r>
            <a:r>
              <a:rPr lang="it-IT" dirty="0" err="1" smtClean="0"/>
              <a:t>GlusterFS</a:t>
            </a:r>
            <a:r>
              <a:rPr lang="it-IT" dirty="0" smtClean="0"/>
              <a:t> with GFAPI or </a:t>
            </a:r>
            <a:r>
              <a:rPr lang="it-IT" dirty="0" err="1" smtClean="0"/>
              <a:t>Ceph</a:t>
            </a:r>
            <a:r>
              <a:rPr lang="it-IT" dirty="0" smtClean="0"/>
              <a:t> for performance </a:t>
            </a:r>
            <a:r>
              <a:rPr lang="it-IT" dirty="0" err="1" smtClean="0"/>
              <a:t>reasons</a:t>
            </a:r>
            <a:r>
              <a:rPr lang="it-IT" dirty="0" smtClean="0"/>
              <a:t>, </a:t>
            </a:r>
            <a:r>
              <a:rPr lang="it-IT" dirty="0" err="1" smtClean="0"/>
              <a:t>need</a:t>
            </a:r>
            <a:r>
              <a:rPr lang="it-IT" dirty="0" smtClean="0"/>
              <a:t>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recent</a:t>
            </a:r>
            <a:r>
              <a:rPr lang="it-IT" dirty="0" smtClean="0"/>
              <a:t> </a:t>
            </a:r>
            <a:r>
              <a:rPr lang="it-IT" dirty="0" err="1" smtClean="0"/>
              <a:t>versions</a:t>
            </a:r>
            <a:r>
              <a:rPr lang="it-IT" dirty="0" smtClean="0"/>
              <a:t> of QEMU and </a:t>
            </a:r>
            <a:r>
              <a:rPr lang="it-IT" dirty="0" err="1" smtClean="0"/>
              <a:t>libvirt</a:t>
            </a:r>
            <a:endParaRPr lang="it-IT" dirty="0" smtClean="0"/>
          </a:p>
          <a:p>
            <a:pPr lvl="1"/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also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an </a:t>
            </a:r>
            <a:r>
              <a:rPr lang="it-IT" dirty="0" err="1" smtClean="0"/>
              <a:t>OpenStack</a:t>
            </a:r>
            <a:r>
              <a:rPr lang="it-IT" dirty="0" smtClean="0"/>
              <a:t> Havana </a:t>
            </a:r>
            <a:r>
              <a:rPr lang="it-IT" dirty="0" err="1" smtClean="0"/>
              <a:t>testbed</a:t>
            </a:r>
            <a:r>
              <a:rPr lang="it-IT" dirty="0" smtClean="0"/>
              <a:t> in Roma,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experience</a:t>
            </a:r>
            <a:r>
              <a:rPr lang="it-IT" dirty="0" smtClean="0"/>
              <a:t> on </a:t>
            </a:r>
            <a:r>
              <a:rPr lang="it-IT" dirty="0" err="1" smtClean="0"/>
              <a:t>that</a:t>
            </a:r>
            <a:r>
              <a:rPr lang="it-IT" dirty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also</a:t>
            </a:r>
            <a:r>
              <a:rPr lang="it-IT" dirty="0" smtClean="0"/>
              <a:t> </a:t>
            </a:r>
            <a:r>
              <a:rPr lang="it-IT" dirty="0" err="1" smtClean="0"/>
              <a:t>GlusterFS</a:t>
            </a:r>
            <a:r>
              <a:rPr lang="it-IT" dirty="0" smtClean="0"/>
              <a:t> GFAPI </a:t>
            </a:r>
            <a:r>
              <a:rPr lang="it-IT" dirty="0" err="1" smtClean="0"/>
              <a:t>enabled</a:t>
            </a:r>
            <a:r>
              <a:rPr lang="it-IT" dirty="0" smtClean="0"/>
              <a:t>)</a:t>
            </a:r>
          </a:p>
          <a:p>
            <a:r>
              <a:rPr lang="it-IT" dirty="0" smtClean="0"/>
              <a:t>Database in HA mode via </a:t>
            </a:r>
            <a:r>
              <a:rPr lang="it-IT" dirty="0" err="1" smtClean="0"/>
              <a:t>Percona</a:t>
            </a:r>
            <a:r>
              <a:rPr lang="it-IT" dirty="0" smtClean="0"/>
              <a:t> </a:t>
            </a:r>
            <a:r>
              <a:rPr lang="it-IT" dirty="0" err="1" smtClean="0"/>
              <a:t>XtraDB</a:t>
            </a:r>
            <a:r>
              <a:rPr lang="it-IT" dirty="0" smtClean="0"/>
              <a:t> cluster</a:t>
            </a:r>
          </a:p>
          <a:p>
            <a:pPr lvl="1"/>
            <a:r>
              <a:rPr lang="it-IT" dirty="0" smtClean="0"/>
              <a:t>Using (multiple </a:t>
            </a:r>
            <a:r>
              <a:rPr lang="it-IT" dirty="0" err="1" smtClean="0"/>
              <a:t>instances</a:t>
            </a:r>
            <a:r>
              <a:rPr lang="it-IT" dirty="0" smtClean="0"/>
              <a:t> of) </a:t>
            </a:r>
            <a:r>
              <a:rPr lang="it-IT" dirty="0" err="1" smtClean="0"/>
              <a:t>HAproxy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load</a:t>
            </a:r>
            <a:r>
              <a:rPr lang="it-IT" dirty="0" smtClean="0"/>
              <a:t> </a:t>
            </a:r>
            <a:r>
              <a:rPr lang="it-IT" dirty="0" err="1" smtClean="0"/>
              <a:t>balancer</a:t>
            </a:r>
            <a:endParaRPr lang="it-IT" dirty="0" smtClean="0"/>
          </a:p>
          <a:p>
            <a:r>
              <a:rPr lang="it-IT" dirty="0" smtClean="0"/>
              <a:t>Head </a:t>
            </a:r>
            <a:r>
              <a:rPr lang="it-IT" dirty="0" err="1" smtClean="0"/>
              <a:t>node</a:t>
            </a:r>
            <a:r>
              <a:rPr lang="it-IT" dirty="0" smtClean="0"/>
              <a:t> HA</a:t>
            </a:r>
          </a:p>
          <a:p>
            <a:pPr lvl="1"/>
            <a:r>
              <a:rPr lang="it-IT" dirty="0" smtClean="0"/>
              <a:t>Pacemaker/</a:t>
            </a:r>
            <a:r>
              <a:rPr lang="it-IT" dirty="0" err="1" smtClean="0"/>
              <a:t>Corosync</a:t>
            </a:r>
            <a:r>
              <a:rPr lang="it-IT" dirty="0" smtClean="0"/>
              <a:t> </a:t>
            </a:r>
            <a:r>
              <a:rPr lang="it-IT" dirty="0" err="1" smtClean="0"/>
              <a:t>if</a:t>
            </a:r>
            <a:r>
              <a:rPr lang="it-IT" dirty="0" smtClean="0"/>
              <a:t> standard </a:t>
            </a:r>
            <a:r>
              <a:rPr lang="it-IT" dirty="0" err="1" smtClean="0"/>
              <a:t>virtualization</a:t>
            </a:r>
            <a:endParaRPr lang="it-IT" dirty="0" smtClean="0"/>
          </a:p>
          <a:p>
            <a:pPr lvl="1"/>
            <a:r>
              <a:rPr lang="it-IT" dirty="0" err="1" smtClean="0"/>
              <a:t>Still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to be </a:t>
            </a:r>
            <a:r>
              <a:rPr lang="it-IT" dirty="0" err="1" smtClean="0"/>
              <a:t>discussed</a:t>
            </a:r>
            <a:r>
              <a:rPr lang="it-IT" dirty="0" smtClean="0"/>
              <a:t> for the </a:t>
            </a:r>
            <a:r>
              <a:rPr lang="it-IT" dirty="0" err="1" smtClean="0"/>
              <a:t>Cloud</a:t>
            </a:r>
            <a:r>
              <a:rPr lang="it-IT" dirty="0" smtClean="0"/>
              <a:t> option</a:t>
            </a:r>
          </a:p>
          <a:p>
            <a:r>
              <a:rPr lang="it-IT" dirty="0" smtClean="0"/>
              <a:t>Pool </a:t>
            </a:r>
            <a:r>
              <a:rPr lang="it-IT" dirty="0" err="1" smtClean="0"/>
              <a:t>nodes</a:t>
            </a:r>
            <a:endParaRPr lang="it-IT" dirty="0" smtClean="0"/>
          </a:p>
          <a:p>
            <a:pPr lvl="1"/>
            <a:r>
              <a:rPr lang="it-IT" dirty="0" smtClean="0"/>
              <a:t>May </a:t>
            </a:r>
            <a:r>
              <a:rPr lang="it-IT" dirty="0" err="1" smtClean="0"/>
              <a:t>want</a:t>
            </a:r>
            <a:r>
              <a:rPr lang="it-IT" dirty="0" smtClean="0"/>
              <a:t> to </a:t>
            </a:r>
            <a:r>
              <a:rPr lang="it-IT" dirty="0" err="1" smtClean="0"/>
              <a:t>experience</a:t>
            </a:r>
            <a:r>
              <a:rPr lang="it-IT" dirty="0" smtClean="0"/>
              <a:t> with </a:t>
            </a:r>
            <a:r>
              <a:rPr lang="it-IT" dirty="0" err="1" smtClean="0"/>
              <a:t>GlusterFS</a:t>
            </a:r>
            <a:r>
              <a:rPr lang="it-IT" dirty="0" smtClean="0"/>
              <a:t> or </a:t>
            </a:r>
            <a:r>
              <a:rPr lang="it-IT" dirty="0" err="1" smtClean="0"/>
              <a:t>Ceph</a:t>
            </a:r>
            <a:r>
              <a:rPr lang="it-IT" dirty="0" smtClean="0"/>
              <a:t> for the </a:t>
            </a:r>
            <a:r>
              <a:rPr lang="it-IT" dirty="0" err="1" smtClean="0"/>
              <a:t>testbed</a:t>
            </a:r>
            <a:endParaRPr lang="it-IT" dirty="0" smtClean="0"/>
          </a:p>
          <a:p>
            <a:r>
              <a:rPr lang="it-IT" dirty="0" err="1" smtClean="0"/>
              <a:t>Configuration</a:t>
            </a:r>
            <a:r>
              <a:rPr lang="it-IT" dirty="0" smtClean="0"/>
              <a:t> </a:t>
            </a:r>
            <a:r>
              <a:rPr lang="it-IT" dirty="0" err="1" smtClean="0"/>
              <a:t>operated</a:t>
            </a:r>
            <a:r>
              <a:rPr lang="it-IT" dirty="0" smtClean="0"/>
              <a:t> via Foreman/</a:t>
            </a:r>
            <a:r>
              <a:rPr lang="it-IT" dirty="0" err="1" smtClean="0"/>
              <a:t>Puppet</a:t>
            </a:r>
            <a:endParaRPr lang="it-IT" dirty="0" smtClean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ATLAS data </a:t>
            </a:r>
            <a:r>
              <a:rPr lang="it-IT" sz="4000" dirty="0" err="1" smtClean="0"/>
              <a:t>access</a:t>
            </a:r>
            <a:r>
              <a:rPr lang="it-IT" sz="4000" dirty="0" smtClean="0"/>
              <a:t> at DPM </a:t>
            </a:r>
            <a:r>
              <a:rPr lang="it-IT" sz="4000" dirty="0" err="1" smtClean="0"/>
              <a:t>sites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35312"/>
            <a:ext cx="8229600" cy="4979534"/>
          </a:xfrm>
        </p:spPr>
        <p:txBody>
          <a:bodyPr>
            <a:normAutofit fontScale="62500" lnSpcReduction="20000"/>
          </a:bodyPr>
          <a:lstStyle/>
          <a:p>
            <a:r>
              <a:rPr lang="it-IT" b="1" dirty="0" err="1" smtClean="0"/>
              <a:t>Different</a:t>
            </a:r>
            <a:r>
              <a:rPr lang="it-IT" b="1" dirty="0" smtClean="0"/>
              <a:t> </a:t>
            </a:r>
            <a:r>
              <a:rPr lang="it-IT" b="1" dirty="0" err="1" smtClean="0"/>
              <a:t>access</a:t>
            </a:r>
            <a:r>
              <a:rPr lang="it-IT" b="1" dirty="0" smtClean="0"/>
              <a:t> </a:t>
            </a:r>
            <a:r>
              <a:rPr lang="it-IT" b="1" dirty="0" err="1" smtClean="0"/>
              <a:t>modes</a:t>
            </a:r>
            <a:r>
              <a:rPr lang="it-IT" b="1" dirty="0" smtClean="0"/>
              <a:t> </a:t>
            </a:r>
            <a:r>
              <a:rPr lang="it-IT" dirty="0" smtClean="0"/>
              <a:t>can </a:t>
            </a:r>
            <a:r>
              <a:rPr lang="it-IT" dirty="0" err="1" smtClean="0"/>
              <a:t>be</a:t>
            </a:r>
            <a:r>
              <a:rPr lang="it-IT" dirty="0" smtClean="0"/>
              <a:t> set </a:t>
            </a:r>
            <a:r>
              <a:rPr lang="it-IT" dirty="0" err="1" smtClean="0"/>
              <a:t>for</a:t>
            </a:r>
            <a:r>
              <a:rPr lang="it-IT" dirty="0" smtClean="0"/>
              <a:t> the </a:t>
            </a:r>
            <a:r>
              <a:rPr lang="it-IT" dirty="0" err="1" smtClean="0"/>
              <a:t>queues</a:t>
            </a:r>
            <a:r>
              <a:rPr lang="it-IT" dirty="0" smtClean="0"/>
              <a:t> in Panda, </a:t>
            </a:r>
            <a:r>
              <a:rPr lang="en-US" dirty="0" smtClean="0"/>
              <a:t> the ATLAS workload management system for production and distributed analysis.</a:t>
            </a:r>
            <a:endParaRPr lang="it-IT" dirty="0" smtClean="0"/>
          </a:p>
          <a:p>
            <a:r>
              <a:rPr lang="it-IT" dirty="0" smtClean="0"/>
              <a:t>For DPM </a:t>
            </a:r>
            <a:r>
              <a:rPr lang="it-IT" dirty="0" err="1" smtClean="0"/>
              <a:t>sites</a:t>
            </a:r>
            <a:r>
              <a:rPr lang="it-IT" dirty="0" smtClean="0"/>
              <a:t> the </a:t>
            </a:r>
            <a:r>
              <a:rPr lang="it-IT" dirty="0" err="1" smtClean="0"/>
              <a:t>usual</a:t>
            </a:r>
            <a:r>
              <a:rPr lang="it-IT" dirty="0" smtClean="0"/>
              <a:t> </a:t>
            </a:r>
            <a:r>
              <a:rPr lang="it-IT" dirty="0" err="1" smtClean="0"/>
              <a:t>configuration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/>
              <a:t>:</a:t>
            </a:r>
            <a:endParaRPr lang="it-IT" dirty="0" smtClean="0"/>
          </a:p>
          <a:p>
            <a:pPr lvl="1"/>
            <a:r>
              <a:rPr lang="it-IT" dirty="0" smtClean="0"/>
              <a:t>Analysis </a:t>
            </a:r>
            <a:r>
              <a:rPr lang="it-IT" dirty="0" err="1" smtClean="0"/>
              <a:t>jobs</a:t>
            </a:r>
            <a:r>
              <a:rPr lang="it-IT" dirty="0" smtClean="0"/>
              <a:t> </a:t>
            </a:r>
            <a:r>
              <a:rPr lang="it-IT" dirty="0" err="1" smtClean="0"/>
              <a:t>access</a:t>
            </a:r>
            <a:r>
              <a:rPr lang="it-IT" dirty="0" smtClean="0"/>
              <a:t> </a:t>
            </a:r>
            <a:r>
              <a:rPr lang="it-IT" b="1" dirty="0" err="1" smtClean="0"/>
              <a:t>directly</a:t>
            </a:r>
            <a:r>
              <a:rPr lang="it-IT" b="1" dirty="0" smtClean="0"/>
              <a:t> </a:t>
            </a:r>
            <a:r>
              <a:rPr lang="it-IT" b="1" dirty="0" err="1" smtClean="0"/>
              <a:t>local</a:t>
            </a:r>
            <a:r>
              <a:rPr lang="it-IT" b="1" dirty="0" smtClean="0"/>
              <a:t> input </a:t>
            </a:r>
            <a:r>
              <a:rPr lang="it-IT" b="1" dirty="0" err="1" smtClean="0"/>
              <a:t>files</a:t>
            </a:r>
            <a:r>
              <a:rPr lang="it-IT" b="1" dirty="0" smtClean="0"/>
              <a:t> via </a:t>
            </a:r>
            <a:r>
              <a:rPr lang="it-IT" b="1" dirty="0" err="1" smtClean="0"/>
              <a:t>XRootD</a:t>
            </a:r>
            <a:r>
              <a:rPr lang="it-IT" b="1" dirty="0" smtClean="0"/>
              <a:t> </a:t>
            </a:r>
          </a:p>
          <a:p>
            <a:pPr lvl="1"/>
            <a:r>
              <a:rPr lang="it-IT" dirty="0" smtClean="0"/>
              <a:t>MC production at DPM </a:t>
            </a:r>
            <a:r>
              <a:rPr lang="it-IT" dirty="0" err="1" smtClean="0"/>
              <a:t>sites</a:t>
            </a:r>
            <a:r>
              <a:rPr lang="it-IT" dirty="0" smtClean="0"/>
              <a:t> </a:t>
            </a:r>
            <a:r>
              <a:rPr lang="it-IT" dirty="0" err="1" smtClean="0"/>
              <a:t>copies</a:t>
            </a:r>
            <a:r>
              <a:rPr lang="it-IT" dirty="0" smtClean="0"/>
              <a:t> input </a:t>
            </a:r>
            <a:r>
              <a:rPr lang="it-IT" dirty="0" err="1" smtClean="0"/>
              <a:t>files</a:t>
            </a:r>
            <a:r>
              <a:rPr lang="it-IT" dirty="0" smtClean="0"/>
              <a:t> to </a:t>
            </a:r>
            <a:r>
              <a:rPr lang="it-IT" dirty="0" err="1" smtClean="0"/>
              <a:t>WNs</a:t>
            </a:r>
            <a:r>
              <a:rPr lang="it-IT" dirty="0" smtClean="0"/>
              <a:t>.</a:t>
            </a:r>
          </a:p>
          <a:p>
            <a:endParaRPr lang="it-IT" dirty="0" smtClean="0"/>
          </a:p>
          <a:p>
            <a:r>
              <a:rPr lang="it-IT" dirty="0" smtClean="0"/>
              <a:t>The 3 DPM </a:t>
            </a:r>
            <a:r>
              <a:rPr lang="it-IT" dirty="0" err="1" smtClean="0"/>
              <a:t>Italian</a:t>
            </a:r>
            <a:r>
              <a:rPr lang="it-IT" dirty="0" smtClean="0"/>
              <a:t> Tier2s and the Tier1 are part of </a:t>
            </a:r>
            <a:r>
              <a:rPr lang="it-IT" b="1" dirty="0" smtClean="0">
                <a:solidFill>
                  <a:srgbClr val="FF0000"/>
                </a:solidFill>
              </a:rPr>
              <a:t>FAX</a:t>
            </a:r>
          </a:p>
          <a:p>
            <a:pPr lvl="1"/>
            <a:r>
              <a:rPr lang="it-IT" b="1" dirty="0" err="1" smtClean="0">
                <a:solidFill>
                  <a:srgbClr val="FF0000"/>
                </a:solidFill>
              </a:rPr>
              <a:t>Federated</a:t>
            </a:r>
            <a:r>
              <a:rPr lang="it-IT" b="1" dirty="0" smtClean="0">
                <a:solidFill>
                  <a:srgbClr val="FF0000"/>
                </a:solidFill>
              </a:rPr>
              <a:t> ATLAS </a:t>
            </a:r>
            <a:r>
              <a:rPr lang="it-IT" b="1" dirty="0" err="1" smtClean="0">
                <a:solidFill>
                  <a:srgbClr val="FF0000"/>
                </a:solidFill>
              </a:rPr>
              <a:t>storage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systems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using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XRootD</a:t>
            </a:r>
            <a:r>
              <a:rPr lang="it-IT" b="1" dirty="0" smtClean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it-IT" dirty="0" smtClean="0"/>
              <a:t>FAX </a:t>
            </a:r>
            <a:r>
              <a:rPr lang="it-IT" dirty="0" err="1" smtClean="0"/>
              <a:t>uses</a:t>
            </a:r>
            <a:r>
              <a:rPr lang="it-IT" dirty="0" smtClean="0"/>
              <a:t> </a:t>
            </a:r>
            <a:r>
              <a:rPr lang="it-IT" dirty="0" err="1" smtClean="0"/>
              <a:t>redirection</a:t>
            </a:r>
            <a:r>
              <a:rPr lang="it-IT" dirty="0" smtClean="0"/>
              <a:t> </a:t>
            </a:r>
            <a:r>
              <a:rPr lang="it-IT" dirty="0" err="1" smtClean="0"/>
              <a:t>technology</a:t>
            </a:r>
            <a:r>
              <a:rPr lang="it-IT" dirty="0" smtClean="0"/>
              <a:t> to </a:t>
            </a:r>
            <a:r>
              <a:rPr lang="it-IT" dirty="0" err="1" smtClean="0"/>
              <a:t>access</a:t>
            </a:r>
            <a:r>
              <a:rPr lang="it-IT" dirty="0" smtClean="0"/>
              <a:t> data in the </a:t>
            </a:r>
            <a:r>
              <a:rPr lang="it-IT" dirty="0" err="1" smtClean="0"/>
              <a:t>federated</a:t>
            </a:r>
            <a:r>
              <a:rPr lang="it-IT" dirty="0" smtClean="0"/>
              <a:t> </a:t>
            </a:r>
            <a:r>
              <a:rPr lang="it-IT" dirty="0" err="1" smtClean="0"/>
              <a:t>systems</a:t>
            </a:r>
            <a:r>
              <a:rPr lang="it-IT" dirty="0" smtClean="0"/>
              <a:t>.</a:t>
            </a:r>
          </a:p>
          <a:p>
            <a:pPr lvl="1"/>
            <a:endParaRPr lang="en-US" dirty="0" smtClean="0"/>
          </a:p>
          <a:p>
            <a:r>
              <a:rPr lang="it-IT" dirty="0" smtClean="0"/>
              <a:t>The use of FAX can be </a:t>
            </a:r>
            <a:r>
              <a:rPr lang="it-IT" dirty="0" err="1" smtClean="0"/>
              <a:t>enabled</a:t>
            </a:r>
            <a:r>
              <a:rPr lang="it-IT" dirty="0" smtClean="0"/>
              <a:t>  in Panda, with ad-hoc </a:t>
            </a:r>
            <a:r>
              <a:rPr lang="it-IT" dirty="0" err="1" smtClean="0"/>
              <a:t>configuration</a:t>
            </a:r>
            <a:r>
              <a:rPr lang="it-IT" dirty="0" smtClean="0"/>
              <a:t> of the Panda </a:t>
            </a:r>
            <a:r>
              <a:rPr lang="it-IT" dirty="0" err="1" smtClean="0"/>
              <a:t>queues</a:t>
            </a:r>
            <a:r>
              <a:rPr lang="it-IT" dirty="0" smtClean="0"/>
              <a:t>. </a:t>
            </a:r>
          </a:p>
          <a:p>
            <a:r>
              <a:rPr lang="it-IT" dirty="0" smtClean="0"/>
              <a:t>FAX </a:t>
            </a:r>
            <a:r>
              <a:rPr lang="it-IT" dirty="0" err="1" smtClean="0"/>
              <a:t>redirection</a:t>
            </a:r>
            <a:r>
              <a:rPr lang="it-IT" dirty="0" smtClean="0"/>
              <a:t> </a:t>
            </a:r>
            <a:r>
              <a:rPr lang="it-IT" dirty="0" err="1" smtClean="0"/>
              <a:t>allows</a:t>
            </a:r>
            <a:r>
              <a:rPr lang="it-IT" dirty="0" smtClean="0"/>
              <a:t> the </a:t>
            </a:r>
            <a:r>
              <a:rPr lang="it-IT" dirty="0" err="1" smtClean="0"/>
              <a:t>failover</a:t>
            </a:r>
            <a:r>
              <a:rPr lang="it-IT" dirty="0" smtClean="0"/>
              <a:t> to </a:t>
            </a:r>
            <a:r>
              <a:rPr lang="it-IT" dirty="0" err="1" smtClean="0"/>
              <a:t>storage</a:t>
            </a:r>
            <a:r>
              <a:rPr lang="it-IT" dirty="0" smtClean="0"/>
              <a:t> </a:t>
            </a:r>
            <a:r>
              <a:rPr lang="it-IT" dirty="0" err="1" smtClean="0"/>
              <a:t>systems</a:t>
            </a:r>
            <a:r>
              <a:rPr lang="it-IT" dirty="0" smtClean="0"/>
              <a:t> in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sites</a:t>
            </a:r>
            <a:r>
              <a:rPr lang="it-IT" dirty="0" smtClean="0"/>
              <a:t> in case </a:t>
            </a:r>
            <a:r>
              <a:rPr lang="it-IT" dirty="0"/>
              <a:t> </a:t>
            </a:r>
            <a:r>
              <a:rPr lang="it-IT" dirty="0" smtClean="0"/>
              <a:t>a </a:t>
            </a:r>
            <a:r>
              <a:rPr lang="it-IT" dirty="0" err="1" smtClean="0"/>
              <a:t>required</a:t>
            </a:r>
            <a:r>
              <a:rPr lang="it-IT" dirty="0" smtClean="0"/>
              <a:t> file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found</a:t>
            </a:r>
            <a:r>
              <a:rPr lang="it-IT" dirty="0" smtClean="0"/>
              <a:t> </a:t>
            </a:r>
            <a:r>
              <a:rPr lang="it-IT" dirty="0" err="1" smtClean="0"/>
              <a:t>locally</a:t>
            </a:r>
            <a:r>
              <a:rPr lang="it-IT" dirty="0" smtClean="0"/>
              <a:t>.</a:t>
            </a:r>
          </a:p>
          <a:p>
            <a:r>
              <a:rPr lang="it-IT" dirty="0" smtClean="0"/>
              <a:t>The FAX </a:t>
            </a:r>
            <a:r>
              <a:rPr lang="it-IT" dirty="0" err="1" smtClean="0"/>
              <a:t>redirection</a:t>
            </a:r>
            <a:r>
              <a:rPr lang="it-IT" dirty="0" smtClean="0"/>
              <a:t> in Panda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yet</a:t>
            </a:r>
            <a:r>
              <a:rPr lang="it-IT" dirty="0" smtClean="0"/>
              <a:t>  </a:t>
            </a:r>
            <a:r>
              <a:rPr lang="it-IT" dirty="0" err="1" smtClean="0"/>
              <a:t>enabled</a:t>
            </a:r>
            <a:r>
              <a:rPr lang="it-IT" dirty="0" smtClean="0"/>
              <a:t> for the </a:t>
            </a:r>
            <a:r>
              <a:rPr lang="it-IT" dirty="0" err="1" smtClean="0"/>
              <a:t>Italian</a:t>
            </a:r>
            <a:r>
              <a:rPr lang="it-IT" dirty="0" smtClean="0"/>
              <a:t> </a:t>
            </a:r>
            <a:r>
              <a:rPr lang="it-IT" dirty="0" err="1" smtClean="0"/>
              <a:t>sites</a:t>
            </a:r>
            <a:r>
              <a:rPr lang="it-IT" dirty="0" smtClean="0"/>
              <a:t>.</a:t>
            </a:r>
          </a:p>
          <a:p>
            <a:r>
              <a:rPr lang="it-IT" dirty="0" smtClean="0"/>
              <a:t>Some </a:t>
            </a:r>
            <a:r>
              <a:rPr lang="it-IT" dirty="0" err="1" smtClean="0"/>
              <a:t>tests</a:t>
            </a:r>
            <a:r>
              <a:rPr lang="it-IT" dirty="0" smtClean="0"/>
              <a:t> with FAX </a:t>
            </a:r>
            <a:r>
              <a:rPr lang="it-IT" dirty="0" err="1" smtClean="0"/>
              <a:t>will</a:t>
            </a:r>
            <a:r>
              <a:rPr lang="it-IT" dirty="0" smtClean="0"/>
              <a:t> be </a:t>
            </a:r>
            <a:r>
              <a:rPr lang="it-IT" dirty="0" err="1" smtClean="0"/>
              <a:t>showed</a:t>
            </a:r>
            <a:r>
              <a:rPr lang="it-IT" dirty="0" smtClean="0"/>
              <a:t> 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A.Doria - DPM Workshop - Edinburgh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691FFB-0F8F-BC4D-A920-A124BF5A098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13/12/2013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3516</TotalTime>
  <Words>2053</Words>
  <Application>Microsoft Office PowerPoint</Application>
  <PresentationFormat>Presentazione su schermo (4:3)</PresentationFormat>
  <Paragraphs>265</Paragraphs>
  <Slides>15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Office Theme</vt:lpstr>
      <vt:lpstr>DPM Italian sites and  EPEL testbed in Italy</vt:lpstr>
      <vt:lpstr>Italy in the DPM collaboration</vt:lpstr>
      <vt:lpstr>DPM setup at INFN-Roma1</vt:lpstr>
      <vt:lpstr>DPM setup at INFN-Napoli</vt:lpstr>
      <vt:lpstr>DPM setup at INFN-FRASCATI  (production site)</vt:lpstr>
      <vt:lpstr>EPEL testbed setup at INFN-Frascati </vt:lpstr>
      <vt:lpstr>EPEL testing activity</vt:lpstr>
      <vt:lpstr>DPM in HA</vt:lpstr>
      <vt:lpstr>ATLAS data access at DPM sites</vt:lpstr>
      <vt:lpstr>Presentazione standard di PowerPoint</vt:lpstr>
      <vt:lpstr>Results of local data access tests</vt:lpstr>
      <vt:lpstr>Analysis tests</vt:lpstr>
      <vt:lpstr>Remote XRootD access over WAN and FAX infrastructure </vt:lpstr>
      <vt:lpstr>WebDAV/http  Federation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DPM setup at INFN-FRASCATI</dc:title>
  <dc:creator>Elisabetta</dc:creator>
  <cp:lastModifiedBy>ale</cp:lastModifiedBy>
  <cp:revision>99</cp:revision>
  <dcterms:created xsi:type="dcterms:W3CDTF">2013-12-05T13:37:19Z</dcterms:created>
  <dcterms:modified xsi:type="dcterms:W3CDTF">2013-12-13T11:14:02Z</dcterms:modified>
</cp:coreProperties>
</file>