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avi" ContentType="video/avi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9.jpg" ContentType="image/gif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>
  <p:sldMasterIdLst>
    <p:sldMasterId id="2147483648" r:id="rId4"/>
  </p:sldMasterIdLst>
  <p:notesMasterIdLst>
    <p:notesMasterId r:id="rId63"/>
  </p:notesMasterIdLst>
  <p:handoutMasterIdLst>
    <p:handoutMasterId r:id="rId64"/>
  </p:handoutMasterIdLst>
  <p:sldIdLst>
    <p:sldId id="256" r:id="rId5"/>
    <p:sldId id="415" r:id="rId6"/>
    <p:sldId id="316" r:id="rId7"/>
    <p:sldId id="391" r:id="rId8"/>
    <p:sldId id="392" r:id="rId9"/>
    <p:sldId id="362" r:id="rId10"/>
    <p:sldId id="363" r:id="rId11"/>
    <p:sldId id="360" r:id="rId12"/>
    <p:sldId id="368" r:id="rId13"/>
    <p:sldId id="369" r:id="rId14"/>
    <p:sldId id="409" r:id="rId15"/>
    <p:sldId id="401" r:id="rId16"/>
    <p:sldId id="402" r:id="rId17"/>
    <p:sldId id="403" r:id="rId18"/>
    <p:sldId id="404" r:id="rId19"/>
    <p:sldId id="405" r:id="rId20"/>
    <p:sldId id="406" r:id="rId21"/>
    <p:sldId id="407" r:id="rId22"/>
    <p:sldId id="408" r:id="rId23"/>
    <p:sldId id="395" r:id="rId24"/>
    <p:sldId id="416" r:id="rId25"/>
    <p:sldId id="398" r:id="rId26"/>
    <p:sldId id="372" r:id="rId27"/>
    <p:sldId id="426" r:id="rId28"/>
    <p:sldId id="399" r:id="rId29"/>
    <p:sldId id="374" r:id="rId30"/>
    <p:sldId id="418" r:id="rId31"/>
    <p:sldId id="366" r:id="rId32"/>
    <p:sldId id="367" r:id="rId33"/>
    <p:sldId id="373" r:id="rId34"/>
    <p:sldId id="413" r:id="rId35"/>
    <p:sldId id="427" r:id="rId36"/>
    <p:sldId id="383" r:id="rId37"/>
    <p:sldId id="423" r:id="rId38"/>
    <p:sldId id="371" r:id="rId39"/>
    <p:sldId id="377" r:id="rId40"/>
    <p:sldId id="387" r:id="rId41"/>
    <p:sldId id="388" r:id="rId42"/>
    <p:sldId id="389" r:id="rId43"/>
    <p:sldId id="390" r:id="rId44"/>
    <p:sldId id="378" r:id="rId45"/>
    <p:sldId id="381" r:id="rId46"/>
    <p:sldId id="382" r:id="rId47"/>
    <p:sldId id="380" r:id="rId48"/>
    <p:sldId id="379" r:id="rId49"/>
    <p:sldId id="421" r:id="rId50"/>
    <p:sldId id="422" r:id="rId51"/>
    <p:sldId id="375" r:id="rId52"/>
    <p:sldId id="419" r:id="rId53"/>
    <p:sldId id="386" r:id="rId54"/>
    <p:sldId id="425" r:id="rId55"/>
    <p:sldId id="376" r:id="rId56"/>
    <p:sldId id="428" r:id="rId57"/>
    <p:sldId id="429" r:id="rId58"/>
    <p:sldId id="424" r:id="rId59"/>
    <p:sldId id="410" r:id="rId60"/>
    <p:sldId id="411" r:id="rId61"/>
    <p:sldId id="430" r:id="rId62"/>
  </p:sldIdLst>
  <p:sldSz cx="9144000" cy="6858000" type="screen4x3"/>
  <p:notesSz cx="6797675" cy="9926638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91"/>
    <a:srgbClr val="A0A0A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5" autoAdjust="0"/>
    <p:restoredTop sz="94692" autoAdjust="0"/>
  </p:normalViewPr>
  <p:slideViewPr>
    <p:cSldViewPr>
      <p:cViewPr>
        <p:scale>
          <a:sx n="50" d="100"/>
          <a:sy n="50" d="100"/>
        </p:scale>
        <p:origin x="-2227" y="-8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2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hans\SkyDrive\DMAPS\deple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/>
              <a:t>Depletion Width in Silicon </a:t>
            </a:r>
          </a:p>
        </c:rich>
      </c:tx>
      <c:layout>
        <c:manualLayout>
          <c:xMode val="edge"/>
          <c:yMode val="edge"/>
          <c:x val="0.33725265568850005"/>
          <c:y val="2.6795856453331032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strRef>
              <c:f>Sheet1!$C$17</c:f>
              <c:strCache>
                <c:ptCount val="1"/>
                <c:pt idx="0">
                  <c:v>1</c:v>
                </c:pt>
              </c:strCache>
            </c:strRef>
          </c:tx>
          <c:marker>
            <c:symbol val="none"/>
          </c:marker>
          <c:xVal>
            <c:numRef>
              <c:f>Sheet1!$A$19:$A$67</c:f>
              <c:numCache>
                <c:formatCode>General</c:formatCode>
                <c:ptCount val="4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  <c:pt idx="15">
                  <c:v>35</c:v>
                </c:pt>
                <c:pt idx="16">
                  <c:v>40</c:v>
                </c:pt>
                <c:pt idx="17">
                  <c:v>45</c:v>
                </c:pt>
                <c:pt idx="18">
                  <c:v>50</c:v>
                </c:pt>
                <c:pt idx="19">
                  <c:v>55</c:v>
                </c:pt>
                <c:pt idx="20">
                  <c:v>60</c:v>
                </c:pt>
                <c:pt idx="21">
                  <c:v>65</c:v>
                </c:pt>
                <c:pt idx="22">
                  <c:v>70</c:v>
                </c:pt>
                <c:pt idx="23">
                  <c:v>75</c:v>
                </c:pt>
                <c:pt idx="24">
                  <c:v>80</c:v>
                </c:pt>
                <c:pt idx="25">
                  <c:v>85</c:v>
                </c:pt>
                <c:pt idx="26">
                  <c:v>90</c:v>
                </c:pt>
                <c:pt idx="27">
                  <c:v>95</c:v>
                </c:pt>
                <c:pt idx="28">
                  <c:v>100</c:v>
                </c:pt>
                <c:pt idx="29">
                  <c:v>105</c:v>
                </c:pt>
                <c:pt idx="30">
                  <c:v>110</c:v>
                </c:pt>
                <c:pt idx="31">
                  <c:v>115</c:v>
                </c:pt>
                <c:pt idx="32">
                  <c:v>120</c:v>
                </c:pt>
                <c:pt idx="33">
                  <c:v>125</c:v>
                </c:pt>
                <c:pt idx="34">
                  <c:v>130</c:v>
                </c:pt>
                <c:pt idx="35">
                  <c:v>135</c:v>
                </c:pt>
                <c:pt idx="36">
                  <c:v>140</c:v>
                </c:pt>
                <c:pt idx="37">
                  <c:v>145</c:v>
                </c:pt>
                <c:pt idx="38">
                  <c:v>150</c:v>
                </c:pt>
                <c:pt idx="39">
                  <c:v>155</c:v>
                </c:pt>
                <c:pt idx="40">
                  <c:v>160</c:v>
                </c:pt>
                <c:pt idx="41">
                  <c:v>165</c:v>
                </c:pt>
                <c:pt idx="42">
                  <c:v>170</c:v>
                </c:pt>
                <c:pt idx="43">
                  <c:v>175</c:v>
                </c:pt>
                <c:pt idx="44">
                  <c:v>180</c:v>
                </c:pt>
                <c:pt idx="45">
                  <c:v>185</c:v>
                </c:pt>
                <c:pt idx="46">
                  <c:v>190</c:v>
                </c:pt>
                <c:pt idx="47">
                  <c:v>195</c:v>
                </c:pt>
                <c:pt idx="48">
                  <c:v>200</c:v>
                </c:pt>
              </c:numCache>
            </c:numRef>
          </c:xVal>
          <c:yVal>
            <c:numRef>
              <c:f>Sheet1!$C$19:$C$67</c:f>
              <c:numCache>
                <c:formatCode>0.00</c:formatCode>
                <c:ptCount val="49"/>
                <c:pt idx="0">
                  <c:v>0</c:v>
                </c:pt>
                <c:pt idx="1">
                  <c:v>0.30410935533126898</c:v>
                </c:pt>
                <c:pt idx="2">
                  <c:v>0.43007557475401925</c:v>
                </c:pt>
                <c:pt idx="3">
                  <c:v>0.526732854490775</c:v>
                </c:pt>
                <c:pt idx="4">
                  <c:v>0.60821871066253796</c:v>
                </c:pt>
                <c:pt idx="5">
                  <c:v>0.68000919111435543</c:v>
                </c:pt>
                <c:pt idx="6">
                  <c:v>0.74491274656834805</c:v>
                </c:pt>
                <c:pt idx="7">
                  <c:v>0.80459772557471221</c:v>
                </c:pt>
                <c:pt idx="8">
                  <c:v>0.8601511495080385</c:v>
                </c:pt>
                <c:pt idx="9">
                  <c:v>0.91232806599380689</c:v>
                </c:pt>
                <c:pt idx="10">
                  <c:v>0.96167822061227959</c:v>
                </c:pt>
                <c:pt idx="11">
                  <c:v>1.1778104686238784</c:v>
                </c:pt>
                <c:pt idx="12">
                  <c:v>1.3600183822287109</c:v>
                </c:pt>
                <c:pt idx="13">
                  <c:v>1.5205467766563447</c:v>
                </c:pt>
                <c:pt idx="14">
                  <c:v>1.6656755386328996</c:v>
                </c:pt>
                <c:pt idx="15">
                  <c:v>1.7991352089267776</c:v>
                </c:pt>
                <c:pt idx="16">
                  <c:v>1.9233564412245592</c:v>
                </c:pt>
                <c:pt idx="17">
                  <c:v>2.0400275733430666</c:v>
                </c:pt>
                <c:pt idx="18">
                  <c:v>2.1503778737700965</c:v>
                </c:pt>
                <c:pt idx="19">
                  <c:v>2.2553353409193941</c:v>
                </c:pt>
                <c:pt idx="20">
                  <c:v>2.3556209372477568</c:v>
                </c:pt>
                <c:pt idx="21">
                  <c:v>2.4518080063496002</c:v>
                </c:pt>
                <c:pt idx="22">
                  <c:v>2.5443614130072008</c:v>
                </c:pt>
                <c:pt idx="23">
                  <c:v>2.633664272453875</c:v>
                </c:pt>
                <c:pt idx="24">
                  <c:v>2.7200367644574217</c:v>
                </c:pt>
                <c:pt idx="25">
                  <c:v>2.8037497213553135</c:v>
                </c:pt>
                <c:pt idx="26">
                  <c:v>2.8850346618368383</c:v>
                </c:pt>
                <c:pt idx="27">
                  <c:v>2.9640913447463122</c:v>
                </c:pt>
                <c:pt idx="28">
                  <c:v>3.0410935533126895</c:v>
                </c:pt>
                <c:pt idx="29">
                  <c:v>3.1161935915472263</c:v>
                </c:pt>
                <c:pt idx="30">
                  <c:v>3.189525826827555</c:v>
                </c:pt>
                <c:pt idx="31">
                  <c:v>3.2612095148886096</c:v>
                </c:pt>
                <c:pt idx="32">
                  <c:v>3.3313510772657993</c:v>
                </c:pt>
                <c:pt idx="33">
                  <c:v>3.4000459555717772</c:v>
                </c:pt>
                <c:pt idx="34">
                  <c:v>3.4673801349145439</c:v>
                </c:pt>
                <c:pt idx="35">
                  <c:v>3.5334314058716356</c:v>
                </c:pt>
                <c:pt idx="36">
                  <c:v>3.5982704178535552</c:v>
                </c:pt>
                <c:pt idx="37">
                  <c:v>3.6619615645170285</c:v>
                </c:pt>
                <c:pt idx="38">
                  <c:v>3.7245637328417405</c:v>
                </c:pt>
                <c:pt idx="39">
                  <c:v>3.7861309406833783</c:v>
                </c:pt>
                <c:pt idx="40">
                  <c:v>3.8467128824491184</c:v>
                </c:pt>
                <c:pt idx="41">
                  <c:v>3.9063553985780657</c:v>
                </c:pt>
                <c:pt idx="42">
                  <c:v>3.9651008814404709</c:v>
                </c:pt>
                <c:pt idx="43">
                  <c:v>4.0229886278735618</c:v>
                </c:pt>
                <c:pt idx="44">
                  <c:v>4.0800551466861332</c:v>
                </c:pt>
                <c:pt idx="45">
                  <c:v>4.1363344279688024</c:v>
                </c:pt>
                <c:pt idx="46">
                  <c:v>4.1918581798529395</c:v>
                </c:pt>
                <c:pt idx="47">
                  <c:v>4.2466560374016638</c:v>
                </c:pt>
                <c:pt idx="48">
                  <c:v>4.300755747540193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Sheet1!$D$17</c:f>
              <c:strCache>
                <c:ptCount val="1"/>
                <c:pt idx="0">
                  <c:v>20</c:v>
                </c:pt>
              </c:strCache>
            </c:strRef>
          </c:tx>
          <c:marker>
            <c:symbol val="none"/>
          </c:marker>
          <c:xVal>
            <c:numRef>
              <c:f>Sheet1!$A$19:$A$67</c:f>
              <c:numCache>
                <c:formatCode>General</c:formatCode>
                <c:ptCount val="4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  <c:pt idx="15">
                  <c:v>35</c:v>
                </c:pt>
                <c:pt idx="16">
                  <c:v>40</c:v>
                </c:pt>
                <c:pt idx="17">
                  <c:v>45</c:v>
                </c:pt>
                <c:pt idx="18">
                  <c:v>50</c:v>
                </c:pt>
                <c:pt idx="19">
                  <c:v>55</c:v>
                </c:pt>
                <c:pt idx="20">
                  <c:v>60</c:v>
                </c:pt>
                <c:pt idx="21">
                  <c:v>65</c:v>
                </c:pt>
                <c:pt idx="22">
                  <c:v>70</c:v>
                </c:pt>
                <c:pt idx="23">
                  <c:v>75</c:v>
                </c:pt>
                <c:pt idx="24">
                  <c:v>80</c:v>
                </c:pt>
                <c:pt idx="25">
                  <c:v>85</c:v>
                </c:pt>
                <c:pt idx="26">
                  <c:v>90</c:v>
                </c:pt>
                <c:pt idx="27">
                  <c:v>95</c:v>
                </c:pt>
                <c:pt idx="28">
                  <c:v>100</c:v>
                </c:pt>
                <c:pt idx="29">
                  <c:v>105</c:v>
                </c:pt>
                <c:pt idx="30">
                  <c:v>110</c:v>
                </c:pt>
                <c:pt idx="31">
                  <c:v>115</c:v>
                </c:pt>
                <c:pt idx="32">
                  <c:v>120</c:v>
                </c:pt>
                <c:pt idx="33">
                  <c:v>125</c:v>
                </c:pt>
                <c:pt idx="34">
                  <c:v>130</c:v>
                </c:pt>
                <c:pt idx="35">
                  <c:v>135</c:v>
                </c:pt>
                <c:pt idx="36">
                  <c:v>140</c:v>
                </c:pt>
                <c:pt idx="37">
                  <c:v>145</c:v>
                </c:pt>
                <c:pt idx="38">
                  <c:v>150</c:v>
                </c:pt>
                <c:pt idx="39">
                  <c:v>155</c:v>
                </c:pt>
                <c:pt idx="40">
                  <c:v>160</c:v>
                </c:pt>
                <c:pt idx="41">
                  <c:v>165</c:v>
                </c:pt>
                <c:pt idx="42">
                  <c:v>170</c:v>
                </c:pt>
                <c:pt idx="43">
                  <c:v>175</c:v>
                </c:pt>
                <c:pt idx="44">
                  <c:v>180</c:v>
                </c:pt>
                <c:pt idx="45">
                  <c:v>185</c:v>
                </c:pt>
                <c:pt idx="46">
                  <c:v>190</c:v>
                </c:pt>
                <c:pt idx="47">
                  <c:v>195</c:v>
                </c:pt>
                <c:pt idx="48">
                  <c:v>200</c:v>
                </c:pt>
              </c:numCache>
            </c:numRef>
          </c:xVal>
          <c:yVal>
            <c:numRef>
              <c:f>Sheet1!$D$19:$D$67</c:f>
              <c:numCache>
                <c:formatCode>0.00</c:formatCode>
                <c:ptCount val="49"/>
                <c:pt idx="0">
                  <c:v>0</c:v>
                </c:pt>
                <c:pt idx="1">
                  <c:v>1.3600183822287109</c:v>
                </c:pt>
                <c:pt idx="2">
                  <c:v>1.9233564412245592</c:v>
                </c:pt>
                <c:pt idx="3">
                  <c:v>2.3556209372477568</c:v>
                </c:pt>
                <c:pt idx="4">
                  <c:v>2.7200367644574217</c:v>
                </c:pt>
                <c:pt idx="5">
                  <c:v>3.0410935533126895</c:v>
                </c:pt>
                <c:pt idx="6">
                  <c:v>3.3313510772657993</c:v>
                </c:pt>
                <c:pt idx="7">
                  <c:v>3.5982704178535556</c:v>
                </c:pt>
                <c:pt idx="8">
                  <c:v>3.8467128824491184</c:v>
                </c:pt>
                <c:pt idx="9">
                  <c:v>4.0800551466861332</c:v>
                </c:pt>
                <c:pt idx="10">
                  <c:v>4.300755747540193</c:v>
                </c:pt>
                <c:pt idx="11">
                  <c:v>5.26732854490775</c:v>
                </c:pt>
                <c:pt idx="12">
                  <c:v>6.082187106625379</c:v>
                </c:pt>
                <c:pt idx="13">
                  <c:v>6.8000919111435554</c:v>
                </c:pt>
                <c:pt idx="14">
                  <c:v>7.4491274656834809</c:v>
                </c:pt>
                <c:pt idx="15">
                  <c:v>8.0459772557471236</c:v>
                </c:pt>
                <c:pt idx="16">
                  <c:v>8.6015114950803859</c:v>
                </c:pt>
                <c:pt idx="17">
                  <c:v>9.1232806599380698</c:v>
                </c:pt>
                <c:pt idx="18">
                  <c:v>9.6167822061227959</c:v>
                </c:pt>
                <c:pt idx="19">
                  <c:v>10.086166268706858</c:v>
                </c:pt>
                <c:pt idx="20">
                  <c:v>10.5346570898155</c:v>
                </c:pt>
                <c:pt idx="21">
                  <c:v>10.964818739951884</c:v>
                </c:pt>
                <c:pt idx="22">
                  <c:v>11.378730157623037</c:v>
                </c:pt>
                <c:pt idx="23">
                  <c:v>11.778104686238784</c:v>
                </c:pt>
                <c:pt idx="24">
                  <c:v>12.164374213250758</c:v>
                </c:pt>
                <c:pt idx="25">
                  <c:v>12.538749937693153</c:v>
                </c:pt>
                <c:pt idx="26">
                  <c:v>12.902267242620578</c:v>
                </c:pt>
                <c:pt idx="27">
                  <c:v>13.255819476743037</c:v>
                </c:pt>
                <c:pt idx="28">
                  <c:v>13.600183822287111</c:v>
                </c:pt>
                <c:pt idx="29">
                  <c:v>13.936041403497622</c:v>
                </c:pt>
                <c:pt idx="30">
                  <c:v>14.263993129555272</c:v>
                </c:pt>
                <c:pt idx="31">
                  <c:v>14.584572328320087</c:v>
                </c:pt>
                <c:pt idx="32">
                  <c:v>14.898254931366962</c:v>
                </c:pt>
                <c:pt idx="33">
                  <c:v>15.20546776656345</c:v>
                </c:pt>
                <c:pt idx="34">
                  <c:v>15.506595371002625</c:v>
                </c:pt>
                <c:pt idx="35">
                  <c:v>15.801985634723252</c:v>
                </c:pt>
                <c:pt idx="36">
                  <c:v>16.091954511494247</c:v>
                </c:pt>
                <c:pt idx="37">
                  <c:v>16.376789978503112</c:v>
                </c:pt>
                <c:pt idx="38">
                  <c:v>16.656755386328996</c:v>
                </c:pt>
                <c:pt idx="39">
                  <c:v>16.932092310166514</c:v>
                </c:pt>
                <c:pt idx="40">
                  <c:v>17.203022990160772</c:v>
                </c:pt>
                <c:pt idx="41">
                  <c:v>17.469752430987683</c:v>
                </c:pt>
                <c:pt idx="42">
                  <c:v>17.732470217090459</c:v>
                </c:pt>
                <c:pt idx="43">
                  <c:v>17.991352089267778</c:v>
                </c:pt>
                <c:pt idx="44">
                  <c:v>18.24656131987614</c:v>
                </c:pt>
                <c:pt idx="45">
                  <c:v>18.498249917221901</c:v>
                </c:pt>
                <c:pt idx="46">
                  <c:v>18.746559684379427</c:v>
                </c:pt>
                <c:pt idx="47">
                  <c:v>18.991623153380022</c:v>
                </c:pt>
                <c:pt idx="48">
                  <c:v>19.233564412245592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Sheet1!$E$17</c:f>
              <c:strCache>
                <c:ptCount val="1"/>
                <c:pt idx="0">
                  <c:v>100</c:v>
                </c:pt>
              </c:strCache>
            </c:strRef>
          </c:tx>
          <c:marker>
            <c:symbol val="none"/>
          </c:marker>
          <c:xVal>
            <c:numRef>
              <c:f>Sheet1!$A$19:$A$67</c:f>
              <c:numCache>
                <c:formatCode>General</c:formatCode>
                <c:ptCount val="4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  <c:pt idx="15">
                  <c:v>35</c:v>
                </c:pt>
                <c:pt idx="16">
                  <c:v>40</c:v>
                </c:pt>
                <c:pt idx="17">
                  <c:v>45</c:v>
                </c:pt>
                <c:pt idx="18">
                  <c:v>50</c:v>
                </c:pt>
                <c:pt idx="19">
                  <c:v>55</c:v>
                </c:pt>
                <c:pt idx="20">
                  <c:v>60</c:v>
                </c:pt>
                <c:pt idx="21">
                  <c:v>65</c:v>
                </c:pt>
                <c:pt idx="22">
                  <c:v>70</c:v>
                </c:pt>
                <c:pt idx="23">
                  <c:v>75</c:v>
                </c:pt>
                <c:pt idx="24">
                  <c:v>80</c:v>
                </c:pt>
                <c:pt idx="25">
                  <c:v>85</c:v>
                </c:pt>
                <c:pt idx="26">
                  <c:v>90</c:v>
                </c:pt>
                <c:pt idx="27">
                  <c:v>95</c:v>
                </c:pt>
                <c:pt idx="28">
                  <c:v>100</c:v>
                </c:pt>
                <c:pt idx="29">
                  <c:v>105</c:v>
                </c:pt>
                <c:pt idx="30">
                  <c:v>110</c:v>
                </c:pt>
                <c:pt idx="31">
                  <c:v>115</c:v>
                </c:pt>
                <c:pt idx="32">
                  <c:v>120</c:v>
                </c:pt>
                <c:pt idx="33">
                  <c:v>125</c:v>
                </c:pt>
                <c:pt idx="34">
                  <c:v>130</c:v>
                </c:pt>
                <c:pt idx="35">
                  <c:v>135</c:v>
                </c:pt>
                <c:pt idx="36">
                  <c:v>140</c:v>
                </c:pt>
                <c:pt idx="37">
                  <c:v>145</c:v>
                </c:pt>
                <c:pt idx="38">
                  <c:v>150</c:v>
                </c:pt>
                <c:pt idx="39">
                  <c:v>155</c:v>
                </c:pt>
                <c:pt idx="40">
                  <c:v>160</c:v>
                </c:pt>
                <c:pt idx="41">
                  <c:v>165</c:v>
                </c:pt>
                <c:pt idx="42">
                  <c:v>170</c:v>
                </c:pt>
                <c:pt idx="43">
                  <c:v>175</c:v>
                </c:pt>
                <c:pt idx="44">
                  <c:v>180</c:v>
                </c:pt>
                <c:pt idx="45">
                  <c:v>185</c:v>
                </c:pt>
                <c:pt idx="46">
                  <c:v>190</c:v>
                </c:pt>
                <c:pt idx="47">
                  <c:v>195</c:v>
                </c:pt>
                <c:pt idx="48">
                  <c:v>200</c:v>
                </c:pt>
              </c:numCache>
            </c:numRef>
          </c:xVal>
          <c:yVal>
            <c:numRef>
              <c:f>Sheet1!$E$19:$E$67</c:f>
              <c:numCache>
                <c:formatCode>0.00</c:formatCode>
                <c:ptCount val="49"/>
                <c:pt idx="0">
                  <c:v>0</c:v>
                </c:pt>
                <c:pt idx="1">
                  <c:v>3.0410935533126895</c:v>
                </c:pt>
                <c:pt idx="2">
                  <c:v>4.300755747540193</c:v>
                </c:pt>
                <c:pt idx="3">
                  <c:v>5.26732854490775</c:v>
                </c:pt>
                <c:pt idx="4">
                  <c:v>6.082187106625379</c:v>
                </c:pt>
                <c:pt idx="5">
                  <c:v>6.8000919111435545</c:v>
                </c:pt>
                <c:pt idx="6">
                  <c:v>7.4491274656834809</c:v>
                </c:pt>
                <c:pt idx="7">
                  <c:v>8.0459772557471236</c:v>
                </c:pt>
                <c:pt idx="8">
                  <c:v>8.6015114950803859</c:v>
                </c:pt>
                <c:pt idx="9">
                  <c:v>9.1232806599380698</c:v>
                </c:pt>
                <c:pt idx="10">
                  <c:v>9.6167822061227959</c:v>
                </c:pt>
                <c:pt idx="11">
                  <c:v>11.778104686238784</c:v>
                </c:pt>
                <c:pt idx="12">
                  <c:v>13.600183822287109</c:v>
                </c:pt>
                <c:pt idx="13">
                  <c:v>15.20546776656345</c:v>
                </c:pt>
                <c:pt idx="14">
                  <c:v>16.656755386328996</c:v>
                </c:pt>
                <c:pt idx="15">
                  <c:v>17.991352089267778</c:v>
                </c:pt>
                <c:pt idx="16">
                  <c:v>19.233564412245592</c:v>
                </c:pt>
                <c:pt idx="17">
                  <c:v>20.400275733430664</c:v>
                </c:pt>
                <c:pt idx="18">
                  <c:v>21.503778737700966</c:v>
                </c:pt>
                <c:pt idx="19">
                  <c:v>22.553353409193942</c:v>
                </c:pt>
                <c:pt idx="20">
                  <c:v>23.556209372477568</c:v>
                </c:pt>
                <c:pt idx="21">
                  <c:v>24.518080063495997</c:v>
                </c:pt>
                <c:pt idx="22">
                  <c:v>25.44361413007201</c:v>
                </c:pt>
                <c:pt idx="23">
                  <c:v>26.336642724538756</c:v>
                </c:pt>
                <c:pt idx="24">
                  <c:v>27.200367644574218</c:v>
                </c:pt>
                <c:pt idx="25">
                  <c:v>28.037497213553138</c:v>
                </c:pt>
                <c:pt idx="26">
                  <c:v>28.850346618368384</c:v>
                </c:pt>
                <c:pt idx="27">
                  <c:v>29.64091344746312</c:v>
                </c:pt>
                <c:pt idx="28">
                  <c:v>30.410935533126899</c:v>
                </c:pt>
                <c:pt idx="29">
                  <c:v>31.161935915472263</c:v>
                </c:pt>
                <c:pt idx="30">
                  <c:v>31.895258268275555</c:v>
                </c:pt>
                <c:pt idx="31">
                  <c:v>32.612095148886098</c:v>
                </c:pt>
                <c:pt idx="32">
                  <c:v>33.313510772657992</c:v>
                </c:pt>
                <c:pt idx="33">
                  <c:v>34.000459555717775</c:v>
                </c:pt>
                <c:pt idx="34">
                  <c:v>34.673801349145435</c:v>
                </c:pt>
                <c:pt idx="35">
                  <c:v>35.334314058716352</c:v>
                </c:pt>
                <c:pt idx="36">
                  <c:v>35.982704178535556</c:v>
                </c:pt>
                <c:pt idx="37">
                  <c:v>36.619615645170285</c:v>
                </c:pt>
                <c:pt idx="38">
                  <c:v>37.245637328417409</c:v>
                </c:pt>
                <c:pt idx="39">
                  <c:v>37.861309406833783</c:v>
                </c:pt>
                <c:pt idx="40">
                  <c:v>38.467128824491184</c:v>
                </c:pt>
                <c:pt idx="41">
                  <c:v>39.063553985780665</c:v>
                </c:pt>
                <c:pt idx="42">
                  <c:v>39.651008814404712</c:v>
                </c:pt>
                <c:pt idx="43">
                  <c:v>40.229886278735613</c:v>
                </c:pt>
                <c:pt idx="44">
                  <c:v>40.800551466861329</c:v>
                </c:pt>
                <c:pt idx="45">
                  <c:v>41.363344279688029</c:v>
                </c:pt>
                <c:pt idx="46">
                  <c:v>41.918581798529395</c:v>
                </c:pt>
                <c:pt idx="47">
                  <c:v>42.466560374016638</c:v>
                </c:pt>
                <c:pt idx="48">
                  <c:v>43.007557475401931</c:v>
                </c:pt>
              </c:numCache>
            </c:numRef>
          </c:yVal>
          <c:smooth val="1"/>
        </c:ser>
        <c:ser>
          <c:idx val="6"/>
          <c:order val="3"/>
          <c:tx>
            <c:strRef>
              <c:f>Sheet1!$H$17</c:f>
              <c:strCache>
                <c:ptCount val="1"/>
                <c:pt idx="0">
                  <c:v>1000</c:v>
                </c:pt>
              </c:strCache>
            </c:strRef>
          </c:tx>
          <c:marker>
            <c:symbol val="none"/>
          </c:marker>
          <c:xVal>
            <c:numRef>
              <c:f>Sheet1!$A$19:$A$67</c:f>
              <c:numCache>
                <c:formatCode>General</c:formatCode>
                <c:ptCount val="4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  <c:pt idx="15">
                  <c:v>35</c:v>
                </c:pt>
                <c:pt idx="16">
                  <c:v>40</c:v>
                </c:pt>
                <c:pt idx="17">
                  <c:v>45</c:v>
                </c:pt>
                <c:pt idx="18">
                  <c:v>50</c:v>
                </c:pt>
                <c:pt idx="19">
                  <c:v>55</c:v>
                </c:pt>
                <c:pt idx="20">
                  <c:v>60</c:v>
                </c:pt>
                <c:pt idx="21">
                  <c:v>65</c:v>
                </c:pt>
                <c:pt idx="22">
                  <c:v>70</c:v>
                </c:pt>
                <c:pt idx="23">
                  <c:v>75</c:v>
                </c:pt>
                <c:pt idx="24">
                  <c:v>80</c:v>
                </c:pt>
                <c:pt idx="25">
                  <c:v>85</c:v>
                </c:pt>
                <c:pt idx="26">
                  <c:v>90</c:v>
                </c:pt>
                <c:pt idx="27">
                  <c:v>95</c:v>
                </c:pt>
                <c:pt idx="28">
                  <c:v>100</c:v>
                </c:pt>
                <c:pt idx="29">
                  <c:v>105</c:v>
                </c:pt>
                <c:pt idx="30">
                  <c:v>110</c:v>
                </c:pt>
                <c:pt idx="31">
                  <c:v>115</c:v>
                </c:pt>
                <c:pt idx="32">
                  <c:v>120</c:v>
                </c:pt>
                <c:pt idx="33">
                  <c:v>125</c:v>
                </c:pt>
                <c:pt idx="34">
                  <c:v>130</c:v>
                </c:pt>
                <c:pt idx="35">
                  <c:v>135</c:v>
                </c:pt>
                <c:pt idx="36">
                  <c:v>140</c:v>
                </c:pt>
                <c:pt idx="37">
                  <c:v>145</c:v>
                </c:pt>
                <c:pt idx="38">
                  <c:v>150</c:v>
                </c:pt>
                <c:pt idx="39">
                  <c:v>155</c:v>
                </c:pt>
                <c:pt idx="40">
                  <c:v>160</c:v>
                </c:pt>
                <c:pt idx="41">
                  <c:v>165</c:v>
                </c:pt>
                <c:pt idx="42">
                  <c:v>170</c:v>
                </c:pt>
                <c:pt idx="43">
                  <c:v>175</c:v>
                </c:pt>
                <c:pt idx="44">
                  <c:v>180</c:v>
                </c:pt>
                <c:pt idx="45">
                  <c:v>185</c:v>
                </c:pt>
                <c:pt idx="46">
                  <c:v>190</c:v>
                </c:pt>
                <c:pt idx="47">
                  <c:v>195</c:v>
                </c:pt>
                <c:pt idx="48">
                  <c:v>200</c:v>
                </c:pt>
              </c:numCache>
            </c:numRef>
          </c:xVal>
          <c:yVal>
            <c:numRef>
              <c:f>Sheet1!$H$19:$H$67</c:f>
              <c:numCache>
                <c:formatCode>0.00</c:formatCode>
                <c:ptCount val="49"/>
                <c:pt idx="0">
                  <c:v>0</c:v>
                </c:pt>
                <c:pt idx="1">
                  <c:v>9.6167822061227959</c:v>
                </c:pt>
                <c:pt idx="2">
                  <c:v>13.600183822287109</c:v>
                </c:pt>
                <c:pt idx="3">
                  <c:v>16.656755386328996</c:v>
                </c:pt>
                <c:pt idx="4">
                  <c:v>19.233564412245592</c:v>
                </c:pt>
                <c:pt idx="5">
                  <c:v>21.503778737700966</c:v>
                </c:pt>
                <c:pt idx="6">
                  <c:v>23.556209372477568</c:v>
                </c:pt>
                <c:pt idx="7">
                  <c:v>25.44361413007201</c:v>
                </c:pt>
                <c:pt idx="8">
                  <c:v>27.200367644574218</c:v>
                </c:pt>
                <c:pt idx="9">
                  <c:v>28.850346618368384</c:v>
                </c:pt>
                <c:pt idx="10">
                  <c:v>30.410935533126899</c:v>
                </c:pt>
                <c:pt idx="11">
                  <c:v>37.245637328417409</c:v>
                </c:pt>
                <c:pt idx="12">
                  <c:v>43.007557475401931</c:v>
                </c:pt>
                <c:pt idx="13">
                  <c:v>48.083911030613976</c:v>
                </c:pt>
                <c:pt idx="14">
                  <c:v>52.673285449077511</c:v>
                </c:pt>
                <c:pt idx="15">
                  <c:v>56.893650788115188</c:v>
                </c:pt>
                <c:pt idx="16">
                  <c:v>60.821871066253799</c:v>
                </c:pt>
                <c:pt idx="17">
                  <c:v>64.511336213102894</c:v>
                </c:pt>
                <c:pt idx="18">
                  <c:v>68.00091911143555</c:v>
                </c:pt>
                <c:pt idx="19">
                  <c:v>71.319965647776357</c:v>
                </c:pt>
                <c:pt idx="20">
                  <c:v>74.491274656834818</c:v>
                </c:pt>
                <c:pt idx="21">
                  <c:v>77.532976855013118</c:v>
                </c:pt>
                <c:pt idx="22">
                  <c:v>80.459772557471226</c:v>
                </c:pt>
                <c:pt idx="23">
                  <c:v>83.283776931644979</c:v>
                </c:pt>
                <c:pt idx="24">
                  <c:v>86.015114950803863</c:v>
                </c:pt>
                <c:pt idx="25">
                  <c:v>88.662351085452286</c:v>
                </c:pt>
                <c:pt idx="26">
                  <c:v>91.23280659938068</c:v>
                </c:pt>
                <c:pt idx="27">
                  <c:v>93.732798421897115</c:v>
                </c:pt>
                <c:pt idx="28">
                  <c:v>96.167822061227952</c:v>
                </c:pt>
                <c:pt idx="29">
                  <c:v>98.542693793096603</c:v>
                </c:pt>
                <c:pt idx="30">
                  <c:v>100.86166268706857</c:v>
                </c:pt>
                <c:pt idx="31">
                  <c:v>103.12849994060808</c:v>
                </c:pt>
                <c:pt idx="32">
                  <c:v>105.34657089815502</c:v>
                </c:pt>
                <c:pt idx="33">
                  <c:v>107.51889368850482</c:v>
                </c:pt>
                <c:pt idx="34">
                  <c:v>109.64818739951883</c:v>
                </c:pt>
                <c:pt idx="35">
                  <c:v>111.73691198525222</c:v>
                </c:pt>
                <c:pt idx="36">
                  <c:v>113.78730157623038</c:v>
                </c:pt>
                <c:pt idx="37">
                  <c:v>115.80139247867444</c:v>
                </c:pt>
                <c:pt idx="38">
                  <c:v>117.78104686238784</c:v>
                </c:pt>
                <c:pt idx="39">
                  <c:v>119.72797292195338</c:v>
                </c:pt>
                <c:pt idx="40">
                  <c:v>121.6437421325076</c:v>
                </c:pt>
                <c:pt idx="41">
                  <c:v>123.52980409601564</c:v>
                </c:pt>
                <c:pt idx="42">
                  <c:v>125.38749937693153</c:v>
                </c:pt>
                <c:pt idx="43">
                  <c:v>127.21807065036005</c:v>
                </c:pt>
                <c:pt idx="44">
                  <c:v>129.02267242620579</c:v>
                </c:pt>
                <c:pt idx="45">
                  <c:v>130.80237956551096</c:v>
                </c:pt>
                <c:pt idx="46">
                  <c:v>132.55819476743036</c:v>
                </c:pt>
                <c:pt idx="47">
                  <c:v>134.29105517494455</c:v>
                </c:pt>
                <c:pt idx="48">
                  <c:v>136.0018382228711</c:v>
                </c:pt>
              </c:numCache>
            </c:numRef>
          </c:yVal>
          <c:smooth val="1"/>
        </c:ser>
        <c:ser>
          <c:idx val="7"/>
          <c:order val="4"/>
          <c:tx>
            <c:strRef>
              <c:f>Sheet1!$I$17</c:f>
              <c:strCache>
                <c:ptCount val="1"/>
                <c:pt idx="0">
                  <c:v>2000</c:v>
                </c:pt>
              </c:strCache>
            </c:strRef>
          </c:tx>
          <c:marker>
            <c:symbol val="none"/>
          </c:marker>
          <c:xVal>
            <c:numRef>
              <c:f>Sheet1!$A$19:$A$67</c:f>
              <c:numCache>
                <c:formatCode>General</c:formatCode>
                <c:ptCount val="4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  <c:pt idx="15">
                  <c:v>35</c:v>
                </c:pt>
                <c:pt idx="16">
                  <c:v>40</c:v>
                </c:pt>
                <c:pt idx="17">
                  <c:v>45</c:v>
                </c:pt>
                <c:pt idx="18">
                  <c:v>50</c:v>
                </c:pt>
                <c:pt idx="19">
                  <c:v>55</c:v>
                </c:pt>
                <c:pt idx="20">
                  <c:v>60</c:v>
                </c:pt>
                <c:pt idx="21">
                  <c:v>65</c:v>
                </c:pt>
                <c:pt idx="22">
                  <c:v>70</c:v>
                </c:pt>
                <c:pt idx="23">
                  <c:v>75</c:v>
                </c:pt>
                <c:pt idx="24">
                  <c:v>80</c:v>
                </c:pt>
                <c:pt idx="25">
                  <c:v>85</c:v>
                </c:pt>
                <c:pt idx="26">
                  <c:v>90</c:v>
                </c:pt>
                <c:pt idx="27">
                  <c:v>95</c:v>
                </c:pt>
                <c:pt idx="28">
                  <c:v>100</c:v>
                </c:pt>
                <c:pt idx="29">
                  <c:v>105</c:v>
                </c:pt>
                <c:pt idx="30">
                  <c:v>110</c:v>
                </c:pt>
                <c:pt idx="31">
                  <c:v>115</c:v>
                </c:pt>
                <c:pt idx="32">
                  <c:v>120</c:v>
                </c:pt>
                <c:pt idx="33">
                  <c:v>125</c:v>
                </c:pt>
                <c:pt idx="34">
                  <c:v>130</c:v>
                </c:pt>
                <c:pt idx="35">
                  <c:v>135</c:v>
                </c:pt>
                <c:pt idx="36">
                  <c:v>140</c:v>
                </c:pt>
                <c:pt idx="37">
                  <c:v>145</c:v>
                </c:pt>
                <c:pt idx="38">
                  <c:v>150</c:v>
                </c:pt>
                <c:pt idx="39">
                  <c:v>155</c:v>
                </c:pt>
                <c:pt idx="40">
                  <c:v>160</c:v>
                </c:pt>
                <c:pt idx="41">
                  <c:v>165</c:v>
                </c:pt>
                <c:pt idx="42">
                  <c:v>170</c:v>
                </c:pt>
                <c:pt idx="43">
                  <c:v>175</c:v>
                </c:pt>
                <c:pt idx="44">
                  <c:v>180</c:v>
                </c:pt>
                <c:pt idx="45">
                  <c:v>185</c:v>
                </c:pt>
                <c:pt idx="46">
                  <c:v>190</c:v>
                </c:pt>
                <c:pt idx="47">
                  <c:v>195</c:v>
                </c:pt>
                <c:pt idx="48">
                  <c:v>200</c:v>
                </c:pt>
              </c:numCache>
            </c:numRef>
          </c:xVal>
          <c:yVal>
            <c:numRef>
              <c:f>Sheet1!$I$19:$I$67</c:f>
              <c:numCache>
                <c:formatCode>0.00</c:formatCode>
                <c:ptCount val="49"/>
                <c:pt idx="0">
                  <c:v>0</c:v>
                </c:pt>
                <c:pt idx="1">
                  <c:v>13.600183822287109</c:v>
                </c:pt>
                <c:pt idx="2">
                  <c:v>19.233564412245592</c:v>
                </c:pt>
                <c:pt idx="3">
                  <c:v>23.556209372477568</c:v>
                </c:pt>
                <c:pt idx="4">
                  <c:v>27.200367644574218</c:v>
                </c:pt>
                <c:pt idx="5">
                  <c:v>30.410935533126899</c:v>
                </c:pt>
                <c:pt idx="6">
                  <c:v>33.313510772657992</c:v>
                </c:pt>
                <c:pt idx="7">
                  <c:v>35.982704178535556</c:v>
                </c:pt>
                <c:pt idx="8">
                  <c:v>38.467128824491184</c:v>
                </c:pt>
                <c:pt idx="9">
                  <c:v>40.800551466861329</c:v>
                </c:pt>
                <c:pt idx="10">
                  <c:v>43.007557475401931</c:v>
                </c:pt>
                <c:pt idx="11">
                  <c:v>52.673285449077511</c:v>
                </c:pt>
                <c:pt idx="12">
                  <c:v>60.821871066253799</c:v>
                </c:pt>
                <c:pt idx="13">
                  <c:v>68.00091911143555</c:v>
                </c:pt>
                <c:pt idx="14">
                  <c:v>74.491274656834818</c:v>
                </c:pt>
                <c:pt idx="15">
                  <c:v>80.459772557471226</c:v>
                </c:pt>
                <c:pt idx="16">
                  <c:v>86.015114950803863</c:v>
                </c:pt>
                <c:pt idx="17">
                  <c:v>91.23280659938068</c:v>
                </c:pt>
                <c:pt idx="18">
                  <c:v>96.167822061227952</c:v>
                </c:pt>
                <c:pt idx="19">
                  <c:v>100.86166268706857</c:v>
                </c:pt>
                <c:pt idx="20">
                  <c:v>105.34657089815502</c:v>
                </c:pt>
                <c:pt idx="21">
                  <c:v>109.64818739951883</c:v>
                </c:pt>
                <c:pt idx="22">
                  <c:v>113.78730157623038</c:v>
                </c:pt>
                <c:pt idx="23">
                  <c:v>117.78104686238784</c:v>
                </c:pt>
                <c:pt idx="24">
                  <c:v>121.6437421325076</c:v>
                </c:pt>
                <c:pt idx="25">
                  <c:v>125.38749937693153</c:v>
                </c:pt>
                <c:pt idx="26">
                  <c:v>129.02267242620579</c:v>
                </c:pt>
                <c:pt idx="27">
                  <c:v>132.55819476743036</c:v>
                </c:pt>
                <c:pt idx="28">
                  <c:v>136.0018382228711</c:v>
                </c:pt>
                <c:pt idx="29">
                  <c:v>139.36041403497623</c:v>
                </c:pt>
                <c:pt idx="30">
                  <c:v>142.63993129555271</c:v>
                </c:pt>
                <c:pt idx="31">
                  <c:v>145.84572328320087</c:v>
                </c:pt>
                <c:pt idx="32">
                  <c:v>148.98254931366964</c:v>
                </c:pt>
                <c:pt idx="33">
                  <c:v>152.05467766563447</c:v>
                </c:pt>
                <c:pt idx="34">
                  <c:v>155.06595371002624</c:v>
                </c:pt>
                <c:pt idx="35">
                  <c:v>158.01985634723252</c:v>
                </c:pt>
                <c:pt idx="36">
                  <c:v>160.91954511494245</c:v>
                </c:pt>
                <c:pt idx="37">
                  <c:v>163.76789978503115</c:v>
                </c:pt>
                <c:pt idx="38">
                  <c:v>166.56755386328996</c:v>
                </c:pt>
                <c:pt idx="39">
                  <c:v>169.32092310166516</c:v>
                </c:pt>
                <c:pt idx="40">
                  <c:v>172.03022990160773</c:v>
                </c:pt>
                <c:pt idx="41">
                  <c:v>174.6975243098768</c:v>
                </c:pt>
                <c:pt idx="42">
                  <c:v>177.32470217090457</c:v>
                </c:pt>
                <c:pt idx="43">
                  <c:v>179.91352089267775</c:v>
                </c:pt>
                <c:pt idx="44">
                  <c:v>182.46561319876136</c:v>
                </c:pt>
                <c:pt idx="45">
                  <c:v>184.98249917221901</c:v>
                </c:pt>
                <c:pt idx="46">
                  <c:v>187.46559684379423</c:v>
                </c:pt>
                <c:pt idx="47">
                  <c:v>189.91623153380019</c:v>
                </c:pt>
                <c:pt idx="48">
                  <c:v>192.3356441224559</c:v>
                </c:pt>
              </c:numCache>
            </c:numRef>
          </c:yVal>
          <c:smooth val="1"/>
        </c:ser>
        <c:ser>
          <c:idx val="8"/>
          <c:order val="5"/>
          <c:tx>
            <c:strRef>
              <c:f>Sheet1!$J$17</c:f>
              <c:strCache>
                <c:ptCount val="1"/>
                <c:pt idx="0">
                  <c:v>5000</c:v>
                </c:pt>
              </c:strCache>
            </c:strRef>
          </c:tx>
          <c:marker>
            <c:symbol val="none"/>
          </c:marker>
          <c:xVal>
            <c:numRef>
              <c:f>Sheet1!$A$19:$A$67</c:f>
              <c:numCache>
                <c:formatCode>General</c:formatCode>
                <c:ptCount val="4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  <c:pt idx="15">
                  <c:v>35</c:v>
                </c:pt>
                <c:pt idx="16">
                  <c:v>40</c:v>
                </c:pt>
                <c:pt idx="17">
                  <c:v>45</c:v>
                </c:pt>
                <c:pt idx="18">
                  <c:v>50</c:v>
                </c:pt>
                <c:pt idx="19">
                  <c:v>55</c:v>
                </c:pt>
                <c:pt idx="20">
                  <c:v>60</c:v>
                </c:pt>
                <c:pt idx="21">
                  <c:v>65</c:v>
                </c:pt>
                <c:pt idx="22">
                  <c:v>70</c:v>
                </c:pt>
                <c:pt idx="23">
                  <c:v>75</c:v>
                </c:pt>
                <c:pt idx="24">
                  <c:v>80</c:v>
                </c:pt>
                <c:pt idx="25">
                  <c:v>85</c:v>
                </c:pt>
                <c:pt idx="26">
                  <c:v>90</c:v>
                </c:pt>
                <c:pt idx="27">
                  <c:v>95</c:v>
                </c:pt>
                <c:pt idx="28">
                  <c:v>100</c:v>
                </c:pt>
                <c:pt idx="29">
                  <c:v>105</c:v>
                </c:pt>
                <c:pt idx="30">
                  <c:v>110</c:v>
                </c:pt>
                <c:pt idx="31">
                  <c:v>115</c:v>
                </c:pt>
                <c:pt idx="32">
                  <c:v>120</c:v>
                </c:pt>
                <c:pt idx="33">
                  <c:v>125</c:v>
                </c:pt>
                <c:pt idx="34">
                  <c:v>130</c:v>
                </c:pt>
                <c:pt idx="35">
                  <c:v>135</c:v>
                </c:pt>
                <c:pt idx="36">
                  <c:v>140</c:v>
                </c:pt>
                <c:pt idx="37">
                  <c:v>145</c:v>
                </c:pt>
                <c:pt idx="38">
                  <c:v>150</c:v>
                </c:pt>
                <c:pt idx="39">
                  <c:v>155</c:v>
                </c:pt>
                <c:pt idx="40">
                  <c:v>160</c:v>
                </c:pt>
                <c:pt idx="41">
                  <c:v>165</c:v>
                </c:pt>
                <c:pt idx="42">
                  <c:v>170</c:v>
                </c:pt>
                <c:pt idx="43">
                  <c:v>175</c:v>
                </c:pt>
                <c:pt idx="44">
                  <c:v>180</c:v>
                </c:pt>
                <c:pt idx="45">
                  <c:v>185</c:v>
                </c:pt>
                <c:pt idx="46">
                  <c:v>190</c:v>
                </c:pt>
                <c:pt idx="47">
                  <c:v>195</c:v>
                </c:pt>
                <c:pt idx="48">
                  <c:v>200</c:v>
                </c:pt>
              </c:numCache>
            </c:numRef>
          </c:xVal>
          <c:yVal>
            <c:numRef>
              <c:f>Sheet1!$J$19:$J$67</c:f>
              <c:numCache>
                <c:formatCode>0.00</c:formatCode>
                <c:ptCount val="49"/>
                <c:pt idx="0">
                  <c:v>0</c:v>
                </c:pt>
                <c:pt idx="1">
                  <c:v>21.503778737700966</c:v>
                </c:pt>
                <c:pt idx="2">
                  <c:v>30.410935533126899</c:v>
                </c:pt>
                <c:pt idx="3">
                  <c:v>37.245637328417409</c:v>
                </c:pt>
                <c:pt idx="4">
                  <c:v>43.007557475401931</c:v>
                </c:pt>
                <c:pt idx="5">
                  <c:v>48.083911030613976</c:v>
                </c:pt>
                <c:pt idx="6">
                  <c:v>52.673285449077511</c:v>
                </c:pt>
                <c:pt idx="7">
                  <c:v>56.893650788115188</c:v>
                </c:pt>
                <c:pt idx="8">
                  <c:v>60.821871066253799</c:v>
                </c:pt>
                <c:pt idx="9">
                  <c:v>64.511336213102894</c:v>
                </c:pt>
                <c:pt idx="10">
                  <c:v>68.00091911143555</c:v>
                </c:pt>
                <c:pt idx="11">
                  <c:v>83.283776931644979</c:v>
                </c:pt>
                <c:pt idx="12">
                  <c:v>96.167822061227952</c:v>
                </c:pt>
                <c:pt idx="13">
                  <c:v>107.51889368850482</c:v>
                </c:pt>
                <c:pt idx="14">
                  <c:v>117.78104686238784</c:v>
                </c:pt>
                <c:pt idx="15">
                  <c:v>127.21807065036005</c:v>
                </c:pt>
                <c:pt idx="16">
                  <c:v>136.0018382228711</c:v>
                </c:pt>
                <c:pt idx="17">
                  <c:v>144.25173309184191</c:v>
                </c:pt>
                <c:pt idx="18">
                  <c:v>152.05467766563447</c:v>
                </c:pt>
                <c:pt idx="19">
                  <c:v>159.47629134137776</c:v>
                </c:pt>
                <c:pt idx="20">
                  <c:v>166.56755386328996</c:v>
                </c:pt>
                <c:pt idx="21">
                  <c:v>173.36900674572721</c:v>
                </c:pt>
                <c:pt idx="22">
                  <c:v>179.91352089267775</c:v>
                </c:pt>
                <c:pt idx="23">
                  <c:v>186.22818664208705</c:v>
                </c:pt>
                <c:pt idx="24">
                  <c:v>192.3356441224559</c:v>
                </c:pt>
                <c:pt idx="25">
                  <c:v>198.25504407202357</c:v>
                </c:pt>
                <c:pt idx="26">
                  <c:v>204.00275733430666</c:v>
                </c:pt>
                <c:pt idx="27">
                  <c:v>209.59290899264698</c:v>
                </c:pt>
                <c:pt idx="28">
                  <c:v>215.03778737700964</c:v>
                </c:pt>
                <c:pt idx="29">
                  <c:v>220.34816200731063</c:v>
                </c:pt>
                <c:pt idx="30">
                  <c:v>225.5335340919394</c:v>
                </c:pt>
                <c:pt idx="31">
                  <c:v>230.60233628478269</c:v>
                </c:pt>
                <c:pt idx="32">
                  <c:v>235.56209372477568</c:v>
                </c:pt>
                <c:pt idx="33">
                  <c:v>240.41955515306989</c:v>
                </c:pt>
                <c:pt idx="34">
                  <c:v>245.18080063496001</c:v>
                </c:pt>
                <c:pt idx="35">
                  <c:v>249.85133079493494</c:v>
                </c:pt>
                <c:pt idx="36">
                  <c:v>254.4361413007201</c:v>
                </c:pt>
                <c:pt idx="37">
                  <c:v>258.93978547144894</c:v>
                </c:pt>
                <c:pt idx="38">
                  <c:v>263.36642724538751</c:v>
                </c:pt>
                <c:pt idx="39">
                  <c:v>267.71988626174186</c:v>
                </c:pt>
                <c:pt idx="40">
                  <c:v>272.0036764457422</c:v>
                </c:pt>
                <c:pt idx="41">
                  <c:v>276.22103920592292</c:v>
                </c:pt>
                <c:pt idx="42">
                  <c:v>280.37497213553138</c:v>
                </c:pt>
                <c:pt idx="43">
                  <c:v>284.46825394057595</c:v>
                </c:pt>
                <c:pt idx="44">
                  <c:v>288.50346618368383</c:v>
                </c:pt>
                <c:pt idx="45">
                  <c:v>292.48301232721195</c:v>
                </c:pt>
                <c:pt idx="46">
                  <c:v>296.40913447463117</c:v>
                </c:pt>
                <c:pt idx="47">
                  <c:v>300.28392814135094</c:v>
                </c:pt>
                <c:pt idx="48">
                  <c:v>304.10935533126894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239552"/>
        <c:axId val="68534848"/>
      </c:scatterChart>
      <c:valAx>
        <c:axId val="35239552"/>
        <c:scaling>
          <c:orientation val="minMax"/>
          <c:max val="200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Reverse Bias Voltage [V]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in"/>
        <c:tickLblPos val="nextTo"/>
        <c:crossAx val="68534848"/>
        <c:crosses val="autoZero"/>
        <c:crossBetween val="midCat"/>
        <c:majorUnit val="50"/>
        <c:minorUnit val="10"/>
      </c:valAx>
      <c:valAx>
        <c:axId val="68534848"/>
        <c:scaling>
          <c:orientation val="minMax"/>
          <c:max val="30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Depletion Width [µm]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in"/>
        <c:tickLblPos val="nextTo"/>
        <c:crossAx val="35239552"/>
        <c:crosses val="autoZero"/>
        <c:crossBetween val="midCat"/>
        <c:majorUnit val="50"/>
        <c:minorUnit val="10"/>
      </c:valAx>
    </c:plotArea>
    <c:legend>
      <c:legendPos val="l"/>
      <c:layout>
        <c:manualLayout>
          <c:xMode val="edge"/>
          <c:yMode val="edge"/>
          <c:x val="0.12232593814362504"/>
          <c:y val="0.21716037240965691"/>
          <c:w val="0.14203998700999035"/>
          <c:h val="0.22231554178136007"/>
        </c:manualLayout>
      </c:layout>
      <c:overlay val="1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0.12308</cdr:x>
      <cdr:y>0.1387</cdr:y>
    </cdr:from>
    <cdr:to>
      <cdr:x>0.37327</cdr:x>
      <cdr:y>0.21945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76065" y="515761"/>
          <a:ext cx="1171034" cy="30027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900" dirty="0" err="1"/>
            <a:t>Resistivity</a:t>
          </a:r>
          <a:r>
            <a:rPr lang="de-DE" sz="900" dirty="0"/>
            <a:t>  </a:t>
          </a:r>
          <a:r>
            <a:rPr lang="de-DE" sz="900" baseline="0" dirty="0"/>
            <a:t>   </a:t>
          </a:r>
          <a:r>
            <a:rPr lang="de-DE" sz="900" dirty="0"/>
            <a:t>  N</a:t>
          </a:r>
          <a:r>
            <a:rPr lang="de-DE" sz="900" baseline="-25000" dirty="0"/>
            <a:t>a</a:t>
          </a:r>
          <a:r>
            <a:rPr lang="de-DE" sz="900" dirty="0"/>
            <a:t/>
          </a:r>
          <a:br>
            <a:rPr lang="de-DE" sz="900" dirty="0"/>
          </a:br>
          <a:r>
            <a:rPr lang="de-DE" sz="900" dirty="0"/>
            <a:t> [Ohm cm] </a:t>
          </a:r>
          <a:r>
            <a:rPr lang="de-DE" sz="900" baseline="0" dirty="0"/>
            <a:t>    </a:t>
          </a:r>
          <a:r>
            <a:rPr lang="de-DE" sz="900" dirty="0"/>
            <a:t>[cm</a:t>
          </a:r>
          <a:r>
            <a:rPr lang="de-DE" sz="900" baseline="30000" dirty="0"/>
            <a:t>3</a:t>
          </a:r>
          <a:r>
            <a:rPr lang="de-DE" sz="900" baseline="0" dirty="0"/>
            <a:t>]</a:t>
          </a:r>
          <a:endParaRPr lang="de-DE" sz="900" baseline="30000" dirty="0"/>
        </a:p>
      </cdr:txBody>
    </cdr:sp>
  </cdr:relSizeAnchor>
  <cdr:relSizeAnchor xmlns:cdr="http://schemas.openxmlformats.org/drawingml/2006/chartDrawing">
    <cdr:from>
      <cdr:x>0.24578</cdr:x>
      <cdr:y>0.21407</cdr:y>
    </cdr:from>
    <cdr:to>
      <cdr:x>0.38249</cdr:x>
      <cdr:y>0.46169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177171" y="1623341"/>
          <a:ext cx="1211008" cy="187777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050" dirty="0"/>
            <a:t>1.3 10</a:t>
          </a:r>
          <a:r>
            <a:rPr lang="de-DE" sz="1050" baseline="30000" dirty="0"/>
            <a:t>16</a:t>
          </a:r>
        </a:p>
        <a:p xmlns:a="http://schemas.openxmlformats.org/drawingml/2006/main">
          <a:r>
            <a:rPr lang="de-DE" sz="1050" baseline="0" dirty="0"/>
            <a:t>1.3 10</a:t>
          </a:r>
          <a:r>
            <a:rPr lang="de-DE" sz="1050" baseline="30000" dirty="0"/>
            <a:t>15</a:t>
          </a:r>
        </a:p>
        <a:p xmlns:a="http://schemas.openxmlformats.org/drawingml/2006/main">
          <a:r>
            <a:rPr lang="de-DE" sz="1050" baseline="0" dirty="0"/>
            <a:t>1.3 10</a:t>
          </a:r>
          <a:r>
            <a:rPr lang="de-DE" sz="1050" baseline="30000" dirty="0"/>
            <a:t>14</a:t>
          </a:r>
        </a:p>
        <a:p xmlns:a="http://schemas.openxmlformats.org/drawingml/2006/main">
          <a:r>
            <a:rPr lang="de-DE" sz="1050" baseline="0" dirty="0"/>
            <a:t>1.3 10</a:t>
          </a:r>
          <a:r>
            <a:rPr lang="de-DE" sz="1050" baseline="30000" dirty="0"/>
            <a:t>13</a:t>
          </a:r>
        </a:p>
        <a:p xmlns:a="http://schemas.openxmlformats.org/drawingml/2006/main">
          <a:r>
            <a:rPr lang="de-DE" sz="1050" baseline="0" dirty="0"/>
            <a:t>6.6 10</a:t>
          </a:r>
          <a:r>
            <a:rPr lang="de-DE" sz="1050" baseline="30000" dirty="0"/>
            <a:t>12</a:t>
          </a:r>
        </a:p>
        <a:p xmlns:a="http://schemas.openxmlformats.org/drawingml/2006/main">
          <a:r>
            <a:rPr lang="de-DE" sz="1050" baseline="0" dirty="0"/>
            <a:t>2.6 10</a:t>
          </a:r>
          <a:r>
            <a:rPr lang="de-DE" sz="1050" baseline="30000" dirty="0"/>
            <a:t>12</a:t>
          </a:r>
        </a:p>
        <a:p xmlns:a="http://schemas.openxmlformats.org/drawingml/2006/main">
          <a:endParaRPr lang="de-DE" sz="1050" baseline="0" dirty="0"/>
        </a:p>
      </cdr:txBody>
    </cdr:sp>
  </cdr:relSizeAnchor>
  <cdr:relSizeAnchor xmlns:cdr="http://schemas.openxmlformats.org/drawingml/2006/chartDrawing">
    <cdr:from>
      <cdr:x>0.26154</cdr:x>
      <cdr:y>0.13555</cdr:y>
    </cdr:from>
    <cdr:to>
      <cdr:x>0.26462</cdr:x>
      <cdr:y>0.4406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1224136" y="504056"/>
          <a:ext cx="14416" cy="113434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ysClr val="windowText" lastClr="0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0.1321</cdr:x>
      <cdr:y>0.21227</cdr:y>
    </cdr:from>
    <cdr:to>
      <cdr:x>0.36866</cdr:x>
      <cdr:y>0.21227</cdr:y>
    </cdr:to>
    <cdr:cxnSp macro="">
      <cdr:nvCxnSpPr>
        <cdr:cNvPr id="7" name="Straight Connector 6"/>
        <cdr:cNvCxnSpPr/>
      </cdr:nvCxnSpPr>
      <cdr:spPr>
        <a:xfrm xmlns:a="http://schemas.openxmlformats.org/drawingml/2006/main">
          <a:off x="1170215" y="1609726"/>
          <a:ext cx="2095500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77" tIns="46589" rIns="93177" bIns="46589"/>
          <a:lstStyle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177" tIns="46589" rIns="93177" bIns="46589"/>
          <a:lstStyle>
            <a:extLst/>
          </a:lstStyle>
          <a:p>
            <a:fld id="{31555DB1-8736-42A3-B48D-2B08FB93332A}" type="datetimeFigureOut">
              <a:rPr lang="en-US" smtClean="0"/>
              <a:pPr/>
              <a:t>12/17/2013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454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77" tIns="46589" rIns="93177" bIns="46589"/>
          <a:lstStyle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177" tIns="46589" rIns="93177" bIns="46589"/>
          <a:lstStyle>
            <a:extLst/>
          </a:lstStyle>
          <a:p>
            <a:fld id="{0BDB199F-A56C-4049-BA04-1447030960FF}" type="datetimeFigureOut">
              <a:rPr lang="en-US" smtClean="0"/>
              <a:pPr/>
              <a:t>12/17/2013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3177" tIns="46589" rIns="93177" bIns="46589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/>
          <a:lstStyle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49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99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71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84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10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280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rgbClr val="969696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rgbClr val="004291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642C18BC-6159-4E4A-927A-6C9F05108A33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rgbClr val="004291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5378680"/>
            <a:ext cx="2362200" cy="8697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410200"/>
            <a:ext cx="2514600" cy="890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39F5964C-C292-45CC-9168-EF200CABC09B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0FAAE5E5-2CD8-41F3-90B2-810A54CAB457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1FBC099E-7521-43CF-A7E8-77105FD9D76D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58F0A490-C1BA-4BB9-B70A-B87206F241CF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9D5FFCCA-C84F-4F24-8463-88E69BB7D593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2D74088A-0529-4D7C-98E8-0E5A14590376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4AF0900B-BCB5-4950-A9F4-F7118EE280AD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51C76B2-AC5E-4E46-B134-CD11761A0B6E}" type="datetime1">
              <a:rPr lang="en-US" sz="1100" smtClean="0"/>
              <a:t>12/17/2013</a:t>
            </a:fld>
            <a:endParaRPr lang="en-US" sz="1100" dirty="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D5A9E551-5489-4F13-975D-E364F05FA587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57200"/>
          </a:xfrm>
          <a:solidFill>
            <a:srgbClr val="A0A0A0"/>
          </a:solidFill>
        </p:spPr>
        <p:txBody>
          <a:bodyPr anchor="ctr">
            <a:no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52738F09-451E-4402-8D93-56C7D85A1714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fld id="{256D3EEF-DE4E-429D-8EC4-DDC531AFF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904EC537-577A-4955-B1C1-E8CA195AC4FB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BE970CF-532A-4F73-B025-4884A199C620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22DF22BC-1350-46C8-BDBD-4E11A925AA5C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FACEAAC4-7EE1-4E3B-A297-BC4DC689A894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6F25B837-A736-48B7-995D-8B6E9BE62120}" type="datetime1">
              <a:rPr lang="en-US" smtClean="0"/>
              <a:t>12/17/2013</a:t>
            </a:fld>
            <a:endParaRPr lang="en-US" dirty="0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rgbClr val="004291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023AF4CA-4EE2-491D-BD82-3778A4E15239}" type="datetime1">
              <a:rPr lang="en-US" smtClean="0"/>
              <a:t>12/17/2013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304800" y="6473952"/>
            <a:ext cx="381000" cy="304800"/>
          </a:xfrm>
          <a:prstGeom prst="rect">
            <a:avLst/>
          </a:prstGeom>
        </p:spPr>
        <p:txBody>
          <a:bodyPr vert="horz" anchor="ctr"/>
          <a:lstStyle>
            <a:lvl1pPr algn="l">
              <a:defRPr sz="1000"/>
            </a:lvl1pPr>
            <a:extLst/>
          </a:lstStyle>
          <a:p>
            <a:fld id="{256D3EEF-DE4E-429D-8EC4-DDC531AFF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rgbClr val="004291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6096000"/>
            <a:ext cx="1905000" cy="6762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5.JPG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228600" y="4724400"/>
            <a:ext cx="6934200" cy="457200"/>
          </a:xfrm>
        </p:spPr>
        <p:txBody>
          <a:bodyPr>
            <a:noAutofit/>
          </a:bodyPr>
          <a:lstStyle>
            <a:extLst/>
          </a:lstStyle>
          <a:p>
            <a:r>
              <a:rPr lang="en-GB" sz="1200" noProof="0" dirty="0" smtClean="0"/>
              <a:t>Tomasz  Hemperek</a:t>
            </a:r>
            <a:endParaRPr lang="en-GB" sz="1200" noProof="0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457200" y="990600"/>
            <a:ext cx="8534400" cy="1905000"/>
          </a:xfrm>
        </p:spPr>
        <p:txBody>
          <a:bodyPr>
            <a:noAutofit/>
          </a:bodyPr>
          <a:lstStyle>
            <a:extLst/>
          </a:lstStyle>
          <a:p>
            <a:r>
              <a:rPr lang="en-GB" sz="2800" b="1" noProof="0" dirty="0" smtClean="0"/>
              <a:t>Hybrid or Monolithic ? </a:t>
            </a:r>
            <a:br>
              <a:rPr lang="en-GB" sz="2800" b="1" noProof="0" dirty="0" smtClean="0"/>
            </a:br>
            <a:r>
              <a:rPr lang="en-GB" sz="2800" b="1" noProof="0" dirty="0" smtClean="0"/>
              <a:t>Pixel detectors for future LHC experiments</a:t>
            </a:r>
            <a:endParaRPr lang="en-GB" sz="2800" b="1" noProof="0" dirty="0"/>
          </a:p>
        </p:txBody>
      </p:sp>
      <p:sp>
        <p:nvSpPr>
          <p:cNvPr id="4" name="Rectangle 2"/>
          <p:cNvSpPr txBox="1">
            <a:spLocks/>
          </p:cNvSpPr>
          <p:nvPr/>
        </p:nvSpPr>
        <p:spPr>
          <a:xfrm>
            <a:off x="314325" y="3886200"/>
            <a:ext cx="8686800" cy="838200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2000" b="0" cap="all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l-PL" sz="2200" b="1" cap="none" dirty="0"/>
              <a:t>PH-ESE electronics </a:t>
            </a:r>
            <a:r>
              <a:rPr lang="pl-PL" sz="2200" b="1" cap="none" dirty="0" smtClean="0"/>
              <a:t>seminar, CERN 		17</a:t>
            </a:r>
            <a:r>
              <a:rPr lang="en-US" sz="2200" b="1" cap="none" baseline="30000" dirty="0" err="1" smtClean="0"/>
              <a:t>th</a:t>
            </a:r>
            <a:r>
              <a:rPr lang="en-US" sz="2200" b="1" cap="none" dirty="0" smtClean="0"/>
              <a:t> </a:t>
            </a:r>
            <a:r>
              <a:rPr lang="pl-PL" sz="2200" b="1" cap="none" dirty="0" smtClean="0"/>
              <a:t>December</a:t>
            </a:r>
            <a:r>
              <a:rPr lang="en-US" sz="2200" b="1" cap="none" dirty="0" smtClean="0"/>
              <a:t> 2013</a:t>
            </a:r>
            <a:endParaRPr lang="en-US" sz="2200" b="1" cap="none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3D Integration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341486"/>
              </p:ext>
            </p:extLst>
          </p:nvPr>
        </p:nvGraphicFramePr>
        <p:xfrm>
          <a:off x="633985" y="1066800"/>
          <a:ext cx="4242815" cy="325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" name="Visio" r:id="rId3" imgW="1805245" imgH="1403925" progId="Visio.Drawing.11">
                  <p:embed/>
                </p:oleObj>
              </mc:Choice>
              <mc:Fallback>
                <p:oleObj name="Visio" r:id="rId3" imgW="1805245" imgH="1403925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985" y="1066800"/>
                        <a:ext cx="4242815" cy="3252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052" y="995855"/>
            <a:ext cx="2672348" cy="5252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3" descr="Tachyon2c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724400"/>
            <a:ext cx="3124200" cy="161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04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3D Integration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762553" y="838200"/>
            <a:ext cx="7158632" cy="2819223"/>
            <a:chOff x="602" y="1095"/>
            <a:chExt cx="4900" cy="2104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11519" t="4341" r="13988" b="5424"/>
            <a:stretch>
              <a:fillRect/>
            </a:stretch>
          </p:blipFill>
          <p:spPr bwMode="auto">
            <a:xfrm>
              <a:off x="644" y="1095"/>
              <a:ext cx="1177" cy="1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6" descr="FEC4_P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38" y="1128"/>
              <a:ext cx="1193" cy="1513"/>
            </a:xfrm>
            <a:prstGeom prst="rect">
              <a:avLst/>
            </a:prstGeom>
            <a:noFill/>
          </p:spPr>
        </p:pic>
        <p:pic>
          <p:nvPicPr>
            <p:cNvPr id="9" name="Picture 8" descr="layou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83" y="1119"/>
              <a:ext cx="1172" cy="1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5" descr="fec4_P3a"/>
            <p:cNvPicPr>
              <a:picLocks noChangeAspect="1" noChangeArrowheads="1"/>
            </p:cNvPicPr>
            <p:nvPr/>
          </p:nvPicPr>
          <p:blipFill>
            <a:blip r:embed="rId5" cstate="print"/>
            <a:srcRect l="13829" t="10445" r="14821" b="12436"/>
            <a:stretch>
              <a:fillRect/>
            </a:stretch>
          </p:blipFill>
          <p:spPr bwMode="auto">
            <a:xfrm>
              <a:off x="4278" y="1523"/>
              <a:ext cx="1070" cy="1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40"/>
            <p:cNvSpPr txBox="1">
              <a:spLocks noChangeArrowheads="1"/>
            </p:cNvSpPr>
            <p:nvPr/>
          </p:nvSpPr>
          <p:spPr bwMode="auto">
            <a:xfrm>
              <a:off x="602" y="2671"/>
              <a:ext cx="1194" cy="52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Tahoma" pitchFamily="34" charset="0"/>
                </a:rPr>
                <a:t>FE-</a:t>
              </a:r>
              <a:r>
                <a:rPr lang="en-US" sz="1600" dirty="0">
                  <a:solidFill>
                    <a:srgbClr val="FF0000"/>
                  </a:solidFill>
                  <a:latin typeface="Tahoma" pitchFamily="34" charset="0"/>
                </a:rPr>
                <a:t>I</a:t>
              </a:r>
              <a:r>
                <a:rPr lang="en-US" sz="1600" dirty="0">
                  <a:latin typeface="Tahoma" pitchFamily="34" charset="0"/>
                </a:rPr>
                <a:t>4-P1</a:t>
              </a:r>
            </a:p>
            <a:p>
              <a:pPr algn="ctr"/>
              <a:r>
                <a:rPr lang="en-US" sz="1200" dirty="0">
                  <a:latin typeface="Tahoma" pitchFamily="34" charset="0"/>
                </a:rPr>
                <a:t>4x3mm size</a:t>
              </a:r>
            </a:p>
            <a:p>
              <a:pPr algn="ctr"/>
              <a:r>
                <a:rPr lang="en-US" sz="1200" dirty="0">
                  <a:latin typeface="Tahoma" pitchFamily="34" charset="0"/>
                </a:rPr>
                <a:t>IBM 0.13µm </a:t>
              </a:r>
              <a:r>
                <a:rPr lang="en-US" sz="1200" dirty="0" smtClean="0">
                  <a:latin typeface="Tahoma" pitchFamily="34" charset="0"/>
                </a:rPr>
                <a:t>LVT 8LM</a:t>
              </a:r>
              <a:endParaRPr lang="en-US" sz="1200" dirty="0">
                <a:solidFill>
                  <a:srgbClr val="0033CC"/>
                </a:solidFill>
                <a:latin typeface="Tahoma" pitchFamily="34" charset="0"/>
              </a:endParaRPr>
            </a:p>
          </p:txBody>
        </p:sp>
        <p:sp>
          <p:nvSpPr>
            <p:cNvPr id="12" name="Text Box 41"/>
            <p:cNvSpPr txBox="1">
              <a:spLocks noChangeArrowheads="1"/>
            </p:cNvSpPr>
            <p:nvPr/>
          </p:nvSpPr>
          <p:spPr bwMode="auto">
            <a:xfrm>
              <a:off x="1860" y="2671"/>
              <a:ext cx="1193" cy="52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Tahoma" pitchFamily="34" charset="0"/>
                </a:rPr>
                <a:t>FE-</a:t>
              </a:r>
              <a:r>
                <a:rPr lang="en-US" sz="1600" dirty="0">
                  <a:solidFill>
                    <a:srgbClr val="FF0000"/>
                  </a:solidFill>
                  <a:latin typeface="Tahoma" pitchFamily="34" charset="0"/>
                </a:rPr>
                <a:t>C</a:t>
              </a:r>
              <a:r>
                <a:rPr lang="en-US" sz="1600" dirty="0">
                  <a:latin typeface="Tahoma" pitchFamily="34" charset="0"/>
                </a:rPr>
                <a:t>4-P1</a:t>
              </a:r>
            </a:p>
            <a:p>
              <a:pPr algn="ctr"/>
              <a:r>
                <a:rPr lang="en-US" sz="1200" dirty="0">
                  <a:latin typeface="Tahoma" pitchFamily="34" charset="0"/>
                </a:rPr>
                <a:t>4x3mm size</a:t>
              </a:r>
            </a:p>
            <a:p>
              <a:pPr algn="ctr"/>
              <a:r>
                <a:rPr lang="en-US" sz="1200" dirty="0">
                  <a:latin typeface="Tahoma" pitchFamily="34" charset="0"/>
                </a:rPr>
                <a:t>CHRT 0.13µm </a:t>
              </a:r>
              <a:r>
                <a:rPr lang="en-US" sz="1200" dirty="0" smtClean="0">
                  <a:latin typeface="Tahoma" pitchFamily="34" charset="0"/>
                </a:rPr>
                <a:t>LP 8LM</a:t>
              </a:r>
              <a:endParaRPr lang="en-US" sz="1200" dirty="0">
                <a:solidFill>
                  <a:srgbClr val="0033CC"/>
                </a:solidFill>
                <a:latin typeface="Tahoma" pitchFamily="34" charset="0"/>
              </a:endParaRPr>
            </a:p>
          </p:txBody>
        </p:sp>
        <p:sp>
          <p:nvSpPr>
            <p:cNvPr id="13" name="Text Box 42"/>
            <p:cNvSpPr txBox="1">
              <a:spLocks noChangeArrowheads="1"/>
            </p:cNvSpPr>
            <p:nvPr/>
          </p:nvSpPr>
          <p:spPr bwMode="auto">
            <a:xfrm>
              <a:off x="3083" y="2671"/>
              <a:ext cx="1172" cy="52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Tahoma" pitchFamily="34" charset="0"/>
                </a:rPr>
                <a:t>FE-</a:t>
              </a:r>
              <a:r>
                <a:rPr lang="en-US" sz="1600" dirty="0">
                  <a:solidFill>
                    <a:srgbClr val="FF0000"/>
                  </a:solidFill>
                  <a:latin typeface="Tahoma" pitchFamily="34" charset="0"/>
                </a:rPr>
                <a:t>C</a:t>
              </a:r>
              <a:r>
                <a:rPr lang="en-US" sz="1600" dirty="0">
                  <a:latin typeface="Tahoma" pitchFamily="34" charset="0"/>
                </a:rPr>
                <a:t>4-P2</a:t>
              </a:r>
            </a:p>
            <a:p>
              <a:pPr algn="ctr"/>
              <a:r>
                <a:rPr lang="en-US" sz="1200" dirty="0">
                  <a:latin typeface="Tahoma" pitchFamily="34" charset="0"/>
                </a:rPr>
                <a:t>4x3mm size</a:t>
              </a:r>
            </a:p>
            <a:p>
              <a:pPr algn="ctr"/>
              <a:r>
                <a:rPr lang="en-US" sz="1200" dirty="0">
                  <a:latin typeface="Tahoma" pitchFamily="34" charset="0"/>
                </a:rPr>
                <a:t>CHRT 0.13µm </a:t>
              </a:r>
              <a:r>
                <a:rPr lang="en-US" sz="1200" dirty="0" smtClean="0">
                  <a:latin typeface="Tahoma" pitchFamily="34" charset="0"/>
                </a:rPr>
                <a:t>LP 8LM</a:t>
              </a:r>
              <a:endParaRPr lang="en-US" sz="1200" dirty="0">
                <a:solidFill>
                  <a:srgbClr val="0033CC"/>
                </a:solidFill>
                <a:latin typeface="Tahoma" pitchFamily="34" charset="0"/>
              </a:endParaRPr>
            </a:p>
          </p:txBody>
        </p:sp>
        <p:sp>
          <p:nvSpPr>
            <p:cNvPr id="14" name="Text Box 43"/>
            <p:cNvSpPr txBox="1">
              <a:spLocks noChangeArrowheads="1"/>
            </p:cNvSpPr>
            <p:nvPr/>
          </p:nvSpPr>
          <p:spPr bwMode="auto">
            <a:xfrm>
              <a:off x="4298" y="2671"/>
              <a:ext cx="1204" cy="52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Tahoma" pitchFamily="34" charset="0"/>
                </a:rPr>
                <a:t>FE-</a:t>
              </a:r>
              <a:r>
                <a:rPr lang="en-US" sz="1600" dirty="0">
                  <a:solidFill>
                    <a:srgbClr val="FF0000"/>
                  </a:solidFill>
                  <a:latin typeface="Tahoma" pitchFamily="34" charset="0"/>
                </a:rPr>
                <a:t>C</a:t>
              </a:r>
              <a:r>
                <a:rPr lang="en-US" sz="1600" dirty="0">
                  <a:latin typeface="Tahoma" pitchFamily="34" charset="0"/>
                </a:rPr>
                <a:t>4-P3</a:t>
              </a:r>
            </a:p>
            <a:p>
              <a:pPr algn="ctr"/>
              <a:r>
                <a:rPr lang="en-US" sz="1200" dirty="0">
                  <a:latin typeface="Tahoma" pitchFamily="34" charset="0"/>
                </a:rPr>
                <a:t>2.5x2.5mm size</a:t>
              </a:r>
            </a:p>
            <a:p>
              <a:pPr algn="ctr"/>
              <a:r>
                <a:rPr lang="en-US" sz="1200" dirty="0">
                  <a:latin typeface="Tahoma" pitchFamily="34" charset="0"/>
                </a:rPr>
                <a:t>CHRT 0.13µm </a:t>
              </a:r>
              <a:r>
                <a:rPr lang="en-US" sz="1200" dirty="0" smtClean="0">
                  <a:latin typeface="Tahoma" pitchFamily="34" charset="0"/>
                </a:rPr>
                <a:t>LP 8LM</a:t>
              </a:r>
              <a:endParaRPr lang="en-US" sz="1200" dirty="0">
                <a:solidFill>
                  <a:srgbClr val="0033CC"/>
                </a:solidFill>
                <a:latin typeface="Tahoma" pitchFamily="34" charset="0"/>
              </a:endParaRPr>
            </a:p>
          </p:txBody>
        </p:sp>
        <p:sp>
          <p:nvSpPr>
            <p:cNvPr id="15" name="Text Box 44"/>
            <p:cNvSpPr txBox="1">
              <a:spLocks noChangeArrowheads="1"/>
            </p:cNvSpPr>
            <p:nvPr/>
          </p:nvSpPr>
          <p:spPr bwMode="auto">
            <a:xfrm>
              <a:off x="2128" y="1537"/>
              <a:ext cx="551" cy="16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000">
                  <a:solidFill>
                    <a:srgbClr val="000099"/>
                  </a:solidFill>
                  <a:latin typeface="Tahoma" pitchFamily="34" charset="0"/>
                </a:rPr>
                <a:t>61x14 array</a:t>
              </a:r>
              <a:endParaRPr lang="en-US" sz="800">
                <a:solidFill>
                  <a:srgbClr val="000099"/>
                </a:solidFill>
                <a:latin typeface="Tahoma" pitchFamily="34" charset="0"/>
              </a:endParaRPr>
            </a:p>
          </p:txBody>
        </p:sp>
        <p:sp>
          <p:nvSpPr>
            <p:cNvPr id="16" name="Text Box 45"/>
            <p:cNvSpPr txBox="1">
              <a:spLocks noChangeArrowheads="1"/>
            </p:cNvSpPr>
            <p:nvPr/>
          </p:nvSpPr>
          <p:spPr bwMode="auto">
            <a:xfrm>
              <a:off x="3385" y="1537"/>
              <a:ext cx="551" cy="16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000">
                  <a:solidFill>
                    <a:srgbClr val="000099"/>
                  </a:solidFill>
                  <a:latin typeface="Tahoma" pitchFamily="34" charset="0"/>
                </a:rPr>
                <a:t>61x14 array</a:t>
              </a:r>
              <a:endParaRPr lang="en-US" sz="800">
                <a:solidFill>
                  <a:srgbClr val="000099"/>
                </a:solidFill>
                <a:latin typeface="Tahoma" pitchFamily="34" charset="0"/>
              </a:endParaRPr>
            </a:p>
          </p:txBody>
        </p:sp>
        <p:sp>
          <p:nvSpPr>
            <p:cNvPr id="17" name="Text Box 46"/>
            <p:cNvSpPr txBox="1">
              <a:spLocks noChangeArrowheads="1"/>
            </p:cNvSpPr>
            <p:nvPr/>
          </p:nvSpPr>
          <p:spPr bwMode="auto">
            <a:xfrm>
              <a:off x="4418" y="1720"/>
              <a:ext cx="551" cy="16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000">
                  <a:solidFill>
                    <a:srgbClr val="000099"/>
                  </a:solidFill>
                  <a:latin typeface="Tahoma" pitchFamily="34" charset="0"/>
                </a:rPr>
                <a:t>30x10 array</a:t>
              </a:r>
              <a:endParaRPr lang="en-US" sz="800">
                <a:solidFill>
                  <a:srgbClr val="000099"/>
                </a:solidFill>
                <a:latin typeface="Tahoma" pitchFamily="34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2987802" y="6412468"/>
            <a:ext cx="2246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CPPM, UniBonn, LBNL</a:t>
            </a:r>
            <a:endParaRPr lang="en-US" dirty="0"/>
          </a:p>
        </p:txBody>
      </p:sp>
      <p:pic>
        <p:nvPicPr>
          <p:cNvPr id="19" name="Picture 18" descr="1er waf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4623" y="4114800"/>
            <a:ext cx="3071577" cy="2303683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1" b="6886"/>
          <a:stretch/>
        </p:blipFill>
        <p:spPr bwMode="auto">
          <a:xfrm>
            <a:off x="4194934" y="4097117"/>
            <a:ext cx="3653666" cy="2303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276600" y="3669268"/>
            <a:ext cx="2156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/>
              <a:t>4 years later ........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9174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65 nm prototypes designed in Bonn</a:t>
            </a:r>
            <a:endParaRPr lang="en-GB" noProof="0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5"/>
          </p:nvPr>
        </p:nvSpPr>
        <p:spPr>
          <a:xfrm>
            <a:off x="304800" y="6412039"/>
            <a:ext cx="381000" cy="304800"/>
          </a:xfr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12</a:t>
            </a:fld>
            <a:endParaRPr lang="en-US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468313" y="838200"/>
            <a:ext cx="7991475" cy="261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Our goal: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b="0" dirty="0" smtClean="0">
                <a:latin typeface="Calibri" pitchFamily="34" charset="0"/>
              </a:rPr>
              <a:t>design Data handling Processor (DHP) chip for Bell2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b="0" dirty="0" smtClean="0">
                <a:latin typeface="Calibri" pitchFamily="34" charset="0"/>
              </a:rPr>
              <a:t>explore potential of 65 nm technology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Design of test-chips to study analog performance of 65 nm technology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Analog FE-prototypes:  </a:t>
            </a:r>
            <a:r>
              <a:rPr lang="en-US" sz="2000" dirty="0" smtClean="0">
                <a:latin typeface="Calibri" pitchFamily="34" charset="0"/>
              </a:rPr>
              <a:t>FE-T65-0</a:t>
            </a:r>
            <a:r>
              <a:rPr lang="en-US" sz="2000" b="0" dirty="0" smtClean="0">
                <a:latin typeface="Calibri" pitchFamily="34" charset="0"/>
              </a:rPr>
              <a:t>, </a:t>
            </a:r>
            <a:r>
              <a:rPr lang="en-US" sz="2000" dirty="0" smtClean="0">
                <a:latin typeface="Calibri" pitchFamily="34" charset="0"/>
              </a:rPr>
              <a:t>FE-T65-1</a:t>
            </a:r>
            <a:r>
              <a:rPr lang="en-US" sz="2000" b="0" dirty="0" smtClean="0">
                <a:latin typeface="Calibri" pitchFamily="34" charset="0"/>
              </a:rPr>
              <a:t> </a:t>
            </a:r>
            <a:endParaRPr lang="pl-PL" sz="2000" b="0" dirty="0">
              <a:latin typeface="Calibri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Other prototypes: </a:t>
            </a:r>
            <a:r>
              <a:rPr lang="en-US" sz="2000" dirty="0" smtClean="0">
                <a:latin typeface="Calibri" pitchFamily="34" charset="0"/>
              </a:rPr>
              <a:t>SAR-ADC</a:t>
            </a:r>
            <a:r>
              <a:rPr lang="en-US" sz="2000" b="0" dirty="0" smtClean="0">
                <a:latin typeface="Calibri" pitchFamily="34" charset="0"/>
              </a:rPr>
              <a:t>, PLL, LVDS, SEU tests</a:t>
            </a:r>
            <a:endParaRPr lang="en-US" sz="1400" dirty="0" smtClean="0"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900" y="3847652"/>
            <a:ext cx="2601912" cy="25987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scene3d>
            <a:camera prst="orthographicFront">
              <a:rot lat="30000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Documents and Settings\mhavranek\Desktop\PI_BONN\GivenTalks\12_03_07_TSMC\DHPT_layou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848100"/>
            <a:ext cx="2598737" cy="2597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823392" y="4318000"/>
            <a:ext cx="1006475" cy="36988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dirty="0">
                <a:latin typeface="Calibri" pitchFamily="34" charset="0"/>
              </a:rPr>
              <a:t>FE-T65-1</a:t>
            </a:r>
            <a:r>
              <a:rPr lang="en-US" altLang="cs-CZ" sz="1400" dirty="0">
                <a:latin typeface="Calibri" pitchFamily="34" charset="0"/>
              </a:rPr>
              <a:t>  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762000" y="3476625"/>
            <a:ext cx="28733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dirty="0">
                <a:latin typeface="Calibri" pitchFamily="34" charset="0"/>
              </a:rPr>
              <a:t>DHPT0.1     (subm.10/2011)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5407025" y="3476625"/>
            <a:ext cx="27717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dirty="0">
                <a:latin typeface="Calibri" pitchFamily="34" charset="0"/>
              </a:rPr>
              <a:t>DHPT0.2   (</a:t>
            </a:r>
            <a:r>
              <a:rPr lang="en-US" altLang="cs-CZ" dirty="0" err="1">
                <a:latin typeface="Calibri" pitchFamily="34" charset="0"/>
              </a:rPr>
              <a:t>subm</a:t>
            </a:r>
            <a:r>
              <a:rPr lang="en-US" altLang="cs-CZ" dirty="0">
                <a:latin typeface="Calibri" pitchFamily="34" charset="0"/>
              </a:rPr>
              <a:t>. 03/2012)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236094" y="4318000"/>
            <a:ext cx="1006475" cy="36988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dirty="0">
                <a:latin typeface="Calibri" pitchFamily="34" charset="0"/>
              </a:rPr>
              <a:t>FE-T65-0</a:t>
            </a:r>
            <a:r>
              <a:rPr lang="en-US" altLang="cs-CZ" sz="1400" dirty="0">
                <a:latin typeface="Calibri" pitchFamily="34" charset="0"/>
              </a:rPr>
              <a:t>  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448050" y="6200775"/>
            <a:ext cx="19161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cs-CZ" sz="1200" b="0" dirty="0">
                <a:latin typeface="Calibri" pitchFamily="34" charset="0"/>
              </a:rPr>
              <a:t>Chip size: 1.96×1.96 mm</a:t>
            </a:r>
            <a:r>
              <a:rPr lang="en-US" altLang="cs-CZ" sz="1200" b="0" baseline="30000" dirty="0">
                <a:latin typeface="Calibri" pitchFamily="34" charset="0"/>
              </a:rPr>
              <a:t>2</a:t>
            </a:r>
            <a:r>
              <a:rPr lang="en-US" altLang="cs-CZ" sz="1200" b="0" dirty="0">
                <a:latin typeface="Calibri" pitchFamily="34" charset="0"/>
              </a:rPr>
              <a:t> 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555344" y="5562600"/>
            <a:ext cx="1150256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cs-CZ" dirty="0" smtClean="0">
                <a:latin typeface="Calibri" pitchFamily="34" charset="0"/>
              </a:rPr>
              <a:t>SAR-ADC</a:t>
            </a:r>
            <a:endParaRPr lang="en-US" altLang="cs-CZ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85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FE-T65-1 – single pixel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13</a:t>
            </a:fld>
            <a:endParaRPr lang="en-US"/>
          </a:p>
        </p:txBody>
      </p:sp>
      <p:cxnSp>
        <p:nvCxnSpPr>
          <p:cNvPr id="5" name="Straight Arrow Connector 7"/>
          <p:cNvCxnSpPr>
            <a:cxnSpLocks noChangeShapeType="1"/>
          </p:cNvCxnSpPr>
          <p:nvPr/>
        </p:nvCxnSpPr>
        <p:spPr bwMode="auto">
          <a:xfrm>
            <a:off x="644525" y="2667000"/>
            <a:ext cx="7813675" cy="0"/>
          </a:xfrm>
          <a:prstGeom prst="straightConnector1">
            <a:avLst/>
          </a:prstGeom>
          <a:ln>
            <a:headEnd type="stealth" w="med" len="med"/>
            <a:tailEnd type="stealth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10"/>
          <p:cNvCxnSpPr>
            <a:cxnSpLocks noChangeShapeType="1"/>
          </p:cNvCxnSpPr>
          <p:nvPr/>
        </p:nvCxnSpPr>
        <p:spPr bwMode="auto">
          <a:xfrm flipV="1">
            <a:off x="439737" y="1266825"/>
            <a:ext cx="0" cy="1171575"/>
          </a:xfrm>
          <a:prstGeom prst="straightConnector1">
            <a:avLst/>
          </a:prstGeom>
          <a:ln>
            <a:headEnd type="stealth" w="med" len="med"/>
            <a:tailEnd type="stealth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719513" y="2667000"/>
            <a:ext cx="1006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sz="1600" dirty="0">
                <a:latin typeface="Calibri" pitchFamily="34" charset="0"/>
              </a:rPr>
              <a:t>180 µm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 rot="16200000">
            <a:off x="-257968" y="1529556"/>
            <a:ext cx="100806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sz="1600">
                <a:latin typeface="Calibri" pitchFamily="34" charset="0"/>
              </a:rPr>
              <a:t>25 µm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41300" y="3343275"/>
            <a:ext cx="4043363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Analog part :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 - CSA tunable input capacitance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 - programmable charge injection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 - FDAC – tunable feedback current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 - TDAC – tunable threshold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- comparator  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284663" y="3343275"/>
            <a:ext cx="4168775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Digital part (custom and big std. cells):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 - identical for every pixel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- configuration register 15-bits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 - 8-bit shift register-counter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 - mask-bit</a:t>
            </a:r>
          </a:p>
          <a:p>
            <a:pPr>
              <a:spcBef>
                <a:spcPct val="50000"/>
              </a:spcBef>
              <a:defRPr/>
            </a:pPr>
            <a:r>
              <a:rPr lang="en-US" b="0" dirty="0" smtClean="0">
                <a:latin typeface="Calibri" pitchFamily="34" charset="0"/>
                <a:cs typeface="Calibri" pitchFamily="34" charset="0"/>
              </a:rPr>
              <a:t>       - </a:t>
            </a:r>
            <a:r>
              <a:rPr lang="en-US" b="0" dirty="0" err="1" smtClean="0">
                <a:latin typeface="Calibri" pitchFamily="34" charset="0"/>
                <a:cs typeface="Calibri" pitchFamily="34" charset="0"/>
              </a:rPr>
              <a:t>HitOr</a:t>
            </a:r>
            <a:r>
              <a:rPr lang="en-US" b="0" dirty="0" smtClean="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pic>
        <p:nvPicPr>
          <p:cNvPr id="1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1343025"/>
            <a:ext cx="7813675" cy="11715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Arrow Connector 7"/>
          <p:cNvCxnSpPr>
            <a:cxnSpLocks noChangeShapeType="1"/>
          </p:cNvCxnSpPr>
          <p:nvPr/>
        </p:nvCxnSpPr>
        <p:spPr bwMode="auto">
          <a:xfrm>
            <a:off x="1219200" y="1185446"/>
            <a:ext cx="2895600" cy="0"/>
          </a:xfrm>
          <a:prstGeom prst="straightConnector1">
            <a:avLst/>
          </a:prstGeom>
          <a:ln>
            <a:headEnd type="stealth" w="med" len="med"/>
            <a:tailEnd type="stealth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904999" y="880646"/>
            <a:ext cx="19050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sz="1600" dirty="0" smtClean="0">
                <a:latin typeface="Calibri" pitchFamily="34" charset="0"/>
              </a:rPr>
              <a:t>Analog - </a:t>
            </a:r>
            <a:r>
              <a:rPr lang="en-US" altLang="cs-CZ" sz="1600" dirty="0" smtClean="0">
                <a:latin typeface="Calibri" pitchFamily="34" charset="0"/>
              </a:rPr>
              <a:t>50 </a:t>
            </a:r>
            <a:r>
              <a:rPr lang="en-US" altLang="cs-CZ" sz="1600" dirty="0" smtClean="0">
                <a:latin typeface="Calibri" pitchFamily="34" charset="0"/>
              </a:rPr>
              <a:t>µm</a:t>
            </a:r>
            <a:endParaRPr lang="en-US" altLang="cs-CZ" sz="1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5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Charge sensitive amplifier with continuous reset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84162" y="3886200"/>
            <a:ext cx="3525838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cs-CZ" sz="1600" dirty="0">
                <a:latin typeface="Calibri" pitchFamily="34" charset="0"/>
              </a:rPr>
              <a:t>Version with continuous comparator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495800" y="3886200"/>
            <a:ext cx="35274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cs-CZ" sz="1600" dirty="0">
                <a:latin typeface="Calibri" pitchFamily="34" charset="0"/>
              </a:rPr>
              <a:t>Version with dynamic comparator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1157288"/>
            <a:ext cx="4406900" cy="2460625"/>
          </a:xfrm>
          <a:prstGeom prst="rect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8" name="Picture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53000" y="1130300"/>
            <a:ext cx="3357562" cy="2517775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3" descr="D:\Bonn\PI_BONN\GivenTalks\twepp2013\Picts\2.pn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950" y="4222750"/>
            <a:ext cx="3524250" cy="251936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D:\Bonn\PI_BONN\GivenTalks\twepp2013\Picts\1.png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8975" y="4222750"/>
            <a:ext cx="3524250" cy="251936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95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Charge sensitive amplifier with switched reset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172200" y="1076325"/>
            <a:ext cx="25527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dirty="0">
                <a:latin typeface="Calibri" pitchFamily="34" charset="0"/>
              </a:rPr>
              <a:t>LHC Mode (40 MHz)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779838" y="1457325"/>
            <a:ext cx="2011362" cy="165734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657600" y="1060450"/>
            <a:ext cx="25304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dirty="0">
                <a:latin typeface="Calibri" pitchFamily="34" charset="0"/>
              </a:rPr>
              <a:t>Slow mode (6.25 MHz)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12712" y="3860800"/>
            <a:ext cx="3240088" cy="241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cs-CZ" sz="1600" dirty="0" smtClean="0">
                <a:latin typeface="Calibri" pitchFamily="34" charset="0"/>
              </a:rPr>
              <a:t>Properties of switched CSA:</a:t>
            </a:r>
          </a:p>
          <a:p>
            <a:pPr>
              <a:spcBef>
                <a:spcPct val="50000"/>
              </a:spcBef>
              <a:defRPr/>
            </a:pPr>
            <a:r>
              <a:rPr lang="en-US" altLang="cs-CZ" b="0" dirty="0" smtClean="0">
                <a:latin typeface="Calibri" pitchFamily="34" charset="0"/>
              </a:rPr>
              <a:t>    - no ballistic deficit</a:t>
            </a:r>
          </a:p>
          <a:p>
            <a:pPr>
              <a:spcBef>
                <a:spcPct val="50000"/>
              </a:spcBef>
              <a:defRPr/>
            </a:pPr>
            <a:r>
              <a:rPr lang="en-US" altLang="cs-CZ" b="0" dirty="0" smtClean="0">
                <a:latin typeface="Calibri" pitchFamily="34" charset="0"/>
              </a:rPr>
              <a:t>    - higher gain</a:t>
            </a:r>
          </a:p>
          <a:p>
            <a:pPr>
              <a:spcBef>
                <a:spcPct val="50000"/>
              </a:spcBef>
              <a:defRPr/>
            </a:pPr>
            <a:r>
              <a:rPr lang="en-US" altLang="cs-CZ" b="0" dirty="0" smtClean="0">
                <a:latin typeface="Calibri" pitchFamily="34" charset="0"/>
              </a:rPr>
              <a:t>    - fast reset</a:t>
            </a:r>
          </a:p>
          <a:p>
            <a:pPr>
              <a:spcBef>
                <a:spcPct val="50000"/>
              </a:spcBef>
              <a:defRPr/>
            </a:pPr>
            <a:r>
              <a:rPr lang="en-US" altLang="cs-CZ" b="0" dirty="0" smtClean="0">
                <a:latin typeface="Calibri" pitchFamily="34" charset="0"/>
              </a:rPr>
              <a:t>    - requires synchronous </a:t>
            </a:r>
          </a:p>
          <a:p>
            <a:pPr>
              <a:spcBef>
                <a:spcPct val="50000"/>
              </a:spcBef>
              <a:defRPr/>
            </a:pPr>
            <a:r>
              <a:rPr lang="en-US" altLang="cs-CZ" b="0" dirty="0" smtClean="0">
                <a:latin typeface="Calibri" pitchFamily="34" charset="0"/>
              </a:rPr>
              <a:t>      operation</a:t>
            </a:r>
            <a:endParaRPr lang="en-US" altLang="cs-CZ" sz="1200" b="0" dirty="0" smtClean="0">
              <a:latin typeface="Calibri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667000" y="3668712"/>
            <a:ext cx="30226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cs-CZ" sz="1400" dirty="0">
                <a:latin typeface="Calibri" pitchFamily="34" charset="0"/>
              </a:rPr>
              <a:t>Version with continuous comparator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638800" y="3806825"/>
            <a:ext cx="30257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cs-CZ" sz="1400" dirty="0">
                <a:latin typeface="Calibri" pitchFamily="34" charset="0"/>
              </a:rPr>
              <a:t>Version with dynamic comparator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42875" y="1093788"/>
            <a:ext cx="255746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>
                <a:latin typeface="Calibri" pitchFamily="34" charset="0"/>
              </a:rPr>
              <a:t>FE – with switched CSA</a:t>
            </a:r>
          </a:p>
        </p:txBody>
      </p:sp>
      <p:pic>
        <p:nvPicPr>
          <p:cNvPr id="12" name="Picture 19" descr="D:\Bonn\PI_BONN\GivenTalks\twepp2013\sw_r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1446213"/>
            <a:ext cx="3363913" cy="1879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6172200" y="1457325"/>
            <a:ext cx="2133600" cy="1657350"/>
            <a:chOff x="6477000" y="1457325"/>
            <a:chExt cx="2519363" cy="1873250"/>
          </a:xfrm>
        </p:grpSpPr>
        <p:pic>
          <p:nvPicPr>
            <p:cNvPr id="15" name="Picture 20" descr="D:\Bonn\PI_BONN\TestResults\FE-T65-1\13_03_20_sw_version\Scope_animation_LHC_mode\processed_data\animation_new\CSA_sw_LHC_anim.gif"/>
            <p:cNvPicPr>
              <a:picLocks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1457325"/>
              <a:ext cx="2519363" cy="1873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5"/>
            <p:cNvSpPr txBox="1">
              <a:spLocks noChangeArrowheads="1"/>
            </p:cNvSpPr>
            <p:nvPr/>
          </p:nvSpPr>
          <p:spPr bwMode="auto">
            <a:xfrm>
              <a:off x="6505575" y="2925763"/>
              <a:ext cx="987425" cy="18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cs-CZ" sz="1200" b="0" dirty="0">
                  <a:solidFill>
                    <a:srgbClr val="FF6600"/>
                  </a:solidFill>
                  <a:latin typeface="Calibri" pitchFamily="34" charset="0"/>
                </a:rPr>
                <a:t>2ke – 12ke; step 2ke</a:t>
              </a:r>
            </a:p>
          </p:txBody>
        </p:sp>
      </p:grpSp>
      <p:pic>
        <p:nvPicPr>
          <p:cNvPr id="17" name="Picture 21" descr="D:\Bonn\PI_BONN\GivenTalks\twepp2013\Picts\4.png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50" y="4305300"/>
            <a:ext cx="2686050" cy="1971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D:\Bonn\PI_BONN\GivenTalks\twepp2013\Picts\3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25912"/>
            <a:ext cx="2728334" cy="21986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46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1"/>
          <p:cNvSpPr>
            <a:spLocks noChangeArrowheads="1"/>
          </p:cNvSpPr>
          <p:nvPr/>
        </p:nvSpPr>
        <p:spPr bwMode="auto">
          <a:xfrm>
            <a:off x="4303713" y="4103688"/>
            <a:ext cx="1584325" cy="1800225"/>
          </a:xfrm>
          <a:prstGeom prst="roundRect">
            <a:avLst>
              <a:gd name="adj" fmla="val 9454"/>
            </a:avLst>
          </a:prstGeom>
          <a:solidFill>
            <a:schemeClr val="tx2">
              <a:lumMod val="40000"/>
              <a:lumOff val="60000"/>
              <a:alpha val="25000"/>
            </a:schemeClr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cs-CZ" altLang="cs-CZ"/>
          </a:p>
        </p:txBody>
      </p:sp>
      <p:pic>
        <p:nvPicPr>
          <p:cNvPr id="17" name="Picture 7" descr="D:\Bonn\PI_BONN\GivenTalks\twepp2013\dyn_com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103688"/>
            <a:ext cx="48545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Continuous vs dynamic comparator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137150" y="1337757"/>
            <a:ext cx="177641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25"/>
              </a:spcBef>
            </a:pPr>
            <a:r>
              <a:rPr lang="en-US" altLang="cs-CZ" b="0" dirty="0">
                <a:latin typeface="Calibri" pitchFamily="34" charset="0"/>
              </a:rPr>
              <a:t>Differential stage 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799263" y="1339345"/>
            <a:ext cx="12271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25"/>
              </a:spcBef>
            </a:pPr>
            <a:r>
              <a:rPr lang="en-US" altLang="cs-CZ" b="0" dirty="0">
                <a:latin typeface="Calibri" pitchFamily="34" charset="0"/>
              </a:rPr>
              <a:t>CS Stage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237038" y="3733800"/>
            <a:ext cx="1776412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25"/>
              </a:spcBef>
            </a:pPr>
            <a:r>
              <a:rPr lang="en-US" altLang="cs-CZ" b="0" dirty="0">
                <a:latin typeface="Calibri" pitchFamily="34" charset="0"/>
              </a:rPr>
              <a:t>Differential stage 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262688" y="3752850"/>
            <a:ext cx="17764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25"/>
              </a:spcBef>
            </a:pPr>
            <a:r>
              <a:rPr lang="en-US" altLang="cs-CZ" b="0">
                <a:latin typeface="Calibri" pitchFamily="34" charset="0"/>
              </a:rPr>
              <a:t>Latch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46050" y="1311275"/>
            <a:ext cx="381635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spcBef>
                <a:spcPct val="50000"/>
              </a:spcBef>
              <a:defRPr/>
            </a:pPr>
            <a:r>
              <a:rPr lang="en-US" sz="2000" dirty="0" smtClean="0">
                <a:latin typeface="Calibri" pitchFamily="34" charset="0"/>
              </a:rPr>
              <a:t>Continuous comparator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Popular 2 stage architecture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b="0" dirty="0">
                <a:latin typeface="Calibri" pitchFamily="34" charset="0"/>
              </a:rPr>
              <a:t>Asynchronous operation</a:t>
            </a:r>
            <a:endParaRPr lang="en-US" sz="1400" dirty="0">
              <a:latin typeface="Calibri" pitchFamily="34" charset="0"/>
            </a:endParaRP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Consumes power even idle state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201612" y="3733800"/>
            <a:ext cx="4294188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spcBef>
                <a:spcPct val="50000"/>
              </a:spcBef>
              <a:defRPr/>
            </a:pPr>
            <a:r>
              <a:rPr lang="en-US" sz="2000" dirty="0" smtClean="0">
                <a:latin typeface="Calibri" pitchFamily="34" charset="0"/>
              </a:rPr>
              <a:t>Dynamic comparator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Based on latch in metastable state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Does not consume power in idle state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Active only when CLK edge comes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b="0" dirty="0" smtClean="0">
                <a:latin typeface="Calibri" pitchFamily="34" charset="0"/>
              </a:rPr>
              <a:t>Power proportional to CLK frequency</a:t>
            </a: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4" name="Rounded Rectangle 2"/>
          <p:cNvSpPr>
            <a:spLocks noChangeArrowheads="1"/>
          </p:cNvSpPr>
          <p:nvPr/>
        </p:nvSpPr>
        <p:spPr bwMode="auto">
          <a:xfrm>
            <a:off x="6889750" y="1674813"/>
            <a:ext cx="936625" cy="1800225"/>
          </a:xfrm>
          <a:prstGeom prst="roundRect">
            <a:avLst>
              <a:gd name="adj" fmla="val 16667"/>
            </a:avLst>
          </a:prstGeom>
          <a:solidFill>
            <a:schemeClr val="tx2">
              <a:alpha val="30000"/>
            </a:schemeClr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cs-CZ" altLang="cs-CZ"/>
          </a:p>
        </p:txBody>
      </p:sp>
      <p:pic>
        <p:nvPicPr>
          <p:cNvPr id="16" name="Picture 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706057"/>
            <a:ext cx="3632200" cy="176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ounded Rectangle 11"/>
          <p:cNvSpPr>
            <a:spLocks noChangeArrowheads="1"/>
          </p:cNvSpPr>
          <p:nvPr/>
        </p:nvSpPr>
        <p:spPr bwMode="auto">
          <a:xfrm>
            <a:off x="5214938" y="1704975"/>
            <a:ext cx="1584325" cy="1800225"/>
          </a:xfrm>
          <a:prstGeom prst="roundRect">
            <a:avLst>
              <a:gd name="adj" fmla="val 9454"/>
            </a:avLst>
          </a:prstGeom>
          <a:solidFill>
            <a:schemeClr val="tx2">
              <a:lumMod val="40000"/>
              <a:lumOff val="60000"/>
              <a:alpha val="25000"/>
            </a:schemeClr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cs-CZ" altLang="cs-CZ"/>
          </a:p>
        </p:txBody>
      </p:sp>
      <p:sp>
        <p:nvSpPr>
          <p:cNvPr id="21" name="Rounded Rectangle 2"/>
          <p:cNvSpPr>
            <a:spLocks noChangeArrowheads="1"/>
          </p:cNvSpPr>
          <p:nvPr/>
        </p:nvSpPr>
        <p:spPr bwMode="auto">
          <a:xfrm>
            <a:off x="5983287" y="4130357"/>
            <a:ext cx="2322513" cy="1849756"/>
          </a:xfrm>
          <a:prstGeom prst="roundRect">
            <a:avLst>
              <a:gd name="adj" fmla="val 16667"/>
            </a:avLst>
          </a:prstGeom>
          <a:solidFill>
            <a:schemeClr val="tx2">
              <a:alpha val="30000"/>
            </a:schemeClr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3771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Noise – continuous CSA </a:t>
            </a:r>
            <a:endParaRPr lang="en-GB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DA673FA-97D9-4E7B-95AB-642A8516F40B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  <p:grpSp>
        <p:nvGrpSpPr>
          <p:cNvPr id="5" name="Group 4"/>
          <p:cNvGrpSpPr/>
          <p:nvPr/>
        </p:nvGrpSpPr>
        <p:grpSpPr>
          <a:xfrm>
            <a:off x="304800" y="3886200"/>
            <a:ext cx="3688092" cy="2740695"/>
            <a:chOff x="3203695" y="3689381"/>
            <a:chExt cx="2556696" cy="22613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3203695" y="3689381"/>
              <a:ext cx="128061" cy="266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857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indent="0">
                <a:spcBef>
                  <a:spcPct val="50000"/>
                </a:spcBef>
                <a:defRPr/>
              </a:pPr>
              <a:endParaRPr lang="en-US" sz="1500" dirty="0" smtClean="0">
                <a:latin typeface="Calibri" pitchFamily="34" charset="0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4745" y="3930882"/>
              <a:ext cx="2485646" cy="2019824"/>
            </a:xfrm>
            <a:prstGeom prst="rect">
              <a:avLst/>
            </a:prstGeom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8" name="Picture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39724" y="1209675"/>
            <a:ext cx="3582987" cy="244792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2202656" y="912309"/>
            <a:ext cx="38068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spcBef>
                <a:spcPct val="50000"/>
              </a:spcBef>
              <a:defRPr/>
            </a:pPr>
            <a:r>
              <a:rPr lang="en-US" sz="1500" dirty="0" smtClean="0">
                <a:latin typeface="Calibri" pitchFamily="34" charset="0"/>
              </a:rPr>
              <a:t>Continuous CSA + continuous comparator </a:t>
            </a: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584700" y="1204913"/>
            <a:ext cx="3586163" cy="244792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8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503" y="4178910"/>
            <a:ext cx="3586162" cy="24479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85800" y="2298700"/>
            <a:ext cx="2881312" cy="215900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cs-CZ"/>
          </a:p>
        </p:txBody>
      </p:sp>
      <p:sp>
        <p:nvSpPr>
          <p:cNvPr id="13" name="Right Arrow 12"/>
          <p:cNvSpPr/>
          <p:nvPr/>
        </p:nvSpPr>
        <p:spPr bwMode="auto">
          <a:xfrm>
            <a:off x="4063188" y="2355851"/>
            <a:ext cx="471488" cy="215900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762000" y="5305425"/>
            <a:ext cx="2881312" cy="180975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cs-CZ"/>
          </a:p>
        </p:txBody>
      </p:sp>
      <p:sp>
        <p:nvSpPr>
          <p:cNvPr id="15" name="Right Arrow 14"/>
          <p:cNvSpPr/>
          <p:nvPr/>
        </p:nvSpPr>
        <p:spPr bwMode="auto">
          <a:xfrm>
            <a:off x="4054395" y="5307622"/>
            <a:ext cx="471488" cy="215900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3524" y="3886200"/>
            <a:ext cx="328147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Continuous CSA + dynamic comparator</a:t>
            </a:r>
          </a:p>
        </p:txBody>
      </p:sp>
    </p:spTree>
    <p:extLst>
      <p:ext uri="{BB962C8B-B14F-4D97-AF65-F5344CB8AC3E}">
        <p14:creationId xmlns:p14="http://schemas.microsoft.com/office/powerpoint/2010/main" val="6319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Noise – switched CSA, comparison of all versions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05014" y="1072910"/>
            <a:ext cx="3286865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spcBef>
                <a:spcPct val="50000"/>
              </a:spcBef>
              <a:defRPr/>
            </a:pPr>
            <a:r>
              <a:rPr lang="en-US" sz="1500" dirty="0" smtClean="0">
                <a:latin typeface="Calibri" pitchFamily="34" charset="0"/>
              </a:rPr>
              <a:t>Switched CSA + continuous comparator 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4316374" y="1072796"/>
            <a:ext cx="406562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spcBef>
                <a:spcPct val="50000"/>
              </a:spcBef>
              <a:defRPr/>
            </a:pPr>
            <a:r>
              <a:rPr lang="en-US" sz="1500" dirty="0" smtClean="0">
                <a:latin typeface="Calibri" pitchFamily="34" charset="0"/>
              </a:rPr>
              <a:t>Switched CSA + dynamic comparator 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395413"/>
            <a:ext cx="3584575" cy="2447925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420866" y="1395413"/>
            <a:ext cx="3586162" cy="2447925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694425"/>
              </p:ext>
            </p:extLst>
          </p:nvPr>
        </p:nvGraphicFramePr>
        <p:xfrm>
          <a:off x="3433185" y="4089400"/>
          <a:ext cx="48974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581"/>
                <a:gridCol w="1385473"/>
                <a:gridCol w="1127692"/>
                <a:gridCol w="11276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CSA</a:t>
                      </a:r>
                      <a:endParaRPr lang="cs-CZ" sz="14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Comparator</a:t>
                      </a:r>
                      <a:endParaRPr lang="cs-CZ" sz="14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&lt;ENC&gt; [e</a:t>
                      </a:r>
                      <a:r>
                        <a:rPr lang="en-US" sz="1400" baseline="30000" dirty="0" smtClean="0"/>
                        <a:t>-</a:t>
                      </a:r>
                      <a:r>
                        <a:rPr lang="en-US" sz="1400" dirty="0" smtClean="0"/>
                        <a:t>]</a:t>
                      </a:r>
                      <a:endParaRPr lang="cs-CZ" sz="14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 [µW]</a:t>
                      </a:r>
                      <a:endParaRPr lang="cs-CZ" sz="1400" dirty="0"/>
                    </a:p>
                  </a:txBody>
                  <a:tcPr marL="91454" marR="9145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Continuous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Continuous 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144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10.4</a:t>
                      </a:r>
                      <a:endParaRPr lang="cs-CZ" dirty="0"/>
                    </a:p>
                  </a:txBody>
                  <a:tcPr marL="91454" marR="9145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Continuous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Dynamic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183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10.6</a:t>
                      </a:r>
                      <a:endParaRPr lang="cs-CZ" dirty="0"/>
                    </a:p>
                  </a:txBody>
                  <a:tcPr marL="91454" marR="9145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Switched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Continuous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113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14.6</a:t>
                      </a:r>
                      <a:endParaRPr lang="cs-CZ" dirty="0"/>
                    </a:p>
                  </a:txBody>
                  <a:tcPr marL="91454" marR="9145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Switched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Dynamic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157</a:t>
                      </a:r>
                      <a:endParaRPr lang="cs-CZ" sz="1600" dirty="0"/>
                    </a:p>
                  </a:txBody>
                  <a:tcPr marL="91454" marR="914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14.8</a:t>
                      </a:r>
                      <a:endParaRPr lang="cs-CZ" dirty="0"/>
                    </a:p>
                  </a:txBody>
                  <a:tcPr marL="91454" marR="91454"/>
                </a:tc>
              </a:tr>
            </a:tbl>
          </a:graphicData>
        </a:graphic>
      </p:graphicFrame>
      <p:pic>
        <p:nvPicPr>
          <p:cNvPr id="10" name="Picture 9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114800"/>
            <a:ext cx="2743200" cy="190500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791200" y="6014943"/>
            <a:ext cx="2037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Cin</a:t>
            </a:r>
            <a:r>
              <a:rPr lang="en-US" dirty="0" smtClean="0"/>
              <a:t> = 75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F, 40 MHz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65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FE-I4 vs FE-T65-1 (</a:t>
            </a:r>
            <a:r>
              <a:rPr lang="en-GB" noProof="0" dirty="0" err="1" smtClean="0"/>
              <a:t>analog</a:t>
            </a:r>
            <a:r>
              <a:rPr lang="en-GB" noProof="0" dirty="0" smtClean="0"/>
              <a:t> part)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67909"/>
              </p:ext>
            </p:extLst>
          </p:nvPr>
        </p:nvGraphicFramePr>
        <p:xfrm>
          <a:off x="252413" y="1031875"/>
          <a:ext cx="8053387" cy="2808250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2881162"/>
                <a:gridCol w="2048025"/>
                <a:gridCol w="3124200"/>
              </a:tblGrid>
              <a:tr h="371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FE-I4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FE-T65-1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</a:tr>
              <a:tr h="371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Technology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130 nm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65 nm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</a:tr>
              <a:tr h="371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Dimensions of analog part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156 × 50 µm</a:t>
                      </a:r>
                      <a:r>
                        <a:rPr kumimoji="0" lang="en-US" sz="1600" u="none" strike="noStrike" cap="none" normalizeH="0" baseline="3000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59 × 25 µm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</a:tr>
              <a:tr h="371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Charge sensitive amplifier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 stages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stage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</a:tr>
              <a:tr h="371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Comparator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continuous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continuous</a:t>
                      </a:r>
                      <a:r>
                        <a:rPr kumimoji="0" lang="cs-CZ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/dynamic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anchor="ctr" horzOverflow="overflow"/>
                </a:tc>
              </a:tr>
              <a:tr h="579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Analog power consumption</a:t>
                      </a: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12.6 + 5.4 + 3.9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= 21.9 µW / pixel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6.8 + 3.8 = 10.6 µW (18 µW) / pixel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anchor="ctr" horzOverflow="overflow"/>
                </a:tc>
              </a:tr>
              <a:tr h="371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Analog power density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1.75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mW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/ mm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2.36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mW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/ mm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(4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mW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/ mm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1" marR="91451" marT="45725" marB="45725" horzOverflow="overflow"/>
                </a:tc>
              </a:tr>
            </a:tbl>
          </a:graphicData>
        </a:graphic>
      </p:graphicFrame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0" y="4324350"/>
            <a:ext cx="8064500" cy="200025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s-CZ" sz="1600" dirty="0">
                <a:latin typeface="Calibri" pitchFamily="34" charset="0"/>
              </a:rPr>
              <a:t>65 nm – what we have learned</a:t>
            </a:r>
            <a:r>
              <a:rPr lang="cs-CZ" altLang="cs-CZ" sz="1600" dirty="0">
                <a:latin typeface="Calibri" pitchFamily="34" charset="0"/>
              </a:rPr>
              <a:t>:</a:t>
            </a:r>
            <a:endParaRPr lang="en-US" altLang="cs-CZ" sz="1600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cs-CZ" sz="1600" b="0" dirty="0">
                <a:latin typeface="Calibri" pitchFamily="34" charset="0"/>
              </a:rPr>
              <a:t>   	</a:t>
            </a:r>
            <a:r>
              <a:rPr lang="en-US" altLang="cs-CZ" b="0" dirty="0">
                <a:latin typeface="Calibri" pitchFamily="34" charset="0"/>
              </a:rPr>
              <a:t>- shrinking pixel size down to 125 × 25 µm</a:t>
            </a:r>
            <a:r>
              <a:rPr lang="en-US" altLang="cs-CZ" b="0" baseline="30000" dirty="0">
                <a:latin typeface="Calibri" pitchFamily="34" charset="0"/>
              </a:rPr>
              <a:t>2</a:t>
            </a:r>
            <a:r>
              <a:rPr lang="en-US" altLang="cs-CZ" b="0" dirty="0">
                <a:latin typeface="Calibri" pitchFamily="34" charset="0"/>
              </a:rPr>
              <a:t> is possible</a:t>
            </a:r>
          </a:p>
          <a:p>
            <a:pPr>
              <a:spcBef>
                <a:spcPct val="50000"/>
              </a:spcBef>
            </a:pPr>
            <a:r>
              <a:rPr lang="en-US" altLang="cs-CZ" b="0" dirty="0">
                <a:latin typeface="Calibri" pitchFamily="34" charset="0"/>
              </a:rPr>
              <a:t>                 - dynamic comparator saves power but has larger threshold dispersion</a:t>
            </a:r>
          </a:p>
          <a:p>
            <a:pPr>
              <a:spcBef>
                <a:spcPct val="50000"/>
              </a:spcBef>
            </a:pPr>
            <a:r>
              <a:rPr lang="en-US" altLang="cs-CZ" b="0" dirty="0">
                <a:latin typeface="Calibri" pitchFamily="34" charset="0"/>
              </a:rPr>
              <a:t> 	- ENC is comparable with FE-I4</a:t>
            </a:r>
          </a:p>
          <a:p>
            <a:pPr>
              <a:spcBef>
                <a:spcPct val="50000"/>
              </a:spcBef>
            </a:pPr>
            <a:r>
              <a:rPr lang="en-US" altLang="cs-CZ" b="0" dirty="0">
                <a:latin typeface="Calibri" pitchFamily="34" charset="0"/>
              </a:rPr>
              <a:t>                 	- power density has to be optimized  </a:t>
            </a:r>
          </a:p>
        </p:txBody>
      </p:sp>
    </p:spTree>
    <p:extLst>
      <p:ext uri="{BB962C8B-B14F-4D97-AF65-F5344CB8AC3E}">
        <p14:creationId xmlns:p14="http://schemas.microsoft.com/office/powerpoint/2010/main" val="341001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The Bonn Team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05380" y="3390900"/>
            <a:ext cx="225222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Design Team:</a:t>
            </a:r>
          </a:p>
          <a:p>
            <a:pPr lvl="1"/>
            <a:r>
              <a:rPr lang="pl-PL" sz="1600" b="1" dirty="0" smtClean="0"/>
              <a:t>Hans Krueger</a:t>
            </a:r>
            <a:endParaRPr lang="en-US" sz="1600" b="1" dirty="0"/>
          </a:p>
          <a:p>
            <a:pPr lvl="1"/>
            <a:r>
              <a:rPr lang="pl-PL" sz="1600" b="1" dirty="0" smtClean="0"/>
              <a:t>Tomasz Hemperek</a:t>
            </a:r>
            <a:endParaRPr lang="en-US" sz="1600" b="1" dirty="0" smtClean="0"/>
          </a:p>
          <a:p>
            <a:pPr lvl="1"/>
            <a:r>
              <a:rPr lang="pl-PL" sz="1600" b="1" dirty="0"/>
              <a:t>Tetsuichi Kishishita</a:t>
            </a:r>
            <a:endParaRPr lang="en-US" sz="1600" b="1" dirty="0"/>
          </a:p>
          <a:p>
            <a:pPr lvl="1"/>
            <a:r>
              <a:rPr lang="pl-PL" sz="1600" b="1" dirty="0" smtClean="0"/>
              <a:t>Miroslav Havranek</a:t>
            </a:r>
            <a:endParaRPr lang="en-US" sz="1600" b="1" dirty="0" smtClean="0"/>
          </a:p>
          <a:p>
            <a:pPr lvl="1"/>
            <a:r>
              <a:rPr lang="pl-PL" sz="1600" b="1" dirty="0"/>
              <a:t>Yunan </a:t>
            </a:r>
            <a:r>
              <a:rPr lang="pl-PL" sz="1600" b="1" dirty="0" smtClean="0"/>
              <a:t>Fu</a:t>
            </a:r>
          </a:p>
          <a:p>
            <a:pPr lvl="1"/>
            <a:r>
              <a:rPr lang="pl-PL" sz="1600" b="1" dirty="0" smtClean="0"/>
              <a:t>Piotr Rymaszwski</a:t>
            </a:r>
            <a:endParaRPr lang="en-US" sz="1600" b="1" dirty="0"/>
          </a:p>
          <a:p>
            <a:pPr lvl="1"/>
            <a:r>
              <a:rPr lang="pl-PL" sz="1600" b="1" dirty="0" smtClean="0">
                <a:solidFill>
                  <a:schemeClr val="bg1">
                    <a:lumMod val="65000"/>
                  </a:schemeClr>
                </a:solidFill>
              </a:rPr>
              <a:t>Xiaochao </a:t>
            </a:r>
            <a:r>
              <a:rPr lang="pl-PL" sz="1600" b="1" dirty="0">
                <a:solidFill>
                  <a:schemeClr val="bg1">
                    <a:lumMod val="65000"/>
                  </a:schemeClr>
                </a:solidFill>
              </a:rPr>
              <a:t>Fang</a:t>
            </a:r>
            <a:endParaRPr lang="en-US" sz="16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pl-PL" sz="1600" b="1" dirty="0" smtClean="0">
                <a:solidFill>
                  <a:schemeClr val="bg1">
                    <a:lumMod val="65000"/>
                  </a:schemeClr>
                </a:solidFill>
              </a:rPr>
              <a:t>Mar</a:t>
            </a:r>
            <a:r>
              <a:rPr lang="de-DE" sz="1600" b="1" dirty="0" smtClean="0">
                <a:solidFill>
                  <a:schemeClr val="bg1">
                    <a:lumMod val="65000"/>
                  </a:schemeClr>
                </a:solidFill>
              </a:rPr>
              <a:t>c</a:t>
            </a:r>
            <a:r>
              <a:rPr lang="pl-PL" sz="1600" b="1" dirty="0" smtClean="0">
                <a:solidFill>
                  <a:schemeClr val="bg1">
                    <a:lumMod val="65000"/>
                  </a:schemeClr>
                </a:solidFill>
              </a:rPr>
              <a:t>us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pl-PL" sz="1600" b="1" dirty="0" smtClean="0">
                <a:solidFill>
                  <a:schemeClr val="bg1">
                    <a:lumMod val="65000"/>
                  </a:schemeClr>
                </a:solidFill>
              </a:rPr>
              <a:t>Grone</a:t>
            </a:r>
            <a:r>
              <a:rPr lang="de-DE" sz="1600" b="1" dirty="0" smtClean="0">
                <a:solidFill>
                  <a:schemeClr val="bg1">
                    <a:lumMod val="65000"/>
                  </a:schemeClr>
                </a:solidFill>
              </a:rPr>
              <a:t>w</a:t>
            </a:r>
            <a:r>
              <a:rPr lang="pl-PL" sz="1600" b="1" dirty="0" smtClean="0">
                <a:solidFill>
                  <a:schemeClr val="bg1">
                    <a:lumMod val="65000"/>
                  </a:schemeClr>
                </a:solidFill>
              </a:rPr>
              <a:t>ald</a:t>
            </a:r>
            <a:endParaRPr lang="en-US" sz="1600" b="1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0" y="3352800"/>
            <a:ext cx="2041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Our main projects: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89256" y="5943600"/>
            <a:ext cx="4479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T</a:t>
            </a:r>
            <a:r>
              <a:rPr lang="en-US" sz="2400" b="1" dirty="0" smtClean="0"/>
              <a:t>hanks to our close </a:t>
            </a:r>
            <a:r>
              <a:rPr lang="en-US" sz="2400" b="1" dirty="0" smtClean="0"/>
              <a:t>collaborators!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914400"/>
            <a:ext cx="4343400" cy="22122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984" y="4842366"/>
            <a:ext cx="697515" cy="6975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170" y="3784362"/>
            <a:ext cx="849916" cy="9349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368" y="3661266"/>
            <a:ext cx="785432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9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SAR ADC IN 65nm  - Layout </a:t>
            </a:r>
            <a:endParaRPr lang="en-GB" noProof="0" dirty="0"/>
          </a:p>
        </p:txBody>
      </p:sp>
      <p:pic>
        <p:nvPicPr>
          <p:cNvPr id="3074" name="Picture 2" descr="H:\Documents\ADC65\DHPT02\ADC_C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3" t="3544" r="33315" b="3088"/>
          <a:stretch/>
        </p:blipFill>
        <p:spPr bwMode="auto">
          <a:xfrm>
            <a:off x="5215354" y="1581150"/>
            <a:ext cx="2387067" cy="3829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>
            <a:off x="5291554" y="1456238"/>
            <a:ext cx="231086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910554" y="1565150"/>
            <a:ext cx="0" cy="363569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169214" y="1143000"/>
            <a:ext cx="7987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40 um</a:t>
            </a:r>
            <a:endParaRPr lang="en-US" sz="1600" b="1" dirty="0"/>
          </a:p>
        </p:txBody>
      </p:sp>
      <p:sp>
        <p:nvSpPr>
          <p:cNvPr id="26" name="Rectangle 25"/>
          <p:cNvSpPr/>
          <p:nvPr/>
        </p:nvSpPr>
        <p:spPr>
          <a:xfrm rot="5400000">
            <a:off x="4482288" y="3838935"/>
            <a:ext cx="11275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70um</a:t>
            </a:r>
            <a:endParaRPr lang="en-US" sz="1600" b="1" dirty="0"/>
          </a:p>
        </p:txBody>
      </p:sp>
      <p:sp>
        <p:nvSpPr>
          <p:cNvPr id="29" name="Rectangle 28"/>
          <p:cNvSpPr/>
          <p:nvPr/>
        </p:nvSpPr>
        <p:spPr>
          <a:xfrm>
            <a:off x="4572000" y="5562600"/>
            <a:ext cx="335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Layout is not area optimal</a:t>
            </a:r>
          </a:p>
          <a:p>
            <a:pPr algn="ctr"/>
            <a:r>
              <a:rPr lang="en-US" dirty="0" smtClean="0"/>
              <a:t>Possible de-cup under DAC?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169214" y="2083605"/>
            <a:ext cx="1249925" cy="3326595"/>
          </a:xfrm>
          <a:prstGeom prst="rect">
            <a:avLst/>
          </a:prstGeom>
          <a:solidFill>
            <a:schemeClr val="bg1">
              <a:lumMod val="50000"/>
              <a:alpha val="37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DAC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27" name="Picture 2" descr="H:\Documents\ADC65\DHPT02\ADC_layou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76200"/>
            <a:ext cx="1260907" cy="123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71" y="1341120"/>
            <a:ext cx="3391175" cy="11985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74" y="3113434"/>
            <a:ext cx="3557789" cy="27114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1385" y="5953759"/>
            <a:ext cx="3655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Only external sample signal needed!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0116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SAR ADC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393751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76675"/>
            <a:ext cx="3965801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81527"/>
            <a:ext cx="2514600" cy="1694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" t="4898" r="58937" b="4181"/>
          <a:stretch/>
        </p:blipFill>
        <p:spPr bwMode="auto">
          <a:xfrm>
            <a:off x="5410200" y="3851275"/>
            <a:ext cx="2089151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304800" y="990600"/>
            <a:ext cx="3962400" cy="3048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800" dirty="0" smtClean="0"/>
              <a:t>DAC</a:t>
            </a:r>
            <a:endParaRPr lang="en-US" sz="1800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4419600" y="990600"/>
            <a:ext cx="3962400" cy="3048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800" dirty="0" smtClean="0"/>
              <a:t>DAC Layout</a:t>
            </a:r>
            <a:endParaRPr lang="en-US" sz="1800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228600" y="3429000"/>
            <a:ext cx="3962400" cy="3048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800" dirty="0" smtClean="0"/>
              <a:t>Control</a:t>
            </a:r>
            <a:endParaRPr lang="en-US" sz="1800" dirty="0"/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4343400" y="3429000"/>
            <a:ext cx="3962400" cy="3048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800" dirty="0" smtClean="0"/>
              <a:t>Main Control Logic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5512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Asynchronous ADC Measurements @ 10MS/s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304800" y="990600"/>
            <a:ext cx="3931920" cy="3810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000" dirty="0" smtClean="0"/>
              <a:t>Single Ended Mode</a:t>
            </a:r>
            <a:endParaRPr lang="en-US" sz="2000" dirty="0"/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4419600" y="990600"/>
            <a:ext cx="3931920" cy="3810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000" dirty="0" smtClean="0"/>
              <a:t>Differential Mode</a:t>
            </a:r>
            <a:endParaRPr lang="en-US" sz="2000" dirty="0">
              <a:sym typeface="Wingdings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" y="5410200"/>
            <a:ext cx="35878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Power consumption: ~</a:t>
            </a:r>
            <a:r>
              <a:rPr lang="pl-PL" b="1" dirty="0" smtClean="0"/>
              <a:t>4</a:t>
            </a:r>
            <a:r>
              <a:rPr lang="en-US" b="1" dirty="0" smtClean="0"/>
              <a:t>0uW </a:t>
            </a:r>
            <a:r>
              <a:rPr lang="en-US" b="1" dirty="0"/>
              <a:t>@</a:t>
            </a:r>
            <a:r>
              <a:rPr lang="en-US" b="1" dirty="0" smtClean="0"/>
              <a:t>1.2V</a:t>
            </a:r>
            <a:endParaRPr lang="pl-PL" b="1" dirty="0" smtClean="0"/>
          </a:p>
          <a:p>
            <a:r>
              <a:rPr lang="pl-PL" b="1" dirty="0"/>
              <a:t>Works up to 12.5 </a:t>
            </a:r>
            <a:r>
              <a:rPr lang="pl-PL" b="1" dirty="0" smtClean="0"/>
              <a:t>MS/s</a:t>
            </a:r>
            <a:endParaRPr lang="en-US" b="1" dirty="0" smtClean="0"/>
          </a:p>
          <a:p>
            <a:r>
              <a:rPr lang="en-US" b="1" dirty="0" smtClean="0"/>
              <a:t>Dynamic Range: 0.8V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73" y="3290516"/>
            <a:ext cx="3932024" cy="13957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35568"/>
            <a:ext cx="3932025" cy="12652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462" y="3124200"/>
            <a:ext cx="3932024" cy="13957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177" y="1739220"/>
            <a:ext cx="3932025" cy="126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0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Some possibilities in 65nm (for imaging applications)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72144" y="1452018"/>
            <a:ext cx="3752256" cy="3324547"/>
            <a:chOff x="4876801" y="1066800"/>
            <a:chExt cx="3200400" cy="2942984"/>
          </a:xfrm>
        </p:grpSpPr>
        <p:sp>
          <p:nvSpPr>
            <p:cNvPr id="53" name="Rectangle 52"/>
            <p:cNvSpPr/>
            <p:nvPr/>
          </p:nvSpPr>
          <p:spPr>
            <a:xfrm>
              <a:off x="4876801" y="3764577"/>
              <a:ext cx="3200400" cy="245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/>
                <a:t>	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088253" y="1473488"/>
              <a:ext cx="2209802" cy="22069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193154" y="2566690"/>
              <a:ext cx="1104901" cy="110347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086945" y="1473488"/>
              <a:ext cx="1104901" cy="110347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549579" y="1490609"/>
              <a:ext cx="1303581" cy="2090791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SRAM</a:t>
              </a:r>
              <a:r>
                <a:rPr lang="en-GB" sz="1600" dirty="0"/>
                <a:t> 3072x40 bits</a:t>
              </a:r>
            </a:p>
            <a:p>
              <a:pPr algn="ctr"/>
              <a:r>
                <a:rPr lang="en-GB" sz="1600" dirty="0"/>
                <a:t> </a:t>
              </a:r>
            </a:p>
            <a:p>
              <a:pPr algn="ctr"/>
              <a:r>
                <a:rPr lang="en-US" sz="1600" dirty="0"/>
                <a:t>368x231</a:t>
              </a:r>
            </a:p>
            <a:p>
              <a:pPr algn="ctr"/>
              <a:r>
                <a:rPr lang="en-US" sz="1600" dirty="0"/>
                <a:t>um</a:t>
              </a:r>
              <a:r>
                <a:rPr lang="en-GB" sz="1600" dirty="0"/>
                <a:t> </a:t>
              </a:r>
            </a:p>
            <a:p>
              <a:pPr algn="ctr"/>
              <a:r>
                <a:rPr lang="en-GB" sz="1600" dirty="0"/>
                <a:t>	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849037" y="1499890"/>
              <a:ext cx="296618" cy="50963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ADC</a:t>
              </a:r>
              <a:endParaRPr lang="en-GB" sz="1200" b="1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40855" y="2566690"/>
              <a:ext cx="296618" cy="50963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ADC</a:t>
              </a:r>
              <a:endParaRPr lang="en-GB" sz="1200" b="1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240655" y="2590456"/>
              <a:ext cx="296618" cy="50963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ADC</a:t>
              </a:r>
              <a:endParaRPr lang="en-GB" sz="1200" b="1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240655" y="1499890"/>
              <a:ext cx="296618" cy="50963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ADC</a:t>
              </a:r>
              <a:endParaRPr lang="en-GB" sz="1200" b="1" dirty="0"/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6231255" y="1329154"/>
              <a:ext cx="113456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6307455" y="1066800"/>
              <a:ext cx="99059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/>
                <a:t>200 um</a:t>
              </a:r>
              <a:endParaRPr lang="en-US" sz="1600" b="1" dirty="0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7374255" y="1412706"/>
              <a:ext cx="0" cy="116155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 rot="5400000">
              <a:off x="6964710" y="1814899"/>
              <a:ext cx="109013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/>
                <a:t>200 um</a:t>
              </a:r>
              <a:endParaRPr lang="en-US" sz="16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89647" y="1698520"/>
            <a:ext cx="2600325" cy="2595298"/>
            <a:chOff x="1743075" y="990600"/>
            <a:chExt cx="2600325" cy="2595298"/>
          </a:xfrm>
        </p:grpSpPr>
        <p:sp>
          <p:nvSpPr>
            <p:cNvPr id="31" name="Rectangle 30"/>
            <p:cNvSpPr/>
            <p:nvPr/>
          </p:nvSpPr>
          <p:spPr>
            <a:xfrm>
              <a:off x="1743075" y="1378952"/>
              <a:ext cx="2209802" cy="22069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857499" y="2472154"/>
              <a:ext cx="1104901" cy="110347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2819400" y="1252954"/>
              <a:ext cx="113456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2895600" y="990600"/>
              <a:ext cx="99059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smtClean="0"/>
                <a:t>100 um</a:t>
              </a:r>
              <a:endParaRPr lang="en-US" sz="1600" b="1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4038600" y="1378952"/>
              <a:ext cx="0" cy="116155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 rot="5400000">
              <a:off x="3629055" y="1781145"/>
              <a:ext cx="109013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smtClean="0"/>
                <a:t>100 um</a:t>
              </a:r>
              <a:endParaRPr lang="en-US" sz="1600" b="1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743075" y="1378952"/>
              <a:ext cx="1104901" cy="110347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277818" y="1414409"/>
              <a:ext cx="1132131" cy="2161218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SRAM </a:t>
              </a:r>
              <a:r>
                <a:rPr lang="en-US" sz="1600" b="1" dirty="0" smtClean="0"/>
                <a:t>384</a:t>
              </a:r>
              <a:r>
                <a:rPr lang="en-US" sz="1600" dirty="0" smtClean="0"/>
                <a:t>x40 bits</a:t>
              </a:r>
            </a:p>
            <a:p>
              <a:pPr algn="ctr"/>
              <a:r>
                <a:rPr lang="en-US" sz="1600" dirty="0" smtClean="0"/>
                <a:t> </a:t>
              </a:r>
            </a:p>
            <a:p>
              <a:pPr algn="ctr"/>
              <a:r>
                <a:rPr lang="en-US" sz="1600" dirty="0" smtClean="0"/>
                <a:t>100x198</a:t>
              </a:r>
            </a:p>
            <a:p>
              <a:pPr algn="ctr"/>
              <a:r>
                <a:rPr lang="en-US" sz="1600" dirty="0" smtClean="0"/>
                <a:t>um </a:t>
              </a:r>
            </a:p>
            <a:p>
              <a:pPr algn="ctr"/>
              <a:r>
                <a:rPr lang="en-US" sz="1600" dirty="0" smtClean="0"/>
                <a:t>	</a:t>
              </a:r>
              <a:endParaRPr lang="en-US" sz="16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429000" y="1703604"/>
              <a:ext cx="436685" cy="73479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smtClean="0"/>
                <a:t>ADC</a:t>
              </a:r>
              <a:endParaRPr lang="en-US" sz="1100" b="1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836982" y="1752600"/>
              <a:ext cx="449018" cy="72824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smtClean="0"/>
                <a:t>ADC</a:t>
              </a:r>
              <a:endParaRPr lang="en-US" sz="1100" b="1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828800" y="2514600"/>
              <a:ext cx="449018" cy="72824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smtClean="0"/>
                <a:t>ADC</a:t>
              </a:r>
              <a:endParaRPr lang="en-US" sz="1100" b="1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429000" y="2465604"/>
              <a:ext cx="436685" cy="73479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smtClean="0"/>
                <a:t>ADC</a:t>
              </a:r>
              <a:endParaRPr lang="en-US" sz="1100" b="1"/>
            </a:p>
          </p:txBody>
        </p:sp>
      </p:grpSp>
      <p:sp>
        <p:nvSpPr>
          <p:cNvPr id="9" name="Rectangle 8"/>
          <p:cNvSpPr/>
          <p:nvPr/>
        </p:nvSpPr>
        <p:spPr>
          <a:xfrm>
            <a:off x="2584195" y="5239434"/>
            <a:ext cx="2552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 smtClean="0"/>
              <a:t>Fast full frame storage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 smtClean="0"/>
              <a:t>In pixel histograming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58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err="1" smtClean="0"/>
              <a:t>Preemphasis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46" y="1219200"/>
            <a:ext cx="7543800" cy="2026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5800" y="10345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60" b="50000"/>
          <a:stretch/>
        </p:blipFill>
        <p:spPr bwMode="auto">
          <a:xfrm>
            <a:off x="694592" y="4079631"/>
            <a:ext cx="3088197" cy="226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48945"/>
          <a:stretch/>
        </p:blipFill>
        <p:spPr bwMode="auto">
          <a:xfrm>
            <a:off x="4438013" y="4122769"/>
            <a:ext cx="3258858" cy="229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2"/>
          <p:cNvSpPr txBox="1">
            <a:spLocks/>
          </p:cNvSpPr>
          <p:nvPr/>
        </p:nvSpPr>
        <p:spPr>
          <a:xfrm>
            <a:off x="304800" y="3657600"/>
            <a:ext cx="3962400" cy="3048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1800" dirty="0" err="1"/>
              <a:t>Preemphasis</a:t>
            </a:r>
            <a:r>
              <a:rPr lang="en-US" sz="1800" dirty="0"/>
              <a:t> </a:t>
            </a:r>
            <a:r>
              <a:rPr lang="pl-PL" sz="1800" dirty="0" smtClean="0"/>
              <a:t> Off</a:t>
            </a:r>
            <a:endParaRPr lang="en-US" sz="1800" dirty="0"/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4419600" y="3657600"/>
            <a:ext cx="3962400" cy="3048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1800" dirty="0" err="1" smtClean="0"/>
              <a:t>Preemphasis</a:t>
            </a:r>
            <a:r>
              <a:rPr lang="pl-PL" sz="1800" dirty="0" smtClean="0"/>
              <a:t> 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043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DHPT 0.1 - High Speed Link in 65nm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"/>
          <a:stretch/>
        </p:blipFill>
        <p:spPr bwMode="auto">
          <a:xfrm>
            <a:off x="381000" y="1066800"/>
            <a:ext cx="5185987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Users\Hans\work\DEPFET\DHP\DHPT 0.1\DHPT01_PLL_CML\20m_AWG26_leoni_38cmflex_pre_max_boost1.8V_low_amp_pre_11hist.png"/>
          <p:cNvPicPr>
            <a:picLocks noChangeAspect="1" noChangeArrowheads="1"/>
          </p:cNvPicPr>
          <p:nvPr/>
        </p:nvPicPr>
        <p:blipFill rotWithShape="1">
          <a:blip r:embed="rId3" cstate="print"/>
          <a:srcRect r="48311" b="49593"/>
          <a:stretch/>
        </p:blipFill>
        <p:spPr bwMode="auto">
          <a:xfrm>
            <a:off x="1828800" y="3962400"/>
            <a:ext cx="4191000" cy="2645229"/>
          </a:xfrm>
          <a:prstGeom prst="rect">
            <a:avLst/>
          </a:prstGeom>
          <a:noFill/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381001" y="3505200"/>
            <a:ext cx="8077199" cy="351992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>
              <a:lnSpc>
                <a:spcPct val="80000"/>
              </a:lnSpc>
              <a:buClr>
                <a:schemeClr val="tx1"/>
              </a:buClr>
            </a:pPr>
            <a:r>
              <a:rPr lang="en-US" sz="2000" dirty="0">
                <a:latin typeface="Calibri" pitchFamily="34" charset="0"/>
              </a:rPr>
              <a:t>20m of </a:t>
            </a:r>
            <a:r>
              <a:rPr lang="en-US" sz="2000" dirty="0" err="1">
                <a:latin typeface="Calibri" pitchFamily="34" charset="0"/>
              </a:rPr>
              <a:t>Infiniband</a:t>
            </a:r>
            <a:r>
              <a:rPr lang="en-US" sz="2000" dirty="0">
                <a:latin typeface="Calibri" pitchFamily="34" charset="0"/>
              </a:rPr>
              <a:t> cable @1.6Gbps of random data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14400"/>
            <a:ext cx="2199264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28600" y="3124200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6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65nm in Bonn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8950" y="1066800"/>
            <a:ext cx="9001125" cy="5314950"/>
          </a:xfrm>
          <a:prstGeom prst="rect">
            <a:avLst/>
          </a:prstGeom>
        </p:spPr>
        <p:txBody>
          <a:bodyPr/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400" kern="0" dirty="0" smtClean="0"/>
              <a:t>Test chips for </a:t>
            </a:r>
            <a:r>
              <a:rPr lang="en-US" sz="1400" b="1" kern="0" dirty="0" smtClean="0"/>
              <a:t>custom IP verification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Two </a:t>
            </a:r>
            <a:r>
              <a:rPr lang="en-US" sz="1400" kern="0" dirty="0" err="1" smtClean="0"/>
              <a:t>mini@sic</a:t>
            </a:r>
            <a:r>
              <a:rPr lang="en-US" sz="1400" kern="0" dirty="0" smtClean="0"/>
              <a:t> submissions in 2011 and 2012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1.6GHz PLL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Gigabit link driver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LVDS transmitter &amp; receiver</a:t>
            </a:r>
            <a:endParaRPr lang="en-US" sz="1600" kern="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Pixel matrices with analog front-ends (CSA + comp.)</a:t>
            </a:r>
            <a:endParaRPr lang="pl-PL" sz="1400" kern="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400" kern="0" dirty="0" smtClean="0"/>
              <a:t>In pixel ADCs</a:t>
            </a:r>
            <a:r>
              <a:rPr lang="en-US" sz="1400" kern="0" dirty="0" smtClean="0"/>
              <a:t> </a:t>
            </a:r>
          </a:p>
          <a:p>
            <a:pPr marL="457200" lvl="1" indent="0"/>
            <a:endParaRPr lang="pl-PL" sz="1400" kern="0" dirty="0" smtClean="0"/>
          </a:p>
          <a:p>
            <a:pPr marL="457200" lvl="1" indent="0"/>
            <a:endParaRPr lang="de-DE" sz="1400" kern="0" dirty="0" smtClean="0"/>
          </a:p>
          <a:p>
            <a:r>
              <a:rPr lang="en-US" sz="1400" kern="0" dirty="0" smtClean="0"/>
              <a:t>DHPT 1.0, </a:t>
            </a:r>
            <a:r>
              <a:rPr lang="en-US" sz="1400" b="1" kern="0" dirty="0" smtClean="0"/>
              <a:t>first production version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MPW submission in Aug. 2013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12 mm</a:t>
            </a:r>
            <a:r>
              <a:rPr lang="en-US" sz="1400" kern="0" baseline="30000" dirty="0" smtClean="0"/>
              <a:t>2 </a:t>
            </a:r>
            <a:r>
              <a:rPr lang="en-US" sz="1400" kern="0" dirty="0" smtClean="0"/>
              <a:t>area, C4 bumps (SAC 305), 200µm pitch</a:t>
            </a:r>
            <a:endParaRPr lang="pl-PL" sz="1400" kern="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pl-PL" sz="1400" kern="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400" kern="0" dirty="0" smtClean="0"/>
              <a:t>&gt;300k Gates, &gt;3MB SRAM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400" kern="0" dirty="0" smtClean="0"/>
              <a:t>PLL, 1.6Gb/s serial link, CML preamhasis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400" kern="0" dirty="0" smtClean="0"/>
              <a:t>Reference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400" kern="0" dirty="0" smtClean="0"/>
              <a:t>LVDS and HSTL IO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400" kern="0" dirty="0" smtClean="0"/>
              <a:t>DACs, ADC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400" kern="0" dirty="0" smtClean="0"/>
              <a:t>...</a:t>
            </a:r>
            <a:endParaRPr lang="de-DE" sz="1400" kern="0" dirty="0" smtClean="0"/>
          </a:p>
          <a:p>
            <a:pPr lvl="1"/>
            <a:endParaRPr lang="de-DE" sz="1400" kern="0" dirty="0" smtClean="0"/>
          </a:p>
          <a:p>
            <a:pPr lvl="1"/>
            <a:endParaRPr lang="de-DE" sz="1400" kern="0" dirty="0" smtClean="0"/>
          </a:p>
          <a:p>
            <a:pPr lvl="1"/>
            <a:endParaRPr lang="de-DE" sz="1400" kern="0" dirty="0" smtClean="0"/>
          </a:p>
          <a:p>
            <a:pPr lvl="1"/>
            <a:endParaRPr lang="de-DE" sz="1400" kern="0" dirty="0" smtClean="0"/>
          </a:p>
          <a:p>
            <a:pPr lvl="1"/>
            <a:endParaRPr lang="en-US" sz="1400" kern="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5257800" y="1285546"/>
            <a:ext cx="2574287" cy="1305254"/>
            <a:chOff x="6146665" y="4148183"/>
            <a:chExt cx="2376265" cy="1305254"/>
          </a:xfrm>
        </p:grpSpPr>
        <p:pic>
          <p:nvPicPr>
            <p:cNvPr id="8" name="Picture 3" descr="D:\Users\Hans\work\DEPFET\DHP\DHPT 0.1\DHPT_top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040000"/>
                </a:clrFrom>
                <a:clrTo>
                  <a:srgbClr val="04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47271" y="4148183"/>
              <a:ext cx="1031545" cy="102296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52320" y="4148183"/>
              <a:ext cx="1038270" cy="101909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Footer Placeholder 3"/>
            <p:cNvSpPr txBox="1">
              <a:spLocks/>
            </p:cNvSpPr>
            <p:nvPr/>
          </p:nvSpPr>
          <p:spPr bwMode="auto">
            <a:xfrm>
              <a:off x="6146665" y="5201025"/>
              <a:ext cx="2376265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DHPT 0.1 and DHPT 0.2 test chips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73346" y="2898088"/>
            <a:ext cx="2927654" cy="3444243"/>
            <a:chOff x="5652013" y="3134677"/>
            <a:chExt cx="2702450" cy="3444243"/>
          </a:xfrm>
        </p:grpSpPr>
        <p:grpSp>
          <p:nvGrpSpPr>
            <p:cNvPr id="12" name="Group 11"/>
            <p:cNvGrpSpPr/>
            <p:nvPr/>
          </p:nvGrpSpPr>
          <p:grpSpPr>
            <a:xfrm>
              <a:off x="5652013" y="3134677"/>
              <a:ext cx="2468050" cy="3307626"/>
              <a:chOff x="5652013" y="3134677"/>
              <a:chExt cx="2468050" cy="3307626"/>
            </a:xfrm>
          </p:grpSpPr>
          <p:pic>
            <p:nvPicPr>
              <p:cNvPr id="14" name="Picture 2" descr="D:\Users\Hans\work\DEPFET\DHP\DHPT 1.0\DHPT_10_layout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262" t="9244" r="11887" b="10425"/>
              <a:stretch/>
            </p:blipFill>
            <p:spPr bwMode="auto">
              <a:xfrm>
                <a:off x="6048375" y="3134677"/>
                <a:ext cx="2071688" cy="2878372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5" name="Straight Arrow Connector 14"/>
              <p:cNvCxnSpPr/>
              <p:nvPr/>
            </p:nvCxnSpPr>
            <p:spPr>
              <a:xfrm>
                <a:off x="5918358" y="3134677"/>
                <a:ext cx="0" cy="2814603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6443146" y="6165304"/>
                <a:ext cx="12961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3 mm</a:t>
                </a:r>
                <a:endParaRPr lang="en-US" sz="1200" dirty="0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>
                <a:off x="6062374" y="6165304"/>
                <a:ext cx="2057689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 rot="16200000">
                <a:off x="5131787" y="4414131"/>
                <a:ext cx="1296144" cy="255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4 mm</a:t>
                </a:r>
                <a:endParaRPr lang="en-US" sz="1200" dirty="0"/>
              </a:p>
            </p:txBody>
          </p:sp>
        </p:grpSp>
        <p:sp>
          <p:nvSpPr>
            <p:cNvPr id="13" name="Footer Placeholder 3"/>
            <p:cNvSpPr txBox="1">
              <a:spLocks/>
            </p:cNvSpPr>
            <p:nvPr/>
          </p:nvSpPr>
          <p:spPr bwMode="auto">
            <a:xfrm>
              <a:off x="5978198" y="6326508"/>
              <a:ext cx="2376265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Data handling processor DHPT 1.0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360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65nm conclusions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1548348"/>
            <a:ext cx="8001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/>
              <a:t>Possible great improvement in functionality </a:t>
            </a:r>
            <a:r>
              <a:rPr lang="en-US" sz="2000" b="1" dirty="0" smtClean="0"/>
              <a:t>on smaller area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 smtClean="0"/>
              <a:t>Good analog performance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 smtClean="0"/>
              <a:t>Good radiation </a:t>
            </a:r>
            <a:r>
              <a:rPr lang="en-US" sz="2000" b="1" dirty="0" smtClean="0"/>
              <a:t>tolerance*</a:t>
            </a:r>
            <a:endParaRPr lang="en-US" sz="2000" b="1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/>
              <a:t>Higher submission cost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 smtClean="0"/>
              <a:t>More digital </a:t>
            </a:r>
            <a:r>
              <a:rPr lang="en-US" sz="2000" b="1" dirty="0"/>
              <a:t>chip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 smtClean="0"/>
              <a:t>Technology </a:t>
            </a:r>
            <a:r>
              <a:rPr lang="en-US" sz="2000" b="1" dirty="0"/>
              <a:t>available on MPW with bumps/full </a:t>
            </a:r>
            <a:r>
              <a:rPr lang="en-US" sz="2000" b="1" dirty="0" smtClean="0"/>
              <a:t>wafers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sz="2000" b="1" dirty="0"/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FF0000"/>
                </a:solidFill>
              </a:rPr>
              <a:t>		BUT what about sensor?</a:t>
            </a:r>
          </a:p>
          <a:p>
            <a:pPr algn="ctr">
              <a:lnSpc>
                <a:spcPct val="150000"/>
              </a:lnSpc>
            </a:pPr>
            <a:endParaRPr lang="en-US" sz="2000" b="1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26362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Traditional MAPS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87" y="1371600"/>
            <a:ext cx="3906562" cy="246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689" y="3541263"/>
            <a:ext cx="3501902" cy="9930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0600" y="1219200"/>
            <a:ext cx="3317791" cy="2095739"/>
          </a:xfrm>
          <a:prstGeom prst="rect">
            <a:avLst/>
          </a:prstGeom>
        </p:spPr>
      </p:pic>
      <p:sp>
        <p:nvSpPr>
          <p:cNvPr id="8" name="Content Placeholder 6"/>
          <p:cNvSpPr txBox="1">
            <a:spLocks/>
          </p:cNvSpPr>
          <p:nvPr/>
        </p:nvSpPr>
        <p:spPr>
          <a:xfrm>
            <a:off x="466087" y="4800600"/>
            <a:ext cx="3931920" cy="128016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85750" indent="-285750">
              <a:buFont typeface="Wingdings" pitchFamily="2" charset="2"/>
              <a:buChar char="§"/>
            </a:pPr>
            <a:r>
              <a:rPr lang="en-GB" sz="1800" dirty="0" smtClean="0"/>
              <a:t>-</a:t>
            </a:r>
            <a:r>
              <a:rPr lang="pl-PL" sz="1800" dirty="0" smtClean="0"/>
              <a:t> </a:t>
            </a:r>
            <a:r>
              <a:rPr lang="pl-PL" sz="1800" dirty="0" smtClean="0"/>
              <a:t>Better resolution (small pixels)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800" dirty="0" smtClean="0"/>
              <a:t>-</a:t>
            </a:r>
            <a:r>
              <a:rPr lang="pl-PL" sz="1800" dirty="0" smtClean="0"/>
              <a:t> </a:t>
            </a:r>
            <a:r>
              <a:rPr lang="en-US" sz="1800" dirty="0" smtClean="0"/>
              <a:t>Low(</a:t>
            </a:r>
            <a:r>
              <a:rPr lang="en-US" sz="1800" dirty="0" err="1" smtClean="0"/>
              <a:t>er</a:t>
            </a:r>
            <a:r>
              <a:rPr lang="pl-PL" sz="1800" dirty="0" smtClean="0"/>
              <a:t>) power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800" dirty="0" smtClean="0"/>
              <a:t>-</a:t>
            </a:r>
            <a:r>
              <a:rPr lang="pl-PL" sz="1800" dirty="0" smtClean="0"/>
              <a:t> </a:t>
            </a:r>
            <a:r>
              <a:rPr lang="pl-PL" sz="1800" dirty="0" smtClean="0"/>
              <a:t>Can be only NMOS in pixel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sz="1800" dirty="0" smtClean="0"/>
              <a:t>- Slow</a:t>
            </a:r>
            <a:endParaRPr lang="en-US" sz="18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GB" sz="1800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81000" y="4191000"/>
            <a:ext cx="3810000" cy="34334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Parameters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648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State of the art MIMOSA-26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500505"/>
            <a:ext cx="5943600" cy="4366895"/>
          </a:xfrm>
          <a:prstGeom prst="rect">
            <a:avLst/>
          </a:prstGeom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2471791" cy="222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10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Overview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33400" y="1476613"/>
            <a:ext cx="7696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endParaRPr lang="pl-PL" sz="2400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pl-PL" sz="2400" dirty="0" smtClean="0"/>
              <a:t>Current status and futere of Hybrid Pixel Sensors 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pl-PL" sz="2400" dirty="0" smtClean="0"/>
              <a:t>Current status and </a:t>
            </a:r>
            <a:r>
              <a:rPr lang="en-GB" sz="2400" dirty="0" smtClean="0"/>
              <a:t>f</a:t>
            </a:r>
            <a:r>
              <a:rPr lang="pl-PL" sz="2400" dirty="0" smtClean="0"/>
              <a:t>utuer </a:t>
            </a:r>
            <a:r>
              <a:rPr lang="pl-PL" sz="2400" dirty="0" smtClean="0"/>
              <a:t>of Monolitic Pixle Sensors 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pl-PL" sz="2400" dirty="0" smtClean="0"/>
              <a:t>Conclusions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58810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46327"/>
            <a:ext cx="3250881" cy="205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30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1981200" cy="2495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657600" y="2971800"/>
            <a:ext cx="635319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04800" y="381000"/>
            <a:ext cx="4114800" cy="4572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l-PL" dirty="0" smtClean="0"/>
              <a:t>Now</a:t>
            </a:r>
            <a:endParaRPr lang="en-GB" dirty="0"/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4572000" y="381000"/>
            <a:ext cx="3810000" cy="4572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dirty="0" smtClean="0"/>
              <a:t> </a:t>
            </a:r>
            <a:r>
              <a:rPr lang="pl-PL" dirty="0" smtClean="0"/>
              <a:t>Future 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62400" y="3810000"/>
            <a:ext cx="3975260" cy="2300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pl-PL" sz="2000" b="1" dirty="0" smtClean="0"/>
              <a:t>more volume → higher SNR</a:t>
            </a:r>
            <a:endParaRPr lang="en-US" sz="2000" b="1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endParaRPr lang="pl-PL" sz="900" b="1" dirty="0" smtClean="0"/>
          </a:p>
          <a:p>
            <a:pPr marL="742950" lvl="1" indent="-285750">
              <a:buFont typeface="Wingdings" pitchFamily="2" charset="2"/>
              <a:buChar char="§"/>
            </a:pPr>
            <a:r>
              <a:rPr lang="pl-PL" sz="2000" b="1" dirty="0"/>
              <a:t>c</a:t>
            </a:r>
            <a:r>
              <a:rPr lang="pl-PL" sz="2000" b="1" dirty="0" smtClean="0"/>
              <a:t>ollection by drift </a:t>
            </a:r>
            <a:r>
              <a:rPr lang="pl-PL" sz="2000" b="1" dirty="0"/>
              <a:t>→</a:t>
            </a:r>
            <a:r>
              <a:rPr lang="pl-PL" sz="2000" b="1" dirty="0" smtClean="0"/>
              <a:t> faster charge collection →</a:t>
            </a:r>
            <a:r>
              <a:rPr lang="en-US" sz="2000" b="1" dirty="0" smtClean="0"/>
              <a:t> </a:t>
            </a:r>
            <a:r>
              <a:rPr lang="pl-PL" sz="2000" b="1" dirty="0" smtClean="0"/>
              <a:t>less trapping</a:t>
            </a:r>
          </a:p>
          <a:p>
            <a:pPr marL="742950" lvl="1" indent="-285750">
              <a:buFont typeface="Wingdings" pitchFamily="2" charset="2"/>
              <a:buChar char="§"/>
            </a:pPr>
            <a:endParaRPr lang="pl-PL" sz="2000" b="1" dirty="0"/>
          </a:p>
          <a:p>
            <a:pPr marL="742950" lvl="1" indent="-285750">
              <a:buFont typeface="Wingdings" pitchFamily="2" charset="2"/>
              <a:buChar char="§"/>
            </a:pPr>
            <a:r>
              <a:rPr lang="pl-PL" sz="2000" b="1" dirty="0"/>
              <a:t>l</a:t>
            </a:r>
            <a:r>
              <a:rPr lang="pl-PL" sz="2000" b="1" dirty="0" smtClean="0"/>
              <a:t>ower cost (no hybridization) </a:t>
            </a:r>
            <a:endParaRPr lang="pl-PL" sz="2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50546"/>
            <a:ext cx="3810000" cy="226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2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Charge Collection in Depletion Layer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31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>
                <a:spLocks noGrp="1"/>
              </p:cNvSpPr>
              <p:nvPr/>
            </p:nvSpPr>
            <p:spPr>
              <a:xfrm>
                <a:off x="45840" y="874365"/>
                <a:ext cx="8640960" cy="514543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 smtClean="0"/>
                  <a:t>    Depletion width 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de-DE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𝑏𝑖𝑎𝑠</m:t>
                            </m:r>
                          </m:sub>
                        </m:sSub>
                        <m:r>
                          <a:rPr lang="de-DE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DE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  <a:ea typeface="Cambria Math"/>
                              </a:rPr>
                              <m:t>𝑠𝑢𝑏𝑠𝑡𝑟𝑎𝑡𝑒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Q</a:t>
                </a:r>
                <a:r>
                  <a:rPr lang="en-US" baseline="-25000" dirty="0" smtClean="0"/>
                  <a:t>MIP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∝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𝑑</m:t>
                    </m:r>
                  </m:oMath>
                </a14:m>
                <a:endParaRPr lang="en-US" baseline="-250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err="1" smtClean="0"/>
                  <a:t>C</a:t>
                </a:r>
                <a:r>
                  <a:rPr lang="en-US" baseline="-25000" dirty="0" err="1" smtClean="0"/>
                  <a:t>parallel</a:t>
                </a:r>
                <a:r>
                  <a:rPr lang="en-US" dirty="0" smtClean="0"/>
                  <a:t> </a:t>
                </a:r>
                <a:r>
                  <a:rPr lang="en-US" baseline="-25000" dirty="0" smtClean="0"/>
                  <a:t>plate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∝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baseline="-25000" dirty="0" smtClean="0"/>
                  <a:t>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High voltage on the r/o node </a:t>
                </a:r>
                <a:r>
                  <a:rPr lang="en-US" dirty="0" smtClean="0">
                    <a:sym typeface="Wingdings" panose="05000000000000000000" pitchFamily="2" charset="2"/>
                  </a:rPr>
                  <a:t> H</a:t>
                </a:r>
                <a:r>
                  <a:rPr lang="en-US" dirty="0" smtClean="0"/>
                  <a:t>V CMOS process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High resistive substrate material </a:t>
                </a:r>
                <a:r>
                  <a:rPr lang="en-US" dirty="0" smtClean="0">
                    <a:sym typeface="Wingdings" panose="05000000000000000000" pitchFamily="2" charset="2"/>
                  </a:rPr>
                  <a:t> CMOS on high resistive substrate (“HR CMOS”)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ym typeface="Wingdings" panose="05000000000000000000" pitchFamily="2" charset="2"/>
                  </a:rPr>
                  <a:t>Something in-between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0" y="874365"/>
                <a:ext cx="8640960" cy="51454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0525191"/>
              </p:ext>
            </p:extLst>
          </p:nvPr>
        </p:nvGraphicFramePr>
        <p:xfrm>
          <a:off x="2209800" y="3048000"/>
          <a:ext cx="4739208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9385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Options for n-on-p Read-out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32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648200" y="1295400"/>
            <a:ext cx="2826545" cy="1391261"/>
            <a:chOff x="611560" y="1063769"/>
            <a:chExt cx="2592288" cy="1296144"/>
          </a:xfrm>
        </p:grpSpPr>
        <p:sp>
          <p:nvSpPr>
            <p:cNvPr id="12" name="Rectangle 11"/>
            <p:cNvSpPr/>
            <p:nvPr/>
          </p:nvSpPr>
          <p:spPr>
            <a:xfrm>
              <a:off x="611560" y="1556792"/>
              <a:ext cx="2592288" cy="8031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100" dirty="0" smtClean="0"/>
                <a:t>p-substrate</a:t>
              </a:r>
              <a:endParaRPr lang="en-US" sz="11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71600" y="1556792"/>
              <a:ext cx="1872208" cy="43204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100" dirty="0" smtClean="0"/>
                <a:t>Deep n-well</a:t>
              </a:r>
              <a:endParaRPr lang="en-US" sz="11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83568" y="1558400"/>
              <a:ext cx="144016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700" b="1" dirty="0" smtClean="0"/>
                <a:t>P+</a:t>
              </a:r>
              <a:endParaRPr lang="en-US" sz="20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59632" y="1558400"/>
              <a:ext cx="1440160" cy="214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p-well</a:t>
              </a:r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115616" y="1340768"/>
              <a:ext cx="216024" cy="0"/>
            </a:xfrm>
            <a:prstGeom prst="line">
              <a:avLst/>
            </a:prstGeom>
            <a:ln w="28575" cap="rnd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115616" y="1340768"/>
              <a:ext cx="0" cy="216024"/>
            </a:xfrm>
            <a:prstGeom prst="line">
              <a:avLst/>
            </a:prstGeom>
            <a:ln w="285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984598" y="1063769"/>
              <a:ext cx="10116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Charge signal</a:t>
              </a:r>
              <a:endParaRPr lang="en-US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83358" y="1279793"/>
              <a:ext cx="16970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Electronics (NMOS only)</a:t>
              </a:r>
              <a:endParaRPr lang="en-US" sz="1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982023" y="1558400"/>
              <a:ext cx="144016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700" b="1" dirty="0" smtClean="0"/>
                <a:t>P+</a:t>
              </a:r>
              <a:endParaRPr lang="en-US" sz="2000" b="1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763688" y="1530028"/>
              <a:ext cx="276962" cy="82219"/>
              <a:chOff x="1403648" y="1530028"/>
              <a:chExt cx="276962" cy="82219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1403648" y="1530028"/>
              <a:ext cx="276962" cy="82219"/>
              <a:chOff x="1403648" y="1530028"/>
              <a:chExt cx="276962" cy="8221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2165267" y="1530028"/>
              <a:ext cx="276962" cy="82219"/>
              <a:chOff x="1403648" y="1530028"/>
              <a:chExt cx="276962" cy="82219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/>
          <p:cNvGrpSpPr/>
          <p:nvPr/>
        </p:nvGrpSpPr>
        <p:grpSpPr>
          <a:xfrm>
            <a:off x="751179" y="1324765"/>
            <a:ext cx="2826545" cy="1391261"/>
            <a:chOff x="611560" y="1063769"/>
            <a:chExt cx="2592288" cy="1296144"/>
          </a:xfrm>
        </p:grpSpPr>
        <p:sp>
          <p:nvSpPr>
            <p:cNvPr id="34" name="Rectangle 33"/>
            <p:cNvSpPr/>
            <p:nvPr/>
          </p:nvSpPr>
          <p:spPr>
            <a:xfrm>
              <a:off x="611560" y="1556792"/>
              <a:ext cx="2592288" cy="8031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100" dirty="0" smtClean="0"/>
                <a:t>p-substrate</a:t>
              </a:r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83568" y="1558400"/>
              <a:ext cx="144016" cy="21602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700" b="1" dirty="0" smtClean="0"/>
                <a:t>n+</a:t>
              </a:r>
              <a:endParaRPr lang="en-US" sz="2000" b="1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043608" y="1558400"/>
              <a:ext cx="1728192" cy="214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p-well</a:t>
              </a: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755576" y="1340768"/>
              <a:ext cx="216024" cy="0"/>
            </a:xfrm>
            <a:prstGeom prst="line">
              <a:avLst/>
            </a:prstGeom>
            <a:ln w="28575" cap="rnd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755576" y="1340768"/>
              <a:ext cx="0" cy="216024"/>
            </a:xfrm>
            <a:prstGeom prst="line">
              <a:avLst/>
            </a:prstGeom>
            <a:ln w="285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24558" y="1063769"/>
              <a:ext cx="10116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Charge signal</a:t>
              </a:r>
              <a:endParaRPr lang="en-US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3358" y="1279793"/>
              <a:ext cx="16970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Electronics (NMOS only)</a:t>
              </a:r>
              <a:endParaRPr lang="en-US" sz="12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982023" y="1558400"/>
              <a:ext cx="144016" cy="21602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700" b="1" dirty="0"/>
                <a:t>n</a:t>
              </a:r>
              <a:r>
                <a:rPr lang="en-US" sz="700" b="1" dirty="0" smtClean="0"/>
                <a:t>+</a:t>
              </a:r>
              <a:endParaRPr lang="en-US" sz="2000" b="1" dirty="0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763688" y="1530028"/>
              <a:ext cx="276962" cy="82219"/>
              <a:chOff x="1403648" y="1530028"/>
              <a:chExt cx="276962" cy="82219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1403648" y="1530028"/>
              <a:ext cx="276962" cy="82219"/>
              <a:chOff x="1403648" y="1530028"/>
              <a:chExt cx="276962" cy="82219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2165267" y="1530028"/>
              <a:ext cx="276962" cy="82219"/>
              <a:chOff x="1403648" y="1530028"/>
              <a:chExt cx="276962" cy="82219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4" name="TextBox 53"/>
          <p:cNvSpPr txBox="1"/>
          <p:nvPr/>
        </p:nvSpPr>
        <p:spPr>
          <a:xfrm>
            <a:off x="7472764" y="1883539"/>
            <a:ext cx="10919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CCPD (HVCMOS)</a:t>
            </a:r>
          </a:p>
          <a:p>
            <a:r>
              <a:rPr lang="en-US" sz="1050" dirty="0" smtClean="0"/>
              <a:t>DMAPS-A</a:t>
            </a:r>
            <a:endParaRPr lang="en-US" sz="1050" dirty="0"/>
          </a:p>
        </p:txBody>
      </p:sp>
      <p:sp>
        <p:nvSpPr>
          <p:cNvPr id="55" name="TextBox 54"/>
          <p:cNvSpPr txBox="1"/>
          <p:nvPr/>
        </p:nvSpPr>
        <p:spPr>
          <a:xfrm>
            <a:off x="3575743" y="1912904"/>
            <a:ext cx="8418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“MAPS” like</a:t>
            </a:r>
            <a:endParaRPr lang="en-US" sz="1050" dirty="0"/>
          </a:p>
        </p:txBody>
      </p:sp>
      <p:sp>
        <p:nvSpPr>
          <p:cNvPr id="56" name="TextBox 55"/>
          <p:cNvSpPr txBox="1"/>
          <p:nvPr/>
        </p:nvSpPr>
        <p:spPr>
          <a:xfrm>
            <a:off x="2514600" y="2895600"/>
            <a:ext cx="3631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CMOS with additional implants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661983" y="1005060"/>
            <a:ext cx="3631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CMOS with twin or triple wells</a:t>
            </a:r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>
            <a:off x="4651875" y="3132332"/>
            <a:ext cx="2902746" cy="1589276"/>
            <a:chOff x="1059323" y="2132856"/>
            <a:chExt cx="2592288" cy="1296144"/>
          </a:xfrm>
        </p:grpSpPr>
        <p:sp>
          <p:nvSpPr>
            <p:cNvPr id="59" name="Rectangle 58"/>
            <p:cNvSpPr/>
            <p:nvPr/>
          </p:nvSpPr>
          <p:spPr>
            <a:xfrm>
              <a:off x="1059323" y="2625879"/>
              <a:ext cx="2592288" cy="8031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100" dirty="0" smtClean="0"/>
                <a:t>p-substrate</a:t>
              </a:r>
              <a:endParaRPr lang="en-US" sz="11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419363" y="2625879"/>
              <a:ext cx="1872208" cy="43204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100" dirty="0" smtClean="0"/>
                <a:t>Deep n-well</a:t>
              </a:r>
              <a:endParaRPr lang="en-US" sz="1100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31331" y="2627487"/>
              <a:ext cx="144016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700" b="1" dirty="0" smtClean="0"/>
                <a:t>P+</a:t>
              </a:r>
              <a:endParaRPr lang="en-US" sz="2000" b="1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707395" y="2627487"/>
              <a:ext cx="1440160" cy="214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 smtClean="0"/>
                <a:t>         p-well</a:t>
              </a:r>
              <a:endParaRPr lang="en-US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1563379" y="2409855"/>
              <a:ext cx="216024" cy="0"/>
            </a:xfrm>
            <a:prstGeom prst="line">
              <a:avLst/>
            </a:prstGeom>
            <a:ln w="28575" cap="rnd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1563379" y="2409855"/>
              <a:ext cx="0" cy="216024"/>
            </a:xfrm>
            <a:prstGeom prst="line">
              <a:avLst/>
            </a:prstGeom>
            <a:ln w="285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432361" y="2132856"/>
              <a:ext cx="10116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Charge signal</a:t>
              </a:r>
              <a:endParaRPr lang="en-US" sz="1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31121" y="2348880"/>
              <a:ext cx="16104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Electronics (full CMOS)</a:t>
              </a:r>
              <a:endParaRPr lang="en-US" sz="1200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429786" y="2627487"/>
              <a:ext cx="144016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700" b="1" dirty="0" smtClean="0"/>
                <a:t>P+</a:t>
              </a:r>
              <a:endParaRPr lang="en-US" sz="2000" b="1" dirty="0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2211451" y="2599115"/>
              <a:ext cx="276962" cy="82219"/>
              <a:chOff x="1403648" y="1530028"/>
              <a:chExt cx="276962" cy="82219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80" name="Straight Connector 79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1851411" y="2599115"/>
              <a:ext cx="276962" cy="82219"/>
              <a:chOff x="1403648" y="1530028"/>
              <a:chExt cx="276962" cy="82219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2549264" y="2625878"/>
              <a:ext cx="447614" cy="15344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n-US" sz="800" dirty="0" err="1" smtClean="0"/>
                <a:t>nw</a:t>
              </a:r>
              <a:endParaRPr lang="en-US" sz="800" dirty="0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2613030" y="2599115"/>
              <a:ext cx="276962" cy="82219"/>
              <a:chOff x="1403648" y="1530028"/>
              <a:chExt cx="276962" cy="82219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Group 80"/>
          <p:cNvGrpSpPr/>
          <p:nvPr/>
        </p:nvGrpSpPr>
        <p:grpSpPr>
          <a:xfrm>
            <a:off x="754854" y="3161697"/>
            <a:ext cx="2902746" cy="1589276"/>
            <a:chOff x="5292080" y="2132856"/>
            <a:chExt cx="2592288" cy="1296144"/>
          </a:xfrm>
        </p:grpSpPr>
        <p:sp>
          <p:nvSpPr>
            <p:cNvPr id="82" name="Rectangle 81"/>
            <p:cNvSpPr/>
            <p:nvPr/>
          </p:nvSpPr>
          <p:spPr>
            <a:xfrm>
              <a:off x="5292080" y="2625879"/>
              <a:ext cx="2592288" cy="8031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100" dirty="0" smtClean="0"/>
                <a:t>p-substrate</a:t>
              </a:r>
              <a:endParaRPr lang="en-US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364088" y="2627487"/>
              <a:ext cx="144016" cy="21602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700" b="1" dirty="0" smtClean="0"/>
                <a:t>n+</a:t>
              </a:r>
              <a:endParaRPr lang="en-US" sz="2000" b="1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724128" y="2627487"/>
              <a:ext cx="1728192" cy="214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 smtClean="0"/>
                <a:t>            p-well</a:t>
              </a:r>
              <a:endParaRPr lang="en-US" dirty="0"/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5436096" y="2409855"/>
              <a:ext cx="216024" cy="0"/>
            </a:xfrm>
            <a:prstGeom prst="line">
              <a:avLst/>
            </a:prstGeom>
            <a:ln w="28575" cap="rnd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5436096" y="2409855"/>
              <a:ext cx="0" cy="216024"/>
            </a:xfrm>
            <a:prstGeom prst="line">
              <a:avLst/>
            </a:prstGeom>
            <a:ln w="285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5305078" y="2132856"/>
              <a:ext cx="10116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Charge signal</a:t>
              </a:r>
              <a:endParaRPr lang="en-US" sz="12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963878" y="2348880"/>
              <a:ext cx="16104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Electronics (full CMOS)</a:t>
              </a:r>
              <a:endParaRPr lang="en-US" sz="1200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662543" y="2627487"/>
              <a:ext cx="144016" cy="21602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700" b="1" dirty="0"/>
                <a:t>n</a:t>
              </a:r>
              <a:r>
                <a:rPr lang="en-US" sz="700" b="1" dirty="0" smtClean="0"/>
                <a:t>+</a:t>
              </a:r>
              <a:endParaRPr lang="en-US" sz="2000" b="1" dirty="0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6444208" y="2599115"/>
              <a:ext cx="276962" cy="82219"/>
              <a:chOff x="1403648" y="1530028"/>
              <a:chExt cx="276962" cy="82219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/>
            <p:cNvGrpSpPr/>
            <p:nvPr/>
          </p:nvGrpSpPr>
          <p:grpSpPr>
            <a:xfrm>
              <a:off x="6084168" y="2599115"/>
              <a:ext cx="276962" cy="82219"/>
              <a:chOff x="1403648" y="1530028"/>
              <a:chExt cx="276962" cy="82219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Rectangle 91"/>
            <p:cNvSpPr/>
            <p:nvPr/>
          </p:nvSpPr>
          <p:spPr>
            <a:xfrm>
              <a:off x="6769098" y="2643594"/>
              <a:ext cx="447614" cy="19991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/>
              <a:r>
                <a:rPr lang="en-US" sz="1000" dirty="0" err="1" smtClean="0"/>
                <a:t>nw</a:t>
              </a:r>
              <a:endParaRPr lang="en-US" sz="1000" dirty="0"/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6845787" y="2599115"/>
              <a:ext cx="276962" cy="82219"/>
              <a:chOff x="1403648" y="1530028"/>
              <a:chExt cx="276962" cy="82219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1403648" y="1556792"/>
                <a:ext cx="86762" cy="554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1593848" y="1556791"/>
                <a:ext cx="86762" cy="554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>
                <a:off x="1490410" y="1530028"/>
                <a:ext cx="103438" cy="0"/>
              </a:xfrm>
              <a:prstGeom prst="line">
                <a:avLst/>
              </a:prstGeom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94" name="Rectangle 93"/>
            <p:cNvSpPr/>
            <p:nvPr/>
          </p:nvSpPr>
          <p:spPr>
            <a:xfrm>
              <a:off x="6634408" y="2843809"/>
              <a:ext cx="745903" cy="1531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deep p-well</a:t>
              </a:r>
              <a:endParaRPr lang="en-US" sz="1600" dirty="0"/>
            </a:p>
          </p:txBody>
        </p:sp>
      </p:grpSp>
      <p:sp>
        <p:nvSpPr>
          <p:cNvPr id="104" name="Content Placeholder 3"/>
          <p:cNvSpPr txBox="1">
            <a:spLocks/>
          </p:cNvSpPr>
          <p:nvPr/>
        </p:nvSpPr>
        <p:spPr>
          <a:xfrm>
            <a:off x="4419600" y="4806117"/>
            <a:ext cx="4038600" cy="159189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600" kern="0" dirty="0" smtClean="0"/>
              <a:t>Electronics </a:t>
            </a:r>
            <a:r>
              <a:rPr lang="en-US" sz="1600" b="1" kern="0" dirty="0" smtClean="0"/>
              <a:t>inside</a:t>
            </a:r>
            <a:r>
              <a:rPr lang="en-US" sz="1600" kern="0" dirty="0" smtClean="0"/>
              <a:t> charge collection well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kern="0" dirty="0" smtClean="0"/>
              <a:t>Collection node with </a:t>
            </a:r>
            <a:r>
              <a:rPr lang="en-US" sz="1400" b="1" kern="0" dirty="0" smtClean="0"/>
              <a:t>large fill factor </a:t>
            </a:r>
            <a:r>
              <a:rPr lang="en-US" sz="1400" kern="0" dirty="0" smtClean="0">
                <a:sym typeface="Wingdings" panose="05000000000000000000" pitchFamily="2" charset="2"/>
              </a:rPr>
              <a:t></a:t>
            </a:r>
            <a:r>
              <a:rPr lang="en-US" sz="1400" kern="0" dirty="0" smtClean="0"/>
              <a:t> rad. hard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kern="0" dirty="0" smtClean="0"/>
              <a:t>Large sensor capacitance (DNW/PW junction!) </a:t>
            </a:r>
            <a:r>
              <a:rPr lang="en-US" sz="1400" kern="0" dirty="0" smtClean="0">
                <a:sym typeface="Wingdings" panose="05000000000000000000" pitchFamily="2" charset="2"/>
              </a:rPr>
              <a:t> x-talk, noise &amp; speed (power) penalties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kern="0" dirty="0" smtClean="0"/>
              <a:t>Full CMOS with isolation between NW and DNW </a:t>
            </a:r>
          </a:p>
        </p:txBody>
      </p:sp>
      <p:sp>
        <p:nvSpPr>
          <p:cNvPr id="105" name="Content Placeholder 4"/>
          <p:cNvSpPr txBox="1">
            <a:spLocks/>
          </p:cNvSpPr>
          <p:nvPr/>
        </p:nvSpPr>
        <p:spPr>
          <a:xfrm>
            <a:off x="533400" y="4835482"/>
            <a:ext cx="4038600" cy="159189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600" kern="0" dirty="0" smtClean="0"/>
              <a:t>Electronics </a:t>
            </a:r>
            <a:r>
              <a:rPr lang="en-US" sz="1600" b="1" kern="0" dirty="0" smtClean="0"/>
              <a:t>outside</a:t>
            </a:r>
            <a:r>
              <a:rPr lang="en-US" sz="1600" kern="0" dirty="0" smtClean="0"/>
              <a:t> charge collection well</a:t>
            </a:r>
          </a:p>
          <a:p>
            <a:pPr indent="-285750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Very </a:t>
            </a:r>
            <a:r>
              <a:rPr lang="en-US" sz="1400" b="1" kern="0" dirty="0" smtClean="0"/>
              <a:t>small sensor capacitance </a:t>
            </a:r>
            <a:r>
              <a:rPr lang="en-US" sz="1400" kern="0" dirty="0" smtClean="0">
                <a:sym typeface="Wingdings" panose="05000000000000000000" pitchFamily="2" charset="2"/>
              </a:rPr>
              <a:t> low power</a:t>
            </a:r>
            <a:endParaRPr lang="en-US" sz="1400" kern="0" dirty="0" smtClean="0"/>
          </a:p>
          <a:p>
            <a:pPr indent="-285750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Potentially less rad. hard (longer drift lengths)</a:t>
            </a:r>
          </a:p>
          <a:p>
            <a:pPr indent="-285750">
              <a:buFont typeface="Wingdings" panose="05000000000000000000" pitchFamily="2" charset="2"/>
              <a:buChar char="§"/>
            </a:pPr>
            <a:r>
              <a:rPr lang="en-US" sz="1400" kern="0" dirty="0" smtClean="0"/>
              <a:t>Full CMOS with additional deep-p implant</a:t>
            </a:r>
            <a:endParaRPr lang="en-US" sz="1400" kern="0" dirty="0"/>
          </a:p>
        </p:txBody>
      </p:sp>
    </p:spTree>
    <p:extLst>
      <p:ext uri="{BB962C8B-B14F-4D97-AF65-F5344CB8AC3E}">
        <p14:creationId xmlns:p14="http://schemas.microsoft.com/office/powerpoint/2010/main" val="404079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>
                <a:latin typeface="+mj-lt"/>
              </a:rPr>
              <a:t>Monolithic Pixel Sensors on HV-CMOS process</a:t>
            </a:r>
            <a:endParaRPr lang="en-GB" sz="800" noProof="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093" y="1619250"/>
            <a:ext cx="4016907" cy="22669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478893" y="4419600"/>
            <a:ext cx="3810000" cy="343854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Parameters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609600" y="4844534"/>
            <a:ext cx="269535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Depletion (small)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Low leakage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Possible high resolution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Limited use of PMOS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3"/>
          <a:stretch/>
        </p:blipFill>
        <p:spPr bwMode="auto">
          <a:xfrm>
            <a:off x="4495800" y="1371600"/>
            <a:ext cx="3942287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956226" y="6096000"/>
            <a:ext cx="813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i="1" dirty="0" smtClean="0"/>
              <a:t>I. Peric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8173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CCPD + FE-I4 (HV2FEI4)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48" t="16480"/>
          <a:stretch/>
        </p:blipFill>
        <p:spPr bwMode="auto">
          <a:xfrm>
            <a:off x="5105400" y="1905000"/>
            <a:ext cx="303298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3705225"/>
            <a:ext cx="3657600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98"/>
          <a:stretch/>
        </p:blipFill>
        <p:spPr bwMode="auto">
          <a:xfrm>
            <a:off x="838200" y="1724025"/>
            <a:ext cx="2842802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 rot="11967509">
            <a:off x="3716211" y="5344775"/>
            <a:ext cx="533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19600" y="5377934"/>
            <a:ext cx="1824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An active sensor!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895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3T MAPS on standard CMOS process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3886200" cy="163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52600"/>
            <a:ext cx="3124200" cy="332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533400" y="3581400"/>
            <a:ext cx="3624553" cy="334108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l-PL" sz="2000" dirty="0" smtClean="0"/>
              <a:t>Parameters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6653836" y="5029200"/>
            <a:ext cx="134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i="1" dirty="0" smtClean="0"/>
              <a:t>A</a:t>
            </a:r>
            <a:r>
              <a:rPr lang="pl-PL" i="1" dirty="0"/>
              <a:t>. Mekkaoui</a:t>
            </a:r>
            <a:endParaRPr lang="en-US" i="1" dirty="0"/>
          </a:p>
        </p:txBody>
      </p:sp>
      <p:sp>
        <p:nvSpPr>
          <p:cNvPr id="9" name="Rectangle 8"/>
          <p:cNvSpPr/>
          <p:nvPr/>
        </p:nvSpPr>
        <p:spPr>
          <a:xfrm>
            <a:off x="609600" y="4038600"/>
            <a:ext cx="2695353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Depletion (small)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Low leakage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Possible high resolution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Full CMOS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High capacitance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Low breakdown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48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Monolithic technology requirements for LHC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1000" y="1909783"/>
            <a:ext cx="7772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dirty="0"/>
              <a:t>High-resistive substrate  (&gt;1kOhm-cm)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dirty="0"/>
              <a:t>Isolated PMOS and NMOS transistors  </a:t>
            </a:r>
            <a:r>
              <a:rPr lang="en-GB" sz="2000" b="1" dirty="0" smtClean="0"/>
              <a:t>(deep n-well/p-well)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dirty="0" smtClean="0"/>
              <a:t>Good breakdown performance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dirty="0" smtClean="0"/>
              <a:t>Thinning </a:t>
            </a:r>
            <a:endParaRPr lang="en-GB" sz="2000" b="1" dirty="0"/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dirty="0"/>
              <a:t>Backside implantation and implant activation </a:t>
            </a:r>
            <a:endParaRPr lang="en-GB" sz="2000" b="1" dirty="0" smtClean="0"/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dirty="0" smtClean="0"/>
              <a:t>Backside </a:t>
            </a:r>
            <a:r>
              <a:rPr lang="en-GB" sz="2000" b="1" dirty="0"/>
              <a:t>metallization (if needed)</a:t>
            </a:r>
          </a:p>
        </p:txBody>
      </p:sp>
    </p:spTree>
    <p:extLst>
      <p:ext uri="{BB962C8B-B14F-4D97-AF65-F5344CB8AC3E}">
        <p14:creationId xmlns:p14="http://schemas.microsoft.com/office/powerpoint/2010/main" val="42605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Simple device cross-section</a:t>
            </a:r>
            <a:endParaRPr lang="en-GB" noProof="0" dirty="0"/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304800" y="5029200"/>
            <a:ext cx="3931920" cy="128016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85750" indent="-285750">
              <a:buFont typeface="Wingdings" pitchFamily="2" charset="2"/>
              <a:buChar char="§"/>
            </a:pPr>
            <a:r>
              <a:rPr lang="en-US" sz="1800" dirty="0" smtClean="0"/>
              <a:t>High signal (full depletion possible)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dirty="0" smtClean="0"/>
              <a:t>Fast (collection by drift)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dirty="0" smtClean="0"/>
              <a:t>Small pixels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sz="1800" dirty="0"/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4419600" y="5029200"/>
            <a:ext cx="3931920" cy="127711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 baseline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pitchFamily="2" charset="2"/>
              <a:buChar char="§"/>
            </a:pPr>
            <a:r>
              <a:rPr lang="en-US" sz="1800" dirty="0" smtClean="0">
                <a:latin typeface="+mn-lt"/>
              </a:rPr>
              <a:t>Only </a:t>
            </a:r>
            <a:r>
              <a:rPr lang="en-US" sz="1800" dirty="0">
                <a:latin typeface="+mn-lt"/>
              </a:rPr>
              <a:t>N</a:t>
            </a:r>
            <a:r>
              <a:rPr lang="en-US" sz="1800" dirty="0" smtClean="0">
                <a:latin typeface="+mn-lt"/>
              </a:rPr>
              <a:t>MOS in active area</a:t>
            </a:r>
            <a:endParaRPr lang="pl-PL" sz="1800" dirty="0" smtClean="0">
              <a:latin typeface="+mn-lt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pl-PL" sz="1800" dirty="0" smtClean="0">
                <a:latin typeface="+mn-lt"/>
              </a:rPr>
              <a:t>Input capacitnce dominated by deep-nwell tp pwell capacitance</a:t>
            </a:r>
            <a:endParaRPr lang="en-US" sz="1800" dirty="0" smtClean="0">
              <a:latin typeface="+mn-lt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04800" y="4572000"/>
            <a:ext cx="3931920" cy="3810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Pros</a:t>
            </a:r>
            <a:endParaRPr lang="en-US" sz="2000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419600" y="4572000"/>
            <a:ext cx="3931920" cy="3810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Cons</a:t>
            </a:r>
            <a:endParaRPr lang="en-US" sz="2000" dirty="0">
              <a:sym typeface="Wingdings" pitchFamily="2" charset="2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37</a:t>
            </a:fld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00125"/>
            <a:ext cx="6705600" cy="3523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2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Electrostatic Potential (HV)</a:t>
            </a:r>
            <a:endParaRPr lang="en-GB" noProof="0" dirty="0"/>
          </a:p>
        </p:txBody>
      </p:sp>
      <p:pic>
        <p:nvPicPr>
          <p:cNvPr id="4" name="bv_ep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855" t="9516" r="2376" b="1081"/>
          <a:stretch/>
        </p:blipFill>
        <p:spPr>
          <a:xfrm>
            <a:off x="412062" y="1658687"/>
            <a:ext cx="3902049" cy="40563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51738"/>
            <a:ext cx="3884516" cy="351694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3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Charge Collections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3952875" cy="4343400"/>
          </a:xfrm>
          <a:prstGeom prst="rect">
            <a:avLst/>
          </a:prstGeom>
        </p:spPr>
      </p:pic>
      <p:pic>
        <p:nvPicPr>
          <p:cNvPr id="8" name="charg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500" t="9149" r="6750" b="2128"/>
          <a:stretch/>
        </p:blipFill>
        <p:spPr>
          <a:xfrm>
            <a:off x="4552950" y="1590674"/>
            <a:ext cx="3533775" cy="39719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5" t="60441" r="6948" b="7390"/>
          <a:stretch/>
        </p:blipFill>
        <p:spPr>
          <a:xfrm>
            <a:off x="7315200" y="4343400"/>
            <a:ext cx="1150620" cy="1737360"/>
          </a:xfrm>
          <a:prstGeom prst="rect">
            <a:avLst/>
          </a:prstGeom>
        </p:spPr>
      </p:pic>
      <p:sp>
        <p:nvSpPr>
          <p:cNvPr id="10" name="Text Placeholder 2"/>
          <p:cNvSpPr txBox="1">
            <a:spLocks/>
          </p:cNvSpPr>
          <p:nvPr/>
        </p:nvSpPr>
        <p:spPr>
          <a:xfrm>
            <a:off x="4457700" y="1356360"/>
            <a:ext cx="3931920" cy="24384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1800" dirty="0" smtClean="0"/>
              <a:t>Electron Density @ 200V (no radiation)</a:t>
            </a:r>
            <a:endParaRPr lang="en-US" sz="1800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04800" y="1356360"/>
            <a:ext cx="3931920" cy="24384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1800" dirty="0" smtClean="0"/>
              <a:t>Current on collecting electrode @200V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036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Moore's law in HEP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914400"/>
            <a:ext cx="4152488" cy="2778337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414371"/>
              </p:ext>
            </p:extLst>
          </p:nvPr>
        </p:nvGraphicFramePr>
        <p:xfrm>
          <a:off x="685800" y="3810000"/>
          <a:ext cx="7162800" cy="2521199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646698"/>
                <a:gridCol w="1248902"/>
                <a:gridCol w="1149086"/>
                <a:gridCol w="1092388"/>
                <a:gridCol w="1012863"/>
                <a:gridCol w="1012863"/>
              </a:tblGrid>
              <a:tr h="318369">
                <a:tc>
                  <a:txBody>
                    <a:bodyPr/>
                    <a:lstStyle/>
                    <a:p>
                      <a:pPr algn="just" fontAlgn="ctr"/>
                      <a:r>
                        <a:rPr lang="en-AU" sz="1400" u="none" strike="noStrike" dirty="0">
                          <a:effectLst/>
                        </a:rPr>
                        <a:t>Name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400" u="none" strike="noStrike" dirty="0">
                          <a:effectLst/>
                        </a:rPr>
                        <a:t>D-OMEGA </a:t>
                      </a:r>
                      <a:r>
                        <a:rPr lang="en-AU" sz="1400" u="none" strike="noStrike" dirty="0" smtClean="0">
                          <a:effectLst/>
                        </a:rPr>
                        <a:t>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400" u="none" strike="noStrike" dirty="0" smtClean="0">
                          <a:effectLst/>
                        </a:rPr>
                        <a:t>LHC1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400" u="none" strike="noStrike" dirty="0" smtClean="0">
                          <a:effectLst/>
                        </a:rPr>
                        <a:t>FE-I3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400" u="none" strike="noStrike" dirty="0" smtClean="0">
                          <a:effectLst/>
                        </a:rPr>
                        <a:t>FE-I4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FE-I5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</a:tr>
              <a:tr h="365509">
                <a:tc>
                  <a:txBody>
                    <a:bodyPr/>
                    <a:lstStyle/>
                    <a:p>
                      <a:pPr algn="just" fontAlgn="ctr"/>
                      <a:r>
                        <a:rPr lang="en-AU" sz="1400" u="none" strike="noStrike" dirty="0">
                          <a:effectLst/>
                        </a:rPr>
                        <a:t>Year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</a:rPr>
                        <a:t>1991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 smtClean="0">
                          <a:effectLst/>
                        </a:rPr>
                        <a:t>~1996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 smtClean="0">
                          <a:effectLst/>
                        </a:rPr>
                        <a:t>~2005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 smtClean="0">
                          <a:effectLst/>
                        </a:rPr>
                        <a:t>~2011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???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</a:tr>
              <a:tr h="365509">
                <a:tc>
                  <a:txBody>
                    <a:bodyPr/>
                    <a:lstStyle/>
                    <a:p>
                      <a:pPr algn="just" fontAlgn="ctr"/>
                      <a:r>
                        <a:rPr lang="en-AU" sz="1400" u="none" strike="noStrike" dirty="0">
                          <a:effectLst/>
                        </a:rPr>
                        <a:t>Technology Node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</a:rPr>
                        <a:t>3 </a:t>
                      </a:r>
                      <a:r>
                        <a:rPr lang="en-AU" sz="1200" u="none" strike="noStrike" dirty="0" smtClean="0">
                          <a:effectLst/>
                        </a:rPr>
                        <a:t>µm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 smtClean="0">
                          <a:effectLst/>
                        </a:rPr>
                        <a:t>1µ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</a:rPr>
                        <a:t>0.25 </a:t>
                      </a:r>
                      <a:r>
                        <a:rPr lang="en-AU" sz="1200" u="none" strike="noStrike" dirty="0" smtClean="0">
                          <a:effectLst/>
                        </a:rPr>
                        <a:t>µm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</a:rPr>
                        <a:t>0.13 </a:t>
                      </a:r>
                      <a:r>
                        <a:rPr lang="en-AU" sz="1200" u="none" strike="noStrike" dirty="0" smtClean="0">
                          <a:effectLst/>
                        </a:rPr>
                        <a:t>µm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65 nm??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</a:tr>
              <a:tr h="365509">
                <a:tc>
                  <a:txBody>
                    <a:bodyPr/>
                    <a:lstStyle/>
                    <a:p>
                      <a:pPr algn="just" fontAlgn="ctr"/>
                      <a:r>
                        <a:rPr lang="en-AU" sz="1400" u="none" strike="noStrike" dirty="0">
                          <a:effectLst/>
                        </a:rPr>
                        <a:t>Chip size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</a:rPr>
                        <a:t>8.3x6.6 </a:t>
                      </a:r>
                      <a:r>
                        <a:rPr lang="en-AU" sz="1200" u="none" strike="noStrike" dirty="0" smtClean="0">
                          <a:effectLst/>
                        </a:rPr>
                        <a:t>mm</a:t>
                      </a:r>
                      <a:r>
                        <a:rPr lang="en-AU" sz="1200" u="none" strike="noStrike" baseline="30000" dirty="0" smtClean="0">
                          <a:effectLst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u="none" strike="noStrike" dirty="0">
                          <a:effectLst/>
                        </a:rPr>
                        <a:t>8x6.35 </a:t>
                      </a:r>
                      <a:r>
                        <a:rPr lang="en-AU" sz="1200" u="none" strike="noStrike" dirty="0" smtClean="0">
                          <a:effectLst/>
                        </a:rPr>
                        <a:t>mm</a:t>
                      </a:r>
                      <a:r>
                        <a:rPr lang="en-AU" sz="1200" u="none" strike="noStrike" baseline="30000" dirty="0" smtClean="0">
                          <a:effectLst/>
                        </a:rPr>
                        <a:t>2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u="none" strike="noStrike" dirty="0">
                          <a:effectLst/>
                        </a:rPr>
                        <a:t>10.8x7.6 </a:t>
                      </a:r>
                      <a:r>
                        <a:rPr lang="en-AU" sz="1200" u="none" strike="noStrike" dirty="0" smtClean="0">
                          <a:effectLst/>
                        </a:rPr>
                        <a:t>mm</a:t>
                      </a:r>
                      <a:r>
                        <a:rPr lang="en-AU" sz="1200" u="none" strike="noStrike" baseline="30000" dirty="0" smtClean="0">
                          <a:effectLst/>
                        </a:rPr>
                        <a:t>2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u="none" strike="noStrike" dirty="0">
                          <a:effectLst/>
                        </a:rPr>
                        <a:t>10.2x19 </a:t>
                      </a:r>
                      <a:r>
                        <a:rPr lang="en-AU" sz="1200" u="none" strike="noStrike" dirty="0" smtClean="0">
                          <a:effectLst/>
                        </a:rPr>
                        <a:t>mm</a:t>
                      </a:r>
                      <a:r>
                        <a:rPr lang="en-AU" sz="1200" u="none" strike="noStrike" baseline="30000" dirty="0" smtClean="0">
                          <a:effectLst/>
                        </a:rPr>
                        <a:t>2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 smtClean="0">
                          <a:effectLst/>
                        </a:rPr>
                        <a:t>???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</a:tr>
              <a:tr h="365509">
                <a:tc>
                  <a:txBody>
                    <a:bodyPr/>
                    <a:lstStyle/>
                    <a:p>
                      <a:pPr algn="just" fontAlgn="ctr"/>
                      <a:r>
                        <a:rPr lang="en-AU" sz="1400" u="none" strike="noStrike" dirty="0">
                          <a:effectLst/>
                        </a:rPr>
                        <a:t>Pixel size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u="none" strike="noStrike" dirty="0" smtClean="0">
                          <a:effectLst/>
                        </a:rPr>
                        <a:t>75x500 µm</a:t>
                      </a:r>
                      <a:r>
                        <a:rPr lang="en-AU" sz="1200" u="none" strike="noStrike" baseline="30000" dirty="0" smtClean="0">
                          <a:effectLst/>
                        </a:rPr>
                        <a:t>2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u="none" strike="noStrike" dirty="0">
                          <a:effectLst/>
                        </a:rPr>
                        <a:t>50x500 </a:t>
                      </a:r>
                      <a:r>
                        <a:rPr lang="en-AU" sz="1200" u="none" strike="noStrike" dirty="0" smtClean="0">
                          <a:effectLst/>
                        </a:rPr>
                        <a:t>µm</a:t>
                      </a:r>
                      <a:r>
                        <a:rPr lang="en-AU" sz="1200" u="none" strike="noStrike" baseline="30000" dirty="0" smtClean="0">
                          <a:effectLst/>
                        </a:rPr>
                        <a:t>2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u="none" strike="noStrike" dirty="0">
                          <a:effectLst/>
                        </a:rPr>
                        <a:t>50x400 </a:t>
                      </a:r>
                      <a:r>
                        <a:rPr lang="en-AU" sz="1200" u="none" strike="noStrike" dirty="0" smtClean="0">
                          <a:effectLst/>
                        </a:rPr>
                        <a:t>µm</a:t>
                      </a:r>
                      <a:r>
                        <a:rPr lang="en-AU" sz="1200" u="none" strike="noStrike" baseline="30000" dirty="0" smtClean="0">
                          <a:effectLst/>
                        </a:rPr>
                        <a:t>2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u="none" strike="noStrike" dirty="0">
                          <a:effectLst/>
                        </a:rPr>
                        <a:t>50x250 </a:t>
                      </a:r>
                      <a:r>
                        <a:rPr lang="en-AU" sz="1200" u="none" strike="noStrike" dirty="0" smtClean="0">
                          <a:effectLst/>
                        </a:rPr>
                        <a:t>µm</a:t>
                      </a:r>
                      <a:r>
                        <a:rPr lang="en-AU" sz="1200" u="none" strike="noStrike" baseline="30000" dirty="0" smtClean="0">
                          <a:effectLst/>
                        </a:rPr>
                        <a:t>2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u="none" strike="noStrike" dirty="0" smtClean="0">
                          <a:effectLst/>
                        </a:rPr>
                        <a:t>25x100 µm</a:t>
                      </a:r>
                      <a:r>
                        <a:rPr lang="en-AU" sz="1200" u="none" strike="noStrike" baseline="30000" dirty="0" smtClean="0">
                          <a:effectLst/>
                        </a:rPr>
                        <a:t>2 ??</a:t>
                      </a:r>
                      <a:endParaRPr lang="en-AU" sz="1200" b="0" i="0" u="none" strike="noStrike" baseline="30000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</a:tr>
              <a:tr h="365509">
                <a:tc>
                  <a:txBody>
                    <a:bodyPr/>
                    <a:lstStyle/>
                    <a:p>
                      <a:pPr algn="just" fontAlgn="ctr"/>
                      <a:r>
                        <a:rPr lang="en-AU" sz="1400" u="none" strike="noStrike" dirty="0">
                          <a:effectLst/>
                        </a:rPr>
                        <a:t>Pixel array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</a:rPr>
                        <a:t>16x63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</a:rPr>
                        <a:t>16x127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</a:rPr>
                        <a:t>18x160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</a:rPr>
                        <a:t>80x336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 smtClean="0">
                          <a:effectLst/>
                        </a:rPr>
                        <a:t>???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</a:tr>
              <a:tr h="365509">
                <a:tc>
                  <a:txBody>
                    <a:bodyPr/>
                    <a:lstStyle/>
                    <a:p>
                      <a:pPr algn="just" fontAlgn="ctr"/>
                      <a:r>
                        <a:rPr lang="en-AU" sz="1400" u="none" strike="noStrike" dirty="0">
                          <a:effectLst/>
                        </a:rPr>
                        <a:t>Transistor count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 smtClean="0">
                          <a:effectLst/>
                        </a:rPr>
                        <a:t>???</a:t>
                      </a:r>
                      <a:r>
                        <a:rPr lang="en-AU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</a:rPr>
                        <a:t>800k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</a:rPr>
                        <a:t>3.5M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</a:rPr>
                        <a:t>80M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 smtClean="0">
                          <a:effectLst/>
                        </a:rPr>
                        <a:t>???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9999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71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Charge Collections Efficiency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06533"/>
              </p:ext>
            </p:extLst>
          </p:nvPr>
        </p:nvGraphicFramePr>
        <p:xfrm>
          <a:off x="609600" y="4648200"/>
          <a:ext cx="6400799" cy="18288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905000"/>
                <a:gridCol w="1828800"/>
                <a:gridCol w="266699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/>
                        <a:t>Fluence (N</a:t>
                      </a:r>
                      <a:r>
                        <a:rPr lang="pl-PL" sz="1400" baseline="-25000" dirty="0" smtClean="0"/>
                        <a:t>eq</a:t>
                      </a:r>
                      <a:r>
                        <a:rPr lang="pl-PL" sz="1400" dirty="0" smtClean="0"/>
                        <a:t>/cm</a:t>
                      </a:r>
                      <a:r>
                        <a:rPr lang="pl-PL" sz="1400" baseline="30000" dirty="0" smtClean="0"/>
                        <a:t>2</a:t>
                      </a:r>
                      <a:r>
                        <a:rPr lang="pl-PL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Back Voltage [V]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CCE [%]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100/200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100</a:t>
                      </a:r>
                      <a:endParaRPr lang="en-US" sz="14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1e14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96</a:t>
                      </a:r>
                      <a:endParaRPr lang="en-US" sz="14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1e14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97</a:t>
                      </a:r>
                      <a:endParaRPr lang="en-US" sz="14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1e15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75</a:t>
                      </a:r>
                      <a:endParaRPr lang="en-US" sz="14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 smtClean="0"/>
                        <a:t>1e15</a:t>
                      </a:r>
                      <a:endParaRPr 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80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38200"/>
            <a:ext cx="822960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36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ESPROS Photonic CMOS™ Process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7005638" cy="252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341019" y="5181600"/>
            <a:ext cx="4080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There is more to this in this technology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5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EPCB01 - overview</a:t>
            </a:r>
            <a:endParaRPr lang="en-GB" noProof="0" dirty="0"/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0" y="989067"/>
            <a:ext cx="7125529" cy="20790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pic>
        <p:nvPicPr>
          <p:cNvPr id="2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9" y="1143000"/>
            <a:ext cx="4267201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2971800" y="1828800"/>
            <a:ext cx="2743200" cy="2057400"/>
          </a:xfrm>
          <a:prstGeom prst="rect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cxnSp>
        <p:nvCxnSpPr>
          <p:cNvPr id="26" name="Straight Arrow Connector 5"/>
          <p:cNvCxnSpPr>
            <a:cxnSpLocks noChangeShapeType="1"/>
          </p:cNvCxnSpPr>
          <p:nvPr/>
        </p:nvCxnSpPr>
        <p:spPr bwMode="auto">
          <a:xfrm>
            <a:off x="952161" y="2362200"/>
            <a:ext cx="1943439" cy="0"/>
          </a:xfrm>
          <a:prstGeom prst="straightConnector1">
            <a:avLst/>
          </a:prstGeom>
          <a:noFill/>
          <a:ln w="4445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354217" y="2023646"/>
            <a:ext cx="17333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dirty="0" smtClean="0"/>
              <a:t>DMAPS </a:t>
            </a:r>
            <a:r>
              <a:rPr lang="en-US" sz="1600" dirty="0"/>
              <a:t>pixels</a:t>
            </a:r>
            <a:endParaRPr lang="en-US" altLang="en-US" sz="1600" dirty="0">
              <a:latin typeface="Calibri" pitchFamily="34" charset="0"/>
            </a:endParaRPr>
          </a:p>
        </p:txBody>
      </p:sp>
      <p:cxnSp>
        <p:nvCxnSpPr>
          <p:cNvPr id="28" name="Straight Arrow Connector 13"/>
          <p:cNvCxnSpPr>
            <a:cxnSpLocks noChangeShapeType="1"/>
          </p:cNvCxnSpPr>
          <p:nvPr/>
        </p:nvCxnSpPr>
        <p:spPr bwMode="auto">
          <a:xfrm>
            <a:off x="855651" y="4267200"/>
            <a:ext cx="2420949" cy="0"/>
          </a:xfrm>
          <a:prstGeom prst="straightConnector1">
            <a:avLst/>
          </a:prstGeom>
          <a:noFill/>
          <a:ln w="4445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3398838" y="3970695"/>
            <a:ext cx="2011362" cy="601305"/>
          </a:xfrm>
          <a:prstGeom prst="rect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152400" y="3928646"/>
            <a:ext cx="2057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dirty="0"/>
              <a:t>Deep N-well pixels</a:t>
            </a:r>
            <a:endParaRPr lang="en-US" altLang="en-US" sz="1600" dirty="0">
              <a:latin typeface="Calibri" pitchFamily="34" charset="0"/>
            </a:endParaRPr>
          </a:p>
        </p:txBody>
      </p:sp>
      <p:sp>
        <p:nvSpPr>
          <p:cNvPr id="32" name="Rectangle 21"/>
          <p:cNvSpPr>
            <a:spLocks noChangeArrowheads="1"/>
          </p:cNvSpPr>
          <p:nvPr/>
        </p:nvSpPr>
        <p:spPr bwMode="auto">
          <a:xfrm>
            <a:off x="5564597" y="4572000"/>
            <a:ext cx="150403" cy="150941"/>
          </a:xfrm>
          <a:prstGeom prst="rect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cxnSp>
        <p:nvCxnSpPr>
          <p:cNvPr id="35" name="Straight Arrow Connector 24"/>
          <p:cNvCxnSpPr>
            <a:cxnSpLocks noChangeShapeType="1"/>
          </p:cNvCxnSpPr>
          <p:nvPr/>
        </p:nvCxnSpPr>
        <p:spPr bwMode="auto">
          <a:xfrm flipH="1">
            <a:off x="5791201" y="4683125"/>
            <a:ext cx="914399" cy="0"/>
          </a:xfrm>
          <a:prstGeom prst="straightConnector1">
            <a:avLst/>
          </a:prstGeom>
          <a:noFill/>
          <a:ln w="4445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6705600" y="4495800"/>
            <a:ext cx="1981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dirty="0"/>
              <a:t>Transistor array for parameter extraction</a:t>
            </a:r>
            <a:endParaRPr lang="en-US" altLang="en-US" sz="1600" dirty="0">
              <a:latin typeface="Calibri" pitchFamily="34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214671" y="5410200"/>
            <a:ext cx="27383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dirty="0">
                <a:latin typeface="Calibri" pitchFamily="34" charset="0"/>
              </a:rPr>
              <a:t>Chip </a:t>
            </a:r>
            <a:r>
              <a:rPr lang="pl-PL" altLang="en-US" sz="1600" dirty="0" smtClean="0">
                <a:latin typeface="Calibri" pitchFamily="34" charset="0"/>
              </a:rPr>
              <a:t>size: </a:t>
            </a:r>
            <a:r>
              <a:rPr lang="en-US" altLang="en-US" sz="1600" dirty="0" smtClean="0">
                <a:latin typeface="Calibri" pitchFamily="34" charset="0"/>
              </a:rPr>
              <a:t> 1.4×1.4 </a:t>
            </a:r>
            <a:r>
              <a:rPr lang="en-US" altLang="en-US" sz="1600" dirty="0">
                <a:latin typeface="Calibri" pitchFamily="34" charset="0"/>
              </a:rPr>
              <a:t>mm</a:t>
            </a:r>
            <a:r>
              <a:rPr lang="en-US" altLang="en-US" sz="1600" baseline="30000" dirty="0">
                <a:latin typeface="Calibri" pitchFamily="34" charset="0"/>
              </a:rPr>
              <a:t>2</a:t>
            </a:r>
            <a:endParaRPr lang="en-US" altLang="en-US" sz="1600" dirty="0"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400" y="57912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First </a:t>
            </a:r>
            <a:r>
              <a:rPr lang="en-US" b="1" dirty="0" smtClean="0"/>
              <a:t>50um</a:t>
            </a:r>
            <a:r>
              <a:rPr lang="en-US" dirty="0" smtClean="0"/>
              <a:t>, </a:t>
            </a:r>
            <a:r>
              <a:rPr lang="en-US" b="1" dirty="0" smtClean="0"/>
              <a:t>back </a:t>
            </a:r>
            <a:r>
              <a:rPr lang="en-US" b="1" dirty="0"/>
              <a:t>side processed</a:t>
            </a:r>
            <a:r>
              <a:rPr lang="en-US" dirty="0"/>
              <a:t>, </a:t>
            </a:r>
            <a:r>
              <a:rPr lang="en-US" b="1" dirty="0"/>
              <a:t>full CMOS</a:t>
            </a:r>
            <a:r>
              <a:rPr lang="en-US" dirty="0"/>
              <a:t>, </a:t>
            </a:r>
            <a:r>
              <a:rPr lang="en-US" dirty="0" smtClean="0"/>
              <a:t>“</a:t>
            </a:r>
            <a:r>
              <a:rPr lang="en-US" b="1" dirty="0" smtClean="0"/>
              <a:t>fully depleted”</a:t>
            </a:r>
            <a:endParaRPr lang="pl-PL" b="1" dirty="0" smtClean="0"/>
          </a:p>
          <a:p>
            <a:pPr algn="ctr"/>
            <a:r>
              <a:rPr lang="en-US" dirty="0" smtClean="0"/>
              <a:t>(&gt;2kOhm-cm substrate).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EPCB01 - Functional Blocks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66800" y="1066800"/>
            <a:ext cx="5486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Deep N-well </a:t>
            </a:r>
            <a:r>
              <a:rPr lang="en-US" sz="2000" dirty="0" smtClean="0"/>
              <a:t>pixels</a:t>
            </a:r>
            <a:endParaRPr lang="pl-PL" sz="20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3T readout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Analog Output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DMAPS </a:t>
            </a:r>
            <a:r>
              <a:rPr lang="en-US" sz="2000" dirty="0"/>
              <a:t>pixels</a:t>
            </a:r>
            <a:endParaRPr lang="en-US" sz="20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Pixel Charge Sensitive Amplifier (CSA)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continuous discharge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reset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Pixel Comparator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asynchronous</a:t>
            </a:r>
            <a:endParaRPr lang="en-US" sz="2000" dirty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dynamic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/>
              <a:t>Tuning </a:t>
            </a:r>
            <a:r>
              <a:rPr lang="en-US" sz="2000" dirty="0" smtClean="0"/>
              <a:t>DAC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Digital Sift Register Readout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Custom Pads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Transistors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1314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EPCB01 - Test system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5" name="Picture 2" descr="C:\Documents and Settings\mhavranek\Desktop\PI_BONN\TestResults\CMOS_MAPS\Pictures\EPCB01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3890962"/>
            <a:ext cx="2376488" cy="2362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415196"/>
            <a:ext cx="3444875" cy="1556604"/>
          </a:xfrm>
          <a:prstGeom prst="rect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4967288" y="1059595"/>
            <a:ext cx="6858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dirty="0">
                <a:latin typeface="Calibri" pitchFamily="34" charset="0"/>
              </a:rPr>
              <a:t>MIO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330950" y="1059595"/>
            <a:ext cx="7969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latin typeface="Calibri" pitchFamily="34" charset="0"/>
              </a:rPr>
              <a:t>GPAC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7415213" y="1046895"/>
            <a:ext cx="67786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latin typeface="Calibri" pitchFamily="34" charset="0"/>
              </a:rPr>
              <a:t>DUT</a:t>
            </a:r>
          </a:p>
        </p:txBody>
      </p:sp>
      <p:pic>
        <p:nvPicPr>
          <p:cNvPr id="10" name="Picture 5" descr="C:\Documents and Settings\mhavranek\Desktop\PI_BONN\GivenTalks\NEW_TALK\DSC_32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3890962"/>
            <a:ext cx="3116966" cy="1866900"/>
          </a:xfrm>
          <a:prstGeom prst="rect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503363" y="3505200"/>
            <a:ext cx="10271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dirty="0">
                <a:latin typeface="Calibri" pitchFamily="34" charset="0"/>
              </a:rPr>
              <a:t>EPCB01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04800" y="1143000"/>
            <a:ext cx="461168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cs-CZ" sz="1400" dirty="0">
                <a:latin typeface="Calibri" pitchFamily="34" charset="0"/>
              </a:rPr>
              <a:t>FPGA Multi-IO (MIO) board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cs-CZ" sz="1400" dirty="0">
                <a:latin typeface="Calibri" pitchFamily="34" charset="0"/>
              </a:rPr>
              <a:t>General Purpose Analog Card</a:t>
            </a:r>
            <a:r>
              <a:rPr lang="en-US" altLang="cs-CZ" sz="1400" b="0" dirty="0">
                <a:latin typeface="Calibri" pitchFamily="34" charset="0"/>
              </a:rPr>
              <a:t> </a:t>
            </a:r>
            <a:endParaRPr lang="en-US" altLang="cs-CZ" sz="1400" b="0" dirty="0" smtClean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cs-CZ" sz="1400" b="0" dirty="0" smtClean="0">
                <a:latin typeface="Calibri" pitchFamily="34" charset="0"/>
              </a:rPr>
              <a:t>           - universality → can be used for other DUTs</a:t>
            </a:r>
          </a:p>
          <a:p>
            <a:pPr>
              <a:spcBef>
                <a:spcPct val="50000"/>
              </a:spcBef>
            </a:pPr>
            <a:r>
              <a:rPr lang="en-US" altLang="cs-CZ" sz="1400" b="0" dirty="0" smtClean="0">
                <a:latin typeface="Calibri" pitchFamily="34" charset="0"/>
              </a:rPr>
              <a:t>           </a:t>
            </a:r>
            <a:r>
              <a:rPr lang="en-US" altLang="cs-CZ" sz="1400" b="0" dirty="0">
                <a:latin typeface="Calibri" pitchFamily="34" charset="0"/>
              </a:rPr>
              <a:t>- provides bias voltages and currents for DUT</a:t>
            </a:r>
          </a:p>
          <a:p>
            <a:pPr>
              <a:spcBef>
                <a:spcPct val="50000"/>
              </a:spcBef>
            </a:pPr>
            <a:r>
              <a:rPr lang="en-US" altLang="cs-CZ" sz="1400" b="0" dirty="0">
                <a:latin typeface="Calibri" pitchFamily="34" charset="0"/>
              </a:rPr>
              <a:t>           - provides power supply for the DUT</a:t>
            </a:r>
          </a:p>
          <a:p>
            <a:pPr>
              <a:spcBef>
                <a:spcPct val="50000"/>
              </a:spcBef>
            </a:pPr>
            <a:r>
              <a:rPr lang="en-US" altLang="cs-CZ" sz="1400" b="0" dirty="0">
                <a:latin typeface="Calibri" pitchFamily="34" charset="0"/>
              </a:rPr>
              <a:t>           - distributes digital signals from MIO to DUT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cs-CZ" sz="1400" dirty="0">
                <a:latin typeface="Calibri" pitchFamily="34" charset="0"/>
              </a:rPr>
              <a:t>Board carrying DUT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830763" y="3505200"/>
            <a:ext cx="10255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latin typeface="Calibri" pitchFamily="34" charset="0"/>
              </a:rPr>
              <a:t>EPCB01</a:t>
            </a:r>
          </a:p>
        </p:txBody>
      </p:sp>
    </p:spTree>
    <p:extLst>
      <p:ext uri="{BB962C8B-B14F-4D97-AF65-F5344CB8AC3E}">
        <p14:creationId xmlns:p14="http://schemas.microsoft.com/office/powerpoint/2010/main" val="23997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EPCB01 - Pixel Array Readout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00" b="30803"/>
          <a:stretch/>
        </p:blipFill>
        <p:spPr bwMode="auto">
          <a:xfrm>
            <a:off x="4876800" y="2702092"/>
            <a:ext cx="3352800" cy="232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01" y="2849879"/>
            <a:ext cx="4212899" cy="198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800" y="1868269"/>
            <a:ext cx="3810000" cy="6463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CSA- switched reset 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dynamic comparator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400" y="1905000"/>
            <a:ext cx="3581400" cy="6463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CSA – continuous discharge  asynchronous comparator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6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EPCB01 - Pixel Array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>
          <a:xfrm>
            <a:off x="523875" y="6197727"/>
            <a:ext cx="381000" cy="304800"/>
          </a:xfrm>
        </p:spPr>
        <p:txBody>
          <a:bodyPr/>
          <a:lstStyle/>
          <a:p>
            <a:fld id="{256D3EEF-DE4E-429D-8EC4-DDC531AFF587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68313" y="1557338"/>
            <a:ext cx="4140200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0" dirty="0">
                <a:latin typeface="Calibri" pitchFamily="34" charset="0"/>
              </a:rPr>
              <a:t>Pixel size: 40×40 µm</a:t>
            </a:r>
            <a:r>
              <a:rPr lang="en-US" altLang="en-US" sz="2000" b="0" baseline="30000" dirty="0">
                <a:latin typeface="Calibri" pitchFamily="34" charset="0"/>
              </a:rPr>
              <a:t>2</a:t>
            </a:r>
            <a:endParaRPr lang="en-US" altLang="en-US" sz="2000" b="0" dirty="0">
              <a:latin typeface="Calibri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0" dirty="0" smtClean="0">
                <a:latin typeface="Calibri" pitchFamily="34" charset="0"/>
              </a:rPr>
              <a:t>Sensing</a:t>
            </a:r>
            <a:r>
              <a:rPr lang="pl-PL" altLang="en-US" sz="2000" b="0" dirty="0" smtClean="0">
                <a:latin typeface="Calibri" pitchFamily="34" charset="0"/>
              </a:rPr>
              <a:t> </a:t>
            </a:r>
            <a:r>
              <a:rPr lang="en-US" altLang="en-US" sz="2000" b="0" dirty="0" smtClean="0">
                <a:latin typeface="Calibri" pitchFamily="34" charset="0"/>
              </a:rPr>
              <a:t>area</a:t>
            </a:r>
            <a:r>
              <a:rPr lang="en-US" altLang="en-US" sz="2000" b="0" dirty="0">
                <a:latin typeface="Calibri" pitchFamily="34" charset="0"/>
              </a:rPr>
              <a:t>: 20×20 µm</a:t>
            </a:r>
            <a:r>
              <a:rPr lang="en-US" altLang="en-US" sz="2000" b="0" baseline="30000" dirty="0">
                <a:latin typeface="Calibri" pitchFamily="34" charset="0"/>
              </a:rPr>
              <a:t>2</a:t>
            </a:r>
            <a:endParaRPr lang="en-US" altLang="en-US" sz="2000" b="0" dirty="0">
              <a:latin typeface="Calibri" pitchFamily="34" charset="0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4" y="3284538"/>
            <a:ext cx="2693270" cy="2680106"/>
          </a:xfrm>
          <a:prstGeom prst="rect">
            <a:avLst/>
          </a:prstGeom>
          <a:noFill/>
          <a:ln w="38100">
            <a:solidFill>
              <a:srgbClr val="2E2E2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9"/>
          <p:cNvSpPr>
            <a:spLocks noChangeArrowheads="1"/>
          </p:cNvSpPr>
          <p:nvPr/>
        </p:nvSpPr>
        <p:spPr bwMode="auto">
          <a:xfrm>
            <a:off x="2232025" y="4232275"/>
            <a:ext cx="1368425" cy="576263"/>
          </a:xfrm>
          <a:prstGeom prst="roundRect">
            <a:avLst>
              <a:gd name="adj" fmla="val 16667"/>
            </a:avLst>
          </a:prstGeom>
          <a:solidFill>
            <a:srgbClr val="FCD396"/>
          </a:solidFill>
          <a:ln w="50800" algn="ctr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smtClean="0">
                <a:solidFill>
                  <a:srgbClr val="0070C0"/>
                </a:solidFill>
              </a:rPr>
              <a:t>PIXEL</a:t>
            </a:r>
            <a:endParaRPr lang="en-US" altLang="en-US" dirty="0">
              <a:solidFill>
                <a:srgbClr val="0070C0"/>
              </a:solidFill>
            </a:endParaRPr>
          </a:p>
        </p:txBody>
      </p: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419100" y="3140075"/>
            <a:ext cx="1812925" cy="1092200"/>
            <a:chOff x="128340" y="1485062"/>
            <a:chExt cx="1813442" cy="1091190"/>
          </a:xfrm>
        </p:grpSpPr>
        <p:sp>
          <p:nvSpPr>
            <p:cNvPr id="9" name="Rounded Rectangle 18"/>
            <p:cNvSpPr>
              <a:spLocks noChangeArrowheads="1"/>
            </p:cNvSpPr>
            <p:nvPr/>
          </p:nvSpPr>
          <p:spPr bwMode="auto">
            <a:xfrm>
              <a:off x="128340" y="1485062"/>
              <a:ext cx="1202400" cy="450000"/>
            </a:xfrm>
            <a:prstGeom prst="roundRect">
              <a:avLst>
                <a:gd name="adj" fmla="val 16667"/>
              </a:avLst>
            </a:prstGeom>
            <a:solidFill>
              <a:srgbClr val="FCD396">
                <a:alpha val="50195"/>
              </a:srgbClr>
            </a:solidFill>
            <a:ln w="50800" algn="ctr">
              <a:solidFill>
                <a:srgbClr val="FF6600">
                  <a:alpha val="50195"/>
                </a:srgbClr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500">
                  <a:solidFill>
                    <a:srgbClr val="0070C0"/>
                  </a:solidFill>
                </a:rPr>
                <a:t>SENSOR</a:t>
              </a:r>
            </a:p>
          </p:txBody>
        </p:sp>
        <p:cxnSp>
          <p:nvCxnSpPr>
            <p:cNvPr id="10" name="Straight Arrow Connector 4"/>
            <p:cNvCxnSpPr>
              <a:cxnSpLocks noChangeShapeType="1"/>
            </p:cNvCxnSpPr>
            <p:nvPr/>
          </p:nvCxnSpPr>
          <p:spPr bwMode="auto">
            <a:xfrm>
              <a:off x="1330740" y="1919969"/>
              <a:ext cx="611042" cy="656283"/>
            </a:xfrm>
            <a:prstGeom prst="straightConnector1">
              <a:avLst/>
            </a:prstGeom>
            <a:noFill/>
            <a:ln w="44450" algn="ctr">
              <a:solidFill>
                <a:srgbClr val="FF66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Group 59"/>
          <p:cNvGrpSpPr>
            <a:grpSpLocks/>
          </p:cNvGrpSpPr>
          <p:nvPr/>
        </p:nvGrpSpPr>
        <p:grpSpPr bwMode="auto">
          <a:xfrm>
            <a:off x="2303463" y="3124200"/>
            <a:ext cx="1201737" cy="1108075"/>
            <a:chOff x="2013034" y="1468945"/>
            <a:chExt cx="1200992" cy="1107307"/>
          </a:xfrm>
        </p:grpSpPr>
        <p:sp>
          <p:nvSpPr>
            <p:cNvPr id="12" name="Rounded Rectangle 21"/>
            <p:cNvSpPr>
              <a:spLocks noChangeArrowheads="1"/>
            </p:cNvSpPr>
            <p:nvPr/>
          </p:nvSpPr>
          <p:spPr bwMode="auto">
            <a:xfrm>
              <a:off x="2013034" y="1468945"/>
              <a:ext cx="1200992" cy="451024"/>
            </a:xfrm>
            <a:prstGeom prst="roundRect">
              <a:avLst>
                <a:gd name="adj" fmla="val 16667"/>
              </a:avLst>
            </a:prstGeom>
            <a:solidFill>
              <a:srgbClr val="FCD396">
                <a:alpha val="50195"/>
              </a:srgbClr>
            </a:solidFill>
            <a:ln w="50800" algn="ctr">
              <a:solidFill>
                <a:srgbClr val="FF6600">
                  <a:alpha val="50195"/>
                </a:srgbClr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500">
                  <a:solidFill>
                    <a:srgbClr val="0070C0"/>
                  </a:solidFill>
                </a:rPr>
                <a:t>RESISTOR</a:t>
              </a:r>
            </a:p>
          </p:txBody>
        </p:sp>
        <p:cxnSp>
          <p:nvCxnSpPr>
            <p:cNvPr id="13" name="Straight Arrow Connector 32"/>
            <p:cNvCxnSpPr>
              <a:cxnSpLocks noChangeShapeType="1"/>
            </p:cNvCxnSpPr>
            <p:nvPr/>
          </p:nvCxnSpPr>
          <p:spPr bwMode="auto">
            <a:xfrm>
              <a:off x="2625858" y="1919969"/>
              <a:ext cx="0" cy="656283"/>
            </a:xfrm>
            <a:prstGeom prst="straightConnector1">
              <a:avLst/>
            </a:prstGeom>
            <a:noFill/>
            <a:ln w="44450" algn="ctr">
              <a:solidFill>
                <a:srgbClr val="FF66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4" name="Group 60"/>
          <p:cNvGrpSpPr>
            <a:grpSpLocks/>
          </p:cNvGrpSpPr>
          <p:nvPr/>
        </p:nvGrpSpPr>
        <p:grpSpPr bwMode="auto">
          <a:xfrm>
            <a:off x="3600450" y="3125788"/>
            <a:ext cx="1703388" cy="1106487"/>
            <a:chOff x="3309934" y="1469969"/>
            <a:chExt cx="1704044" cy="1106283"/>
          </a:xfrm>
        </p:grpSpPr>
        <p:sp>
          <p:nvSpPr>
            <p:cNvPr id="15" name="Rounded Rectangle 22"/>
            <p:cNvSpPr>
              <a:spLocks noChangeArrowheads="1"/>
            </p:cNvSpPr>
            <p:nvPr/>
          </p:nvSpPr>
          <p:spPr bwMode="auto">
            <a:xfrm>
              <a:off x="3811578" y="1469969"/>
              <a:ext cx="1202400" cy="450000"/>
            </a:xfrm>
            <a:prstGeom prst="roundRect">
              <a:avLst>
                <a:gd name="adj" fmla="val 16667"/>
              </a:avLst>
            </a:prstGeom>
            <a:solidFill>
              <a:srgbClr val="FCD396">
                <a:alpha val="50195"/>
              </a:srgbClr>
            </a:solidFill>
            <a:ln w="50800" algn="ctr">
              <a:solidFill>
                <a:srgbClr val="FF6600">
                  <a:alpha val="50195"/>
                </a:srgbClr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500">
                  <a:solidFill>
                    <a:srgbClr val="0070C0"/>
                  </a:solidFill>
                </a:rPr>
                <a:t>CSA</a:t>
              </a:r>
            </a:p>
          </p:txBody>
        </p:sp>
        <p:cxnSp>
          <p:nvCxnSpPr>
            <p:cNvPr id="16" name="Straight Arrow Connector 34"/>
            <p:cNvCxnSpPr>
              <a:cxnSpLocks noChangeShapeType="1"/>
            </p:cNvCxnSpPr>
            <p:nvPr/>
          </p:nvCxnSpPr>
          <p:spPr bwMode="auto">
            <a:xfrm flipH="1">
              <a:off x="3309934" y="1919969"/>
              <a:ext cx="501644" cy="656283"/>
            </a:xfrm>
            <a:prstGeom prst="straightConnector1">
              <a:avLst/>
            </a:prstGeom>
            <a:noFill/>
            <a:ln w="44450" algn="ctr">
              <a:solidFill>
                <a:srgbClr val="FF66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" name="Group 62"/>
          <p:cNvGrpSpPr>
            <a:grpSpLocks/>
          </p:cNvGrpSpPr>
          <p:nvPr/>
        </p:nvGrpSpPr>
        <p:grpSpPr bwMode="auto">
          <a:xfrm>
            <a:off x="3676650" y="4292600"/>
            <a:ext cx="1657350" cy="450850"/>
            <a:chOff x="3386142" y="2637265"/>
            <a:chExt cx="1657552" cy="450000"/>
          </a:xfrm>
        </p:grpSpPr>
        <p:sp>
          <p:nvSpPr>
            <p:cNvPr id="18" name="Rounded Rectangle 24"/>
            <p:cNvSpPr>
              <a:spLocks noChangeArrowheads="1"/>
            </p:cNvSpPr>
            <p:nvPr/>
          </p:nvSpPr>
          <p:spPr bwMode="auto">
            <a:xfrm>
              <a:off x="3841294" y="2637265"/>
              <a:ext cx="1202400" cy="450000"/>
            </a:xfrm>
            <a:prstGeom prst="roundRect">
              <a:avLst>
                <a:gd name="adj" fmla="val 16667"/>
              </a:avLst>
            </a:prstGeom>
            <a:solidFill>
              <a:srgbClr val="FCD396">
                <a:alpha val="50195"/>
              </a:srgbClr>
            </a:solidFill>
            <a:ln w="50800" algn="ctr">
              <a:solidFill>
                <a:srgbClr val="FF6600">
                  <a:alpha val="50195"/>
                </a:srgbClr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500">
                  <a:solidFill>
                    <a:srgbClr val="0070C0"/>
                  </a:solidFill>
                </a:rPr>
                <a:t>Q-INJ.</a:t>
              </a:r>
            </a:p>
          </p:txBody>
        </p:sp>
        <p:cxnSp>
          <p:nvCxnSpPr>
            <p:cNvPr id="19" name="Straight Arrow Connector 36"/>
            <p:cNvCxnSpPr>
              <a:cxnSpLocks noChangeShapeType="1"/>
              <a:stCxn id="18" idx="1"/>
              <a:endCxn id="7" idx="3"/>
            </p:cNvCxnSpPr>
            <p:nvPr/>
          </p:nvCxnSpPr>
          <p:spPr bwMode="auto">
            <a:xfrm flipH="1">
              <a:off x="3386142" y="2862265"/>
              <a:ext cx="455152" cy="2378"/>
            </a:xfrm>
            <a:prstGeom prst="straightConnector1">
              <a:avLst/>
            </a:prstGeom>
            <a:noFill/>
            <a:ln w="44450" algn="ctr">
              <a:solidFill>
                <a:srgbClr val="FF66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0" name="Group 11269"/>
          <p:cNvGrpSpPr>
            <a:grpSpLocks/>
          </p:cNvGrpSpPr>
          <p:nvPr/>
        </p:nvGrpSpPr>
        <p:grpSpPr bwMode="auto">
          <a:xfrm>
            <a:off x="3600450" y="4808538"/>
            <a:ext cx="1703388" cy="1138237"/>
            <a:chOff x="3309935" y="3152317"/>
            <a:chExt cx="1704043" cy="1138990"/>
          </a:xfrm>
        </p:grpSpPr>
        <p:sp>
          <p:nvSpPr>
            <p:cNvPr id="21" name="Rounded Rectangle 27"/>
            <p:cNvSpPr>
              <a:spLocks noChangeArrowheads="1"/>
            </p:cNvSpPr>
            <p:nvPr/>
          </p:nvSpPr>
          <p:spPr bwMode="auto">
            <a:xfrm>
              <a:off x="3811578" y="3841307"/>
              <a:ext cx="1202400" cy="450000"/>
            </a:xfrm>
            <a:prstGeom prst="roundRect">
              <a:avLst>
                <a:gd name="adj" fmla="val 16667"/>
              </a:avLst>
            </a:prstGeom>
            <a:solidFill>
              <a:srgbClr val="FCD396">
                <a:alpha val="50195"/>
              </a:srgbClr>
            </a:solidFill>
            <a:ln w="50800" algn="ctr">
              <a:solidFill>
                <a:srgbClr val="FF6600">
                  <a:alpha val="50195"/>
                </a:srgbClr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500">
                  <a:solidFill>
                    <a:srgbClr val="0070C0"/>
                  </a:solidFill>
                </a:rPr>
                <a:t>HIT OR</a:t>
              </a:r>
            </a:p>
          </p:txBody>
        </p:sp>
        <p:cxnSp>
          <p:nvCxnSpPr>
            <p:cNvPr id="22" name="Straight Arrow Connector 38"/>
            <p:cNvCxnSpPr>
              <a:cxnSpLocks noChangeShapeType="1"/>
            </p:cNvCxnSpPr>
            <p:nvPr/>
          </p:nvCxnSpPr>
          <p:spPr bwMode="auto">
            <a:xfrm flipH="1" flipV="1">
              <a:off x="3309935" y="3152317"/>
              <a:ext cx="531359" cy="688990"/>
            </a:xfrm>
            <a:prstGeom prst="straightConnector1">
              <a:avLst/>
            </a:prstGeom>
            <a:noFill/>
            <a:ln w="44450" algn="ctr">
              <a:solidFill>
                <a:srgbClr val="FF66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3" name="Group 11264"/>
          <p:cNvGrpSpPr>
            <a:grpSpLocks/>
          </p:cNvGrpSpPr>
          <p:nvPr/>
        </p:nvGrpSpPr>
        <p:grpSpPr bwMode="auto">
          <a:xfrm>
            <a:off x="2314575" y="4808538"/>
            <a:ext cx="1203325" cy="1138237"/>
            <a:chOff x="2024658" y="3152316"/>
            <a:chExt cx="1202400" cy="1138991"/>
          </a:xfrm>
        </p:grpSpPr>
        <p:sp>
          <p:nvSpPr>
            <p:cNvPr id="24" name="Rounded Rectangle 26"/>
            <p:cNvSpPr>
              <a:spLocks noChangeArrowheads="1"/>
            </p:cNvSpPr>
            <p:nvPr/>
          </p:nvSpPr>
          <p:spPr bwMode="auto">
            <a:xfrm>
              <a:off x="2024658" y="3841307"/>
              <a:ext cx="1202400" cy="450000"/>
            </a:xfrm>
            <a:prstGeom prst="roundRect">
              <a:avLst>
                <a:gd name="adj" fmla="val 16667"/>
              </a:avLst>
            </a:prstGeom>
            <a:solidFill>
              <a:srgbClr val="FCD396">
                <a:alpha val="50195"/>
              </a:srgbClr>
            </a:solidFill>
            <a:ln w="50800" algn="ctr">
              <a:solidFill>
                <a:srgbClr val="FF6600">
                  <a:alpha val="50195"/>
                </a:srgbClr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500">
                  <a:solidFill>
                    <a:srgbClr val="0070C0"/>
                  </a:solidFill>
                </a:rPr>
                <a:t>TDAC</a:t>
              </a:r>
            </a:p>
          </p:txBody>
        </p:sp>
        <p:cxnSp>
          <p:nvCxnSpPr>
            <p:cNvPr id="25" name="Straight Arrow Connector 41"/>
            <p:cNvCxnSpPr>
              <a:cxnSpLocks noChangeShapeType="1"/>
              <a:stCxn id="24" idx="0"/>
              <a:endCxn id="7" idx="2"/>
            </p:cNvCxnSpPr>
            <p:nvPr/>
          </p:nvCxnSpPr>
          <p:spPr bwMode="auto">
            <a:xfrm flipV="1">
              <a:off x="2625858" y="3152316"/>
              <a:ext cx="76141" cy="688991"/>
            </a:xfrm>
            <a:prstGeom prst="straightConnector1">
              <a:avLst/>
            </a:prstGeom>
            <a:noFill/>
            <a:ln w="44450" algn="ctr">
              <a:solidFill>
                <a:srgbClr val="FF66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6" name="Group 11263"/>
          <p:cNvGrpSpPr>
            <a:grpSpLocks/>
          </p:cNvGrpSpPr>
          <p:nvPr/>
        </p:nvGrpSpPr>
        <p:grpSpPr bwMode="auto">
          <a:xfrm>
            <a:off x="439738" y="4784725"/>
            <a:ext cx="1863725" cy="1128713"/>
            <a:chOff x="149891" y="3128515"/>
            <a:chExt cx="1863143" cy="1128621"/>
          </a:xfrm>
        </p:grpSpPr>
        <p:sp>
          <p:nvSpPr>
            <p:cNvPr id="27" name="Rounded Rectangle 25"/>
            <p:cNvSpPr>
              <a:spLocks noChangeArrowheads="1"/>
            </p:cNvSpPr>
            <p:nvPr/>
          </p:nvSpPr>
          <p:spPr bwMode="auto">
            <a:xfrm>
              <a:off x="149891" y="3807136"/>
              <a:ext cx="1202400" cy="450000"/>
            </a:xfrm>
            <a:prstGeom prst="roundRect">
              <a:avLst>
                <a:gd name="adj" fmla="val 16667"/>
              </a:avLst>
            </a:prstGeom>
            <a:solidFill>
              <a:srgbClr val="FCD396">
                <a:alpha val="50195"/>
              </a:srgbClr>
            </a:solidFill>
            <a:ln w="50800" algn="ctr">
              <a:solidFill>
                <a:srgbClr val="FF6600">
                  <a:alpha val="50195"/>
                </a:srgbClr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500">
                  <a:solidFill>
                    <a:srgbClr val="0070C0"/>
                  </a:solidFill>
                </a:rPr>
                <a:t>COMP</a:t>
              </a:r>
            </a:p>
          </p:txBody>
        </p:sp>
        <p:cxnSp>
          <p:nvCxnSpPr>
            <p:cNvPr id="28" name="Straight Arrow Connector 43"/>
            <p:cNvCxnSpPr>
              <a:cxnSpLocks noChangeShapeType="1"/>
            </p:cNvCxnSpPr>
            <p:nvPr/>
          </p:nvCxnSpPr>
          <p:spPr bwMode="auto">
            <a:xfrm flipV="1">
              <a:off x="1352291" y="3128515"/>
              <a:ext cx="660743" cy="678621"/>
            </a:xfrm>
            <a:prstGeom prst="straightConnector1">
              <a:avLst/>
            </a:prstGeom>
            <a:noFill/>
            <a:ln w="44450" algn="ctr">
              <a:solidFill>
                <a:srgbClr val="FF66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9" name="Group 61"/>
          <p:cNvGrpSpPr>
            <a:grpSpLocks/>
          </p:cNvGrpSpPr>
          <p:nvPr/>
        </p:nvGrpSpPr>
        <p:grpSpPr bwMode="auto">
          <a:xfrm>
            <a:off x="419100" y="4295775"/>
            <a:ext cx="1889125" cy="449263"/>
            <a:chOff x="128340" y="2639284"/>
            <a:chExt cx="1889664" cy="450000"/>
          </a:xfrm>
        </p:grpSpPr>
        <p:sp>
          <p:nvSpPr>
            <p:cNvPr id="30" name="Rounded Rectangle 23"/>
            <p:cNvSpPr>
              <a:spLocks noChangeArrowheads="1"/>
            </p:cNvSpPr>
            <p:nvPr/>
          </p:nvSpPr>
          <p:spPr bwMode="auto">
            <a:xfrm>
              <a:off x="128340" y="2639284"/>
              <a:ext cx="1202400" cy="450000"/>
            </a:xfrm>
            <a:prstGeom prst="roundRect">
              <a:avLst>
                <a:gd name="adj" fmla="val 16667"/>
              </a:avLst>
            </a:prstGeom>
            <a:solidFill>
              <a:srgbClr val="FCD396">
                <a:alpha val="50195"/>
              </a:srgbClr>
            </a:solidFill>
            <a:ln w="50800" algn="ctr">
              <a:solidFill>
                <a:srgbClr val="FF6600">
                  <a:alpha val="50195"/>
                </a:srgbClr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1500">
                  <a:solidFill>
                    <a:srgbClr val="0070C0"/>
                  </a:solidFill>
                </a:rPr>
                <a:t>CDS</a:t>
              </a:r>
            </a:p>
          </p:txBody>
        </p:sp>
        <p:cxnSp>
          <p:nvCxnSpPr>
            <p:cNvPr id="31" name="Straight Arrow Connector 45"/>
            <p:cNvCxnSpPr>
              <a:cxnSpLocks noChangeShapeType="1"/>
              <a:stCxn id="30" idx="3"/>
              <a:endCxn id="7" idx="1"/>
            </p:cNvCxnSpPr>
            <p:nvPr/>
          </p:nvCxnSpPr>
          <p:spPr bwMode="auto">
            <a:xfrm>
              <a:off x="1330740" y="2864285"/>
              <a:ext cx="687264" cy="0"/>
            </a:xfrm>
            <a:prstGeom prst="straightConnector1">
              <a:avLst/>
            </a:prstGeom>
            <a:noFill/>
            <a:ln w="44450" algn="ctr">
              <a:solidFill>
                <a:srgbClr val="FF66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32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300" y="1319213"/>
            <a:ext cx="2697219" cy="1347951"/>
          </a:xfrm>
          <a:prstGeom prst="rect">
            <a:avLst/>
          </a:prstGeom>
          <a:noFill/>
          <a:ln w="50800">
            <a:solidFill>
              <a:srgbClr val="2E2E2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60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EPCB01 - Pixel Array Bias Configurations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6"/>
          <a:stretch/>
        </p:blipFill>
        <p:spPr bwMode="auto">
          <a:xfrm>
            <a:off x="5765800" y="3316287"/>
            <a:ext cx="27686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241"/>
          <a:stretch/>
        </p:blipFill>
        <p:spPr bwMode="auto">
          <a:xfrm>
            <a:off x="3060700" y="2398712"/>
            <a:ext cx="2654300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7"/>
          <a:stretch/>
        </p:blipFill>
        <p:spPr bwMode="auto">
          <a:xfrm>
            <a:off x="234950" y="2392362"/>
            <a:ext cx="2813050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04800" y="1639669"/>
            <a:ext cx="2145792" cy="6463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AC coupled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 resistor bias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24200" y="1639669"/>
            <a:ext cx="2057400" cy="6463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AC coupled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s</a:t>
            </a:r>
            <a:r>
              <a:rPr lang="en-US" b="1" dirty="0" smtClean="0">
                <a:solidFill>
                  <a:schemeClr val="bg1"/>
                </a:solidFill>
              </a:rPr>
              <a:t>elf bias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19800" y="1639669"/>
            <a:ext cx="2057400" cy="6463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DC coupled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37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EPCB01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7" name="Picture 6" descr="H:\downloads\SpectrumTwoPeak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00698"/>
            <a:ext cx="5097365" cy="380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:\Designs\silab-redmine\epcb01\trunk\host\theresa\Baseline_ch4_ch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757898"/>
            <a:ext cx="259622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88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EPCB01 – more measurements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222"/>
          <a:stretch/>
        </p:blipFill>
        <p:spPr>
          <a:xfrm>
            <a:off x="304800" y="1028700"/>
            <a:ext cx="8077200" cy="2324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11"/>
          <a:stretch/>
        </p:blipFill>
        <p:spPr>
          <a:xfrm>
            <a:off x="304800" y="3619500"/>
            <a:ext cx="8077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0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Price/Scaling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446530"/>
              </p:ext>
            </p:extLst>
          </p:nvPr>
        </p:nvGraphicFramePr>
        <p:xfrm>
          <a:off x="533400" y="2001573"/>
          <a:ext cx="7543800" cy="2251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95600"/>
                <a:gridCol w="1600200"/>
                <a:gridCol w="1447800"/>
                <a:gridCol w="1600200"/>
              </a:tblGrid>
              <a:tr h="439691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 node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40nm</a:t>
                      </a:r>
                      <a:endParaRPr lang="en-GB" dirty="0"/>
                    </a:p>
                  </a:txBody>
                  <a:tcPr/>
                </a:tc>
              </a:tr>
              <a:tr h="454336">
                <a:tc>
                  <a:txBody>
                    <a:bodyPr/>
                    <a:lstStyle/>
                    <a:p>
                      <a:r>
                        <a:rPr lang="en-GB" dirty="0" smtClean="0"/>
                        <a:t>6T SRAM cell (um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0.24</a:t>
                      </a:r>
                      <a:endParaRPr lang="en-GB" dirty="0"/>
                    </a:p>
                  </a:txBody>
                  <a:tcPr/>
                </a:tc>
              </a:tr>
              <a:tr h="477791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bit size in memory (um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3.2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0.32</a:t>
                      </a:r>
                      <a:endParaRPr lang="en-GB" dirty="0"/>
                    </a:p>
                  </a:txBody>
                  <a:tcPr/>
                </a:tc>
              </a:tr>
              <a:tr h="439691">
                <a:tc>
                  <a:txBody>
                    <a:bodyPr/>
                    <a:lstStyle/>
                    <a:p>
                      <a:r>
                        <a:rPr lang="en-US" dirty="0" smtClean="0"/>
                        <a:t>10bit words in 100x100um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310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1430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3120</a:t>
                      </a:r>
                      <a:endParaRPr lang="en-GB" dirty="0"/>
                    </a:p>
                  </a:txBody>
                  <a:tcPr/>
                </a:tc>
              </a:tr>
              <a:tr h="439691">
                <a:tc>
                  <a:txBody>
                    <a:bodyPr/>
                    <a:lstStyle/>
                    <a:p>
                      <a:r>
                        <a:rPr lang="en-US" dirty="0" smtClean="0"/>
                        <a:t>NRI* </a:t>
                      </a:r>
                      <a:r>
                        <a:rPr lang="en-US" baseline="0" dirty="0" smtClean="0"/>
                        <a:t> (um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$2000-$3000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$6000-$7000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$8000-$9000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1676400" y="4797623"/>
            <a:ext cx="6400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 smtClean="0"/>
              <a:t>* based on MPW prices for bigger (&gt;25um</a:t>
            </a:r>
            <a:r>
              <a:rPr lang="en-US" sz="1400" baseline="30000" dirty="0"/>
              <a:t>2</a:t>
            </a:r>
            <a:r>
              <a:rPr lang="en-GB" sz="1400" dirty="0" smtClean="0"/>
              <a:t>) designs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6092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Pegasus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5" name="Picture 2" descr="H:\cadence\tower_ts18is6M1L\PEGASUS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7" r="10755"/>
          <a:stretch/>
        </p:blipFill>
        <p:spPr bwMode="auto">
          <a:xfrm>
            <a:off x="1474377" y="990600"/>
            <a:ext cx="1649823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62400" y="121747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Parameters:</a:t>
            </a:r>
          </a:p>
          <a:p>
            <a:pPr lvl="1"/>
            <a:r>
              <a:rPr lang="en-US" sz="1600" dirty="0" smtClean="0"/>
              <a:t>180nm CMOS (</a:t>
            </a:r>
            <a:r>
              <a:rPr lang="en-US" sz="1600" dirty="0" err="1" smtClean="0"/>
              <a:t>TowerJazz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Different wafer materials</a:t>
            </a:r>
          </a:p>
          <a:p>
            <a:pPr lvl="2"/>
            <a:r>
              <a:rPr lang="en-US" sz="1400" dirty="0" smtClean="0"/>
              <a:t>18µm HR </a:t>
            </a:r>
            <a:r>
              <a:rPr lang="en-US" sz="1400" dirty="0" err="1" smtClean="0"/>
              <a:t>epi</a:t>
            </a:r>
            <a:r>
              <a:rPr lang="en-US" sz="1400" dirty="0" smtClean="0"/>
              <a:t> </a:t>
            </a:r>
          </a:p>
          <a:p>
            <a:pPr lvl="2"/>
            <a:r>
              <a:rPr lang="en-US" sz="1400" dirty="0" smtClean="0"/>
              <a:t>40µm HR </a:t>
            </a:r>
            <a:r>
              <a:rPr lang="en-US" sz="1400" dirty="0" err="1" smtClean="0"/>
              <a:t>epi</a:t>
            </a:r>
            <a:r>
              <a:rPr lang="en-US" sz="1400" dirty="0" smtClean="0"/>
              <a:t> </a:t>
            </a:r>
          </a:p>
          <a:p>
            <a:pPr lvl="2"/>
            <a:r>
              <a:rPr lang="en-US" sz="1400" dirty="0" smtClean="0"/>
              <a:t>HR bulk</a:t>
            </a:r>
          </a:p>
          <a:p>
            <a:pPr lvl="1"/>
            <a:r>
              <a:rPr lang="en-US" sz="1600" dirty="0" smtClean="0"/>
              <a:t>50 x 50 µm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and 25 x 25µm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pixels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915156" y="3200400"/>
            <a:ext cx="30472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B0F0"/>
                </a:solidFill>
              </a:rPr>
              <a:t>thanks to  W</a:t>
            </a:r>
            <a:r>
              <a:rPr lang="en-US" sz="1400" dirty="0">
                <a:solidFill>
                  <a:srgbClr val="00B0F0"/>
                </a:solidFill>
              </a:rPr>
              <a:t>. </a:t>
            </a:r>
            <a:r>
              <a:rPr lang="en-US" sz="1400" dirty="0" err="1">
                <a:solidFill>
                  <a:srgbClr val="00B0F0"/>
                </a:solidFill>
              </a:rPr>
              <a:t>Dulinski</a:t>
            </a:r>
            <a:r>
              <a:rPr lang="en-US" sz="1400" dirty="0">
                <a:solidFill>
                  <a:srgbClr val="00B0F0"/>
                </a:solidFill>
              </a:rPr>
              <a:t>, </a:t>
            </a:r>
            <a:r>
              <a:rPr lang="en-US" sz="1400" dirty="0" smtClean="0">
                <a:solidFill>
                  <a:srgbClr val="00B0F0"/>
                </a:solidFill>
              </a:rPr>
              <a:t>M. </a:t>
            </a:r>
            <a:r>
              <a:rPr lang="en-US" sz="1400" dirty="0" err="1" smtClean="0">
                <a:solidFill>
                  <a:srgbClr val="00B0F0"/>
                </a:solidFill>
              </a:rPr>
              <a:t>Kachel</a:t>
            </a:r>
            <a:r>
              <a:rPr lang="en-US" sz="1400" dirty="0" smtClean="0">
                <a:solidFill>
                  <a:srgbClr val="00B0F0"/>
                </a:solidFill>
              </a:rPr>
              <a:t> </a:t>
            </a:r>
            <a:r>
              <a:rPr lang="en-US" sz="1400" dirty="0">
                <a:solidFill>
                  <a:srgbClr val="00B0F0"/>
                </a:solidFill>
              </a:rPr>
              <a:t>(IPHC)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" y="3538657"/>
            <a:ext cx="6667500" cy="286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574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Pegasus - Electrostatic Potential (TCAD example)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5" name="ep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4522" t="770" r="9449" b="5853"/>
          <a:stretch/>
        </p:blipFill>
        <p:spPr>
          <a:xfrm>
            <a:off x="381000" y="1203008"/>
            <a:ext cx="5654040" cy="47405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09" t="3868" r="14274" b="61965"/>
          <a:stretch/>
        </p:blipFill>
        <p:spPr>
          <a:xfrm>
            <a:off x="6629400" y="1623060"/>
            <a:ext cx="1303021" cy="180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8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PEGASUS - </a:t>
            </a:r>
            <a:r>
              <a:rPr lang="en-GB" dirty="0" smtClean="0"/>
              <a:t>First signs of life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570" y="3898953"/>
            <a:ext cx="3165229" cy="2378511"/>
          </a:xfrm>
          <a:prstGeom prst="rect">
            <a:avLst/>
          </a:prstGeom>
        </p:spPr>
      </p:pic>
      <p:pic>
        <p:nvPicPr>
          <p:cNvPr id="8" name="Picture 7" descr="C:\Users\hans\Desktop\Fe55_Sr9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295400"/>
            <a:ext cx="3097062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1"/>
          <p:cNvSpPr txBox="1"/>
          <p:nvPr/>
        </p:nvSpPr>
        <p:spPr>
          <a:xfrm>
            <a:off x="3371508" y="3657600"/>
            <a:ext cx="2066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b="1" dirty="0" smtClean="0"/>
              <a:t>Fe</a:t>
            </a:r>
            <a:r>
              <a:rPr lang="en-US" sz="1200" b="1" baseline="30000" dirty="0" smtClean="0"/>
              <a:t>55</a:t>
            </a:r>
            <a:r>
              <a:rPr lang="en-US" sz="1200" b="1" dirty="0" smtClean="0"/>
              <a:t> </a:t>
            </a:r>
            <a:r>
              <a:rPr lang="en-US" sz="1200" b="1" baseline="30000" dirty="0" smtClean="0"/>
              <a:t> </a:t>
            </a:r>
            <a:r>
              <a:rPr lang="en-US" sz="1200" b="1" dirty="0" smtClean="0"/>
              <a:t>Spectra for 18µm </a:t>
            </a:r>
            <a:r>
              <a:rPr lang="en-US" sz="1200" b="1" dirty="0" err="1" smtClean="0"/>
              <a:t>epi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71800" y="1018401"/>
            <a:ext cx="2762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b="1" dirty="0" smtClean="0"/>
              <a:t>Sr</a:t>
            </a:r>
            <a:r>
              <a:rPr lang="en-US" sz="1200" b="1" baseline="30000" dirty="0" smtClean="0"/>
              <a:t>90  </a:t>
            </a:r>
            <a:r>
              <a:rPr lang="en-US" sz="1200" b="1" dirty="0" smtClean="0"/>
              <a:t>and  Fe</a:t>
            </a:r>
            <a:r>
              <a:rPr lang="en-US" sz="1200" b="1" baseline="30000" dirty="0" smtClean="0"/>
              <a:t>55</a:t>
            </a:r>
            <a:r>
              <a:rPr lang="en-US" sz="1200" b="1" dirty="0" smtClean="0"/>
              <a:t> </a:t>
            </a:r>
            <a:r>
              <a:rPr lang="en-US" sz="1200" b="1" baseline="30000" dirty="0" smtClean="0"/>
              <a:t> </a:t>
            </a:r>
            <a:r>
              <a:rPr lang="en-US" sz="1200" b="1" dirty="0" smtClean="0"/>
              <a:t>Spectra for 18µm </a:t>
            </a:r>
            <a:r>
              <a:rPr lang="en-US" sz="1200" b="1" dirty="0" err="1" smtClean="0"/>
              <a:t>epi</a:t>
            </a:r>
            <a:endParaRPr lang="en-US" sz="1200" b="1" dirty="0"/>
          </a:p>
        </p:txBody>
      </p:sp>
      <p:sp>
        <p:nvSpPr>
          <p:cNvPr id="5" name="Rectangle 4"/>
          <p:cNvSpPr/>
          <p:nvPr/>
        </p:nvSpPr>
        <p:spPr>
          <a:xfrm>
            <a:off x="6553200" y="5562600"/>
            <a:ext cx="1745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M. </a:t>
            </a:r>
            <a:r>
              <a:rPr lang="en-US" dirty="0" err="1">
                <a:solidFill>
                  <a:srgbClr val="00B0F0"/>
                </a:solidFill>
              </a:rPr>
              <a:t>Kachel</a:t>
            </a:r>
            <a:r>
              <a:rPr lang="en-US" dirty="0">
                <a:solidFill>
                  <a:srgbClr val="00B0F0"/>
                </a:solidFill>
              </a:rPr>
              <a:t> (IPHC)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75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FD-SOI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87" y="2057400"/>
            <a:ext cx="2438400" cy="295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380999" y="4267200"/>
            <a:ext cx="5181601" cy="3810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l-PL" sz="2000" dirty="0" smtClean="0"/>
              <a:t>Parameters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419099" y="4693060"/>
            <a:ext cx="510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Almost perfect technology but due to back gate effect not radiation hard.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28" y="990600"/>
            <a:ext cx="511989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08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HV-SOI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8194" name="Picture 2" descr="H:\Designs\silab-redmine\xtb01\trunk\host\data\Fe20130917_x5_m40V_pro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26949"/>
            <a:ext cx="3411542" cy="257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61" t="10800" r="40673" b="11097"/>
          <a:stretch/>
        </p:blipFill>
        <p:spPr>
          <a:xfrm rot="16200000">
            <a:off x="2443454" y="4185948"/>
            <a:ext cx="1295400" cy="2981905"/>
          </a:xfrm>
          <a:prstGeom prst="rect">
            <a:avLst/>
          </a:prstGeom>
        </p:spPr>
      </p:pic>
      <p:sp>
        <p:nvSpPr>
          <p:cNvPr id="10" name="Text Placeholder 2"/>
          <p:cNvSpPr txBox="1">
            <a:spLocks/>
          </p:cNvSpPr>
          <p:nvPr/>
        </p:nvSpPr>
        <p:spPr>
          <a:xfrm>
            <a:off x="568730" y="4390292"/>
            <a:ext cx="4460469" cy="334108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l-PL" sz="2000" dirty="0" smtClean="0"/>
              <a:t>Layout</a:t>
            </a:r>
            <a:endParaRPr lang="en-US" sz="2000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5334000" y="1130982"/>
            <a:ext cx="3014953" cy="334108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/>
              <a:t>First signs of </a:t>
            </a:r>
            <a:r>
              <a:rPr lang="en-US" sz="2000" dirty="0" smtClean="0"/>
              <a:t>life</a:t>
            </a:r>
            <a:endParaRPr lang="en-US" sz="2000" dirty="0"/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337847" y="1143000"/>
            <a:ext cx="4691353" cy="334108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l-PL" sz="2000" dirty="0" smtClean="0"/>
              <a:t>Concept</a:t>
            </a:r>
            <a:endParaRPr lang="en-US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66224"/>
            <a:ext cx="4648200" cy="26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60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More to come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845939"/>
            <a:ext cx="746760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150nm – submitted Q4 2012 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full CMOS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n-type &gt; 2kOhm-cm substrate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thinned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back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implanted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180nm – submitted Q1 2013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full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CMOS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p-type &gt; 1kOhm-cm substrate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full wafers -&gt; thinning/back implanting possible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285750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180nm - submitted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Q1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2013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full CMOS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p-type - initially 100 Ohm-cm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very HV isolation guaranteed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285750">
              <a:buFont typeface="Wingdings" pitchFamily="2" charset="2"/>
              <a:buChar char="§"/>
            </a:pPr>
            <a:r>
              <a:rPr lang="en-US" b="1" dirty="0" smtClean="0"/>
              <a:t>130nm – submission Q4 2013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sz="1600" dirty="0" smtClean="0"/>
              <a:t>HV-CMOS(CCPD)/full CMOS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/>
              <a:t> </a:t>
            </a:r>
            <a:r>
              <a:rPr lang="en-US" sz="1600" dirty="0" smtClean="0"/>
              <a:t>p-type &gt;3kOhm-cm 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/>
              <a:t> full wafers -&gt; thinning/back implanting possible</a:t>
            </a:r>
          </a:p>
          <a:p>
            <a:pPr marL="285750">
              <a:buFont typeface="Wingdings" pitchFamily="2" charset="2"/>
              <a:buChar char="§"/>
            </a:pPr>
            <a:r>
              <a:rPr lang="en-US" b="1" dirty="0" smtClean="0"/>
              <a:t>150nm - </a:t>
            </a:r>
            <a:r>
              <a:rPr lang="en-US" b="1" dirty="0"/>
              <a:t>submission </a:t>
            </a:r>
            <a:r>
              <a:rPr lang="en-US" b="1" dirty="0" smtClean="0"/>
              <a:t>Q1 2014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/>
              <a:t> HV-CMOS(CCPD)/full </a:t>
            </a:r>
            <a:r>
              <a:rPr lang="en-US" sz="1600" dirty="0" smtClean="0"/>
              <a:t>CMOS/ possibly T3</a:t>
            </a:r>
            <a:endParaRPr lang="en-US" sz="1600" dirty="0"/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/>
              <a:t> </a:t>
            </a:r>
            <a:r>
              <a:rPr lang="en-US" sz="1600" dirty="0"/>
              <a:t>p-type </a:t>
            </a:r>
            <a:r>
              <a:rPr lang="en-US" sz="1600" dirty="0" smtClean="0"/>
              <a:t>&gt;2kOhm-cm (~4-5k Ohm-cm)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/>
              <a:t> thinned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/>
              <a:t> back implanted</a:t>
            </a:r>
          </a:p>
          <a:p>
            <a:pPr marL="742950" lvl="1">
              <a:buFont typeface="Wingdings" pitchFamily="2" charset="2"/>
              <a:buChar char="§"/>
            </a:pPr>
            <a:r>
              <a:rPr lang="en-US" sz="1600" dirty="0" smtClean="0"/>
              <a:t> full wafers</a:t>
            </a:r>
          </a:p>
        </p:txBody>
      </p:sp>
    </p:spTree>
    <p:extLst>
      <p:ext uri="{BB962C8B-B14F-4D97-AF65-F5344CB8AC3E}">
        <p14:creationId xmlns:p14="http://schemas.microsoft.com/office/powerpoint/2010/main" val="17575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Possible scenarios for Monolithic Sensors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60" name="Content Placeholder 2"/>
          <p:cNvSpPr>
            <a:spLocks noGrp="1"/>
          </p:cNvSpPr>
          <p:nvPr/>
        </p:nvSpPr>
        <p:spPr bwMode="auto">
          <a:xfrm>
            <a:off x="179734" y="1076325"/>
            <a:ext cx="8784531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/>
              <a:t>Hybrid Pixels with “smart” diodes:</a:t>
            </a:r>
          </a:p>
          <a:p>
            <a:pPr lvl="1"/>
            <a:r>
              <a:rPr lang="en-US" sz="1600" dirty="0" smtClean="0"/>
              <a:t>HR- </a:t>
            </a:r>
            <a:r>
              <a:rPr lang="en-US" sz="1600" dirty="0"/>
              <a:t>or </a:t>
            </a:r>
            <a:r>
              <a:rPr lang="en-US" sz="1600" b="1" dirty="0" smtClean="0"/>
              <a:t>HV-CMOS</a:t>
            </a:r>
            <a:r>
              <a:rPr lang="en-US" sz="1600" dirty="0" smtClean="0"/>
              <a:t> </a:t>
            </a:r>
            <a:r>
              <a:rPr lang="en-US" sz="1600" dirty="0"/>
              <a:t>as </a:t>
            </a:r>
            <a:r>
              <a:rPr lang="en-US" sz="1600" dirty="0" smtClean="0"/>
              <a:t>a sensor (8”)</a:t>
            </a:r>
          </a:p>
          <a:p>
            <a:pPr lvl="1"/>
            <a:r>
              <a:rPr lang="en-US" sz="1600" dirty="0" smtClean="0"/>
              <a:t>Standard FE chip</a:t>
            </a:r>
          </a:p>
          <a:p>
            <a:pPr lvl="1"/>
            <a:r>
              <a:rPr lang="en-US" sz="1600" dirty="0" smtClean="0"/>
              <a:t>CCPD (HVCMOS) on FE-I4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CMOS Active Sensor + Digital R/O chip</a:t>
            </a:r>
          </a:p>
          <a:p>
            <a:pPr lvl="1"/>
            <a:r>
              <a:rPr lang="en-US" sz="1600" dirty="0" smtClean="0"/>
              <a:t>HR- or HV-CMOS sensor + CSA </a:t>
            </a:r>
            <a:br>
              <a:rPr lang="en-US" sz="1600" dirty="0" smtClean="0"/>
            </a:br>
            <a:r>
              <a:rPr lang="en-US" sz="1600" dirty="0" smtClean="0"/>
              <a:t>(+Discriminator)</a:t>
            </a:r>
          </a:p>
          <a:p>
            <a:pPr lvl="1"/>
            <a:r>
              <a:rPr lang="en-US" sz="1600" dirty="0" smtClean="0"/>
              <a:t>Dedicated </a:t>
            </a:r>
            <a:r>
              <a:rPr lang="en-US" sz="1600" b="1" dirty="0" smtClean="0"/>
              <a:t>“digital only” FE chip</a:t>
            </a:r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Monolithic Active Pixel Sensor</a:t>
            </a:r>
          </a:p>
          <a:p>
            <a:pPr lvl="1"/>
            <a:r>
              <a:rPr lang="en-US" sz="1600" b="1" dirty="0" smtClean="0"/>
              <a:t>MAPS</a:t>
            </a:r>
            <a:r>
              <a:rPr lang="en-US" sz="1600" dirty="0" smtClean="0"/>
              <a:t> usually on </a:t>
            </a:r>
            <a:r>
              <a:rPr lang="en-US" sz="1600" dirty="0" err="1" smtClean="0"/>
              <a:t>epi</a:t>
            </a:r>
            <a:r>
              <a:rPr lang="en-US" sz="1600" dirty="0" smtClean="0"/>
              <a:t> substrate </a:t>
            </a:r>
            <a:br>
              <a:rPr lang="en-US" sz="1600" dirty="0" smtClean="0"/>
            </a:br>
            <a:r>
              <a:rPr lang="en-US" sz="1600" dirty="0" smtClean="0">
                <a:sym typeface="Wingdings" panose="05000000000000000000" pitchFamily="2" charset="2"/>
              </a:rPr>
              <a:t></a:t>
            </a:r>
            <a:r>
              <a:rPr lang="en-US" sz="1600" dirty="0" smtClean="0"/>
              <a:t> diffusion signal, not suited for HL-LHC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HR- material (charge collection by drift) </a:t>
            </a:r>
            <a:r>
              <a:rPr lang="en-US" sz="1600" dirty="0" smtClean="0">
                <a:sym typeface="Wingdings" panose="05000000000000000000" pitchFamily="2" charset="2"/>
              </a:rPr>
              <a:t> </a:t>
            </a:r>
            <a:r>
              <a:rPr lang="en-US" sz="1600" b="1" dirty="0" smtClean="0">
                <a:sym typeface="Wingdings" panose="05000000000000000000" pitchFamily="2" charset="2"/>
              </a:rPr>
              <a:t>Fully depleted </a:t>
            </a:r>
            <a:r>
              <a:rPr lang="en-US" sz="1600" dirty="0" smtClean="0">
                <a:sym typeface="Wingdings" panose="05000000000000000000" pitchFamily="2" charset="2"/>
              </a:rPr>
              <a:t>MAPS (</a:t>
            </a:r>
            <a:r>
              <a:rPr lang="en-US" sz="1600" b="1" dirty="0" smtClean="0">
                <a:sym typeface="Wingdings" panose="05000000000000000000" pitchFamily="2" charset="2"/>
              </a:rPr>
              <a:t>DMAPS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  <a:endParaRPr lang="en-US" sz="1600" dirty="0"/>
          </a:p>
          <a:p>
            <a:endParaRPr lang="en-US" sz="1800" dirty="0" smtClean="0"/>
          </a:p>
          <a:p>
            <a:endParaRPr lang="en-US" sz="18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4819122" y="2886811"/>
            <a:ext cx="3137031" cy="1669601"/>
            <a:chOff x="4747337" y="2791561"/>
            <a:chExt cx="3137031" cy="1669601"/>
          </a:xfrm>
        </p:grpSpPr>
        <p:sp>
          <p:nvSpPr>
            <p:cNvPr id="97" name="Rectangle 96"/>
            <p:cNvSpPr/>
            <p:nvPr/>
          </p:nvSpPr>
          <p:spPr>
            <a:xfrm>
              <a:off x="4747337" y="3063974"/>
              <a:ext cx="976791" cy="72008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6444208" y="3063974"/>
              <a:ext cx="1440159" cy="720080"/>
              <a:chOff x="5454098" y="2341507"/>
              <a:chExt cx="1440159" cy="720080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5454098" y="2341507"/>
                <a:ext cx="1440159" cy="72008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112" name="Group 111"/>
              <p:cNvGrpSpPr/>
              <p:nvPr/>
            </p:nvGrpSpPr>
            <p:grpSpPr>
              <a:xfrm rot="5400000">
                <a:off x="5940153" y="2456410"/>
                <a:ext cx="432048" cy="468052"/>
                <a:chOff x="1326079" y="2132561"/>
                <a:chExt cx="432048" cy="468052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1326079" y="2240573"/>
                  <a:ext cx="432048" cy="252028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114" name="Straight Connector 113"/>
                <p:cNvCxnSpPr/>
                <p:nvPr/>
              </p:nvCxnSpPr>
              <p:spPr>
                <a:xfrm rot="16200000">
                  <a:off x="1488096" y="2546607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rot="16200000">
                  <a:off x="1495304" y="2186567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9" name="TextBox 136"/>
            <p:cNvSpPr txBox="1"/>
            <p:nvPr/>
          </p:nvSpPr>
          <p:spPr>
            <a:xfrm>
              <a:off x="4747337" y="3784054"/>
              <a:ext cx="97679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/>
                <a:t>Diode + full analog processing</a:t>
              </a:r>
              <a:endParaRPr lang="en-US" sz="1100" dirty="0"/>
            </a:p>
          </p:txBody>
        </p:sp>
        <p:sp>
          <p:nvSpPr>
            <p:cNvPr id="100" name="TextBox 137"/>
            <p:cNvSpPr txBox="1"/>
            <p:nvPr/>
          </p:nvSpPr>
          <p:spPr>
            <a:xfrm>
              <a:off x="6426206" y="3784054"/>
              <a:ext cx="14581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/>
                <a:t>Digital only FE chip</a:t>
              </a:r>
              <a:endParaRPr lang="en-US" sz="1100" dirty="0"/>
            </a:p>
          </p:txBody>
        </p:sp>
        <p:cxnSp>
          <p:nvCxnSpPr>
            <p:cNvPr id="101" name="Straight Connector 100"/>
            <p:cNvCxnSpPr/>
            <p:nvPr/>
          </p:nvCxnSpPr>
          <p:spPr>
            <a:xfrm flipH="1">
              <a:off x="6097721" y="2791561"/>
              <a:ext cx="3592" cy="1207936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39"/>
            <p:cNvSpPr txBox="1"/>
            <p:nvPr/>
          </p:nvSpPr>
          <p:spPr>
            <a:xfrm>
              <a:off x="5508104" y="3999497"/>
              <a:ext cx="11792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solidFill>
                    <a:srgbClr val="00B0F0"/>
                  </a:solidFill>
                </a:rPr>
                <a:t>Wafer to wafer</a:t>
              </a:r>
              <a:br>
                <a:rPr lang="en-US" sz="1200" dirty="0" smtClean="0">
                  <a:solidFill>
                    <a:srgbClr val="00B0F0"/>
                  </a:solidFill>
                </a:rPr>
              </a:br>
              <a:r>
                <a:rPr lang="en-US" sz="1200" dirty="0" smtClean="0">
                  <a:solidFill>
                    <a:srgbClr val="00B0F0"/>
                  </a:solidFill>
                </a:rPr>
                <a:t>bonding</a:t>
              </a:r>
              <a:endParaRPr lang="en-US" sz="1200" dirty="0">
                <a:solidFill>
                  <a:srgbClr val="00B0F0"/>
                </a:solidFill>
              </a:endParaRP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4886868" y="3207990"/>
              <a:ext cx="288032" cy="432048"/>
              <a:chOff x="1403648" y="1772816"/>
              <a:chExt cx="288032" cy="432048"/>
            </a:xfrm>
          </p:grpSpPr>
          <p:sp>
            <p:nvSpPr>
              <p:cNvPr id="108" name="Isosceles Triangle 107"/>
              <p:cNvSpPr/>
              <p:nvPr/>
            </p:nvSpPr>
            <p:spPr>
              <a:xfrm>
                <a:off x="1439652" y="1916832"/>
                <a:ext cx="216024" cy="144016"/>
              </a:xfrm>
              <a:prstGeom prst="triangl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109" name="Straight Connector 108"/>
              <p:cNvCxnSpPr/>
              <p:nvPr/>
            </p:nvCxnSpPr>
            <p:spPr>
              <a:xfrm>
                <a:off x="1403648" y="1916832"/>
                <a:ext cx="28803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1547664" y="1772816"/>
                <a:ext cx="0" cy="432048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 103"/>
            <p:cNvGrpSpPr/>
            <p:nvPr/>
          </p:nvGrpSpPr>
          <p:grpSpPr>
            <a:xfrm>
              <a:off x="5251517" y="3278037"/>
              <a:ext cx="316285" cy="291954"/>
              <a:chOff x="4553998" y="3569094"/>
              <a:chExt cx="468052" cy="432048"/>
            </a:xfrm>
          </p:grpSpPr>
          <p:sp>
            <p:nvSpPr>
              <p:cNvPr id="105" name="Isosceles Triangle 104"/>
              <p:cNvSpPr/>
              <p:nvPr/>
            </p:nvSpPr>
            <p:spPr>
              <a:xfrm rot="5400000">
                <a:off x="4572000" y="3659104"/>
                <a:ext cx="432048" cy="252028"/>
              </a:xfrm>
              <a:prstGeom prst="triangle">
                <a:avLst>
                  <a:gd name="adj" fmla="val 51666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106" name="Straight Connector 105"/>
              <p:cNvCxnSpPr/>
              <p:nvPr/>
            </p:nvCxnSpPr>
            <p:spPr>
              <a:xfrm>
                <a:off x="4553998" y="3785117"/>
                <a:ext cx="10801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>
                <a:stCxn id="105" idx="0"/>
              </p:cNvCxnSpPr>
              <p:nvPr/>
            </p:nvCxnSpPr>
            <p:spPr>
              <a:xfrm>
                <a:off x="4914038" y="3792316"/>
                <a:ext cx="10801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Group 61"/>
          <p:cNvGrpSpPr/>
          <p:nvPr/>
        </p:nvGrpSpPr>
        <p:grpSpPr>
          <a:xfrm>
            <a:off x="4819122" y="1204375"/>
            <a:ext cx="3146031" cy="1150967"/>
            <a:chOff x="4855652" y="4582289"/>
            <a:chExt cx="3146031" cy="1150967"/>
          </a:xfrm>
        </p:grpSpPr>
        <p:sp>
          <p:nvSpPr>
            <p:cNvPr id="76" name="Rectangle 75"/>
            <p:cNvSpPr/>
            <p:nvPr/>
          </p:nvSpPr>
          <p:spPr>
            <a:xfrm>
              <a:off x="4855652" y="4582289"/>
              <a:ext cx="976791" cy="72008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4968225" y="4726305"/>
              <a:ext cx="288032" cy="432048"/>
              <a:chOff x="1403648" y="1772816"/>
              <a:chExt cx="288032" cy="432048"/>
            </a:xfrm>
          </p:grpSpPr>
          <p:sp>
            <p:nvSpPr>
              <p:cNvPr id="94" name="Isosceles Triangle 93"/>
              <p:cNvSpPr/>
              <p:nvPr/>
            </p:nvSpPr>
            <p:spPr>
              <a:xfrm>
                <a:off x="1439652" y="1916832"/>
                <a:ext cx="216024" cy="144016"/>
              </a:xfrm>
              <a:prstGeom prst="triangl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1403648" y="1916832"/>
                <a:ext cx="28803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V="1">
                <a:off x="1547664" y="1772816"/>
                <a:ext cx="0" cy="432048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/>
            <p:cNvGrpSpPr/>
            <p:nvPr/>
          </p:nvGrpSpPr>
          <p:grpSpPr>
            <a:xfrm>
              <a:off x="6552524" y="4582289"/>
              <a:ext cx="1440159" cy="720080"/>
              <a:chOff x="6065985" y="2341507"/>
              <a:chExt cx="1440159" cy="720080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6065985" y="2341507"/>
                <a:ext cx="1440159" cy="72008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 rot="5400000">
                <a:off x="6278116" y="2456403"/>
                <a:ext cx="432048" cy="468052"/>
                <a:chOff x="1326079" y="1088739"/>
                <a:chExt cx="432048" cy="468052"/>
              </a:xfrm>
            </p:grpSpPr>
            <p:sp>
              <p:nvSpPr>
                <p:cNvPr id="91" name="Isosceles Triangle 90"/>
                <p:cNvSpPr/>
                <p:nvPr/>
              </p:nvSpPr>
              <p:spPr>
                <a:xfrm>
                  <a:off x="1326079" y="1196751"/>
                  <a:ext cx="432048" cy="252028"/>
                </a:xfrm>
                <a:prstGeom prst="triangle">
                  <a:avLst>
                    <a:gd name="adj" fmla="val 51666"/>
                  </a:avLst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92" name="Straight Connector 91"/>
                <p:cNvCxnSpPr/>
                <p:nvPr/>
              </p:nvCxnSpPr>
              <p:spPr>
                <a:xfrm rot="16200000">
                  <a:off x="1488099" y="1502785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>
                  <a:stCxn id="91" idx="0"/>
                </p:cNvCxnSpPr>
                <p:nvPr/>
              </p:nvCxnSpPr>
              <p:spPr>
                <a:xfrm rot="16200000">
                  <a:off x="1495295" y="1142745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 rot="5400000">
                <a:off x="6983969" y="2456407"/>
                <a:ext cx="432048" cy="468052"/>
                <a:chOff x="1326082" y="1088739"/>
                <a:chExt cx="432048" cy="468052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1326082" y="1196751"/>
                  <a:ext cx="432048" cy="252028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89" name="Straight Connector 88"/>
                <p:cNvCxnSpPr/>
                <p:nvPr/>
              </p:nvCxnSpPr>
              <p:spPr>
                <a:xfrm rot="16200000">
                  <a:off x="1488096" y="1502785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rot="16200000">
                  <a:off x="1495297" y="1142745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9" name="TextBox 152"/>
            <p:cNvSpPr txBox="1"/>
            <p:nvPr/>
          </p:nvSpPr>
          <p:spPr>
            <a:xfrm>
              <a:off x="4855652" y="5302369"/>
              <a:ext cx="9767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/>
                <a:t>Diode + preamp</a:t>
              </a:r>
              <a:endParaRPr lang="en-US" sz="1100" dirty="0"/>
            </a:p>
          </p:txBody>
        </p:sp>
        <p:sp>
          <p:nvSpPr>
            <p:cNvPr id="80" name="TextBox 153"/>
            <p:cNvSpPr txBox="1"/>
            <p:nvPr/>
          </p:nvSpPr>
          <p:spPr>
            <a:xfrm>
              <a:off x="6543521" y="5302369"/>
              <a:ext cx="14581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/>
                <a:t>FE chip</a:t>
              </a:r>
              <a:endParaRPr lang="en-US" sz="1100" dirty="0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5332874" y="4796352"/>
              <a:ext cx="316285" cy="291954"/>
              <a:chOff x="4553998" y="3569094"/>
              <a:chExt cx="468052" cy="432048"/>
            </a:xfrm>
          </p:grpSpPr>
          <p:sp>
            <p:nvSpPr>
              <p:cNvPr id="82" name="Isosceles Triangle 81"/>
              <p:cNvSpPr/>
              <p:nvPr/>
            </p:nvSpPr>
            <p:spPr>
              <a:xfrm rot="5400000">
                <a:off x="4572000" y="3659104"/>
                <a:ext cx="432048" cy="252028"/>
              </a:xfrm>
              <a:prstGeom prst="triangle">
                <a:avLst>
                  <a:gd name="adj" fmla="val 51666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4553998" y="3785117"/>
                <a:ext cx="10801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>
                <a:stCxn id="82" idx="0"/>
              </p:cNvCxnSpPr>
              <p:nvPr/>
            </p:nvCxnSpPr>
            <p:spPr>
              <a:xfrm>
                <a:off x="4914038" y="3792316"/>
                <a:ext cx="10801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3" name="Straight Connector 62"/>
          <p:cNvCxnSpPr/>
          <p:nvPr/>
        </p:nvCxnSpPr>
        <p:spPr>
          <a:xfrm>
            <a:off x="6133360" y="1032356"/>
            <a:ext cx="0" cy="110754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5323178" y="4892402"/>
            <a:ext cx="1696871" cy="981690"/>
            <a:chOff x="4747337" y="4797152"/>
            <a:chExt cx="1696871" cy="981690"/>
          </a:xfrm>
        </p:grpSpPr>
        <p:sp>
          <p:nvSpPr>
            <p:cNvPr id="65" name="Rectangle 64"/>
            <p:cNvSpPr/>
            <p:nvPr/>
          </p:nvSpPr>
          <p:spPr>
            <a:xfrm>
              <a:off x="4747337" y="4797152"/>
              <a:ext cx="1696871" cy="72008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6" name="TextBox 175"/>
            <p:cNvSpPr txBox="1"/>
            <p:nvPr/>
          </p:nvSpPr>
          <p:spPr>
            <a:xfrm>
              <a:off x="4747337" y="5517232"/>
              <a:ext cx="16878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/>
                <a:t>Diode + Amp + Digital</a:t>
              </a:r>
              <a:endParaRPr lang="en-US" sz="1100" dirty="0"/>
            </a:p>
          </p:txBody>
        </p:sp>
        <p:sp>
          <p:nvSpPr>
            <p:cNvPr id="67" name="Isosceles Triangle 66"/>
            <p:cNvSpPr/>
            <p:nvPr/>
          </p:nvSpPr>
          <p:spPr>
            <a:xfrm>
              <a:off x="4931256" y="5085184"/>
              <a:ext cx="216024" cy="144016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4895252" y="5085184"/>
              <a:ext cx="288032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5039268" y="4941168"/>
              <a:ext cx="0" cy="432048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Isosceles Triangle 69"/>
            <p:cNvSpPr/>
            <p:nvPr/>
          </p:nvSpPr>
          <p:spPr>
            <a:xfrm rot="5400000">
              <a:off x="5376253" y="5072039"/>
              <a:ext cx="291954" cy="170307"/>
            </a:xfrm>
            <a:prstGeom prst="triangle">
              <a:avLst>
                <a:gd name="adj" fmla="val 51666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5364088" y="5157191"/>
              <a:ext cx="72989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70" idx="0"/>
            </p:cNvCxnSpPr>
            <p:nvPr/>
          </p:nvCxnSpPr>
          <p:spPr>
            <a:xfrm>
              <a:off x="5607383" y="5162056"/>
              <a:ext cx="72989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 rot="5400000">
              <a:off x="5845551" y="5031177"/>
              <a:ext cx="432048" cy="25202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5827549" y="5157190"/>
              <a:ext cx="108012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187589" y="5164398"/>
              <a:ext cx="108012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01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Conclusions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1689080"/>
            <a:ext cx="7222746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/>
            <a:r>
              <a:rPr lang="pl-PL" b="1" dirty="0" smtClean="0"/>
              <a:t>Hybrid Pixel </a:t>
            </a:r>
            <a:r>
              <a:rPr lang="pl-PL" b="1" dirty="0"/>
              <a:t>D</a:t>
            </a:r>
            <a:r>
              <a:rPr lang="pl-PL" b="1" dirty="0" smtClean="0"/>
              <a:t>etectors:</a:t>
            </a:r>
          </a:p>
          <a:p>
            <a:pPr marL="285750"/>
            <a:r>
              <a:rPr lang="pl-PL" b="1" dirty="0"/>
              <a:t>	</a:t>
            </a:r>
            <a:r>
              <a:rPr lang="pl-PL" dirty="0" smtClean="0"/>
              <a:t>- minitaruzation 65nm and below</a:t>
            </a:r>
          </a:p>
          <a:p>
            <a:pPr marL="285750"/>
            <a:r>
              <a:rPr lang="pl-PL" dirty="0"/>
              <a:t>	</a:t>
            </a:r>
            <a:r>
              <a:rPr lang="pl-PL" dirty="0" smtClean="0"/>
              <a:t>- smaller pixel</a:t>
            </a:r>
          </a:p>
          <a:p>
            <a:pPr marL="285750"/>
            <a:r>
              <a:rPr lang="pl-PL" dirty="0"/>
              <a:t>	</a:t>
            </a:r>
            <a:r>
              <a:rPr lang="pl-PL" dirty="0" smtClean="0"/>
              <a:t>- smarter pixels</a:t>
            </a:r>
          </a:p>
          <a:p>
            <a:pPr marL="285750"/>
            <a:r>
              <a:rPr lang="pl-PL" dirty="0"/>
              <a:t>	</a:t>
            </a:r>
            <a:r>
              <a:rPr lang="pl-PL" dirty="0" smtClean="0"/>
              <a:t>- more digital chips</a:t>
            </a:r>
          </a:p>
          <a:p>
            <a:pPr marL="285750"/>
            <a:r>
              <a:rPr lang="pl-PL" dirty="0"/>
              <a:t>	</a:t>
            </a:r>
            <a:r>
              <a:rPr lang="pl-PL" dirty="0" smtClean="0"/>
              <a:t>- </a:t>
            </a:r>
            <a:r>
              <a:rPr lang="pl-PL" dirty="0" smtClean="0"/>
              <a:t>3D</a:t>
            </a:r>
            <a:r>
              <a:rPr lang="en-GB" dirty="0" smtClean="0"/>
              <a:t>, </a:t>
            </a:r>
            <a:r>
              <a:rPr lang="pl-PL" dirty="0" smtClean="0"/>
              <a:t>diamond </a:t>
            </a:r>
            <a:r>
              <a:rPr lang="en-GB" dirty="0" smtClean="0"/>
              <a:t>or active CMOS </a:t>
            </a:r>
            <a:r>
              <a:rPr lang="pl-PL" dirty="0" smtClean="0"/>
              <a:t>sesors </a:t>
            </a:r>
            <a:r>
              <a:rPr lang="pl-PL" dirty="0" smtClean="0"/>
              <a:t>for ultra high radiation </a:t>
            </a:r>
          </a:p>
          <a:p>
            <a:pPr marL="285750"/>
            <a:endParaRPr lang="pl-PL" b="1" dirty="0" smtClean="0"/>
          </a:p>
          <a:p>
            <a:pPr marL="285750"/>
            <a:r>
              <a:rPr lang="pl-PL" b="1" dirty="0" smtClean="0"/>
              <a:t>Depleted Monolitic Detectors:</a:t>
            </a:r>
          </a:p>
          <a:p>
            <a:pPr marL="285750"/>
            <a:r>
              <a:rPr lang="pl-PL" b="1" dirty="0" smtClean="0"/>
              <a:t>	</a:t>
            </a:r>
            <a:r>
              <a:rPr lang="pl-PL" dirty="0" smtClean="0"/>
              <a:t>- more radiation tolerance</a:t>
            </a:r>
          </a:p>
          <a:p>
            <a:pPr marL="285750"/>
            <a:r>
              <a:rPr lang="pl-PL" dirty="0"/>
              <a:t>	</a:t>
            </a:r>
            <a:r>
              <a:rPr lang="pl-PL" dirty="0" smtClean="0"/>
              <a:t>- will take space of hybrids/strips for less dymanding application</a:t>
            </a:r>
          </a:p>
          <a:p>
            <a:pPr marL="285750"/>
            <a:r>
              <a:rPr lang="pl-PL" dirty="0"/>
              <a:t>	</a:t>
            </a:r>
            <a:r>
              <a:rPr lang="pl-PL" dirty="0" smtClean="0"/>
              <a:t>- as a accitve sensor layer for ultra fast enviroments</a:t>
            </a:r>
            <a:endParaRPr lang="pl-PL" dirty="0"/>
          </a:p>
          <a:p>
            <a:pPr marL="285750"/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0012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304800" y="3505200"/>
            <a:ext cx="8077200" cy="4572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kern="0" dirty="0" smtClean="0"/>
              <a:t> Thank you!</a:t>
            </a:r>
            <a:endParaRPr lang="en-GB" kern="0" dirty="0"/>
          </a:p>
        </p:txBody>
      </p:sp>
      <p:sp>
        <p:nvSpPr>
          <p:cNvPr id="6" name="Rectangle 5"/>
          <p:cNvSpPr/>
          <p:nvPr/>
        </p:nvSpPr>
        <p:spPr>
          <a:xfrm>
            <a:off x="1981200" y="4952930"/>
            <a:ext cx="4576894" cy="11430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kern="0" dirty="0" smtClean="0"/>
              <a:t>Question, comments, suggestions:</a:t>
            </a:r>
          </a:p>
          <a:p>
            <a:pPr algn="ctr">
              <a:lnSpc>
                <a:spcPct val="150000"/>
              </a:lnSpc>
            </a:pPr>
            <a:r>
              <a:rPr lang="en-US" sz="2400" b="1" kern="0" dirty="0" smtClean="0">
                <a:solidFill>
                  <a:schemeClr val="tx2"/>
                </a:solidFill>
              </a:rPr>
              <a:t>hemperek@uni-bonn.de</a:t>
            </a:r>
            <a:endParaRPr lang="en-GB" sz="2400" b="1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6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3886200" cy="457200"/>
          </a:xfrm>
        </p:spPr>
        <p:txBody>
          <a:bodyPr/>
          <a:lstStyle/>
          <a:p>
            <a:r>
              <a:rPr lang="en-GB" sz="2400" noProof="0" dirty="0" smtClean="0"/>
              <a:t>Hybrid Pixel Detectors</a:t>
            </a:r>
            <a:endParaRPr lang="en-GB" sz="2400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990600"/>
            <a:ext cx="2243137" cy="28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4494074"/>
            <a:ext cx="3962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-fine </a:t>
            </a:r>
            <a:r>
              <a:rPr lang="en-US" sz="1600" dirty="0"/>
              <a:t>pitch flip-chip assembly of:</a:t>
            </a:r>
          </a:p>
          <a:p>
            <a:pPr lvl="1"/>
            <a:r>
              <a:rPr lang="en-US" sz="1600" dirty="0"/>
              <a:t>CMOS r/o chips (CSA + DSP per pixel)</a:t>
            </a:r>
          </a:p>
          <a:p>
            <a:pPr lvl="1"/>
            <a:r>
              <a:rPr lang="en-US" sz="1600" dirty="0"/>
              <a:t>Si (planar or 3D) or Diamond detectors</a:t>
            </a:r>
          </a:p>
          <a:p>
            <a:r>
              <a:rPr lang="en-US" sz="1600" dirty="0" smtClean="0"/>
              <a:t>- </a:t>
            </a:r>
            <a:r>
              <a:rPr lang="en-US" sz="1600" dirty="0" smtClean="0"/>
              <a:t>high </a:t>
            </a:r>
            <a:r>
              <a:rPr lang="en-US" sz="1600" dirty="0"/>
              <a:t>density electronics</a:t>
            </a:r>
          </a:p>
          <a:p>
            <a:r>
              <a:rPr lang="en-US" sz="1600" dirty="0" smtClean="0"/>
              <a:t>- </a:t>
            </a:r>
            <a:r>
              <a:rPr lang="en-US" sz="1600" dirty="0" smtClean="0"/>
              <a:t>moderate </a:t>
            </a:r>
            <a:r>
              <a:rPr lang="en-US" sz="1600" dirty="0"/>
              <a:t>- good SNR</a:t>
            </a:r>
          </a:p>
          <a:p>
            <a:r>
              <a:rPr lang="en-US" sz="1600" dirty="0" smtClean="0"/>
              <a:t>- high </a:t>
            </a:r>
            <a:r>
              <a:rPr lang="en-US" sz="1600" dirty="0"/>
              <a:t>material budget</a:t>
            </a:r>
          </a:p>
          <a:p>
            <a:r>
              <a:rPr lang="en-US" sz="1600" dirty="0" smtClean="0"/>
              <a:t>- expensive </a:t>
            </a:r>
            <a:r>
              <a:rPr lang="en-US" sz="1600" dirty="0"/>
              <a:t>assembly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04800" y="3886200"/>
            <a:ext cx="3810000" cy="4572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dirty="0" smtClean="0"/>
              <a:t>Parameters</a:t>
            </a:r>
            <a:endParaRPr lang="en-US" sz="2400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0" y="990600"/>
            <a:ext cx="3810000" cy="457200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dirty="0" smtClean="0"/>
              <a:t>ATLAS Pixel Module (FE-I3)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524000"/>
            <a:ext cx="3879383" cy="45112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Current state of art implementations  - FE-I4 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727667" y="1545287"/>
            <a:ext cx="3595838" cy="4398313"/>
            <a:chOff x="0" y="0"/>
            <a:chExt cx="3762375" cy="56197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62375" cy="56197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</p:pic>
        <p:sp>
          <p:nvSpPr>
            <p:cNvPr id="7" name="Rounded Rectangle 6"/>
            <p:cNvSpPr/>
            <p:nvPr/>
          </p:nvSpPr>
          <p:spPr>
            <a:xfrm>
              <a:off x="1352550" y="285750"/>
              <a:ext cx="530225" cy="3168650"/>
            </a:xfrm>
            <a:prstGeom prst="round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19075" y="3829050"/>
              <a:ext cx="2515870" cy="434975"/>
            </a:xfrm>
            <a:prstGeom prst="round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933700" y="3819525"/>
              <a:ext cx="647700" cy="863600"/>
            </a:xfrm>
            <a:prstGeom prst="round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447925" y="4838700"/>
              <a:ext cx="369570" cy="292100"/>
            </a:xfrm>
            <a:prstGeom prst="round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828800" y="4848225"/>
              <a:ext cx="560070" cy="290195"/>
            </a:xfrm>
            <a:prstGeom prst="round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809750" y="4362450"/>
              <a:ext cx="688975" cy="290195"/>
            </a:xfrm>
            <a:prstGeom prst="round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19075" y="4352925"/>
              <a:ext cx="1536700" cy="347345"/>
            </a:xfrm>
            <a:prstGeom prst="round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19075" y="4810125"/>
              <a:ext cx="1536700" cy="347345"/>
            </a:xfrm>
            <a:prstGeom prst="round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09550" y="5257800"/>
              <a:ext cx="3388995" cy="194945"/>
            </a:xfrm>
            <a:prstGeom prst="round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90500" y="285750"/>
              <a:ext cx="3404870" cy="3395345"/>
            </a:xfrm>
            <a:prstGeom prst="roundRect">
              <a:avLst>
                <a:gd name="adj" fmla="val 4294"/>
              </a:avLst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025" y="904875"/>
              <a:ext cx="3171825" cy="25527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8" t="16722" r="23958" b="29276"/>
          <a:stretch/>
        </p:blipFill>
        <p:spPr>
          <a:xfrm>
            <a:off x="609600" y="1131783"/>
            <a:ext cx="3807269" cy="2961382"/>
          </a:xfrm>
          <a:prstGeom prst="rect">
            <a:avLst/>
          </a:prstGeom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603452"/>
              </p:ext>
            </p:extLst>
          </p:nvPr>
        </p:nvGraphicFramePr>
        <p:xfrm>
          <a:off x="762000" y="4724400"/>
          <a:ext cx="3588495" cy="1477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r:id="rId6" imgW="4788565" imgH="2101929" progId="Visio.Drawing.11">
                  <p:embed/>
                </p:oleObj>
              </mc:Choice>
              <mc:Fallback>
                <p:oleObj r:id="rId6" imgW="4788565" imgH="210192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724400"/>
                        <a:ext cx="3588495" cy="14778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Placeholder 2"/>
          <p:cNvSpPr txBox="1">
            <a:spLocks/>
          </p:cNvSpPr>
          <p:nvPr/>
        </p:nvSpPr>
        <p:spPr>
          <a:xfrm>
            <a:off x="606869" y="4267200"/>
            <a:ext cx="3810000" cy="363916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Analog Channel</a:t>
            </a:r>
            <a:endParaRPr lang="en-US" sz="2000" dirty="0"/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4529552" y="1059804"/>
            <a:ext cx="3810000" cy="363916"/>
          </a:xfrm>
          <a:prstGeom prst="rect">
            <a:avLst/>
          </a:prstGeom>
          <a:solidFill>
            <a:srgbClr val="A0A0A0"/>
          </a:solidFill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Overview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00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Current state of art implementations - </a:t>
            </a:r>
            <a:r>
              <a:rPr lang="en-GB" noProof="0" dirty="0" err="1" smtClean="0"/>
              <a:t>Medipix</a:t>
            </a:r>
            <a:r>
              <a:rPr lang="en-GB" noProof="0" dirty="0" smtClean="0"/>
              <a:t> 3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191000"/>
            <a:ext cx="3200400" cy="225628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914400"/>
            <a:ext cx="6172200" cy="323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00600" y="4572000"/>
            <a:ext cx="250966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Other hybrids in 130nm:</a:t>
            </a:r>
          </a:p>
          <a:p>
            <a:pPr marL="285750" indent="-285750">
              <a:buFontTx/>
              <a:buChar char="-"/>
            </a:pPr>
            <a:r>
              <a:rPr lang="pl-PL" b="1" dirty="0" smtClean="0"/>
              <a:t>Timpix 3</a:t>
            </a:r>
          </a:p>
          <a:p>
            <a:pPr marL="285750" indent="-285750">
              <a:buFontTx/>
              <a:buChar char="-"/>
            </a:pPr>
            <a:r>
              <a:rPr lang="pl-PL" b="1" dirty="0" smtClean="0"/>
              <a:t>VeloPix</a:t>
            </a:r>
          </a:p>
          <a:p>
            <a:pPr marL="285750" indent="-285750">
              <a:buFontTx/>
              <a:buChar char="-"/>
            </a:pPr>
            <a:r>
              <a:rPr lang="pl-PL" b="1" dirty="0" smtClean="0"/>
              <a:t>DosePix</a:t>
            </a:r>
            <a:endParaRPr lang="en-US" b="1" dirty="0" smtClean="0"/>
          </a:p>
          <a:p>
            <a:pPr marL="285750" indent="-285750">
              <a:buFontTx/>
              <a:buChar char="-"/>
            </a:pPr>
            <a:r>
              <a:rPr lang="en-US" b="1" dirty="0" smtClean="0"/>
              <a:t>…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245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smtClean="0"/>
              <a:t>Hybrid Pixels Future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Imag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754"/>
          <a:stretch/>
        </p:blipFill>
        <p:spPr>
          <a:xfrm>
            <a:off x="1436077" y="1219200"/>
            <a:ext cx="5705737" cy="812800"/>
          </a:xfrm>
          <a:prstGeom prst="rect">
            <a:avLst/>
          </a:prstGeom>
        </p:spPr>
      </p:pic>
      <p:pic>
        <p:nvPicPr>
          <p:cNvPr id="7" name="Imag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32" b="29337"/>
          <a:stretch/>
        </p:blipFill>
        <p:spPr>
          <a:xfrm>
            <a:off x="2142863" y="2743200"/>
            <a:ext cx="5705737" cy="792285"/>
          </a:xfrm>
          <a:prstGeom prst="rect">
            <a:avLst/>
          </a:prstGeom>
        </p:spPr>
      </p:pic>
      <p:pic>
        <p:nvPicPr>
          <p:cNvPr id="8" name="Imag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9030" r="66668"/>
          <a:stretch/>
        </p:blipFill>
        <p:spPr>
          <a:xfrm>
            <a:off x="304800" y="4723960"/>
            <a:ext cx="1901897" cy="694493"/>
          </a:xfrm>
          <a:prstGeom prst="rect">
            <a:avLst/>
          </a:prstGeom>
        </p:spPr>
      </p:pic>
      <p:pic>
        <p:nvPicPr>
          <p:cNvPr id="9" name="Imag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9" r="74454" b="29337"/>
          <a:stretch/>
        </p:blipFill>
        <p:spPr>
          <a:xfrm>
            <a:off x="3952631" y="4550995"/>
            <a:ext cx="1457569" cy="557335"/>
          </a:xfrm>
          <a:prstGeom prst="rect">
            <a:avLst/>
          </a:prstGeom>
        </p:spPr>
      </p:pic>
      <p:pic>
        <p:nvPicPr>
          <p:cNvPr id="10" name="Imag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4" t="44794" r="50000" b="29337"/>
          <a:stretch/>
        </p:blipFill>
        <p:spPr>
          <a:xfrm>
            <a:off x="4261085" y="5134903"/>
            <a:ext cx="1225315" cy="580097"/>
          </a:xfrm>
          <a:prstGeom prst="rect">
            <a:avLst/>
          </a:prstGeom>
        </p:spPr>
      </p:pic>
      <p:pic>
        <p:nvPicPr>
          <p:cNvPr id="11" name="Imag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9" r="94251" b="29337"/>
          <a:stretch/>
        </p:blipFill>
        <p:spPr>
          <a:xfrm>
            <a:off x="3863006" y="5215841"/>
            <a:ext cx="327994" cy="55733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4267200" y="4495800"/>
            <a:ext cx="1143000" cy="0"/>
          </a:xfrm>
          <a:prstGeom prst="straightConnector1">
            <a:avLst/>
          </a:prstGeom>
          <a:ln>
            <a:solidFill>
              <a:schemeClr val="tx1"/>
            </a:solidFill>
            <a:headEnd type="stealth" w="med" len="sm"/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572000" y="4267200"/>
            <a:ext cx="6687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b="1" dirty="0" smtClean="0"/>
              <a:t>125 </a:t>
            </a:r>
            <a:r>
              <a:rPr lang="pl-PL" sz="1200" b="1" dirty="0" smtClean="0">
                <a:latin typeface="Symbol" panose="05050102010706020507" pitchFamily="18" charset="2"/>
              </a:rPr>
              <a:t>m</a:t>
            </a:r>
            <a:r>
              <a:rPr lang="pl-PL" sz="1200" b="1" dirty="0" smtClean="0"/>
              <a:t>m</a:t>
            </a:r>
            <a:endParaRPr lang="en-US" sz="1200" b="1" dirty="0"/>
          </a:p>
        </p:txBody>
      </p:sp>
      <p:sp>
        <p:nvSpPr>
          <p:cNvPr id="16" name="Rectangle 15"/>
          <p:cNvSpPr/>
          <p:nvPr/>
        </p:nvSpPr>
        <p:spPr>
          <a:xfrm>
            <a:off x="5431473" y="4919246"/>
            <a:ext cx="2194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dirty="0" smtClean="0">
                <a:solidFill>
                  <a:srgbClr val="FF0000"/>
                </a:solidFill>
              </a:rPr>
              <a:t>FE-X5 CMOS 130 nm 3D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3505200" y="21336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2706258">
            <a:off x="2514600" y="38862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 rot="19081053">
            <a:off x="4344051" y="3761365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6745699" y="3974812"/>
            <a:ext cx="375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?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 rot="19081053">
            <a:off x="6226509" y="3740277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2057400" y="4876800"/>
            <a:ext cx="18565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dirty="0" smtClean="0">
                <a:solidFill>
                  <a:srgbClr val="FF0000"/>
                </a:solidFill>
              </a:rPr>
              <a:t>FE-X5 CMOS 65 nm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0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tch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5D38F491B12747BAFFAB051451F6DA" ma:contentTypeVersion="0" ma:contentTypeDescription="Create a new document." ma:contentTypeScope="" ma:versionID="9d37a3c3648ad5dc328bbc463ffce58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32C063-8371-4E3D-A025-C9FAB09A84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8115619-A084-4580-9358-DAADAFB579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FAB3F4-C637-42C5-AA52-E834068DCA44}">
  <ds:schemaRefs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2058</Words>
  <Application>Microsoft Office PowerPoint</Application>
  <PresentationFormat>On-screen Show (4:3)</PresentationFormat>
  <Paragraphs>664</Paragraphs>
  <Slides>58</Slides>
  <Notes>6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1" baseType="lpstr">
      <vt:lpstr>Pitchbook</vt:lpstr>
      <vt:lpstr>Microsoft Visio 2003-2010 Drawing</vt:lpstr>
      <vt:lpstr>Visio</vt:lpstr>
      <vt:lpstr>Hybrid or Monolithic ?  Pixel detectors for future LHC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2012-01-14T11:06:57Z</dcterms:created>
  <dcterms:modified xsi:type="dcterms:W3CDTF">2013-12-17T06:42:41Z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  <property fmtid="{D5CDD505-2E9C-101B-9397-08002B2CF9AE}" pid="4" name="ContentTypeId">
    <vt:lpwstr>0x010100A45D38F491B12747BAFFAB051451F6DA</vt:lpwstr>
  </property>
</Properties>
</file>