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27"/>
  </p:notesMasterIdLst>
  <p:handoutMasterIdLst>
    <p:handoutMasterId r:id="rId28"/>
  </p:handoutMasterIdLst>
  <p:sldIdLst>
    <p:sldId id="402" r:id="rId2"/>
    <p:sldId id="405" r:id="rId3"/>
    <p:sldId id="406" r:id="rId4"/>
    <p:sldId id="403" r:id="rId5"/>
    <p:sldId id="404" r:id="rId6"/>
    <p:sldId id="384" r:id="rId7"/>
    <p:sldId id="407" r:id="rId8"/>
    <p:sldId id="385" r:id="rId9"/>
    <p:sldId id="408" r:id="rId10"/>
    <p:sldId id="414" r:id="rId11"/>
    <p:sldId id="409" r:id="rId12"/>
    <p:sldId id="401" r:id="rId13"/>
    <p:sldId id="416" r:id="rId14"/>
    <p:sldId id="417" r:id="rId15"/>
    <p:sldId id="421" r:id="rId16"/>
    <p:sldId id="422" r:id="rId17"/>
    <p:sldId id="423" r:id="rId18"/>
    <p:sldId id="425" r:id="rId19"/>
    <p:sldId id="426" r:id="rId20"/>
    <p:sldId id="427" r:id="rId21"/>
    <p:sldId id="411" r:id="rId22"/>
    <p:sldId id="412" r:id="rId23"/>
    <p:sldId id="413" r:id="rId24"/>
    <p:sldId id="428" r:id="rId25"/>
    <p:sldId id="429" r:id="rId26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4D00"/>
    <a:srgbClr val="DEA932"/>
    <a:srgbClr val="1F497D"/>
    <a:srgbClr val="95B3D7"/>
    <a:srgbClr val="FAC090"/>
    <a:srgbClr val="BCE46D"/>
    <a:srgbClr val="E6F1FF"/>
    <a:srgbClr val="6EF915"/>
    <a:srgbClr val="333399"/>
    <a:srgbClr val="00B9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8" autoAdjust="0"/>
    <p:restoredTop sz="92566" autoAdjust="0"/>
  </p:normalViewPr>
  <p:slideViewPr>
    <p:cSldViewPr snapToGrid="0">
      <p:cViewPr>
        <p:scale>
          <a:sx n="100" d="100"/>
          <a:sy n="100" d="100"/>
        </p:scale>
        <p:origin x="-1680" y="-280"/>
      </p:cViewPr>
      <p:guideLst>
        <p:guide orient="horz" pos="2160"/>
        <p:guide pos="2878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89" d="100"/>
          <a:sy n="89" d="100"/>
        </p:scale>
        <p:origin x="-3672" y="-12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it-IT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it-IT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it-IT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C7A1CE2-C4FE-4151-8AE0-3694B9948C75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05171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it-I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it-IT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it-IT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F6FA3F14-B51F-4A89-8FA9-D4F11AAC160C}" type="slidenum">
              <a:rPr lang="it-IT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40083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576093-C112-49F4-99A6-08F41E1118E7}" type="slidenum">
              <a:rPr lang="it-IT"/>
              <a:pPr/>
              <a:t>1</a:t>
            </a:fld>
            <a:endParaRPr lang="it-IT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9490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576093-C112-49F4-99A6-08F41E1118E7}" type="slidenum">
              <a:rPr lang="it-IT"/>
              <a:pPr/>
              <a:t>21</a:t>
            </a:fld>
            <a:endParaRPr lang="it-IT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FA3F14-B51F-4A89-8FA9-D4F11AAC160C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03038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0"/>
            <a:ext cx="9144000" cy="179116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 rot="10800000">
            <a:off x="0" y="5066833"/>
            <a:ext cx="9144000" cy="179116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CA510-1B81-4B01-BE67-0BC7758AF022}" type="slidenum">
              <a:rPr lang="it-IT"/>
              <a:pPr/>
              <a:t>‹#›</a:t>
            </a:fld>
            <a:endParaRPr lang="it-IT"/>
          </a:p>
        </p:txBody>
      </p:sp>
      <p:cxnSp>
        <p:nvCxnSpPr>
          <p:cNvPr id="9" name="Straight Connector 8"/>
          <p:cNvCxnSpPr/>
          <p:nvPr userDrawn="1"/>
        </p:nvCxnSpPr>
        <p:spPr bwMode="auto">
          <a:xfrm flipH="1">
            <a:off x="143566" y="514138"/>
            <a:ext cx="88789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B0B0B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  <p:sp>
        <p:nvSpPr>
          <p:cNvPr id="1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6464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dirty="0" smtClean="0"/>
              <a:t>Report on research activity of the second year of the XXVII cycle Ph.D.  in Information Engineering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11B930-FDE7-4E88-9F08-695783B55657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386DA-B32C-46CF-9FE5-999A6AFB7C69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41EBE85-0801-4CA3-9EE8-C2547197B878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olo e  contenu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0A3BDE4-DE44-4B9A-A6F9-4D4E5C66BCA6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olo, contenuto e 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058F1A7-3AA0-41D8-A115-C758C711DEDE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smtClean="0"/>
              <a:t>APPLEPIES 2013. Rome, March 8</a:t>
            </a:r>
            <a:r>
              <a:rPr lang="en-US" dirty="0" err="1" smtClean="0"/>
              <a:t>th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BE8D8E-B281-4514-BC36-4217F88D0E3E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4786677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49916A-99A5-4F0D-AB86-8254B4DBCB78}" type="slidenum">
              <a:rPr lang="it-IT"/>
              <a:pPr/>
              <a:t>‹#›</a:t>
            </a:fld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6464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dirty="0" smtClean="0"/>
              <a:t>Report on research activity of the second year of the XXVII cycle Ph.D.  in Information Engineering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9FA2F-E0A6-4A1F-B701-CAC342D2B39F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B68B3-2CC9-449D-AB52-AFBCCDDDDFD6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E1A99B-4656-434D-98C6-6DE203882148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05227-9EB1-4423-A330-E17BDB38A4BD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29D94-AF6F-4E69-9491-D5D4E0FF2A96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5D77B5-81BA-44A5-8274-20CE7C805B7D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16943-1F61-4F4F-9879-7AF55D94E48D}" type="slidenum">
              <a:rPr lang="it-IT"/>
              <a:pPr/>
              <a:t>‹#›</a:t>
            </a:fld>
            <a:endParaRPr lang="it-IT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0"/>
            <a:ext cx="9144000" cy="179116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Rectangle 7"/>
          <p:cNvSpPr/>
          <p:nvPr userDrawn="1"/>
        </p:nvSpPr>
        <p:spPr bwMode="auto">
          <a:xfrm rot="10800000">
            <a:off x="0" y="5066833"/>
            <a:ext cx="9144000" cy="179116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81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781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64643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dirty="0" smtClean="0"/>
              <a:t>Report on research activity of the second year of the XXVII cycle Ph.D.  in Information Engineering</a:t>
            </a:r>
            <a:endParaRPr lang="en-US" dirty="0"/>
          </a:p>
        </p:txBody>
      </p:sp>
      <p:sp>
        <p:nvSpPr>
          <p:cNvPr id="1781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>
                    <a:alpha val="75000"/>
                  </a:schemeClr>
                </a:solidFill>
                <a:latin typeface="Georgia"/>
              </a:defRPr>
            </a:lvl1pPr>
          </a:lstStyle>
          <a:p>
            <a:fld id="{26BE8D8E-B281-4514-BC36-4217F88D0E3E}" type="slidenum">
              <a:rPr lang="it-IT" smtClean="0"/>
              <a:pPr/>
              <a:t>‹#›</a:t>
            </a:fld>
            <a:endParaRPr lang="it-IT"/>
          </a:p>
        </p:txBody>
      </p:sp>
      <p:cxnSp>
        <p:nvCxnSpPr>
          <p:cNvPr id="10" name="Straight Connector 9"/>
          <p:cNvCxnSpPr/>
          <p:nvPr userDrawn="1"/>
        </p:nvCxnSpPr>
        <p:spPr bwMode="auto">
          <a:xfrm flipH="1">
            <a:off x="143566" y="514138"/>
            <a:ext cx="887895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B0B0B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spc="-30">
          <a:solidFill>
            <a:schemeClr val="tx2"/>
          </a:solidFill>
          <a:latin typeface="Georgia"/>
          <a:ea typeface="+mj-ea"/>
          <a:cs typeface="Georgia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spc="-50">
          <a:solidFill>
            <a:schemeClr val="tx1"/>
          </a:solidFill>
          <a:latin typeface="Verdana"/>
          <a:ea typeface="+mn-ea"/>
          <a:cs typeface="Verdana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spc="-50">
          <a:solidFill>
            <a:schemeClr val="tx1"/>
          </a:solidFill>
          <a:latin typeface="Verdana"/>
          <a:cs typeface="Verdan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spc="-50">
          <a:solidFill>
            <a:schemeClr val="tx1"/>
          </a:solidFill>
          <a:latin typeface="Verdana"/>
          <a:cs typeface="Verdan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spc="-50">
          <a:solidFill>
            <a:schemeClr val="tx1"/>
          </a:solidFill>
          <a:latin typeface="Verdana"/>
          <a:cs typeface="Verdan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spc="-50">
          <a:solidFill>
            <a:schemeClr val="tx1"/>
          </a:solidFill>
          <a:latin typeface="Verdana"/>
          <a:cs typeface="Verdan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 bwMode="auto">
          <a:xfrm rot="10800000">
            <a:off x="0" y="5066833"/>
            <a:ext cx="9144000" cy="179116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0" y="0"/>
            <a:ext cx="9144000" cy="1791167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100000">
                <a:srgbClr val="FFFFFF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542925" y="502791"/>
            <a:ext cx="7699375" cy="2580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4200" b="1" dirty="0">
                <a:latin typeface="Georgia"/>
                <a:cs typeface="Georgia"/>
              </a:rPr>
              <a:t>Development of a pixel ASIC verification </a:t>
            </a:r>
            <a:r>
              <a:rPr lang="en-US" sz="4200" b="1" dirty="0" smtClean="0">
                <a:latin typeface="Georgia"/>
                <a:cs typeface="Georgia"/>
              </a:rPr>
              <a:t>environment</a:t>
            </a:r>
            <a:endParaRPr lang="en-US" sz="4200" b="1" dirty="0">
              <a:latin typeface="Georgia"/>
              <a:cs typeface="Georgia"/>
            </a:endParaRPr>
          </a:p>
        </p:txBody>
      </p:sp>
      <p:pic>
        <p:nvPicPr>
          <p:cNvPr id="18" name="Picture 19" descr="univlogo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9831" y="4470399"/>
            <a:ext cx="1071093" cy="1071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543130" y="3571772"/>
            <a:ext cx="296241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0000" anchorCtr="1">
            <a:spAutoFit/>
          </a:bodyPr>
          <a:lstStyle>
            <a:lvl1pPr algn="l" defTabSz="12366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algn="l" defTabSz="12366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algn="l" defTabSz="12366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algn="l" defTabSz="12366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algn="l" defTabSz="1236663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defTabSz="12366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defTabSz="12366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defTabSz="12366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defTabSz="12366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defTabSz="1236663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sng" strike="noStrike" kern="0" cap="none" spc="0" normalizeH="0" baseline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Elia</a:t>
            </a:r>
            <a:r>
              <a:rPr kumimoji="0" lang="en-US" sz="2000" b="0" i="0" u="sng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 Conti</a:t>
            </a:r>
            <a:r>
              <a:rPr kumimoji="0" lang="en-US" sz="20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Georgia"/>
              </a:rPr>
              <a:t>, Sara Marconi</a:t>
            </a:r>
          </a:p>
        </p:txBody>
      </p:sp>
      <p:pic>
        <p:nvPicPr>
          <p:cNvPr id="11" name="Picture 12" descr="Logo_INF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4480139"/>
            <a:ext cx="1073150" cy="1052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953354" y="6254234"/>
            <a:ext cx="52309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1236663" eaLnBrk="1" fontAlgn="auto" hangingPunct="1">
              <a:spcBef>
                <a:spcPts val="6000"/>
              </a:spcBef>
              <a:spcAft>
                <a:spcPts val="0"/>
              </a:spcAft>
              <a:defRPr/>
            </a:pPr>
            <a:r>
              <a:rPr lang="en-US" sz="1600" i="1" kern="0" dirty="0" err="1">
                <a:solidFill>
                  <a:sysClr val="windowText" lastClr="000000"/>
                </a:solidFill>
                <a:latin typeface="Georgia"/>
              </a:rPr>
              <a:t>SystemVerilog</a:t>
            </a:r>
            <a:r>
              <a:rPr lang="en-US" sz="1600" i="1" kern="0" dirty="0">
                <a:solidFill>
                  <a:sysClr val="windowText" lastClr="000000"/>
                </a:solidFill>
                <a:latin typeface="Georgia"/>
              </a:rPr>
              <a:t> and UVM mini-workshop – 14/11/2013</a:t>
            </a:r>
          </a:p>
        </p:txBody>
      </p:sp>
      <p:pic>
        <p:nvPicPr>
          <p:cNvPr id="9" name="Picture 9" descr="CERN-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372" y="4432300"/>
            <a:ext cx="114490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23194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916A-99A5-4F0D-AB86-8254B4DBCB78}" type="slidenum">
              <a:rPr lang="en-US" smtClean="0"/>
              <a:pPr/>
              <a:t>10</a:t>
            </a:fld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2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  <a:endParaRPr lang="en-US" sz="1300" i="1" dirty="0">
              <a:solidFill>
                <a:schemeClr val="bg2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31" name="Content Placeholder 2"/>
          <p:cNvSpPr>
            <a:spLocks noGrp="1"/>
          </p:cNvSpPr>
          <p:nvPr>
            <p:ph idx="1"/>
          </p:nvPr>
        </p:nvSpPr>
        <p:spPr>
          <a:xfrm>
            <a:off x="251520" y="868910"/>
            <a:ext cx="8676580" cy="5500140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1900" b="1" dirty="0" err="1" smtClean="0">
                <a:solidFill>
                  <a:srgbClr val="000000"/>
                </a:solidFill>
              </a:rPr>
              <a:t>Stimuli_Component</a:t>
            </a:r>
            <a:endParaRPr lang="en-US" sz="1900" b="1" dirty="0" smtClean="0">
              <a:solidFill>
                <a:srgbClr val="000000"/>
              </a:solidFill>
            </a:endParaRPr>
          </a:p>
          <a:p>
            <a:pPr marL="533400" indent="-266700">
              <a:spcBef>
                <a:spcPts val="600"/>
              </a:spcBef>
              <a:spcAft>
                <a:spcPts val="200"/>
              </a:spcAft>
              <a:buFont typeface="Lucida Grande"/>
              <a:buChar char="–"/>
            </a:pPr>
            <a:r>
              <a:rPr lang="en-US" sz="1600" dirty="0" err="1" smtClean="0">
                <a:solidFill>
                  <a:srgbClr val="000000"/>
                </a:solidFill>
              </a:rPr>
              <a:t>HiLevel_Generator</a:t>
            </a:r>
            <a:r>
              <a:rPr lang="en-US" sz="1600" dirty="0" smtClean="0">
                <a:solidFill>
                  <a:srgbClr val="000000"/>
                </a:solidFill>
              </a:rPr>
              <a:t>: generation of high level transactions (randomized or from external file)</a:t>
            </a:r>
          </a:p>
          <a:p>
            <a:pPr marL="533400" indent="-266700">
              <a:spcBef>
                <a:spcPts val="0"/>
              </a:spcBef>
              <a:spcAft>
                <a:spcPts val="200"/>
              </a:spcAft>
              <a:buFont typeface="Lucida Grande"/>
              <a:buChar char="–"/>
            </a:pPr>
            <a:r>
              <a:rPr lang="en-US" sz="1600" dirty="0" smtClean="0">
                <a:solidFill>
                  <a:srgbClr val="000000"/>
                </a:solidFill>
              </a:rPr>
              <a:t>High level transactions are fed to </a:t>
            </a:r>
            <a:r>
              <a:rPr lang="en-US" sz="1600" dirty="0" err="1" smtClean="0">
                <a:solidFill>
                  <a:srgbClr val="000000"/>
                </a:solidFill>
              </a:rPr>
              <a:t>Trigger_Driver</a:t>
            </a:r>
            <a:r>
              <a:rPr lang="en-US" sz="1600" dirty="0" smtClean="0">
                <a:solidFill>
                  <a:srgbClr val="000000"/>
                </a:solidFill>
              </a:rPr>
              <a:t> (translation into trigger signal)</a:t>
            </a:r>
            <a:br>
              <a:rPr lang="en-US" sz="1600" dirty="0" smtClean="0">
                <a:solidFill>
                  <a:srgbClr val="000000"/>
                </a:solidFill>
              </a:rPr>
            </a:br>
            <a:r>
              <a:rPr lang="en-US" sz="1600" dirty="0" smtClean="0">
                <a:solidFill>
                  <a:srgbClr val="000000"/>
                </a:solidFill>
              </a:rPr>
              <a:t>and to </a:t>
            </a:r>
            <a:r>
              <a:rPr lang="en-US" sz="1600" dirty="0" err="1" smtClean="0">
                <a:solidFill>
                  <a:srgbClr val="000000"/>
                </a:solidFill>
              </a:rPr>
              <a:t>Hit_Generator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533400" indent="-266700">
              <a:spcBef>
                <a:spcPts val="0"/>
              </a:spcBef>
              <a:spcAft>
                <a:spcPts val="200"/>
              </a:spcAft>
              <a:buFont typeface="Lucida Grande"/>
              <a:buChar char="–"/>
            </a:pPr>
            <a:r>
              <a:rPr lang="en-US" sz="1600" dirty="0" err="1" smtClean="0">
                <a:solidFill>
                  <a:srgbClr val="000000"/>
                </a:solidFill>
              </a:rPr>
              <a:t>Hit_Generator</a:t>
            </a:r>
            <a:r>
              <a:rPr lang="en-US" sz="1600" dirty="0" smtClean="0">
                <a:solidFill>
                  <a:srgbClr val="000000"/>
                </a:solidFill>
              </a:rPr>
              <a:t>: translation + randomization of high level transactions into a matrix of hit transactions (one </a:t>
            </a:r>
            <a:r>
              <a:rPr lang="en-US" sz="1600" dirty="0" err="1" smtClean="0">
                <a:solidFill>
                  <a:srgbClr val="000000"/>
                </a:solidFill>
              </a:rPr>
              <a:t>Hit_Driver</a:t>
            </a:r>
            <a:r>
              <a:rPr lang="en-US" sz="1600" dirty="0" smtClean="0">
                <a:solidFill>
                  <a:srgbClr val="000000"/>
                </a:solidFill>
              </a:rPr>
              <a:t> per pixel)</a:t>
            </a:r>
          </a:p>
          <a:p>
            <a:pPr marL="533400" indent="-266700">
              <a:spcBef>
                <a:spcPts val="0"/>
              </a:spcBef>
              <a:spcAft>
                <a:spcPts val="200"/>
              </a:spcAft>
              <a:buFont typeface="Lucida Grande"/>
              <a:buChar char="–"/>
            </a:pPr>
            <a:r>
              <a:rPr lang="en-US" sz="1600" dirty="0" err="1" smtClean="0">
                <a:solidFill>
                  <a:srgbClr val="000000"/>
                </a:solidFill>
              </a:rPr>
              <a:t>Hit_Driver</a:t>
            </a:r>
            <a:r>
              <a:rPr lang="en-US" sz="1600" dirty="0" smtClean="0">
                <a:solidFill>
                  <a:srgbClr val="000000"/>
                </a:solidFill>
              </a:rPr>
              <a:t>: translation into “analog hit” </a:t>
            </a:r>
            <a:r>
              <a:rPr lang="en-US" sz="1600" dirty="0" smtClean="0">
                <a:solidFill>
                  <a:srgbClr val="000000"/>
                </a:solidFill>
              </a:rPr>
              <a:t>signal (</a:t>
            </a:r>
            <a:r>
              <a:rPr lang="en-US" sz="1600" b="1" dirty="0" smtClean="0">
                <a:solidFill>
                  <a:srgbClr val="000000"/>
                </a:solidFill>
              </a:rPr>
              <a:t>no delays modeled so far</a:t>
            </a:r>
            <a:r>
              <a:rPr lang="en-US" sz="1600" dirty="0" smtClean="0">
                <a:solidFill>
                  <a:srgbClr val="000000"/>
                </a:solidFill>
              </a:rPr>
              <a:t>)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533400" indent="-266700">
              <a:spcBef>
                <a:spcPts val="0"/>
              </a:spcBef>
              <a:buFont typeface="Lucida Grande"/>
              <a:buChar char="–"/>
            </a:pPr>
            <a:r>
              <a:rPr lang="en-US" sz="1600" dirty="0" err="1" smtClean="0">
                <a:solidFill>
                  <a:srgbClr val="000000"/>
                </a:solidFill>
              </a:rPr>
              <a:t>Hit_Monitor</a:t>
            </a:r>
            <a:r>
              <a:rPr lang="en-US" sz="1600" dirty="0" smtClean="0">
                <a:solidFill>
                  <a:srgbClr val="000000"/>
                </a:solidFill>
              </a:rPr>
              <a:t> and </a:t>
            </a:r>
            <a:r>
              <a:rPr lang="en-US" sz="1600" dirty="0" err="1" smtClean="0">
                <a:solidFill>
                  <a:srgbClr val="000000"/>
                </a:solidFill>
              </a:rPr>
              <a:t>Trigger_Monitor</a:t>
            </a:r>
            <a:r>
              <a:rPr lang="en-US" sz="1600" dirty="0" smtClean="0">
                <a:solidFill>
                  <a:srgbClr val="000000"/>
                </a:solidFill>
              </a:rPr>
              <a:t>: generation of hit transactions and trigger transactions (adding time information) from pixel chip inputs</a:t>
            </a:r>
          </a:p>
          <a:p>
            <a:pPr marL="0" indent="0">
              <a:spcBef>
                <a:spcPts val="3600"/>
              </a:spcBef>
              <a:buNone/>
            </a:pPr>
            <a:r>
              <a:rPr lang="en-US" sz="1800" b="1" dirty="0" err="1" smtClean="0">
                <a:solidFill>
                  <a:srgbClr val="000000"/>
                </a:solidFill>
              </a:rPr>
              <a:t>Readout_Component</a:t>
            </a:r>
            <a:endParaRPr lang="en-US" sz="1800" b="1" dirty="0" smtClean="0">
              <a:solidFill>
                <a:srgbClr val="000000"/>
              </a:solidFill>
            </a:endParaRPr>
          </a:p>
          <a:p>
            <a:pPr marL="533400" indent="-266700">
              <a:spcBef>
                <a:spcPts val="600"/>
              </a:spcBef>
              <a:buFont typeface="Lucida Grande"/>
              <a:buChar char="–"/>
            </a:pPr>
            <a:r>
              <a:rPr lang="en-US" sz="1600" dirty="0" err="1" smtClean="0">
                <a:solidFill>
                  <a:srgbClr val="000000"/>
                </a:solidFill>
              </a:rPr>
              <a:t>Readout_Monitor</a:t>
            </a:r>
            <a:r>
              <a:rPr lang="en-US" sz="1600" dirty="0" smtClean="0">
                <a:solidFill>
                  <a:srgbClr val="000000"/>
                </a:solidFill>
              </a:rPr>
              <a:t>: generation of readout transactions from pixel chip outputs</a:t>
            </a:r>
            <a:endParaRPr lang="en-US" sz="1600" dirty="0">
              <a:solidFill>
                <a:srgbClr val="000000"/>
              </a:solidFill>
            </a:endParaRPr>
          </a:p>
          <a:p>
            <a:pPr marL="0" indent="0">
              <a:spcBef>
                <a:spcPts val="3600"/>
              </a:spcBef>
              <a:buNone/>
            </a:pPr>
            <a:r>
              <a:rPr lang="en-US" sz="1800" b="1" dirty="0" err="1" smtClean="0">
                <a:solidFill>
                  <a:srgbClr val="000000"/>
                </a:solidFill>
              </a:rPr>
              <a:t>Flag_Component</a:t>
            </a:r>
            <a:endParaRPr lang="en-US" sz="1800" b="1" dirty="0" smtClean="0">
              <a:solidFill>
                <a:srgbClr val="000000"/>
              </a:solidFill>
            </a:endParaRPr>
          </a:p>
          <a:p>
            <a:pPr marL="533400" indent="-266700">
              <a:spcBef>
                <a:spcPts val="600"/>
              </a:spcBef>
              <a:buFont typeface="Lucida Grande"/>
              <a:buChar char="–"/>
            </a:pPr>
            <a:r>
              <a:rPr lang="en-US" sz="1600" dirty="0" err="1" smtClean="0">
                <a:solidFill>
                  <a:srgbClr val="000000"/>
                </a:solidFill>
              </a:rPr>
              <a:t>Flag_Monitor</a:t>
            </a:r>
            <a:r>
              <a:rPr lang="en-US" sz="1600" dirty="0" smtClean="0">
                <a:solidFill>
                  <a:srgbClr val="000000"/>
                </a:solidFill>
              </a:rPr>
              <a:t>: generation of flag transactions from pixel chip flags (pixel busy and PR buffer full</a:t>
            </a:r>
            <a:r>
              <a:rPr lang="en-US" sz="1600" dirty="0">
                <a:solidFill>
                  <a:srgbClr val="000000"/>
                </a:solidFill>
              </a:rPr>
              <a:t>)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74650" y="198438"/>
            <a:ext cx="697802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Class-based </a:t>
            </a:r>
            <a:r>
              <a:rPr lang="en-US" sz="1400" b="1" i="1" dirty="0" err="1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Verification Environment 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–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Components (II)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67377384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916A-99A5-4F0D-AB86-8254B4DBCB78}" type="slidenum">
              <a:rPr lang="en-US" smtClean="0"/>
              <a:pPr/>
              <a:t>11</a:t>
            </a:fld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2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</a:p>
        </p:txBody>
      </p:sp>
      <p:graphicFrame>
        <p:nvGraphicFramePr>
          <p:cNvPr id="73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174511"/>
              </p:ext>
            </p:extLst>
          </p:nvPr>
        </p:nvGraphicFramePr>
        <p:xfrm>
          <a:off x="3828700" y="1036801"/>
          <a:ext cx="2039049" cy="1309968"/>
        </p:xfrm>
        <a:graphic>
          <a:graphicData uri="http://schemas.openxmlformats.org/drawingml/2006/table">
            <a:tbl>
              <a:tblPr/>
              <a:tblGrid>
                <a:gridCol w="2039049"/>
              </a:tblGrid>
              <a:tr h="2242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4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Transaction</a:t>
                      </a: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353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#ID : 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endParaRPr kumimoji="0" lang="en-US" sz="8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</a:t>
                      </a:r>
                      <a:r>
                        <a:rPr kumimoji="0" lang="en-US" sz="800" b="0" i="0" u="sng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next_ID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endParaRPr kumimoji="0" lang="en-US" sz="8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#owner : Component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5385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+new(owner : Component)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1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psprint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1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copy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Transaction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1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compare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(other : Transaction) : bit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4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0657"/>
              </p:ext>
            </p:extLst>
          </p:nvPr>
        </p:nvGraphicFramePr>
        <p:xfrm>
          <a:off x="243283" y="1057984"/>
          <a:ext cx="2042718" cy="1677113"/>
        </p:xfrm>
        <a:graphic>
          <a:graphicData uri="http://schemas.openxmlformats.org/drawingml/2006/table">
            <a:tbl>
              <a:tblPr/>
              <a:tblGrid>
                <a:gridCol w="2042718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4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HiLevel_Trans</a:t>
                      </a:r>
                      <a:endParaRPr kumimoji="0" lang="en-US" sz="14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#BX_ID : 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endParaRPr kumimoji="0" lang="en-US" sz="8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</a:t>
                      </a:r>
                      <a:r>
                        <a:rPr kumimoji="0" lang="en-US" sz="800" b="0" i="0" u="sng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next_BX_ID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endParaRPr kumimoji="0" lang="en-US" sz="8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isTrig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bit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isTrig_choice</a:t>
                      </a:r>
                      <a:endParaRPr kumimoji="0" lang="en-US" sz="8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87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</a:t>
                      </a: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owner : Component)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kern="1200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psprint</a:t>
                      </a: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+copy() : Transaction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+compare(other : Transaction) : bit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+convert(converted : </a:t>
                      </a:r>
                      <a:r>
                        <a:rPr kumimoji="0" lang="en-US" sz="800" b="0" i="0" u="none" strike="noStrike" kern="1200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Hit_Trans</a:t>
                      </a: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5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5625307"/>
              </p:ext>
            </p:extLst>
          </p:nvPr>
        </p:nvGraphicFramePr>
        <p:xfrm>
          <a:off x="2395933" y="4541892"/>
          <a:ext cx="2099868" cy="1196582"/>
        </p:xfrm>
        <a:graphic>
          <a:graphicData uri="http://schemas.openxmlformats.org/drawingml/2006/table">
            <a:tbl>
              <a:tblPr/>
              <a:tblGrid>
                <a:gridCol w="2099868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4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Hit_Time_Trans</a:t>
                      </a:r>
                      <a:endParaRPr kumimoji="0" lang="en-US" sz="14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timeOfArrival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unsigned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+amplitude : 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unsigned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87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</a:t>
                      </a: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owner : Component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kern="1200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psprint</a:t>
                      </a: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+copy() : Transaction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+compare(other : Transaction) : bit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6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227936"/>
              </p:ext>
            </p:extLst>
          </p:nvPr>
        </p:nvGraphicFramePr>
        <p:xfrm>
          <a:off x="4607917" y="4542186"/>
          <a:ext cx="2099868" cy="1119387"/>
        </p:xfrm>
        <a:graphic>
          <a:graphicData uri="http://schemas.openxmlformats.org/drawingml/2006/table">
            <a:tbl>
              <a:tblPr/>
              <a:tblGrid>
                <a:gridCol w="2099868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4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Trigger_Time_Trans</a:t>
                      </a:r>
                      <a:endParaRPr kumimoji="0" lang="en-US" sz="14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timePlusLatency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: 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unsigned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87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</a:t>
                      </a: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owner : Component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kern="1200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psprint</a:t>
                      </a: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+copy() : Transaction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+compare(other : Transaction) : bit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7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0442216"/>
              </p:ext>
            </p:extLst>
          </p:nvPr>
        </p:nvGraphicFramePr>
        <p:xfrm>
          <a:off x="6796482" y="4541648"/>
          <a:ext cx="2182418" cy="1196582"/>
        </p:xfrm>
        <a:graphic>
          <a:graphicData uri="http://schemas.openxmlformats.org/drawingml/2006/table">
            <a:tbl>
              <a:tblPr/>
              <a:tblGrid>
                <a:gridCol w="2182418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4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Readout_Trans</a:t>
                      </a:r>
                      <a:endParaRPr kumimoji="0" lang="en-US" sz="14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timeOfArrival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: 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unsigned 2D array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+amplitude : 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unsigned 2D array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87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</a:t>
                      </a: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owner : Component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kern="1200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psprint</a:t>
                      </a: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+copy() : Transaction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+compare(other : Transaction) : bit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78" name="Straight Connector 77"/>
          <p:cNvCxnSpPr>
            <a:endCxn id="82" idx="3"/>
          </p:cNvCxnSpPr>
          <p:nvPr/>
        </p:nvCxnSpPr>
        <p:spPr>
          <a:xfrm>
            <a:off x="2286000" y="1308100"/>
            <a:ext cx="1363983" cy="12699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cxnSp>
        <p:nvCxnSpPr>
          <p:cNvPr id="79" name="Straight Connector 78"/>
          <p:cNvCxnSpPr>
            <a:stCxn id="75" idx="0"/>
            <a:endCxn id="83" idx="3"/>
          </p:cNvCxnSpPr>
          <p:nvPr/>
        </p:nvCxnSpPr>
        <p:spPr>
          <a:xfrm flipV="1">
            <a:off x="3445867" y="2511007"/>
            <a:ext cx="911098" cy="2030885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cxnSp>
        <p:nvCxnSpPr>
          <p:cNvPr id="80" name="Straight Connector 79"/>
          <p:cNvCxnSpPr>
            <a:stCxn id="76" idx="0"/>
            <a:endCxn id="84" idx="3"/>
          </p:cNvCxnSpPr>
          <p:nvPr/>
        </p:nvCxnSpPr>
        <p:spPr>
          <a:xfrm flipH="1" flipV="1">
            <a:off x="5011828" y="2531867"/>
            <a:ext cx="646023" cy="2010319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cxnSp>
        <p:nvCxnSpPr>
          <p:cNvPr id="81" name="Straight Connector 80"/>
          <p:cNvCxnSpPr>
            <a:stCxn id="77" idx="0"/>
            <a:endCxn id="85" idx="3"/>
          </p:cNvCxnSpPr>
          <p:nvPr/>
        </p:nvCxnSpPr>
        <p:spPr>
          <a:xfrm flipH="1" flipV="1">
            <a:off x="5993330" y="2477788"/>
            <a:ext cx="1894361" cy="2063860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82" name="Isosceles Triangle 81"/>
          <p:cNvSpPr/>
          <p:nvPr/>
        </p:nvSpPr>
        <p:spPr>
          <a:xfrm rot="5400000">
            <a:off x="3669033" y="1230311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83" name="Isosceles Triangle 82"/>
          <p:cNvSpPr/>
          <p:nvPr/>
        </p:nvSpPr>
        <p:spPr>
          <a:xfrm rot="1800000">
            <a:off x="4330771" y="2342155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84" name="Isosceles Triangle 83"/>
          <p:cNvSpPr/>
          <p:nvPr/>
        </p:nvSpPr>
        <p:spPr>
          <a:xfrm rot="20400000">
            <a:off x="4909441" y="2356349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85" name="Isosceles Triangle 84"/>
          <p:cNvSpPr/>
          <p:nvPr/>
        </p:nvSpPr>
        <p:spPr>
          <a:xfrm rot="18900000">
            <a:off x="5857908" y="2323317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217737" y="2116867"/>
            <a:ext cx="1643063" cy="1003031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algn="ctr" defTabSz="914400">
              <a:spcBef>
                <a:spcPct val="0"/>
              </a:spcBef>
              <a:buNone/>
              <a:defRPr sz="400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marL="85725" marR="0" lvl="0" indent="-85725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Generated by </a:t>
            </a:r>
            <a:r>
              <a:rPr kumimoji="0" lang="en-GB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HiLevel_Generator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Arial Unicode MS" pitchFamily="34" charset="-128"/>
              <a:cs typeface="Verdana"/>
            </a:endParaRPr>
          </a:p>
          <a:p>
            <a:pPr marL="85725" marR="0" lvl="0" indent="-85725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Fed to </a:t>
            </a:r>
            <a:r>
              <a:rPr kumimoji="0" lang="en-GB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Hit_Generator</a:t>
            </a: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 and </a:t>
            </a:r>
            <a:r>
              <a:rPr kumimoji="0" lang="en-GB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Trigger_Driver</a:t>
            </a:r>
            <a:endParaRPr kumimoji="0" lang="it-IT" sz="1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Arial Unicode MS" pitchFamily="34" charset="-128"/>
              <a:cs typeface="Verdana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325185" y="5728239"/>
            <a:ext cx="2107116" cy="583662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algn="ctr" defTabSz="914400">
              <a:spcBef>
                <a:spcPct val="0"/>
              </a:spcBef>
              <a:buNone/>
              <a:defRPr sz="400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marL="85725" marR="0" lvl="0" indent="-85725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Produced by </a:t>
            </a:r>
            <a:r>
              <a:rPr kumimoji="0" lang="en-GB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Hit_Monitor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Arial Unicode MS" pitchFamily="34" charset="-128"/>
              <a:cs typeface="Verdana"/>
            </a:endParaRPr>
          </a:p>
          <a:p>
            <a:pPr marL="85725" marR="0" lvl="0" indent="-85725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Fed to </a:t>
            </a:r>
            <a:r>
              <a:rPr kumimoji="0" lang="en-GB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Conformity_Checker</a:t>
            </a:r>
            <a:endParaRPr kumimoji="0" lang="it-IT" sz="1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Arial Unicode MS" pitchFamily="34" charset="-128"/>
              <a:cs typeface="Verdan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4518024" y="5715539"/>
            <a:ext cx="2187575" cy="583662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algn="ctr" defTabSz="914400">
              <a:spcBef>
                <a:spcPct val="0"/>
              </a:spcBef>
              <a:buNone/>
              <a:defRPr sz="400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marL="85725" marR="0" lvl="0" indent="-85725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Produced by </a:t>
            </a:r>
            <a:r>
              <a:rPr kumimoji="0" lang="en-GB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Trigger_Monitor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Arial Unicode MS" pitchFamily="34" charset="-128"/>
              <a:cs typeface="Verdana"/>
            </a:endParaRPr>
          </a:p>
          <a:p>
            <a:pPr marL="85725" marR="0" lvl="0" indent="-85725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Fed to </a:t>
            </a:r>
            <a:r>
              <a:rPr kumimoji="0" lang="en-GB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Conformity_Checker</a:t>
            </a:r>
            <a:endParaRPr kumimoji="0" lang="it-IT" sz="1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Arial Unicode MS" pitchFamily="34" charset="-128"/>
              <a:cs typeface="Verdana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712445" y="5705745"/>
            <a:ext cx="2206129" cy="555356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algn="ctr" defTabSz="914400">
              <a:spcBef>
                <a:spcPct val="0"/>
              </a:spcBef>
              <a:buNone/>
              <a:defRPr sz="400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marL="85725" marR="0" lvl="0" indent="-85725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Produced by </a:t>
            </a:r>
            <a:r>
              <a:rPr kumimoji="0" lang="en-GB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Readout_Monitor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Arial Unicode MS" pitchFamily="34" charset="-128"/>
              <a:cs typeface="Verdana"/>
            </a:endParaRPr>
          </a:p>
          <a:p>
            <a:pPr marL="85725" marR="0" lvl="0" indent="-85725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Fed to </a:t>
            </a:r>
            <a:r>
              <a:rPr kumimoji="0" lang="en-GB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Conformity_Checker</a:t>
            </a:r>
            <a:endParaRPr kumimoji="0" lang="it-IT" sz="1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Arial Unicode MS" pitchFamily="34" charset="-128"/>
              <a:cs typeface="Verdana"/>
            </a:endParaRPr>
          </a:p>
        </p:txBody>
      </p:sp>
      <p:graphicFrame>
        <p:nvGraphicFramePr>
          <p:cNvPr id="103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844286"/>
              </p:ext>
            </p:extLst>
          </p:nvPr>
        </p:nvGraphicFramePr>
        <p:xfrm>
          <a:off x="238519" y="3422415"/>
          <a:ext cx="2042718" cy="2321236"/>
        </p:xfrm>
        <a:graphic>
          <a:graphicData uri="http://schemas.openxmlformats.org/drawingml/2006/table">
            <a:tbl>
              <a:tblPr/>
              <a:tblGrid>
                <a:gridCol w="2042718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4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Hit_Trans</a:t>
                      </a:r>
                      <a:endParaRPr kumimoji="0" lang="en-US" sz="14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isHit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bit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+amplitude : 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unsigned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</a:t>
                      </a:r>
                      <a:r>
                        <a:rPr kumimoji="0" lang="en-US" sz="800" b="0" i="0" u="sng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next_row_ID</a:t>
                      </a:r>
                      <a:endParaRPr kumimoji="0" lang="en-US" sz="800" b="0" i="0" u="sng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</a:t>
                      </a:r>
                      <a:r>
                        <a:rPr kumimoji="0" lang="en-US" sz="800" b="0" i="0" u="sng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current_row_ID</a:t>
                      </a:r>
                      <a:endParaRPr kumimoji="0" lang="en-US" sz="800" b="0" i="0" u="sng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row_ID</a:t>
                      </a:r>
                      <a:endParaRPr kumimoji="0" lang="en-US" sz="8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</a:t>
                      </a:r>
                      <a:r>
                        <a:rPr kumimoji="0" lang="en-US" sz="800" b="0" i="0" u="sng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next_col_ID</a:t>
                      </a:r>
                      <a:endParaRPr kumimoji="0" lang="en-US" sz="800" b="0" i="0" u="sng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col_ID</a:t>
                      </a:r>
                      <a:endParaRPr kumimoji="0" lang="en-US" sz="8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amplitude_value</a:t>
                      </a:r>
                      <a:endParaRPr kumimoji="0" lang="en-US" sz="8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isHit_choice</a:t>
                      </a:r>
                      <a:endParaRPr kumimoji="0" lang="en-US" sz="8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87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</a:t>
                      </a: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owner : Component, </a:t>
                      </a:r>
                      <a:r>
                        <a:rPr kumimoji="0" lang="en-US" sz="800" b="0" i="0" u="none" strike="noStrike" kern="1200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incr_ID</a:t>
                      </a: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bit,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800" b="0" i="0" u="none" strike="noStrike" kern="1200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fst_pix</a:t>
                      </a: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bit)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kern="1200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psprint</a:t>
                      </a: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+copy() : Transaction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+compare(other : Transaction) : bit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104" name="Straight Connector 103"/>
          <p:cNvCxnSpPr>
            <a:stCxn id="103" idx="0"/>
            <a:endCxn id="105" idx="3"/>
          </p:cNvCxnSpPr>
          <p:nvPr/>
        </p:nvCxnSpPr>
        <p:spPr>
          <a:xfrm flipH="1" flipV="1">
            <a:off x="1259085" y="2950049"/>
            <a:ext cx="793" cy="472366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105" name="Isosceles Triangle 104"/>
          <p:cNvSpPr/>
          <p:nvPr/>
        </p:nvSpPr>
        <p:spPr>
          <a:xfrm>
            <a:off x="1187647" y="2769074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graphicFrame>
        <p:nvGraphicFramePr>
          <p:cNvPr id="106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7213160"/>
              </p:ext>
            </p:extLst>
          </p:nvPr>
        </p:nvGraphicFramePr>
        <p:xfrm>
          <a:off x="6796482" y="1023074"/>
          <a:ext cx="2099868" cy="1309968"/>
        </p:xfrm>
        <a:graphic>
          <a:graphicData uri="http://schemas.openxmlformats.org/drawingml/2006/table">
            <a:tbl>
              <a:tblPr/>
              <a:tblGrid>
                <a:gridCol w="2099868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4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Flag_Trans</a:t>
                      </a:r>
                      <a:endParaRPr kumimoji="0" lang="en-US" sz="14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bufferFull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: bit unsigned 2D array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pixelBusy_ToT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bit 2D array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pixelBusy_DUT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bit 2D array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87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</a:t>
                      </a: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owner : Component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kern="1200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psprint</a:t>
                      </a: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+copy() : Transaction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+compare(other : Transaction) : bit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107" name="Straight Connector 106"/>
          <p:cNvCxnSpPr/>
          <p:nvPr/>
        </p:nvCxnSpPr>
        <p:spPr>
          <a:xfrm flipH="1" flipV="1">
            <a:off x="6057900" y="1320800"/>
            <a:ext cx="738583" cy="4793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108" name="Isosceles Triangle 107"/>
          <p:cNvSpPr/>
          <p:nvPr/>
        </p:nvSpPr>
        <p:spPr>
          <a:xfrm rot="16200000">
            <a:off x="5890869" y="1228242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00" b="0" i="0" u="none" strike="noStrike" kern="0" cap="none" spc="0" normalizeH="0" baseline="0" noProof="0">
              <a:ln>
                <a:noFill/>
              </a:ln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727476" y="2292249"/>
            <a:ext cx="2206129" cy="1003031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algn="ctr" defTabSz="914400">
              <a:spcBef>
                <a:spcPct val="0"/>
              </a:spcBef>
              <a:buNone/>
              <a:defRPr sz="400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marL="85725" marR="0" lvl="0" indent="-85725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Produced by </a:t>
            </a:r>
            <a:r>
              <a:rPr kumimoji="0" lang="en-GB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Flag_Monitor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Arial Unicode MS" pitchFamily="34" charset="-128"/>
              <a:cs typeface="Verdana"/>
            </a:endParaRPr>
          </a:p>
          <a:p>
            <a:pPr marL="85725" marR="0" lvl="0" indent="-85725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Fed to </a:t>
            </a:r>
            <a:r>
              <a:rPr kumimoji="0" lang="en-GB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rPr>
              <a:t>Conformity_Checker</a:t>
            </a:r>
            <a:endParaRPr kumimoji="0" lang="it-IT" sz="1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Arial Unicode MS" pitchFamily="34" charset="-128"/>
              <a:cs typeface="Verdana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54383" y="5718713"/>
            <a:ext cx="2145402" cy="567787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algn="ctr" defTabSz="914400">
              <a:spcBef>
                <a:spcPct val="0"/>
              </a:spcBef>
              <a:buNone/>
              <a:defRPr sz="400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marL="85725" indent="-85725" algn="l">
              <a:buFont typeface="Arial" pitchFamily="34" charset="0"/>
              <a:buChar char="•"/>
            </a:pPr>
            <a:r>
              <a:rPr lang="en-GB" sz="1000" dirty="0" smtClean="0">
                <a:solidFill>
                  <a:srgbClr val="000000"/>
                </a:solidFill>
                <a:effectLst/>
                <a:latin typeface="Verdana"/>
                <a:cs typeface="Verdana"/>
              </a:rPr>
              <a:t>Produced by </a:t>
            </a:r>
            <a:r>
              <a:rPr lang="en-GB" sz="1000" dirty="0" err="1">
                <a:solidFill>
                  <a:srgbClr val="000000"/>
                </a:solidFill>
                <a:effectLst/>
                <a:latin typeface="Verdana"/>
                <a:cs typeface="Verdana"/>
              </a:rPr>
              <a:t>H</a:t>
            </a:r>
            <a:r>
              <a:rPr lang="en-GB" sz="1000" dirty="0" err="1" smtClean="0">
                <a:solidFill>
                  <a:srgbClr val="000000"/>
                </a:solidFill>
                <a:effectLst/>
                <a:latin typeface="Verdana"/>
                <a:cs typeface="Verdana"/>
              </a:rPr>
              <a:t>it_Generator</a:t>
            </a:r>
            <a:endParaRPr lang="en-GB" sz="1000" dirty="0" smtClean="0">
              <a:solidFill>
                <a:srgbClr val="000000"/>
              </a:solidFill>
              <a:effectLst/>
              <a:latin typeface="Verdana"/>
              <a:cs typeface="Verdana"/>
            </a:endParaRPr>
          </a:p>
          <a:p>
            <a:pPr marL="85725" indent="-85725" algn="l">
              <a:buFont typeface="Arial" pitchFamily="34" charset="0"/>
              <a:buChar char="•"/>
            </a:pPr>
            <a:r>
              <a:rPr lang="en-GB" sz="1000" dirty="0" smtClean="0">
                <a:solidFill>
                  <a:srgbClr val="000000"/>
                </a:solidFill>
                <a:effectLst/>
                <a:latin typeface="Verdana"/>
                <a:cs typeface="Verdana"/>
              </a:rPr>
              <a:t>Fed to each </a:t>
            </a:r>
            <a:r>
              <a:rPr lang="en-GB" sz="1000" dirty="0" err="1" smtClean="0">
                <a:solidFill>
                  <a:srgbClr val="000000"/>
                </a:solidFill>
                <a:effectLst/>
                <a:latin typeface="Verdana"/>
                <a:cs typeface="Verdana"/>
              </a:rPr>
              <a:t>Hit_Driver</a:t>
            </a:r>
            <a:endParaRPr lang="it-IT" sz="1000" dirty="0">
              <a:solidFill>
                <a:srgbClr val="000000"/>
              </a:solidFill>
              <a:effectLst/>
              <a:latin typeface="Verdana"/>
              <a:cs typeface="Verdana"/>
            </a:endParaRPr>
          </a:p>
        </p:txBody>
      </p:sp>
      <p:sp>
        <p:nvSpPr>
          <p:cNvPr id="31" name="Rectangle 2"/>
          <p:cNvSpPr>
            <a:spLocks noChangeArrowheads="1"/>
          </p:cNvSpPr>
          <p:nvPr/>
        </p:nvSpPr>
        <p:spPr bwMode="auto">
          <a:xfrm>
            <a:off x="374650" y="198438"/>
            <a:ext cx="667909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Class-based </a:t>
            </a:r>
            <a:r>
              <a:rPr lang="en-US" sz="1400" b="1" i="1" dirty="0" err="1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Verification Environment 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–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Transactions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2030035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7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0" y="825500"/>
            <a:ext cx="9150350" cy="5118100"/>
            <a:chOff x="0" y="1295400"/>
            <a:chExt cx="9150350" cy="5118100"/>
          </a:xfrm>
        </p:grpSpPr>
        <p:grpSp>
          <p:nvGrpSpPr>
            <p:cNvPr id="24" name="Group 23"/>
            <p:cNvGrpSpPr/>
            <p:nvPr/>
          </p:nvGrpSpPr>
          <p:grpSpPr>
            <a:xfrm>
              <a:off x="0" y="1295400"/>
              <a:ext cx="9150350" cy="5118100"/>
              <a:chOff x="0" y="1295400"/>
              <a:chExt cx="9150350" cy="5118100"/>
            </a:xfrm>
          </p:grpSpPr>
          <p:sp>
            <p:nvSpPr>
              <p:cNvPr id="142" name="Rounded Rectangle 141"/>
              <p:cNvSpPr/>
              <p:nvPr/>
            </p:nvSpPr>
            <p:spPr>
              <a:xfrm>
                <a:off x="1250950" y="1879600"/>
                <a:ext cx="6661150" cy="4533900"/>
              </a:xfrm>
              <a:prstGeom prst="roundRect">
                <a:avLst>
                  <a:gd name="adj" fmla="val 0"/>
                </a:avLst>
              </a:prstGeom>
              <a:solidFill>
                <a:srgbClr val="E6F1FF"/>
              </a:solidFill>
              <a:ln w="381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7" name="Rounded Rectangle 116"/>
              <p:cNvSpPr/>
              <p:nvPr/>
            </p:nvSpPr>
            <p:spPr>
              <a:xfrm>
                <a:off x="1428750" y="2235200"/>
                <a:ext cx="3215217" cy="1562100"/>
              </a:xfrm>
              <a:prstGeom prst="roundRect">
                <a:avLst>
                  <a:gd name="adj" fmla="val 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965200" y="2870200"/>
                <a:ext cx="730250" cy="165100"/>
                <a:chOff x="4000500" y="3619500"/>
                <a:chExt cx="730250" cy="165100"/>
              </a:xfrm>
            </p:grpSpPr>
            <p:sp>
              <p:nvSpPr>
                <p:cNvPr id="275" name="Right Arrow 274"/>
                <p:cNvSpPr/>
                <p:nvPr/>
              </p:nvSpPr>
              <p:spPr>
                <a:xfrm>
                  <a:off x="4025900" y="3619500"/>
                  <a:ext cx="704850" cy="127000"/>
                </a:xfrm>
                <a:prstGeom prst="rightArrow">
                  <a:avLst/>
                </a:prstGeom>
                <a:solidFill>
                  <a:srgbClr val="BCE46D"/>
                </a:solidFill>
                <a:ln w="1270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78" name="Right Arrow 277"/>
                <p:cNvSpPr/>
                <p:nvPr/>
              </p:nvSpPr>
              <p:spPr>
                <a:xfrm>
                  <a:off x="4013200" y="3638550"/>
                  <a:ext cx="704850" cy="127000"/>
                </a:xfrm>
                <a:prstGeom prst="rightArrow">
                  <a:avLst/>
                </a:prstGeom>
                <a:solidFill>
                  <a:srgbClr val="BCE46D"/>
                </a:solidFill>
                <a:ln w="1270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79" name="Right Arrow 278"/>
                <p:cNvSpPr/>
                <p:nvPr/>
              </p:nvSpPr>
              <p:spPr>
                <a:xfrm>
                  <a:off x="4000500" y="3657600"/>
                  <a:ext cx="704850" cy="127000"/>
                </a:xfrm>
                <a:prstGeom prst="rightArrow">
                  <a:avLst/>
                </a:prstGeom>
                <a:solidFill>
                  <a:srgbClr val="BCE46D"/>
                </a:solidFill>
                <a:ln w="1270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1699300" y="2659150"/>
                <a:ext cx="550800" cy="549100"/>
                <a:chOff x="1915200" y="3644900"/>
                <a:chExt cx="550800" cy="549100"/>
              </a:xfrm>
            </p:grpSpPr>
            <p:sp>
              <p:nvSpPr>
                <p:cNvPr id="12" name="Oval 11"/>
                <p:cNvSpPr/>
                <p:nvPr/>
              </p:nvSpPr>
              <p:spPr bwMode="auto">
                <a:xfrm>
                  <a:off x="2008800" y="3644900"/>
                  <a:ext cx="457200" cy="457200"/>
                </a:xfrm>
                <a:prstGeom prst="ellipse">
                  <a:avLst/>
                </a:prstGeom>
                <a:solidFill>
                  <a:srgbClr val="95B3D7"/>
                </a:solidFill>
                <a:ln w="12700" cap="flat" cmpd="sng" algn="ctr">
                  <a:solidFill>
                    <a:srgbClr val="1F497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it-IT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6" name="Oval 75"/>
                <p:cNvSpPr/>
                <p:nvPr/>
              </p:nvSpPr>
              <p:spPr bwMode="auto">
                <a:xfrm>
                  <a:off x="1965600" y="3690000"/>
                  <a:ext cx="457200" cy="457200"/>
                </a:xfrm>
                <a:prstGeom prst="ellipse">
                  <a:avLst/>
                </a:prstGeom>
                <a:solidFill>
                  <a:srgbClr val="95B3D7"/>
                </a:solidFill>
                <a:ln w="12700" cap="flat" cmpd="sng" algn="ctr">
                  <a:solidFill>
                    <a:srgbClr val="1F497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it-IT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77" name="Oval 76"/>
                <p:cNvSpPr/>
                <p:nvPr/>
              </p:nvSpPr>
              <p:spPr bwMode="auto">
                <a:xfrm>
                  <a:off x="1915200" y="3736800"/>
                  <a:ext cx="457200" cy="457200"/>
                </a:xfrm>
                <a:prstGeom prst="ellipse">
                  <a:avLst/>
                </a:prstGeom>
                <a:solidFill>
                  <a:srgbClr val="95B3D7"/>
                </a:solidFill>
                <a:ln w="12700" cap="flat" cmpd="sng" algn="ctr">
                  <a:solidFill>
                    <a:srgbClr val="1F497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it-IT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276" name="Right Arrow 275"/>
              <p:cNvSpPr/>
              <p:nvPr/>
            </p:nvSpPr>
            <p:spPr>
              <a:xfrm>
                <a:off x="2181224" y="2908300"/>
                <a:ext cx="456143" cy="127000"/>
              </a:xfrm>
              <a:prstGeom prst="rightArrow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2664886" y="2659150"/>
                <a:ext cx="1054255" cy="543358"/>
                <a:chOff x="2635244" y="3644900"/>
                <a:chExt cx="1054255" cy="543358"/>
              </a:xfrm>
            </p:grpSpPr>
            <p:grpSp>
              <p:nvGrpSpPr>
                <p:cNvPr id="16" name="Group 15"/>
                <p:cNvGrpSpPr/>
                <p:nvPr/>
              </p:nvGrpSpPr>
              <p:grpSpPr>
                <a:xfrm>
                  <a:off x="2635244" y="3644900"/>
                  <a:ext cx="1054255" cy="543358"/>
                  <a:chOff x="2635244" y="3644900"/>
                  <a:chExt cx="1054255" cy="543358"/>
                </a:xfrm>
              </p:grpSpPr>
              <p:sp>
                <p:nvSpPr>
                  <p:cNvPr id="230" name="Rounded Rectangle 229"/>
                  <p:cNvSpPr/>
                  <p:nvPr/>
                </p:nvSpPr>
                <p:spPr>
                  <a:xfrm>
                    <a:off x="2730492" y="3644900"/>
                    <a:ext cx="959007" cy="451918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4F81BD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1F497D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1" name="Rounded Rectangle 230"/>
                  <p:cNvSpPr/>
                  <p:nvPr/>
                </p:nvSpPr>
                <p:spPr>
                  <a:xfrm>
                    <a:off x="2686043" y="3690620"/>
                    <a:ext cx="957736" cy="451918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4F81BD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1F497D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32" name="Rounded Rectangle 231"/>
                  <p:cNvSpPr/>
                  <p:nvPr/>
                </p:nvSpPr>
                <p:spPr>
                  <a:xfrm>
                    <a:off x="2635244" y="3736340"/>
                    <a:ext cx="962815" cy="451918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4F81BD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1F497D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15" name="Straight Connector 14"/>
                  <p:cNvCxnSpPr/>
                  <p:nvPr/>
                </p:nvCxnSpPr>
                <p:spPr bwMode="auto">
                  <a:xfrm>
                    <a:off x="3479800" y="3740150"/>
                    <a:ext cx="0" cy="4445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1F497D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81" name="Straight Connector 80"/>
                  <p:cNvCxnSpPr/>
                  <p:nvPr/>
                </p:nvCxnSpPr>
                <p:spPr bwMode="auto">
                  <a:xfrm>
                    <a:off x="3359150" y="3740150"/>
                    <a:ext cx="0" cy="4445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1F497D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82" name="Straight Connector 81"/>
                  <p:cNvCxnSpPr/>
                  <p:nvPr/>
                </p:nvCxnSpPr>
                <p:spPr bwMode="auto">
                  <a:xfrm>
                    <a:off x="3238500" y="3740150"/>
                    <a:ext cx="0" cy="4445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1F497D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83" name="Straight Connector 82"/>
                  <p:cNvCxnSpPr/>
                  <p:nvPr/>
                </p:nvCxnSpPr>
                <p:spPr bwMode="auto">
                  <a:xfrm>
                    <a:off x="2749550" y="3740150"/>
                    <a:ext cx="0" cy="4445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1F497D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sp>
              <p:nvSpPr>
                <p:cNvPr id="85" name="TextBox 84"/>
                <p:cNvSpPr txBox="1"/>
                <p:nvPr/>
              </p:nvSpPr>
              <p:spPr>
                <a:xfrm>
                  <a:off x="2819031" y="3744610"/>
                  <a:ext cx="463919" cy="319390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rgbClr val="1F497D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…</a:t>
                  </a:r>
                  <a:endParaRPr kumimoji="0" lang="it-IT" sz="1600" b="0" i="0" u="none" strike="noStrike" kern="0" cap="none" spc="-5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endParaRPr>
                </a:p>
              </p:txBody>
            </p:sp>
          </p:grpSp>
          <p:sp>
            <p:nvSpPr>
              <p:cNvPr id="87" name="TextBox 86"/>
              <p:cNvSpPr txBox="1"/>
              <p:nvPr/>
            </p:nvSpPr>
            <p:spPr>
              <a:xfrm>
                <a:off x="2321638" y="2392350"/>
                <a:ext cx="1708504" cy="316983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3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Input Hit Container</a:t>
                </a:r>
                <a:endParaRPr kumimoji="0" lang="it-IT" sz="13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  <p:sp>
            <p:nvSpPr>
              <p:cNvPr id="88" name="Oval 87"/>
              <p:cNvSpPr/>
              <p:nvPr/>
            </p:nvSpPr>
            <p:spPr bwMode="auto">
              <a:xfrm>
                <a:off x="4031892" y="2751050"/>
                <a:ext cx="457200" cy="457200"/>
              </a:xfrm>
              <a:prstGeom prst="ellipse">
                <a:avLst/>
              </a:prstGeom>
              <a:solidFill>
                <a:srgbClr val="95B3D7"/>
              </a:solidFill>
              <a:ln w="12700" cap="flat" cmpd="sng" algn="ctr">
                <a:solidFill>
                  <a:srgbClr val="1F497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8" name="Bent-Up Arrow 17"/>
              <p:cNvSpPr/>
              <p:nvPr/>
            </p:nvSpPr>
            <p:spPr bwMode="auto">
              <a:xfrm>
                <a:off x="965200" y="3219450"/>
                <a:ext cx="3361292" cy="279400"/>
              </a:xfrm>
              <a:prstGeom prst="bentUpArrow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3" name="Rounded Rectangle 122"/>
              <p:cNvSpPr/>
              <p:nvPr/>
            </p:nvSpPr>
            <p:spPr>
              <a:xfrm>
                <a:off x="4914900" y="2768600"/>
                <a:ext cx="2794000" cy="2286000"/>
              </a:xfrm>
              <a:prstGeom prst="roundRect">
                <a:avLst>
                  <a:gd name="adj" fmla="val 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0" name="Right Arrow 89"/>
              <p:cNvSpPr/>
              <p:nvPr/>
            </p:nvSpPr>
            <p:spPr>
              <a:xfrm>
                <a:off x="3652316" y="2908300"/>
                <a:ext cx="356651" cy="127000"/>
              </a:xfrm>
              <a:prstGeom prst="rightArrow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91" name="Group 90"/>
              <p:cNvGrpSpPr/>
              <p:nvPr/>
            </p:nvGrpSpPr>
            <p:grpSpPr>
              <a:xfrm rot="5400000">
                <a:off x="4902196" y="3499891"/>
                <a:ext cx="962815" cy="451918"/>
                <a:chOff x="2635244" y="3736340"/>
                <a:chExt cx="962815" cy="451918"/>
              </a:xfrm>
            </p:grpSpPr>
            <p:grpSp>
              <p:nvGrpSpPr>
                <p:cNvPr id="92" name="Group 91"/>
                <p:cNvGrpSpPr/>
                <p:nvPr/>
              </p:nvGrpSpPr>
              <p:grpSpPr>
                <a:xfrm>
                  <a:off x="2635244" y="3736340"/>
                  <a:ext cx="962815" cy="451918"/>
                  <a:chOff x="2635244" y="3736340"/>
                  <a:chExt cx="962815" cy="451918"/>
                </a:xfrm>
              </p:grpSpPr>
              <p:sp>
                <p:nvSpPr>
                  <p:cNvPr id="96" name="Rounded Rectangle 95"/>
                  <p:cNvSpPr/>
                  <p:nvPr/>
                </p:nvSpPr>
                <p:spPr>
                  <a:xfrm>
                    <a:off x="2635244" y="3736340"/>
                    <a:ext cx="962815" cy="451918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4F81BD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1F497D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97" name="Straight Connector 96"/>
                  <p:cNvCxnSpPr/>
                  <p:nvPr/>
                </p:nvCxnSpPr>
                <p:spPr bwMode="auto">
                  <a:xfrm>
                    <a:off x="3479800" y="3740150"/>
                    <a:ext cx="0" cy="4445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1F497D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98" name="Straight Connector 97"/>
                  <p:cNvCxnSpPr/>
                  <p:nvPr/>
                </p:nvCxnSpPr>
                <p:spPr bwMode="auto">
                  <a:xfrm>
                    <a:off x="3359150" y="3740150"/>
                    <a:ext cx="0" cy="4445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1F497D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99" name="Straight Connector 98"/>
                  <p:cNvCxnSpPr/>
                  <p:nvPr/>
                </p:nvCxnSpPr>
                <p:spPr bwMode="auto">
                  <a:xfrm>
                    <a:off x="3238500" y="3740150"/>
                    <a:ext cx="0" cy="4445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1F497D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00" name="Straight Connector 99"/>
                  <p:cNvCxnSpPr/>
                  <p:nvPr/>
                </p:nvCxnSpPr>
                <p:spPr bwMode="auto">
                  <a:xfrm>
                    <a:off x="2749550" y="3740150"/>
                    <a:ext cx="0" cy="4445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1F497D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sp>
              <p:nvSpPr>
                <p:cNvPr id="93" name="TextBox 92"/>
                <p:cNvSpPr txBox="1"/>
                <p:nvPr/>
              </p:nvSpPr>
              <p:spPr>
                <a:xfrm>
                  <a:off x="2819031" y="3744610"/>
                  <a:ext cx="463919" cy="319390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rgbClr val="1F497D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…</a:t>
                  </a:r>
                  <a:endParaRPr kumimoji="0" lang="it-IT" sz="1600" b="0" i="0" u="none" strike="noStrike" kern="0" cap="none" spc="-5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endParaRPr>
                </a:p>
              </p:txBody>
            </p:sp>
          </p:grpSp>
          <p:grpSp>
            <p:nvGrpSpPr>
              <p:cNvPr id="101" name="Group 100"/>
              <p:cNvGrpSpPr/>
              <p:nvPr/>
            </p:nvGrpSpPr>
            <p:grpSpPr>
              <a:xfrm rot="5400000">
                <a:off x="6369046" y="3499893"/>
                <a:ext cx="962815" cy="451918"/>
                <a:chOff x="2635244" y="3736340"/>
                <a:chExt cx="962815" cy="451918"/>
              </a:xfrm>
            </p:grpSpPr>
            <p:grpSp>
              <p:nvGrpSpPr>
                <p:cNvPr id="102" name="Group 101"/>
                <p:cNvGrpSpPr/>
                <p:nvPr/>
              </p:nvGrpSpPr>
              <p:grpSpPr>
                <a:xfrm>
                  <a:off x="2635244" y="3736340"/>
                  <a:ext cx="962815" cy="451918"/>
                  <a:chOff x="2635244" y="3736340"/>
                  <a:chExt cx="962815" cy="451918"/>
                </a:xfrm>
              </p:grpSpPr>
              <p:sp>
                <p:nvSpPr>
                  <p:cNvPr id="104" name="Rounded Rectangle 103"/>
                  <p:cNvSpPr/>
                  <p:nvPr/>
                </p:nvSpPr>
                <p:spPr>
                  <a:xfrm>
                    <a:off x="2635244" y="3736340"/>
                    <a:ext cx="962815" cy="451918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4F81BD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1F497D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  <p:cxnSp>
                <p:nvCxnSpPr>
                  <p:cNvPr id="105" name="Straight Connector 104"/>
                  <p:cNvCxnSpPr/>
                  <p:nvPr/>
                </p:nvCxnSpPr>
                <p:spPr bwMode="auto">
                  <a:xfrm>
                    <a:off x="3479800" y="3740150"/>
                    <a:ext cx="0" cy="4445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1F497D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06" name="Straight Connector 105"/>
                  <p:cNvCxnSpPr/>
                  <p:nvPr/>
                </p:nvCxnSpPr>
                <p:spPr bwMode="auto">
                  <a:xfrm>
                    <a:off x="3359150" y="3740150"/>
                    <a:ext cx="0" cy="4445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1F497D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07" name="Straight Connector 106"/>
                  <p:cNvCxnSpPr/>
                  <p:nvPr/>
                </p:nvCxnSpPr>
                <p:spPr bwMode="auto">
                  <a:xfrm>
                    <a:off x="3238500" y="3740150"/>
                    <a:ext cx="0" cy="4445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1F497D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08" name="Straight Connector 107"/>
                  <p:cNvCxnSpPr/>
                  <p:nvPr/>
                </p:nvCxnSpPr>
                <p:spPr bwMode="auto">
                  <a:xfrm>
                    <a:off x="2749550" y="3740150"/>
                    <a:ext cx="0" cy="444500"/>
                  </a:xfrm>
                  <a:prstGeom prst="line">
                    <a:avLst/>
                  </a:prstGeom>
                  <a:solidFill>
                    <a:schemeClr val="accent1"/>
                  </a:solidFill>
                  <a:ln w="9525" cap="flat" cmpd="sng" algn="ctr">
                    <a:solidFill>
                      <a:srgbClr val="1F497D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</p:grpSp>
            <p:sp>
              <p:nvSpPr>
                <p:cNvPr id="103" name="TextBox 102"/>
                <p:cNvSpPr txBox="1"/>
                <p:nvPr/>
              </p:nvSpPr>
              <p:spPr>
                <a:xfrm>
                  <a:off x="2819031" y="3744610"/>
                  <a:ext cx="463919" cy="319390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rgbClr val="1F497D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…</a:t>
                  </a:r>
                  <a:endParaRPr kumimoji="0" lang="it-IT" sz="1600" b="0" i="0" u="none" strike="noStrike" kern="0" cap="none" spc="-5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endParaRPr>
                </a:p>
              </p:txBody>
            </p:sp>
          </p:grpSp>
          <p:sp>
            <p:nvSpPr>
              <p:cNvPr id="109" name="TextBox 108"/>
              <p:cNvSpPr txBox="1"/>
              <p:nvPr/>
            </p:nvSpPr>
            <p:spPr>
              <a:xfrm>
                <a:off x="5540021" y="3588267"/>
                <a:ext cx="917929" cy="723383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300" b="0" i="0" u="none" strike="noStrike" kern="0" cap="none" spc="-5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Predicted</a:t>
                </a:r>
                <a:endParaRPr kumimoji="0" lang="it-IT" sz="13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it-IT" sz="1300" kern="0" spc="-50" dirty="0" smtClean="0">
                    <a:solidFill>
                      <a:srgbClr val="000000"/>
                    </a:solidFill>
                    <a:effectLst/>
                    <a:latin typeface="Verdana"/>
                    <a:cs typeface="Verdana"/>
                  </a:rPr>
                  <a:t>DUT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it-IT" sz="1300" kern="0" spc="-50" dirty="0" smtClean="0">
                    <a:solidFill>
                      <a:srgbClr val="000000"/>
                    </a:solidFill>
                    <a:effectLst/>
                    <a:latin typeface="Verdana"/>
                    <a:cs typeface="Verdana"/>
                  </a:rPr>
                  <a:t>Output</a:t>
                </a:r>
                <a:endParaRPr kumimoji="0" lang="it-IT" sz="13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7019571" y="3588268"/>
                <a:ext cx="752829" cy="723383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300" b="0" i="0" u="none" strike="noStrike" kern="0" cap="none" spc="-5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Actual</a:t>
                </a:r>
                <a:endParaRPr kumimoji="0" lang="it-IT" sz="13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it-IT" sz="1300" kern="0" spc="-50" dirty="0" smtClean="0">
                    <a:solidFill>
                      <a:srgbClr val="000000"/>
                    </a:solidFill>
                    <a:effectLst/>
                    <a:latin typeface="Verdana"/>
                    <a:cs typeface="Verdana"/>
                  </a:rPr>
                  <a:t>DUT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3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Output</a:t>
                </a:r>
                <a:endParaRPr kumimoji="0" lang="it-IT" sz="13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  <p:sp>
            <p:nvSpPr>
              <p:cNvPr id="111" name="Bent-Up Arrow 110"/>
              <p:cNvSpPr/>
              <p:nvPr/>
            </p:nvSpPr>
            <p:spPr bwMode="auto">
              <a:xfrm flipV="1">
                <a:off x="4514850" y="2940050"/>
                <a:ext cx="924984" cy="285750"/>
              </a:xfrm>
              <a:prstGeom prst="bentUpArrow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12" name="Bent-Up Arrow 111"/>
              <p:cNvSpPr/>
              <p:nvPr/>
            </p:nvSpPr>
            <p:spPr bwMode="auto">
              <a:xfrm flipH="1" flipV="1">
                <a:off x="6775450" y="2940050"/>
                <a:ext cx="1498600" cy="285750"/>
              </a:xfrm>
              <a:prstGeom prst="bentUpArrow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grpSp>
            <p:nvGrpSpPr>
              <p:cNvPr id="113" name="Group 112"/>
              <p:cNvGrpSpPr/>
              <p:nvPr/>
            </p:nvGrpSpPr>
            <p:grpSpPr>
              <a:xfrm rot="5400000">
                <a:off x="1372129" y="2080158"/>
                <a:ext cx="1141945" cy="165099"/>
                <a:chOff x="4045577" y="3619501"/>
                <a:chExt cx="659774" cy="165099"/>
              </a:xfrm>
            </p:grpSpPr>
            <p:sp>
              <p:nvSpPr>
                <p:cNvPr id="114" name="Right Arrow 113"/>
                <p:cNvSpPr/>
                <p:nvPr/>
              </p:nvSpPr>
              <p:spPr>
                <a:xfrm>
                  <a:off x="4045577" y="3619501"/>
                  <a:ext cx="621692" cy="127000"/>
                </a:xfrm>
                <a:prstGeom prst="rightArrow">
                  <a:avLst/>
                </a:prstGeom>
                <a:solidFill>
                  <a:srgbClr val="BCE46D"/>
                </a:solidFill>
                <a:ln w="1270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Right Arrow 114"/>
                <p:cNvSpPr/>
                <p:nvPr/>
              </p:nvSpPr>
              <p:spPr>
                <a:xfrm>
                  <a:off x="4060252" y="3638550"/>
                  <a:ext cx="626055" cy="127000"/>
                </a:xfrm>
                <a:prstGeom prst="rightArrow">
                  <a:avLst/>
                </a:prstGeom>
                <a:solidFill>
                  <a:srgbClr val="BCE46D"/>
                </a:solidFill>
                <a:ln w="1270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Right Arrow 115"/>
                <p:cNvSpPr/>
                <p:nvPr/>
              </p:nvSpPr>
              <p:spPr>
                <a:xfrm>
                  <a:off x="4074928" y="3657600"/>
                  <a:ext cx="630423" cy="127000"/>
                </a:xfrm>
                <a:prstGeom prst="rightArrow">
                  <a:avLst/>
                </a:prstGeom>
                <a:solidFill>
                  <a:srgbClr val="BCE46D"/>
                </a:solidFill>
                <a:ln w="1270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18" name="TextBox 117"/>
              <p:cNvSpPr txBox="1"/>
              <p:nvPr/>
            </p:nvSpPr>
            <p:spPr>
              <a:xfrm>
                <a:off x="1422401" y="1930600"/>
                <a:ext cx="3238499" cy="362598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600" b="1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Reference Model</a:t>
                </a:r>
                <a:endParaRPr kumimoji="0" lang="it-IT" sz="1600" b="1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  <p:sp>
            <p:nvSpPr>
              <p:cNvPr id="119" name="Oval 118"/>
              <p:cNvSpPr/>
              <p:nvPr/>
            </p:nvSpPr>
            <p:spPr bwMode="auto">
              <a:xfrm>
                <a:off x="5864900" y="4465550"/>
                <a:ext cx="457200" cy="457200"/>
              </a:xfrm>
              <a:prstGeom prst="ellipse">
                <a:avLst/>
              </a:prstGeom>
              <a:solidFill>
                <a:srgbClr val="95B3D7"/>
              </a:solidFill>
              <a:ln w="12700" cap="flat" cmpd="sng" algn="ctr">
                <a:solidFill>
                  <a:srgbClr val="1F497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1" name="Bent-Up Arrow 120"/>
              <p:cNvSpPr/>
              <p:nvPr/>
            </p:nvSpPr>
            <p:spPr bwMode="auto">
              <a:xfrm rot="5400000" flipV="1">
                <a:off x="6318250" y="4238625"/>
                <a:ext cx="581025" cy="536574"/>
              </a:xfrm>
              <a:prstGeom prst="bentUpArrow">
                <a:avLst>
                  <a:gd name="adj1" fmla="val 13450"/>
                  <a:gd name="adj2" fmla="val 17899"/>
                  <a:gd name="adj3" fmla="val 19083"/>
                </a:avLst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2" name="Bent-Up Arrow 121"/>
              <p:cNvSpPr/>
              <p:nvPr/>
            </p:nvSpPr>
            <p:spPr bwMode="auto">
              <a:xfrm rot="5400000">
                <a:off x="5308599" y="4241803"/>
                <a:ext cx="571501" cy="508001"/>
              </a:xfrm>
              <a:prstGeom prst="bentUpArrow">
                <a:avLst>
                  <a:gd name="adj1" fmla="val 13450"/>
                  <a:gd name="adj2" fmla="val 17899"/>
                  <a:gd name="adj3" fmla="val 19083"/>
                </a:avLst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4914900" y="2464000"/>
                <a:ext cx="2794000" cy="362598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600" b="1" i="0" u="none" strike="noStrike" kern="0" cap="none" spc="-5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Checker</a:t>
                </a:r>
                <a:endParaRPr kumimoji="0" lang="it-IT" sz="1600" b="1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1428396" y="3657600"/>
                <a:ext cx="1079854" cy="1143000"/>
                <a:chOff x="1479196" y="4610100"/>
                <a:chExt cx="1079854" cy="1143000"/>
              </a:xfrm>
            </p:grpSpPr>
            <p:sp>
              <p:nvSpPr>
                <p:cNvPr id="21" name="Wave 20"/>
                <p:cNvSpPr/>
                <p:nvPr/>
              </p:nvSpPr>
              <p:spPr bwMode="auto">
                <a:xfrm rot="5400000" flipV="1">
                  <a:off x="1498599" y="4648200"/>
                  <a:ext cx="1073153" cy="996953"/>
                </a:xfrm>
                <a:prstGeom prst="wave">
                  <a:avLst>
                    <a:gd name="adj1" fmla="val 6617"/>
                    <a:gd name="adj2" fmla="val 0"/>
                  </a:avLst>
                </a:prstGeom>
                <a:solidFill>
                  <a:srgbClr val="FAC090"/>
                </a:solidFill>
                <a:ln w="9525" cap="flat" cmpd="sng" algn="ctr">
                  <a:solidFill>
                    <a:srgbClr val="1F497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it-IT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27" name="TextBox 126"/>
                <p:cNvSpPr txBox="1"/>
                <p:nvPr/>
              </p:nvSpPr>
              <p:spPr>
                <a:xfrm>
                  <a:off x="1479196" y="4712217"/>
                  <a:ext cx="1079854" cy="1040883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200" b="0" i="1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  <a:t>Reporting </a:t>
                  </a:r>
                  <a:br>
                    <a:rPr kumimoji="0" lang="it-IT" sz="1200" b="0" i="1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</a:br>
                  <a:r>
                    <a:rPr kumimoji="0" lang="it-IT" sz="1200" b="0" i="1" u="none" strike="noStrike" kern="0" cap="none" spc="-50" normalizeH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  <a:t> </a:t>
                  </a:r>
                  <a:r>
                    <a:rPr kumimoji="0" lang="it-IT" sz="1200" b="0" i="1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  <a:t>on </a:t>
                  </a:r>
                  <a:r>
                    <a:rPr lang="it-IT" sz="1200" i="1" kern="0" spc="-50" dirty="0" err="1" smtClean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>lost</a:t>
                  </a:r>
                  <a:r>
                    <a:rPr lang="it-IT" sz="1200" i="1" kern="0" spc="-50" dirty="0" smtClean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> </a:t>
                  </a:r>
                  <a:r>
                    <a:rPr lang="it-IT" sz="1200" i="1" kern="0" spc="-50" dirty="0" err="1" smtClean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>hits</a:t>
                  </a:r>
                  <a:r>
                    <a:rPr lang="it-IT" sz="1200" i="1" kern="0" spc="-50" dirty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/>
                  </a:r>
                  <a:br>
                    <a:rPr lang="it-IT" sz="1200" i="1" kern="0" spc="-50" dirty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</a:br>
                  <a:r>
                    <a:rPr lang="it-IT" sz="1200" i="1" kern="0" spc="-50" dirty="0" smtClean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>  </a:t>
                  </a:r>
                  <a:r>
                    <a:rPr kumimoji="0" lang="it-IT" sz="1200" b="0" i="1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  <a:t>due to</a:t>
                  </a:r>
                  <a:br>
                    <a:rPr kumimoji="0" lang="it-IT" sz="1200" b="0" i="1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</a:br>
                  <a:r>
                    <a:rPr kumimoji="0" lang="it-IT" sz="1200" b="0" i="1" u="none" strike="noStrike" kern="0" cap="none" spc="-50" normalizeH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  <a:t>   </a:t>
                  </a:r>
                  <a:r>
                    <a:rPr lang="it-IT" sz="1200" i="1" kern="0" spc="-50" dirty="0" smtClean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>dead time</a:t>
                  </a:r>
                  <a:endParaRPr kumimoji="0" lang="it-IT" sz="1200" b="0" i="1" u="none" strike="noStrike" kern="0" cap="none" spc="-5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cs typeface="Verdana"/>
                  </a:endParaRPr>
                </a:p>
              </p:txBody>
            </p:sp>
          </p:grpSp>
          <p:grpSp>
            <p:nvGrpSpPr>
              <p:cNvPr id="129" name="Group 128"/>
              <p:cNvGrpSpPr/>
              <p:nvPr/>
            </p:nvGrpSpPr>
            <p:grpSpPr>
              <a:xfrm>
                <a:off x="5505096" y="5219700"/>
                <a:ext cx="1213204" cy="1079500"/>
                <a:chOff x="1490500" y="4610100"/>
                <a:chExt cx="1079854" cy="1079500"/>
              </a:xfrm>
            </p:grpSpPr>
            <p:sp>
              <p:nvSpPr>
                <p:cNvPr id="130" name="Wave 129"/>
                <p:cNvSpPr/>
                <p:nvPr/>
              </p:nvSpPr>
              <p:spPr bwMode="auto">
                <a:xfrm rot="5400000" flipV="1">
                  <a:off x="1498599" y="4648200"/>
                  <a:ext cx="1073153" cy="996953"/>
                </a:xfrm>
                <a:prstGeom prst="wave">
                  <a:avLst>
                    <a:gd name="adj1" fmla="val 6617"/>
                    <a:gd name="adj2" fmla="val 0"/>
                  </a:avLst>
                </a:prstGeom>
                <a:solidFill>
                  <a:srgbClr val="FAC090"/>
                </a:solidFill>
                <a:ln w="9525" cap="flat" cmpd="sng" algn="ctr">
                  <a:solidFill>
                    <a:srgbClr val="1F497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it-IT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1" name="TextBox 130"/>
                <p:cNvSpPr txBox="1"/>
                <p:nvPr/>
              </p:nvSpPr>
              <p:spPr>
                <a:xfrm>
                  <a:off x="1490500" y="4648717"/>
                  <a:ext cx="1079854" cy="1040883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200" b="0" i="1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  <a:t>Reporting</a:t>
                  </a:r>
                  <a:r>
                    <a:rPr kumimoji="0" lang="it-IT" sz="1200" b="0" i="1" u="none" strike="noStrike" kern="0" cap="none" spc="-50" normalizeH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  <a:t> </a:t>
                  </a:r>
                  <a:r>
                    <a:rPr kumimoji="0" lang="it-IT" sz="1200" b="0" i="1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  <a:t>on</a:t>
                  </a:r>
                  <a:br>
                    <a:rPr kumimoji="0" lang="it-IT" sz="1200" b="0" i="1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</a:br>
                  <a:r>
                    <a:rPr kumimoji="0" lang="it-IT" sz="1200" b="0" i="1" u="none" strike="noStrike" kern="0" cap="none" spc="-50" normalizeH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  <a:t> </a:t>
                  </a:r>
                  <a:r>
                    <a:rPr lang="it-IT" sz="1200" i="1" kern="0" spc="-50" dirty="0" err="1" smtClean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>conformity</a:t>
                  </a:r>
                  <a:r>
                    <a:rPr lang="it-IT" sz="1200" i="1" kern="0" spc="-50" dirty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/>
                  </a:r>
                  <a:br>
                    <a:rPr lang="it-IT" sz="1200" i="1" kern="0" spc="-50" dirty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</a:br>
                  <a:r>
                    <a:rPr lang="it-IT" sz="1200" i="1" kern="0" spc="-50" dirty="0" smtClean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>   </a:t>
                  </a:r>
                  <a:r>
                    <a:rPr lang="it-IT" sz="1200" i="1" kern="0" spc="-50" dirty="0" err="1" smtClean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>between</a:t>
                  </a:r>
                  <a:r>
                    <a:rPr lang="it-IT" sz="1200" i="1" kern="0" spc="-50" dirty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/>
                  </a:r>
                  <a:br>
                    <a:rPr lang="it-IT" sz="1200" i="1" kern="0" spc="-50" dirty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</a:br>
                  <a:r>
                    <a:rPr lang="it-IT" sz="1200" i="1" kern="0" spc="-50" dirty="0" smtClean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>   DUT </a:t>
                  </a:r>
                  <a:r>
                    <a:rPr lang="it-IT" sz="1200" i="1" kern="0" spc="-50" dirty="0" err="1" smtClean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>inputs</a:t>
                  </a:r>
                  <a:r>
                    <a:rPr lang="it-IT" sz="1200" i="1" kern="0" spc="-50" dirty="0" smtClean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/>
                  </a:r>
                  <a:br>
                    <a:rPr lang="it-IT" sz="1200" i="1" kern="0" spc="-50" dirty="0" smtClean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</a:br>
                  <a:r>
                    <a:rPr lang="it-IT" sz="1200" i="1" kern="0" spc="-50" dirty="0" smtClean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>   and </a:t>
                  </a:r>
                  <a:r>
                    <a:rPr lang="it-IT" sz="1200" i="1" kern="0" spc="-50" dirty="0" err="1" smtClean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>outputs</a:t>
                  </a:r>
                  <a:endParaRPr kumimoji="0" lang="it-IT" sz="1200" b="0" i="1" u="none" strike="noStrike" kern="0" cap="none" spc="-5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cs typeface="Verdana"/>
                  </a:endParaRPr>
                </a:p>
              </p:txBody>
            </p:sp>
          </p:grpSp>
          <p:grpSp>
            <p:nvGrpSpPr>
              <p:cNvPr id="132" name="Group 131"/>
              <p:cNvGrpSpPr/>
              <p:nvPr/>
            </p:nvGrpSpPr>
            <p:grpSpPr>
              <a:xfrm>
                <a:off x="3304821" y="5092702"/>
                <a:ext cx="1213204" cy="838198"/>
                <a:chOff x="1490500" y="4610102"/>
                <a:chExt cx="1079854" cy="838198"/>
              </a:xfrm>
            </p:grpSpPr>
            <p:sp>
              <p:nvSpPr>
                <p:cNvPr id="133" name="Wave 132"/>
                <p:cNvSpPr/>
                <p:nvPr/>
              </p:nvSpPr>
              <p:spPr bwMode="auto">
                <a:xfrm rot="5400000" flipV="1">
                  <a:off x="1635125" y="4511676"/>
                  <a:ext cx="800102" cy="996953"/>
                </a:xfrm>
                <a:prstGeom prst="wave">
                  <a:avLst>
                    <a:gd name="adj1" fmla="val 6617"/>
                    <a:gd name="adj2" fmla="val 0"/>
                  </a:avLst>
                </a:prstGeom>
                <a:solidFill>
                  <a:srgbClr val="FAC090"/>
                </a:solidFill>
                <a:ln w="9525" cap="flat" cmpd="sng" algn="ctr">
                  <a:solidFill>
                    <a:srgbClr val="1F497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it-IT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1490500" y="4699517"/>
                  <a:ext cx="1079854" cy="748783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200" b="0" i="1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  <a:t>Reporting</a:t>
                  </a:r>
                  <a:r>
                    <a:rPr kumimoji="0" lang="it-IT" sz="1200" b="0" i="1" u="none" strike="noStrike" kern="0" cap="none" spc="-50" normalizeH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  <a:t> </a:t>
                  </a:r>
                  <a:r>
                    <a:rPr kumimoji="0" lang="it-IT" sz="1200" b="0" i="1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  <a:t>on</a:t>
                  </a:r>
                  <a:br>
                    <a:rPr kumimoji="0" lang="it-IT" sz="1200" b="0" i="1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</a:br>
                  <a:r>
                    <a:rPr kumimoji="0" lang="it-IT" sz="1200" b="0" i="1" u="none" strike="noStrike" kern="0" cap="none" spc="-50" normalizeH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  <a:t>  </a:t>
                  </a:r>
                  <a:r>
                    <a:rPr lang="it-IT" sz="1200" i="1" kern="0" spc="-50" dirty="0" smtClean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>pixel </a:t>
                  </a:r>
                  <a:r>
                    <a:rPr lang="it-IT" sz="1200" i="1" kern="0" spc="-50" dirty="0" err="1" smtClean="0">
                      <a:solidFill>
                        <a:srgbClr val="000000"/>
                      </a:solidFill>
                      <a:effectLst/>
                      <a:latin typeface="Verdana"/>
                      <a:cs typeface="Verdana"/>
                    </a:rPr>
                    <a:t>region</a:t>
                  </a:r>
                  <a:endParaRPr lang="it-IT" sz="1200" i="1" kern="0" spc="-50" dirty="0" smtClean="0">
                    <a:solidFill>
                      <a:srgbClr val="000000"/>
                    </a:solidFill>
                    <a:effectLst/>
                    <a:latin typeface="Verdana"/>
                    <a:cs typeface="Verdana"/>
                  </a:endParaRPr>
                </a:p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200" b="0" i="1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cs typeface="Verdana"/>
                    </a:rPr>
                    <a:t>   buffer full</a:t>
                  </a:r>
                  <a:endParaRPr kumimoji="0" lang="it-IT" sz="1200" b="0" i="1" u="none" strike="noStrike" kern="0" cap="none" spc="-5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cs typeface="Verdana"/>
                  </a:endParaRPr>
                </a:p>
              </p:txBody>
            </p:sp>
          </p:grpSp>
          <p:sp>
            <p:nvSpPr>
              <p:cNvPr id="135" name="TextBox 134"/>
              <p:cNvSpPr txBox="1"/>
              <p:nvPr/>
            </p:nvSpPr>
            <p:spPr>
              <a:xfrm>
                <a:off x="4314825" y="1841700"/>
                <a:ext cx="3622675" cy="362598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600" i="0" u="none" strike="noStrike" kern="0" cap="none" spc="-5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Conformity</a:t>
                </a:r>
                <a:r>
                  <a:rPr kumimoji="0" lang="it-IT" sz="1600" i="0" u="none" strike="noStrike" kern="0" cap="none" spc="-50" normalizeH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 </a:t>
                </a:r>
                <a:r>
                  <a:rPr kumimoji="0" lang="it-IT" sz="1600" i="0" u="none" strike="noStrike" kern="0" cap="none" spc="-5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Checker</a:t>
                </a:r>
                <a:endParaRPr kumimoji="0" lang="it-IT" sz="160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  <p:sp>
            <p:nvSpPr>
              <p:cNvPr id="23" name="Down Arrow 22"/>
              <p:cNvSpPr/>
              <p:nvPr/>
            </p:nvSpPr>
            <p:spPr bwMode="auto">
              <a:xfrm>
                <a:off x="1695450" y="3232150"/>
                <a:ext cx="476250" cy="495300"/>
              </a:xfrm>
              <a:prstGeom prst="downArrow">
                <a:avLst/>
              </a:prstGeom>
              <a:solidFill>
                <a:srgbClr val="FF6600"/>
              </a:solidFill>
              <a:ln w="19050" cap="flat" cmpd="sng" algn="ctr">
                <a:solidFill>
                  <a:srgbClr val="1F497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7" name="Down Arrow 136"/>
              <p:cNvSpPr/>
              <p:nvPr/>
            </p:nvSpPr>
            <p:spPr bwMode="auto">
              <a:xfrm>
                <a:off x="5931633" y="4940300"/>
                <a:ext cx="329468" cy="311150"/>
              </a:xfrm>
              <a:prstGeom prst="downArrow">
                <a:avLst/>
              </a:prstGeom>
              <a:solidFill>
                <a:srgbClr val="FF6600"/>
              </a:solidFill>
              <a:ln w="19050" cap="flat" cmpd="sng" algn="ctr">
                <a:solidFill>
                  <a:srgbClr val="1F497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8" name="Oval 137"/>
              <p:cNvSpPr/>
              <p:nvPr/>
            </p:nvSpPr>
            <p:spPr bwMode="auto">
              <a:xfrm>
                <a:off x="2131100" y="5252950"/>
                <a:ext cx="457200" cy="457200"/>
              </a:xfrm>
              <a:prstGeom prst="ellipse">
                <a:avLst/>
              </a:prstGeom>
              <a:solidFill>
                <a:srgbClr val="95B3D7"/>
              </a:solidFill>
              <a:ln w="12700" cap="flat" cmpd="sng" algn="ctr">
                <a:solidFill>
                  <a:srgbClr val="1F497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39" name="Right Arrow 138"/>
              <p:cNvSpPr/>
              <p:nvPr/>
            </p:nvSpPr>
            <p:spPr>
              <a:xfrm>
                <a:off x="965200" y="5410200"/>
                <a:ext cx="1149349" cy="127000"/>
              </a:xfrm>
              <a:prstGeom prst="rightArrow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0" name="Down Arrow 139"/>
              <p:cNvSpPr/>
              <p:nvPr/>
            </p:nvSpPr>
            <p:spPr bwMode="auto">
              <a:xfrm rot="16200000">
                <a:off x="2777066" y="5126566"/>
                <a:ext cx="470958" cy="705909"/>
              </a:xfrm>
              <a:prstGeom prst="downArrow">
                <a:avLst/>
              </a:prstGeom>
              <a:solidFill>
                <a:srgbClr val="FF6600"/>
              </a:solidFill>
              <a:ln w="19050" cap="flat" cmpd="sng" algn="ctr">
                <a:solidFill>
                  <a:srgbClr val="1F497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44" name="TextBox 143"/>
              <p:cNvSpPr txBox="1"/>
              <p:nvPr/>
            </p:nvSpPr>
            <p:spPr>
              <a:xfrm>
                <a:off x="152400" y="2514600"/>
                <a:ext cx="1149704" cy="482600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1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cs typeface="Verdana"/>
                  </a:rPr>
                  <a:t>HIT_TIME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it-IT" sz="1100" kern="0" spc="-50" dirty="0" smtClean="0">
                    <a:solidFill>
                      <a:srgbClr val="000000"/>
                    </a:solidFill>
                    <a:effectLst/>
                    <a:latin typeface="Verdana"/>
                    <a:cs typeface="Verdana"/>
                  </a:rPr>
                  <a:t>TRANSACTION</a:t>
                </a:r>
                <a:endParaRPr kumimoji="0" lang="it-IT" sz="11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cs typeface="Verdana"/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38100" y="3035300"/>
                <a:ext cx="1264004" cy="482600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1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cs typeface="Verdana"/>
                  </a:rPr>
                  <a:t>TRIGGER_TIME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it-IT" sz="1100" kern="0" spc="-50" dirty="0" smtClean="0">
                    <a:solidFill>
                      <a:srgbClr val="000000"/>
                    </a:solidFill>
                    <a:effectLst/>
                    <a:latin typeface="Verdana"/>
                    <a:cs typeface="Verdana"/>
                  </a:rPr>
                  <a:t>TRANSACTION</a:t>
                </a:r>
                <a:endParaRPr kumimoji="0" lang="it-IT" sz="11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cs typeface="Verdana"/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0" y="4876800"/>
                <a:ext cx="1302104" cy="609600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1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cs typeface="Verdana"/>
                  </a:rPr>
                  <a:t>FLAG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it-IT" sz="1100" kern="0" spc="-50" dirty="0" smtClean="0">
                    <a:solidFill>
                      <a:srgbClr val="000000"/>
                    </a:solidFill>
                    <a:effectLst/>
                    <a:latin typeface="Verdana"/>
                    <a:cs typeface="Verdana"/>
                  </a:rPr>
                  <a:t>TRANSACTION</a:t>
                </a:r>
              </a:p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1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cs typeface="Verdana"/>
                  </a:rPr>
                  <a:t>(PR buffer</a:t>
                </a:r>
                <a:r>
                  <a:rPr kumimoji="0" lang="it-IT" sz="1100" b="0" i="0" u="none" strike="noStrike" kern="0" cap="none" spc="-50" normalizeH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cs typeface="Verdana"/>
                  </a:rPr>
                  <a:t> full)</a:t>
                </a:r>
                <a:endParaRPr kumimoji="0" lang="it-IT" sz="11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cs typeface="Verdana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1930400" y="1295400"/>
                <a:ext cx="1302104" cy="609600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1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cs typeface="Verdana"/>
                  </a:rPr>
                  <a:t>FLAG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it-IT" sz="1100" kern="0" spc="-50" dirty="0" smtClean="0">
                    <a:solidFill>
                      <a:srgbClr val="000000"/>
                    </a:solidFill>
                    <a:effectLst/>
                    <a:latin typeface="Verdana"/>
                    <a:cs typeface="Verdana"/>
                  </a:rPr>
                  <a:t>TRANSACTION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1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cs typeface="Verdana"/>
                  </a:rPr>
                  <a:t>(</a:t>
                </a:r>
                <a:r>
                  <a:rPr lang="it-IT" sz="1100" kern="0" spc="-50" dirty="0" smtClean="0">
                    <a:solidFill>
                      <a:srgbClr val="000000"/>
                    </a:solidFill>
                    <a:effectLst/>
                    <a:latin typeface="Verdana"/>
                    <a:cs typeface="Verdana"/>
                  </a:rPr>
                  <a:t>PUC </a:t>
                </a:r>
                <a:r>
                  <a:rPr lang="it-IT" sz="1100" kern="0" spc="-50" dirty="0" err="1" smtClean="0">
                    <a:solidFill>
                      <a:srgbClr val="000000"/>
                    </a:solidFill>
                    <a:effectLst/>
                    <a:latin typeface="Verdana"/>
                    <a:cs typeface="Verdana"/>
                  </a:rPr>
                  <a:t>busy</a:t>
                </a:r>
                <a:r>
                  <a:rPr kumimoji="0" lang="it-IT" sz="1100" b="0" i="0" u="none" strike="noStrike" kern="0" cap="none" spc="-50" normalizeH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cs typeface="Verdana"/>
                  </a:rPr>
                  <a:t>)</a:t>
                </a:r>
                <a:endParaRPr kumimoji="0" lang="it-IT" sz="11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cs typeface="Verdana"/>
                </a:endParaRP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7848246" y="2565400"/>
                <a:ext cx="1302104" cy="476250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1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cs typeface="Verdana"/>
                  </a:rPr>
                  <a:t>READOUT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it-IT" sz="1100" kern="0" spc="-50" dirty="0" smtClean="0">
                    <a:solidFill>
                      <a:srgbClr val="000000"/>
                    </a:solidFill>
                    <a:effectLst/>
                    <a:latin typeface="Verdana"/>
                    <a:cs typeface="Verdana"/>
                  </a:rPr>
                  <a:t>TRANSACTION</a:t>
                </a:r>
              </a:p>
            </p:txBody>
          </p:sp>
        </p:grpSp>
        <p:sp>
          <p:nvSpPr>
            <p:cNvPr id="84" name="TextBox 83"/>
            <p:cNvSpPr txBox="1"/>
            <p:nvPr/>
          </p:nvSpPr>
          <p:spPr>
            <a:xfrm>
              <a:off x="1549400" y="4661100"/>
              <a:ext cx="876300" cy="362598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1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INFO</a:t>
              </a:r>
              <a:endParaRPr kumimoji="0" lang="it-IT" sz="1400" b="1" i="0" u="none" strike="noStrike" kern="0" cap="none" spc="-5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6426200" y="5588200"/>
              <a:ext cx="1384300" cy="362598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1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WARNING</a:t>
              </a:r>
              <a:endParaRPr kumimoji="0" lang="it-IT" sz="1400" b="1" i="0" u="none" strike="noStrike" kern="0" cap="none" spc="-5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3222625" y="5829500"/>
              <a:ext cx="1384300" cy="362598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1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ERROR</a:t>
              </a:r>
              <a:endParaRPr kumimoji="0" lang="it-IT" sz="1400" b="1" i="0" u="none" strike="noStrike" kern="0" cap="none" spc="-5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</p:grpSp>
      <p:sp>
        <p:nvSpPr>
          <p:cNvPr id="95" name="Rectangle 2"/>
          <p:cNvSpPr>
            <a:spLocks noChangeArrowheads="1"/>
          </p:cNvSpPr>
          <p:nvPr/>
        </p:nvSpPr>
        <p:spPr bwMode="auto">
          <a:xfrm>
            <a:off x="374650" y="198438"/>
            <a:ext cx="732692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Class-based </a:t>
            </a:r>
            <a:r>
              <a:rPr lang="en-US" sz="1400" b="1" i="1" dirty="0" err="1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Verification Environment 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–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Conformity Checker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0270111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916A-99A5-4F0D-AB86-8254B4DBCB78}" type="slidenum">
              <a:rPr lang="en-US" smtClean="0"/>
              <a:pPr/>
              <a:t>13</a:t>
            </a:fld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2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  <a:endParaRPr lang="en-US" sz="1300" i="1" dirty="0">
              <a:solidFill>
                <a:schemeClr val="bg2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31" name="Content Placeholder 2"/>
          <p:cNvSpPr>
            <a:spLocks noGrp="1"/>
          </p:cNvSpPr>
          <p:nvPr>
            <p:ph idx="1"/>
          </p:nvPr>
        </p:nvSpPr>
        <p:spPr>
          <a:xfrm>
            <a:off x="251520" y="1097510"/>
            <a:ext cx="8676580" cy="5500140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Standardize into UVM for:</a:t>
            </a:r>
          </a:p>
          <a:p>
            <a:pPr marL="552450" indent="-285750">
              <a:spcBef>
                <a:spcPts val="600"/>
              </a:spcBef>
              <a:spcAft>
                <a:spcPts val="400"/>
              </a:spcAft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More </a:t>
            </a:r>
            <a:r>
              <a:rPr lang="en-US" sz="1800" dirty="0">
                <a:solidFill>
                  <a:srgbClr val="000000"/>
                </a:solidFill>
              </a:rPr>
              <a:t>solid and documented base classes </a:t>
            </a:r>
          </a:p>
          <a:p>
            <a:pPr marL="552450" indent="-285750">
              <a:spcBef>
                <a:spcPts val="0"/>
              </a:spcBef>
              <a:spcAft>
                <a:spcPts val="400"/>
              </a:spcAft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Mature </a:t>
            </a:r>
            <a:r>
              <a:rPr lang="en-US" sz="1800" dirty="0">
                <a:solidFill>
                  <a:srgbClr val="000000"/>
                </a:solidFill>
              </a:rPr>
              <a:t>standard and growing community</a:t>
            </a:r>
          </a:p>
          <a:p>
            <a:pPr marL="552450" indent="-285750">
              <a:spcBef>
                <a:spcPts val="0"/>
              </a:spcBef>
              <a:spcAft>
                <a:spcPts val="400"/>
              </a:spcAft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Highly </a:t>
            </a:r>
            <a:r>
              <a:rPr lang="en-US" sz="1800" dirty="0">
                <a:solidFill>
                  <a:srgbClr val="000000"/>
                </a:solidFill>
              </a:rPr>
              <a:t>customizable reporting features </a:t>
            </a:r>
          </a:p>
          <a:p>
            <a:pPr marL="552450" indent="-285750">
              <a:spcBef>
                <a:spcPts val="0"/>
              </a:spcBef>
              <a:spcAft>
                <a:spcPts val="400"/>
              </a:spcAft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Highly </a:t>
            </a:r>
            <a:r>
              <a:rPr lang="en-US" sz="1800" dirty="0">
                <a:solidFill>
                  <a:srgbClr val="000000"/>
                </a:solidFill>
              </a:rPr>
              <a:t>configurable and reusable verification </a:t>
            </a:r>
            <a:r>
              <a:rPr lang="en-US" sz="1800" dirty="0" smtClean="0">
                <a:solidFill>
                  <a:srgbClr val="000000"/>
                </a:solidFill>
              </a:rPr>
              <a:t>environment</a:t>
            </a:r>
          </a:p>
          <a:p>
            <a:pPr marL="0" indent="0">
              <a:spcBef>
                <a:spcPts val="3600"/>
              </a:spcBef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At the moment, focus on stimuli generation only</a:t>
            </a:r>
            <a:endParaRPr lang="en-US" sz="2000" dirty="0">
              <a:solidFill>
                <a:srgbClr val="000000"/>
              </a:solidFill>
            </a:endParaRPr>
          </a:p>
          <a:p>
            <a:pPr marL="552450" indent="-285750">
              <a:spcBef>
                <a:spcPts val="600"/>
              </a:spcBef>
              <a:spcAft>
                <a:spcPts val="400"/>
              </a:spcAft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No Readout/Flag components</a:t>
            </a:r>
          </a:p>
          <a:p>
            <a:pPr marL="552450" indent="-285750">
              <a:spcBef>
                <a:spcPts val="0"/>
              </a:spcBef>
              <a:spcAft>
                <a:spcPts val="400"/>
              </a:spcAft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No Conformity Checker</a:t>
            </a:r>
          </a:p>
          <a:p>
            <a:pPr marL="552450" indent="-285750">
              <a:spcBef>
                <a:spcPts val="0"/>
              </a:spcBef>
              <a:spcAft>
                <a:spcPts val="400"/>
              </a:spcAft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Study on scalability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69862" y="538132"/>
            <a:ext cx="89741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7800" indent="-177800" defTabSz="8953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latin typeface="Georgia"/>
                <a:cs typeface="Georgia"/>
              </a:rPr>
              <a:t>Motivation</a:t>
            </a:r>
            <a:endParaRPr lang="en-US" sz="2200" dirty="0" smtClean="0">
              <a:latin typeface="Georgia"/>
              <a:cs typeface="Georgia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74650" y="198438"/>
            <a:ext cx="315928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UVM Verification Environment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9891118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916A-99A5-4F0D-AB86-8254B4DBCB78}" type="slidenum">
              <a:rPr lang="en-US" smtClean="0"/>
              <a:pPr/>
              <a:t>14</a:t>
            </a:fld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2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  <a:endParaRPr lang="en-US" sz="1300" i="1" dirty="0">
              <a:solidFill>
                <a:schemeClr val="bg2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303413" y="768322"/>
            <a:ext cx="8535787" cy="636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spcBef>
                <a:spcPts val="0"/>
              </a:spcBef>
              <a:spcAft>
                <a:spcPts val="400"/>
              </a:spcAft>
              <a:buFont typeface="Arial"/>
              <a:buChar char="•"/>
            </a:pPr>
            <a:r>
              <a:rPr lang="en-US" sz="1600" spc="-50" dirty="0" smtClean="0">
                <a:latin typeface="Verdana"/>
                <a:cs typeface="Verdana"/>
              </a:rPr>
              <a:t>Single agent with transaction containing array of hits</a:t>
            </a:r>
          </a:p>
          <a:p>
            <a:pPr marL="177800" indent="-177800">
              <a:spcBef>
                <a:spcPts val="0"/>
              </a:spcBef>
              <a:spcAft>
                <a:spcPts val="400"/>
              </a:spcAft>
              <a:buFont typeface="Arial"/>
              <a:buChar char="•"/>
            </a:pPr>
            <a:r>
              <a:rPr lang="en-US" sz="1600" spc="-50" dirty="0" smtClean="0">
                <a:latin typeface="Verdana"/>
                <a:cs typeface="Verdana"/>
              </a:rPr>
              <a:t>Different tests can be written</a:t>
            </a:r>
          </a:p>
        </p:txBody>
      </p:sp>
      <p:grpSp>
        <p:nvGrpSpPr>
          <p:cNvPr id="83" name="Group 82"/>
          <p:cNvGrpSpPr/>
          <p:nvPr/>
        </p:nvGrpSpPr>
        <p:grpSpPr>
          <a:xfrm>
            <a:off x="556824" y="1617187"/>
            <a:ext cx="7990276" cy="4580413"/>
            <a:chOff x="556824" y="1769587"/>
            <a:chExt cx="7990276" cy="4580413"/>
          </a:xfrm>
        </p:grpSpPr>
        <p:sp>
          <p:nvSpPr>
            <p:cNvPr id="84" name="Rounded Rectangle 83"/>
            <p:cNvSpPr/>
            <p:nvPr/>
          </p:nvSpPr>
          <p:spPr>
            <a:xfrm>
              <a:off x="616904" y="2819400"/>
              <a:ext cx="7930196" cy="2292350"/>
            </a:xfrm>
            <a:prstGeom prst="roundRect">
              <a:avLst>
                <a:gd name="adj" fmla="val 0"/>
              </a:avLst>
            </a:prstGeom>
            <a:solidFill>
              <a:srgbClr val="4F81BD">
                <a:lumMod val="20000"/>
                <a:lumOff val="80000"/>
              </a:srgbClr>
            </a:solidFill>
            <a:ln w="3810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-5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Verdana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56824" y="2773491"/>
              <a:ext cx="1550388" cy="453248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700" b="0" i="0" u="none" strike="noStrike" kern="0" cap="none" spc="-5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PixelChipEnv</a:t>
              </a:r>
              <a:endParaRPr kumimoji="0" lang="it-IT" sz="1700" b="0" i="0" u="none" strike="noStrike" kern="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86" name="Rounded Rectangle 85"/>
            <p:cNvSpPr/>
            <p:nvPr/>
          </p:nvSpPr>
          <p:spPr>
            <a:xfrm>
              <a:off x="761261" y="3162300"/>
              <a:ext cx="7481039" cy="1841500"/>
            </a:xfrm>
            <a:prstGeom prst="roundRect">
              <a:avLst>
                <a:gd name="adj" fmla="val 0"/>
              </a:avLst>
            </a:prstGeom>
            <a:solidFill>
              <a:srgbClr val="4F81BD">
                <a:lumMod val="40000"/>
                <a:lumOff val="60000"/>
              </a:srgbClr>
            </a:solidFill>
            <a:ln w="19050" cap="flat" cmpd="sng" algn="ctr">
              <a:solidFill>
                <a:srgbClr val="1F497D"/>
              </a:solidFill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3200" b="0" i="0" u="none" strike="noStrike" kern="0" cap="none" spc="-5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Verdana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698205" y="3116262"/>
              <a:ext cx="2112597" cy="461969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-50" normalizeH="0" baseline="0" noProof="0" dirty="0" smtClean="0">
                  <a:ln>
                    <a:noFill/>
                  </a:ln>
                  <a:solidFill>
                    <a:schemeClr val="tx1">
                      <a:alpha val="50000"/>
                    </a:schemeClr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Stimuli_Component</a:t>
              </a:r>
              <a:endParaRPr kumimoji="0" lang="it-IT" sz="1200" b="0" i="0" u="none" strike="noStrike" kern="0" cap="none" spc="-50" normalizeH="0" baseline="0" noProof="0" dirty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96" name="Rounded Rectangle 95"/>
            <p:cNvSpPr/>
            <p:nvPr/>
          </p:nvSpPr>
          <p:spPr>
            <a:xfrm>
              <a:off x="3517390" y="1780572"/>
              <a:ext cx="1727709" cy="461313"/>
            </a:xfrm>
            <a:prstGeom prst="roundRect">
              <a:avLst>
                <a:gd name="adj" fmla="val 0"/>
              </a:avLst>
            </a:prstGeom>
            <a:solidFill>
              <a:srgbClr val="E6F1FF"/>
            </a:solidFill>
            <a:ln w="28575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-5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Verdana"/>
              </a:endParaRPr>
            </a:p>
          </p:txBody>
        </p:sp>
        <p:cxnSp>
          <p:nvCxnSpPr>
            <p:cNvPr id="100" name="Straight Connector 99"/>
            <p:cNvCxnSpPr/>
            <p:nvPr/>
          </p:nvCxnSpPr>
          <p:spPr bwMode="auto">
            <a:xfrm>
              <a:off x="5232400" y="2235200"/>
              <a:ext cx="3302000" cy="5842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1F497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3" name="Rounded Rectangle 102"/>
            <p:cNvSpPr/>
            <p:nvPr/>
          </p:nvSpPr>
          <p:spPr>
            <a:xfrm>
              <a:off x="3969036" y="2093437"/>
              <a:ext cx="1657064" cy="500086"/>
            </a:xfrm>
            <a:prstGeom prst="roundRect">
              <a:avLst>
                <a:gd name="adj" fmla="val 0"/>
              </a:avLst>
            </a:prstGeom>
            <a:solidFill>
              <a:srgbClr val="E6F1FF"/>
            </a:solidFill>
            <a:ln w="28575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-50" normalizeH="0" baseline="0" noProof="0" dirty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Verdana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3927249" y="2112487"/>
              <a:ext cx="1724251" cy="453248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-5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PixelChip_test1</a:t>
              </a:r>
              <a:endParaRPr kumimoji="0" lang="it-IT" sz="1600" b="0" i="0" u="none" strike="noStrike" kern="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3474088" y="1769587"/>
              <a:ext cx="1758312" cy="453248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-5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PixelChip_test2</a:t>
              </a:r>
              <a:endParaRPr kumimoji="0" lang="it-IT" sz="1600" b="0" i="0" u="none" strike="noStrike" kern="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110" name="Rounded Rectangle 109"/>
            <p:cNvSpPr/>
            <p:nvPr/>
          </p:nvSpPr>
          <p:spPr>
            <a:xfrm>
              <a:off x="609600" y="5181600"/>
              <a:ext cx="7937500" cy="1168400"/>
            </a:xfrm>
            <a:prstGeom prst="roundRect">
              <a:avLst>
                <a:gd name="adj" fmla="val 0"/>
              </a:avLst>
            </a:pr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" name="Rounded Rectangle 110"/>
            <p:cNvSpPr/>
            <p:nvPr/>
          </p:nvSpPr>
          <p:spPr>
            <a:xfrm>
              <a:off x="6548881" y="5265591"/>
              <a:ext cx="1726241" cy="995509"/>
            </a:xfrm>
            <a:prstGeom prst="roundRect">
              <a:avLst>
                <a:gd name="adj" fmla="val 0"/>
              </a:avLst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8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DUT</a:t>
              </a:r>
              <a:endParaRPr kumimoji="0" lang="it-IT" sz="28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6488505" y="5205253"/>
              <a:ext cx="1127760" cy="362598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PixelChip</a:t>
              </a:r>
              <a:endParaRPr kumimoji="0" lang="it-IT" sz="16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113" name="Rounded Rectangle 112"/>
            <p:cNvSpPr/>
            <p:nvPr/>
          </p:nvSpPr>
          <p:spPr>
            <a:xfrm>
              <a:off x="3441700" y="5444748"/>
              <a:ext cx="3107180" cy="631946"/>
            </a:xfrm>
            <a:prstGeom prst="roundRect">
              <a:avLst>
                <a:gd name="adj" fmla="val 0"/>
              </a:avLst>
            </a:prstGeom>
            <a:solidFill>
              <a:srgbClr val="F79646">
                <a:lumMod val="40000"/>
                <a:lumOff val="60000"/>
              </a:srgbClr>
            </a:solidFill>
            <a:ln w="127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8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-5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PixelChip</a:t>
              </a:r>
              <a:r>
                <a:rPr kumimoji="0" lang="it-IT" sz="16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 </a:t>
              </a:r>
              <a:r>
                <a:rPr kumimoji="0" lang="it-IT" sz="1600" b="0" i="0" u="none" strike="noStrike" kern="0" cap="none" spc="-5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Interfaces</a:t>
              </a:r>
              <a:endParaRPr kumimoji="0" lang="it-IT" sz="16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559562" y="5130801"/>
              <a:ext cx="2297741" cy="362598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PixelChipHarness</a:t>
              </a:r>
              <a:endParaRPr kumimoji="0" lang="it-IT" sz="16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grpSp>
          <p:nvGrpSpPr>
            <p:cNvPr id="115" name="Group 114"/>
            <p:cNvGrpSpPr/>
            <p:nvPr/>
          </p:nvGrpSpPr>
          <p:grpSpPr>
            <a:xfrm>
              <a:off x="1055086" y="5512081"/>
              <a:ext cx="2005613" cy="497274"/>
              <a:chOff x="458680" y="4861276"/>
              <a:chExt cx="2507017" cy="621593"/>
            </a:xfrm>
            <a:effectLst/>
          </p:grpSpPr>
          <p:sp>
            <p:nvSpPr>
              <p:cNvPr id="197" name="Oval 196"/>
              <p:cNvSpPr/>
              <p:nvPr/>
            </p:nvSpPr>
            <p:spPr>
              <a:xfrm>
                <a:off x="458680" y="4932468"/>
                <a:ext cx="479211" cy="479211"/>
              </a:xfrm>
              <a:prstGeom prst="ellipse">
                <a:avLst/>
              </a:prstGeom>
              <a:solidFill>
                <a:srgbClr val="BCE46D"/>
              </a:solidFill>
              <a:ln w="25400" cap="flat" cmpd="sng" algn="ctr">
                <a:solidFill>
                  <a:srgbClr val="C0504D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98" name="TextBox 197"/>
              <p:cNvSpPr txBox="1"/>
              <p:nvPr/>
            </p:nvSpPr>
            <p:spPr>
              <a:xfrm>
                <a:off x="937892" y="4861276"/>
                <a:ext cx="2027805" cy="621593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4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Clock and reset</a:t>
                </a:r>
                <a:br>
                  <a:rPr kumimoji="0" lang="it-IT" sz="14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</a:br>
                <a:r>
                  <a:rPr kumimoji="0" lang="it-IT" sz="14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generator</a:t>
                </a:r>
                <a:endParaRPr kumimoji="0" lang="it-IT" sz="14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</p:grpSp>
        <p:cxnSp>
          <p:nvCxnSpPr>
            <p:cNvPr id="116" name="Straight Connector 115"/>
            <p:cNvCxnSpPr/>
            <p:nvPr/>
          </p:nvCxnSpPr>
          <p:spPr bwMode="auto">
            <a:xfrm>
              <a:off x="3441700" y="5684521"/>
              <a:ext cx="310718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 bwMode="auto">
            <a:xfrm>
              <a:off x="4995290" y="5444748"/>
              <a:ext cx="0" cy="2385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8" name="TextBox 117"/>
            <p:cNvSpPr txBox="1"/>
            <p:nvPr/>
          </p:nvSpPr>
          <p:spPr>
            <a:xfrm>
              <a:off x="5003800" y="5417379"/>
              <a:ext cx="1549400" cy="323021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-5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Trig_intf</a:t>
              </a:r>
              <a:endParaRPr kumimoji="0" lang="it-IT" sz="12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3441700" y="5411029"/>
              <a:ext cx="1549400" cy="323021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-5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Hit_intf</a:t>
              </a:r>
              <a:endParaRPr kumimoji="0" lang="it-IT" sz="12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grpSp>
          <p:nvGrpSpPr>
            <p:cNvPr id="130" name="Group 129"/>
            <p:cNvGrpSpPr/>
            <p:nvPr/>
          </p:nvGrpSpPr>
          <p:grpSpPr>
            <a:xfrm>
              <a:off x="799495" y="3370425"/>
              <a:ext cx="1568068" cy="1108862"/>
              <a:chOff x="799495" y="2786225"/>
              <a:chExt cx="1568068" cy="1108862"/>
            </a:xfrm>
          </p:grpSpPr>
          <p:sp>
            <p:nvSpPr>
              <p:cNvPr id="193" name="Rounded Rectangle 192"/>
              <p:cNvSpPr/>
              <p:nvPr/>
            </p:nvSpPr>
            <p:spPr>
              <a:xfrm>
                <a:off x="837213" y="2814433"/>
                <a:ext cx="1385288" cy="1080654"/>
              </a:xfrm>
              <a:prstGeom prst="roundRect">
                <a:avLst>
                  <a:gd name="adj" fmla="val 0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381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-50" normalizeH="0" baseline="0" noProof="0" dirty="0">
                  <a:ln>
                    <a:noFill/>
                  </a:ln>
                  <a:effectLst/>
                  <a:uLnTx/>
                  <a:uFillTx/>
                  <a:latin typeface="Verdana"/>
                  <a:ea typeface="+mn-ea"/>
                  <a:cs typeface="Verdana"/>
                </a:endParaRPr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799495" y="2786225"/>
                <a:ext cx="1568068" cy="342050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400" b="1" i="0" u="none" strike="noStrike" kern="0" cap="none" spc="-5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Virtual</a:t>
                </a:r>
                <a:br>
                  <a:rPr kumimoji="0" lang="it-IT" sz="1400" b="1" i="0" u="none" strike="noStrike" kern="0" cap="none" spc="-5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</a:br>
                <a:r>
                  <a:rPr kumimoji="0" lang="it-IT" sz="1400" b="1" i="0" u="none" strike="noStrike" kern="0" cap="none" spc="-50" normalizeH="0" baseline="0" noProof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Sequencer</a:t>
                </a:r>
                <a:endParaRPr kumimoji="0" lang="it-IT" sz="1400" b="1" i="0" u="none" strike="noStrike" kern="0" cap="none" spc="-5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-5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100" b="0" i="0" u="none" strike="noStrike" kern="0" cap="none" spc="-5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  <p:sp>
            <p:nvSpPr>
              <p:cNvPr id="195" name="Rectangle 194"/>
              <p:cNvSpPr/>
              <p:nvPr/>
            </p:nvSpPr>
            <p:spPr>
              <a:xfrm>
                <a:off x="927101" y="3408284"/>
                <a:ext cx="1151560" cy="391632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-5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Verdana"/>
                    <a:ea typeface="+mn-ea"/>
                    <a:cs typeface="Verdana"/>
                  </a:rPr>
                  <a:t>Virtual</a:t>
                </a:r>
                <a:r>
                  <a:rPr kumimoji="0" lang="en-US" sz="1000" b="0" i="0" u="none" strike="noStrike" kern="0" cap="none" spc="-50" normalizeH="0" noProof="0" dirty="0" smtClean="0">
                    <a:ln>
                      <a:noFill/>
                    </a:ln>
                    <a:effectLst/>
                    <a:uLnTx/>
                    <a:uFillTx/>
                    <a:latin typeface="Verdana"/>
                    <a:ea typeface="+mn-ea"/>
                    <a:cs typeface="Verdana"/>
                  </a:rPr>
                  <a:t> </a:t>
                </a:r>
                <a:r>
                  <a:rPr kumimoji="0" lang="en-US" sz="1000" b="0" i="0" u="none" strike="noStrike" kern="0" cap="none" spc="-5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Verdana"/>
                    <a:ea typeface="+mn-ea"/>
                    <a:cs typeface="Verdana"/>
                  </a:rPr>
                  <a:t>Sequence</a:t>
                </a:r>
              </a:p>
            </p:txBody>
          </p:sp>
          <p:sp>
            <p:nvSpPr>
              <p:cNvPr id="196" name="Oval 195"/>
              <p:cNvSpPr/>
              <p:nvPr/>
            </p:nvSpPr>
            <p:spPr>
              <a:xfrm>
                <a:off x="1990653" y="3517563"/>
                <a:ext cx="173903" cy="173903"/>
              </a:xfrm>
              <a:prstGeom prst="ellipse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133" name="Group 132"/>
            <p:cNvGrpSpPr/>
            <p:nvPr/>
          </p:nvGrpSpPr>
          <p:grpSpPr>
            <a:xfrm>
              <a:off x="5357496" y="3328356"/>
              <a:ext cx="2645690" cy="1573841"/>
              <a:chOff x="5357496" y="3017206"/>
              <a:chExt cx="2645690" cy="1573841"/>
            </a:xfrm>
          </p:grpSpPr>
          <p:grpSp>
            <p:nvGrpSpPr>
              <p:cNvPr id="178" name="Group 177"/>
              <p:cNvGrpSpPr/>
              <p:nvPr/>
            </p:nvGrpSpPr>
            <p:grpSpPr>
              <a:xfrm>
                <a:off x="5357496" y="3017206"/>
                <a:ext cx="2645690" cy="1573841"/>
                <a:chOff x="5509896" y="2739655"/>
                <a:chExt cx="2645690" cy="1530418"/>
              </a:xfrm>
              <a:effectLst/>
            </p:grpSpPr>
            <p:sp>
              <p:nvSpPr>
                <p:cNvPr id="183" name="Rounded Rectangle 182"/>
                <p:cNvSpPr/>
                <p:nvPr/>
              </p:nvSpPr>
              <p:spPr>
                <a:xfrm>
                  <a:off x="5554355" y="2794311"/>
                  <a:ext cx="2601231" cy="147576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4F81BD">
                    <a:lumMod val="60000"/>
                    <a:lumOff val="40000"/>
                  </a:srgbClr>
                </a:solidFill>
                <a:ln w="3810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-5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Verdana"/>
                    <a:ea typeface="+mn-ea"/>
                    <a:cs typeface="Verdana"/>
                  </a:endParaRPr>
                </a:p>
              </p:txBody>
            </p:sp>
            <p:sp>
              <p:nvSpPr>
                <p:cNvPr id="184" name="Rounded Rectangle 183"/>
                <p:cNvSpPr/>
                <p:nvPr/>
              </p:nvSpPr>
              <p:spPr>
                <a:xfrm>
                  <a:off x="6972732" y="3072179"/>
                  <a:ext cx="1025598" cy="53395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4F81BD">
                    <a:lumMod val="60000"/>
                    <a:lumOff val="40000"/>
                  </a:srgbClr>
                </a:solidFill>
                <a:ln w="3810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-5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Verdana"/>
                    <a:ea typeface="+mn-ea"/>
                    <a:cs typeface="Verdana"/>
                  </a:endParaRPr>
                </a:p>
              </p:txBody>
            </p:sp>
            <p:sp>
              <p:nvSpPr>
                <p:cNvPr id="185" name="TextBox 184"/>
                <p:cNvSpPr txBox="1"/>
                <p:nvPr/>
              </p:nvSpPr>
              <p:spPr>
                <a:xfrm>
                  <a:off x="6923446" y="3035780"/>
                  <a:ext cx="1166711" cy="365201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100" b="0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Trigger</a:t>
                  </a:r>
                  <a:r>
                    <a:rPr kumimoji="0" lang="it-IT" sz="1100" b="0" i="0" u="none" strike="noStrike" kern="0" cap="none" spc="-50" normalizeH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 </a:t>
                  </a:r>
                  <a:r>
                    <a:rPr kumimoji="0" lang="it-IT" sz="1100" b="0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Driver</a:t>
                  </a:r>
                  <a:endParaRPr kumimoji="0" lang="it-IT" sz="1100" b="0" i="0" u="none" strike="noStrike" kern="0" cap="none" spc="-5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endParaRPr>
                </a:p>
              </p:txBody>
            </p:sp>
            <p:sp>
              <p:nvSpPr>
                <p:cNvPr id="186" name="Rounded Rectangle 185"/>
                <p:cNvSpPr/>
                <p:nvPr/>
              </p:nvSpPr>
              <p:spPr>
                <a:xfrm>
                  <a:off x="6985854" y="3760887"/>
                  <a:ext cx="1039627" cy="391883"/>
                </a:xfrm>
                <a:prstGeom prst="roundRect">
                  <a:avLst>
                    <a:gd name="adj" fmla="val 0"/>
                  </a:avLst>
                </a:prstGeom>
                <a:solidFill>
                  <a:srgbClr val="4F81BD">
                    <a:lumMod val="60000"/>
                    <a:lumOff val="40000"/>
                  </a:srgbClr>
                </a:solidFill>
                <a:ln w="3810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-5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Verdana"/>
                    <a:ea typeface="+mn-ea"/>
                    <a:cs typeface="Verdana"/>
                  </a:endParaRPr>
                </a:p>
              </p:txBody>
            </p:sp>
            <p:sp>
              <p:nvSpPr>
                <p:cNvPr id="187" name="TextBox 186"/>
                <p:cNvSpPr txBox="1"/>
                <p:nvPr/>
              </p:nvSpPr>
              <p:spPr>
                <a:xfrm>
                  <a:off x="6905957" y="3720547"/>
                  <a:ext cx="1247443" cy="365201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100" b="0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Trigger Monitor</a:t>
                  </a:r>
                  <a:endParaRPr kumimoji="0" lang="it-IT" sz="1100" b="0" i="0" u="none" strike="noStrike" kern="0" cap="none" spc="-5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endParaRPr>
                </a:p>
              </p:txBody>
            </p:sp>
            <p:sp>
              <p:nvSpPr>
                <p:cNvPr id="188" name="Rectangle 187"/>
                <p:cNvSpPr/>
                <p:nvPr/>
              </p:nvSpPr>
              <p:spPr>
                <a:xfrm rot="2700000">
                  <a:off x="7957469" y="3892950"/>
                  <a:ext cx="148781" cy="128225"/>
                </a:xfrm>
                <a:prstGeom prst="rect">
                  <a:avLst/>
                </a:prstGeom>
                <a:solidFill>
                  <a:srgbClr val="BCE46D"/>
                </a:solidFill>
                <a:ln w="9525" cap="flat" cmpd="sng" algn="ctr">
                  <a:solidFill>
                    <a:srgbClr val="1F497D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-50" normalizeH="0" baseline="0" noProof="0">
                    <a:ln>
                      <a:noFill/>
                    </a:ln>
                    <a:effectLst/>
                    <a:uLnTx/>
                    <a:uFillTx/>
                    <a:latin typeface="Verdana"/>
                    <a:ea typeface="+mn-ea"/>
                    <a:cs typeface="Verdana"/>
                  </a:endParaRPr>
                </a:p>
              </p:txBody>
            </p:sp>
            <p:sp>
              <p:nvSpPr>
                <p:cNvPr id="189" name="Rounded Rectangle 188"/>
                <p:cNvSpPr/>
                <p:nvPr/>
              </p:nvSpPr>
              <p:spPr>
                <a:xfrm>
                  <a:off x="5644979" y="3072179"/>
                  <a:ext cx="1009179" cy="47915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4F81BD">
                    <a:lumMod val="60000"/>
                    <a:lumOff val="40000"/>
                  </a:srgbClr>
                </a:solidFill>
                <a:ln w="3810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-5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Verdana"/>
                    <a:ea typeface="+mn-ea"/>
                    <a:cs typeface="Verdana"/>
                  </a:endParaRPr>
                </a:p>
              </p:txBody>
            </p:sp>
            <p:sp>
              <p:nvSpPr>
                <p:cNvPr id="190" name="TextBox 189"/>
                <p:cNvSpPr txBox="1"/>
                <p:nvPr/>
              </p:nvSpPr>
              <p:spPr>
                <a:xfrm>
                  <a:off x="5595431" y="3038421"/>
                  <a:ext cx="1166711" cy="365201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100" b="0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Trigger</a:t>
                  </a:r>
                  <a:r>
                    <a:rPr kumimoji="0" lang="it-IT" sz="1100" b="0" i="0" u="none" strike="noStrike" kern="0" cap="none" spc="-50" normalizeH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 </a:t>
                  </a:r>
                  <a:endParaRPr kumimoji="0" lang="it-IT" sz="11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endParaRPr>
                </a:p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100" b="0" i="0" u="none" strike="noStrike" kern="0" cap="none" spc="-50" normalizeH="0" baseline="0" noProof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Sequencer</a:t>
                  </a:r>
                  <a:endParaRPr kumimoji="0" lang="it-IT" sz="1100" b="0" i="0" u="none" strike="noStrike" kern="0" cap="none" spc="-5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endParaRPr>
                </a:p>
              </p:txBody>
            </p:sp>
            <p:sp>
              <p:nvSpPr>
                <p:cNvPr id="191" name="Rectangle 190"/>
                <p:cNvSpPr/>
                <p:nvPr/>
              </p:nvSpPr>
              <p:spPr>
                <a:xfrm>
                  <a:off x="5611306" y="3473542"/>
                  <a:ext cx="1119694" cy="383185"/>
                </a:xfrm>
                <a:prstGeom prst="rect">
                  <a:avLst/>
                </a:prstGeom>
                <a:solidFill>
                  <a:srgbClr val="92D05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-50" normalizeH="0" baseline="0" noProof="0" dirty="0" smtClean="0">
                      <a:ln>
                        <a:noFill/>
                      </a:ln>
                      <a:effectLst/>
                      <a:uLnTx/>
                      <a:uFillTx/>
                      <a:latin typeface="Verdana"/>
                      <a:ea typeface="+mn-ea"/>
                      <a:cs typeface="Verdana"/>
                    </a:rPr>
                    <a:t>Trigger Sequence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-50" normalizeH="0" baseline="0" noProof="0" dirty="0" smtClean="0">
                      <a:ln>
                        <a:noFill/>
                      </a:ln>
                      <a:effectLst/>
                      <a:uLnTx/>
                      <a:uFillTx/>
                      <a:latin typeface="Verdana"/>
                      <a:ea typeface="+mn-ea"/>
                      <a:cs typeface="Verdana"/>
                    </a:rPr>
                    <a:t>#(</a:t>
                  </a:r>
                  <a:r>
                    <a:rPr kumimoji="0" lang="en-US" sz="900" b="0" i="0" u="none" strike="noStrike" kern="0" cap="none" spc="-50" normalizeH="0" baseline="0" noProof="0" dirty="0" err="1" smtClean="0">
                      <a:ln>
                        <a:noFill/>
                      </a:ln>
                      <a:effectLst/>
                      <a:uLnTx/>
                      <a:uFillTx/>
                      <a:latin typeface="Verdana"/>
                      <a:ea typeface="+mn-ea"/>
                      <a:cs typeface="Verdana"/>
                    </a:rPr>
                    <a:t>Trigger_Trans</a:t>
                  </a:r>
                  <a:r>
                    <a:rPr kumimoji="0" lang="en-US" sz="900" b="0" i="0" u="none" strike="noStrike" kern="0" cap="none" spc="-50" normalizeH="0" baseline="0" noProof="0" dirty="0" smtClean="0">
                      <a:ln>
                        <a:noFill/>
                      </a:ln>
                      <a:effectLst/>
                      <a:uLnTx/>
                      <a:uFillTx/>
                      <a:latin typeface="Verdana"/>
                      <a:ea typeface="+mn-ea"/>
                      <a:cs typeface="Verdana"/>
                    </a:rPr>
                    <a:t>)</a:t>
                  </a:r>
                  <a:endParaRPr kumimoji="0" lang="en-GB" sz="900" b="0" i="0" u="none" strike="noStrike" kern="0" cap="none" spc="-5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Verdana"/>
                    <a:ea typeface="+mn-ea"/>
                    <a:cs typeface="Verdana"/>
                  </a:endParaRPr>
                </a:p>
              </p:txBody>
            </p:sp>
            <p:sp>
              <p:nvSpPr>
                <p:cNvPr id="192" name="TextBox 191"/>
                <p:cNvSpPr txBox="1"/>
                <p:nvPr/>
              </p:nvSpPr>
              <p:spPr>
                <a:xfrm>
                  <a:off x="5509896" y="2739655"/>
                  <a:ext cx="1779904" cy="365201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400" b="1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Trigger</a:t>
                  </a:r>
                  <a:r>
                    <a:rPr kumimoji="0" lang="it-IT" sz="1400" b="1" i="0" u="none" strike="noStrike" kern="0" cap="none" spc="-50" normalizeH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 </a:t>
                  </a:r>
                  <a:r>
                    <a:rPr kumimoji="0" lang="it-IT" sz="1400" b="1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Agent</a:t>
                  </a:r>
                  <a:endParaRPr kumimoji="0" lang="it-IT" sz="1400" b="1" i="0" u="none" strike="noStrike" kern="0" cap="none" spc="-5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endParaRPr>
                </a:p>
              </p:txBody>
            </p:sp>
          </p:grpSp>
          <p:sp>
            <p:nvSpPr>
              <p:cNvPr id="179" name="TextBox 178"/>
              <p:cNvSpPr txBox="1"/>
              <p:nvPr/>
            </p:nvSpPr>
            <p:spPr>
              <a:xfrm>
                <a:off x="7606177" y="3744812"/>
                <a:ext cx="187347" cy="134237"/>
              </a:xfrm>
              <a:prstGeom prst="rect">
                <a:avLst/>
              </a:prstGeom>
              <a:solidFill>
                <a:sysClr val="window" lastClr="FFFFFF"/>
              </a:solidFill>
              <a:ln w="12700">
                <a:solidFill>
                  <a:sysClr val="windowText" lastClr="000000"/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80" name="Oval 179"/>
              <p:cNvSpPr/>
              <p:nvPr/>
            </p:nvSpPr>
            <p:spPr>
              <a:xfrm>
                <a:off x="6414486" y="3553547"/>
                <a:ext cx="173903" cy="173903"/>
              </a:xfrm>
              <a:prstGeom prst="ellipse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1" name="Rectangle 180"/>
              <p:cNvSpPr/>
              <p:nvPr/>
            </p:nvSpPr>
            <p:spPr bwMode="auto">
              <a:xfrm>
                <a:off x="6807200" y="3568700"/>
                <a:ext cx="152400" cy="152400"/>
              </a:xfrm>
              <a:prstGeom prst="rect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82" name="Right Arrow 181"/>
              <p:cNvSpPr/>
              <p:nvPr/>
            </p:nvSpPr>
            <p:spPr>
              <a:xfrm>
                <a:off x="6574367" y="3572933"/>
                <a:ext cx="254000" cy="133350"/>
              </a:xfrm>
              <a:prstGeom prst="rightArrow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34" name="Right Arrow 133"/>
            <p:cNvSpPr/>
            <p:nvPr/>
          </p:nvSpPr>
          <p:spPr>
            <a:xfrm>
              <a:off x="2167379" y="4128939"/>
              <a:ext cx="3327673" cy="133350"/>
            </a:xfrm>
            <a:prstGeom prst="rightArrow">
              <a:avLst/>
            </a:prstGeom>
            <a:solidFill>
              <a:srgbClr val="BCE46D"/>
            </a:solidFill>
            <a:ln w="1270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35" name="Group 134"/>
            <p:cNvGrpSpPr/>
            <p:nvPr/>
          </p:nvGrpSpPr>
          <p:grpSpPr>
            <a:xfrm>
              <a:off x="2690033" y="3348848"/>
              <a:ext cx="2447135" cy="1553352"/>
              <a:chOff x="2696383" y="3005948"/>
              <a:chExt cx="2447135" cy="1553352"/>
            </a:xfrm>
          </p:grpSpPr>
          <p:grpSp>
            <p:nvGrpSpPr>
              <p:cNvPr id="160" name="Group 159"/>
              <p:cNvGrpSpPr/>
              <p:nvPr/>
            </p:nvGrpSpPr>
            <p:grpSpPr>
              <a:xfrm>
                <a:off x="2696383" y="3005948"/>
                <a:ext cx="2447135" cy="1553352"/>
                <a:chOff x="2709083" y="2688448"/>
                <a:chExt cx="2447135" cy="1553352"/>
              </a:xfrm>
              <a:effectLst/>
            </p:grpSpPr>
            <p:sp>
              <p:nvSpPr>
                <p:cNvPr id="165" name="Rounded Rectangle 164"/>
                <p:cNvSpPr/>
                <p:nvPr/>
              </p:nvSpPr>
              <p:spPr>
                <a:xfrm>
                  <a:off x="2763530" y="2724149"/>
                  <a:ext cx="2392688" cy="151765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4F81BD">
                    <a:lumMod val="60000"/>
                    <a:lumOff val="40000"/>
                  </a:srgbClr>
                </a:solidFill>
                <a:ln w="3810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-5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Verdana"/>
                    <a:ea typeface="+mn-ea"/>
                    <a:cs typeface="Verdana"/>
                  </a:endParaRPr>
                </a:p>
              </p:txBody>
            </p:sp>
            <p:sp>
              <p:nvSpPr>
                <p:cNvPr id="166" name="TextBox 165"/>
                <p:cNvSpPr txBox="1"/>
                <p:nvPr/>
              </p:nvSpPr>
              <p:spPr>
                <a:xfrm>
                  <a:off x="2709083" y="2688448"/>
                  <a:ext cx="1356830" cy="365201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400" b="1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Hit</a:t>
                  </a:r>
                  <a:r>
                    <a:rPr kumimoji="0" lang="it-IT" sz="1400" b="1" i="0" u="none" strike="noStrike" kern="0" cap="none" spc="-50" normalizeH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 </a:t>
                  </a:r>
                  <a:r>
                    <a:rPr kumimoji="0" lang="it-IT" sz="1400" b="1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Agent</a:t>
                  </a:r>
                  <a:endParaRPr kumimoji="0" lang="it-IT" sz="1400" b="1" i="0" u="none" strike="noStrike" kern="0" cap="none" spc="-5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endParaRPr>
                </a:p>
              </p:txBody>
            </p:sp>
            <p:grpSp>
              <p:nvGrpSpPr>
                <p:cNvPr id="167" name="Group 166"/>
                <p:cNvGrpSpPr/>
                <p:nvPr/>
              </p:nvGrpSpPr>
              <p:grpSpPr>
                <a:xfrm>
                  <a:off x="4030410" y="3747368"/>
                  <a:ext cx="1025785" cy="405530"/>
                  <a:chOff x="3352604" y="2242597"/>
                  <a:chExt cx="1140468" cy="358909"/>
                </a:xfrm>
              </p:grpSpPr>
              <p:sp>
                <p:nvSpPr>
                  <p:cNvPr id="176" name="Rounded Rectangle 175"/>
                  <p:cNvSpPr/>
                  <p:nvPr/>
                </p:nvSpPr>
                <p:spPr>
                  <a:xfrm>
                    <a:off x="3371654" y="2249227"/>
                    <a:ext cx="1089125" cy="352279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4F81BD">
                      <a:lumMod val="60000"/>
                      <a:lumOff val="40000"/>
                    </a:srgbClr>
                  </a:solidFill>
                  <a:ln w="38100" cap="flat" cmpd="sng" algn="ctr">
                    <a:solidFill>
                      <a:srgbClr val="1F497D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it-IT" sz="1800" b="0" i="0" u="none" strike="noStrike" kern="0" cap="none" spc="-50" normalizeH="0" baseline="0" noProof="0" dirty="0">
                      <a:ln>
                        <a:noFill/>
                      </a:ln>
                      <a:effectLst/>
                      <a:uLnTx/>
                      <a:uFillTx/>
                      <a:latin typeface="Verdana"/>
                      <a:ea typeface="+mn-ea"/>
                      <a:cs typeface="Verdana"/>
                    </a:endParaRPr>
                  </a:p>
                </p:txBody>
              </p:sp>
              <p:sp>
                <p:nvSpPr>
                  <p:cNvPr id="177" name="TextBox 176"/>
                  <p:cNvSpPr txBox="1"/>
                  <p:nvPr/>
                </p:nvSpPr>
                <p:spPr>
                  <a:xfrm>
                    <a:off x="3352604" y="2242597"/>
                    <a:ext cx="1140468" cy="335593"/>
                  </a:xfrm>
                  <a:prstGeom prst="rect">
                    <a:avLst/>
                  </a:prstGeom>
                  <a:effectLst/>
                </p:spPr>
                <p:txBody>
                  <a:bodyPr vert="horz" lIns="91440" tIns="45720" rIns="91440" bIns="45720" rtlCol="0" anchor="t">
                    <a:noAutofit/>
                  </a:bodyPr>
                  <a:lstStyle>
                    <a:defPPr>
                      <a:defRPr lang="en-US"/>
                    </a:defPPr>
                    <a:lvl1pPr algn="ctr" defTabSz="914400">
                      <a:spcBef>
                        <a:spcPct val="0"/>
                      </a:spcBef>
                      <a:buNone/>
                      <a:defRPr sz="4000">
                        <a:solidFill>
                          <a:srgbClr val="0033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itchFamily="34" charset="0"/>
                        <a:ea typeface="Arial Unicode MS" pitchFamily="34" charset="-128"/>
                        <a:cs typeface="Arial Unicode MS" pitchFamily="34" charset="-128"/>
                      </a:defRPr>
                    </a:lvl1pPr>
                  </a:lstStyle>
                  <a:p>
                    <a:pPr marL="0" marR="0" lvl="0" indent="0" algn="l" defTabSz="914400" eaLnBrk="1" fontAlgn="auto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it-IT" sz="1100" b="0" i="0" u="none" strike="noStrike" kern="0" cap="none" spc="-5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Verdana"/>
                        <a:ea typeface="Arial Unicode MS" pitchFamily="34" charset="-128"/>
                        <a:cs typeface="Verdana"/>
                      </a:rPr>
                      <a:t>Hit</a:t>
                    </a:r>
                    <a:r>
                      <a:rPr kumimoji="0" lang="it-IT" sz="1100" b="0" i="0" u="none" strike="noStrike" kern="0" cap="none" spc="-50" normalizeH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Verdana"/>
                        <a:ea typeface="Arial Unicode MS" pitchFamily="34" charset="-128"/>
                        <a:cs typeface="Verdana"/>
                      </a:rPr>
                      <a:t> </a:t>
                    </a:r>
                    <a:r>
                      <a:rPr kumimoji="0" lang="it-IT" sz="1100" b="0" i="0" u="none" strike="noStrike" kern="0" cap="none" spc="-5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Verdana"/>
                        <a:ea typeface="Arial Unicode MS" pitchFamily="34" charset="-128"/>
                        <a:cs typeface="Verdana"/>
                      </a:rPr>
                      <a:t>Monitor</a:t>
                    </a:r>
                    <a:endParaRPr kumimoji="0" lang="it-IT" sz="1100" b="0" i="0" u="none" strike="noStrike" kern="0" cap="none" spc="-50" normalizeH="0" baseline="0" noProof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endParaRPr>
                  </a:p>
                </p:txBody>
              </p:sp>
            </p:grpSp>
            <p:sp>
              <p:nvSpPr>
                <p:cNvPr id="168" name="Rectangle 167"/>
                <p:cNvSpPr/>
                <p:nvPr/>
              </p:nvSpPr>
              <p:spPr>
                <a:xfrm rot="2700000">
                  <a:off x="4959520" y="3903934"/>
                  <a:ext cx="135258" cy="128888"/>
                </a:xfrm>
                <a:prstGeom prst="rect">
                  <a:avLst/>
                </a:prstGeom>
                <a:solidFill>
                  <a:srgbClr val="BCE46D"/>
                </a:solidFill>
                <a:ln w="9525" cap="flat" cmpd="sng" algn="ctr">
                  <a:solidFill>
                    <a:srgbClr val="1F497D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-50" normalizeH="0" baseline="0" noProof="0">
                    <a:ln>
                      <a:noFill/>
                    </a:ln>
                    <a:effectLst/>
                    <a:uLnTx/>
                    <a:uFillTx/>
                    <a:latin typeface="Verdana"/>
                    <a:ea typeface="+mn-ea"/>
                    <a:cs typeface="Verdana"/>
                  </a:endParaRPr>
                </a:p>
              </p:txBody>
            </p:sp>
            <p:sp>
              <p:nvSpPr>
                <p:cNvPr id="170" name="Rounded Rectangle 169"/>
                <p:cNvSpPr/>
                <p:nvPr/>
              </p:nvSpPr>
              <p:spPr>
                <a:xfrm>
                  <a:off x="4066949" y="3028950"/>
                  <a:ext cx="979260" cy="586702"/>
                </a:xfrm>
                <a:prstGeom prst="roundRect">
                  <a:avLst>
                    <a:gd name="adj" fmla="val 0"/>
                  </a:avLst>
                </a:prstGeom>
                <a:solidFill>
                  <a:srgbClr val="4F81BD">
                    <a:lumMod val="60000"/>
                    <a:lumOff val="40000"/>
                  </a:srgbClr>
                </a:solidFill>
                <a:ln w="3810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-5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Verdana"/>
                    <a:ea typeface="+mn-ea"/>
                    <a:cs typeface="Verdana"/>
                  </a:endParaRPr>
                </a:p>
              </p:txBody>
            </p:sp>
            <p:sp>
              <p:nvSpPr>
                <p:cNvPr id="171" name="TextBox 170"/>
                <p:cNvSpPr txBox="1"/>
                <p:nvPr/>
              </p:nvSpPr>
              <p:spPr>
                <a:xfrm>
                  <a:off x="4010542" y="2995096"/>
                  <a:ext cx="1093758" cy="342050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100" b="0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Hit</a:t>
                  </a:r>
                  <a:r>
                    <a:rPr kumimoji="0" lang="it-IT" sz="1100" b="0" i="0" u="none" strike="noStrike" kern="0" cap="none" spc="-50" normalizeH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 </a:t>
                  </a:r>
                  <a:r>
                    <a:rPr kumimoji="0" lang="it-IT" sz="1100" b="0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Driver</a:t>
                  </a:r>
                  <a:endParaRPr kumimoji="0" lang="it-IT" sz="1100" b="0" i="0" u="none" strike="noStrike" kern="0" cap="none" spc="-5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endParaRPr>
                </a:p>
              </p:txBody>
            </p:sp>
            <p:sp>
              <p:nvSpPr>
                <p:cNvPr id="172" name="TextBox 171"/>
                <p:cNvSpPr txBox="1"/>
                <p:nvPr/>
              </p:nvSpPr>
              <p:spPr>
                <a:xfrm>
                  <a:off x="4114993" y="3177063"/>
                  <a:ext cx="833387" cy="296413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800" b="0" i="1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 </a:t>
                  </a:r>
                  <a:r>
                    <a:rPr kumimoji="0" lang="it-IT" sz="800" b="0" u="none" strike="noStrike" kern="0" cap="none" spc="-50" normalizeH="0" baseline="0" noProof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A</a:t>
                  </a:r>
                  <a:r>
                    <a:rPr kumimoji="0" lang="it-IT" sz="800" b="0" i="0" u="none" strike="noStrike" kern="0" cap="none" spc="-50" normalizeH="0" baseline="0" noProof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nalog</a:t>
                  </a:r>
                  <a:r>
                    <a:rPr kumimoji="0" lang="it-IT" sz="800" b="0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 </a:t>
                  </a:r>
                  <a:r>
                    <a:rPr kumimoji="0" lang="it-IT" sz="800" b="0" i="0" u="none" strike="noStrike" kern="0" cap="none" spc="-50" normalizeH="0" baseline="0" noProof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hits</a:t>
                  </a:r>
                  <a:r>
                    <a:rPr kumimoji="0" lang="it-IT" sz="800" b="0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 </a:t>
                  </a:r>
                  <a:endParaRPr kumimoji="0" lang="it-IT" sz="800" b="1" i="0" u="none" strike="noStrike" kern="0" cap="none" spc="-5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endParaRPr>
                </a:p>
              </p:txBody>
            </p:sp>
            <p:sp>
              <p:nvSpPr>
                <p:cNvPr id="173" name="Rounded Rectangle 172"/>
                <p:cNvSpPr/>
                <p:nvPr/>
              </p:nvSpPr>
              <p:spPr>
                <a:xfrm>
                  <a:off x="2869569" y="3028950"/>
                  <a:ext cx="851531" cy="459350"/>
                </a:xfrm>
                <a:prstGeom prst="roundRect">
                  <a:avLst>
                    <a:gd name="adj" fmla="val 0"/>
                  </a:avLst>
                </a:prstGeom>
                <a:solidFill>
                  <a:srgbClr val="4F81BD">
                    <a:lumMod val="60000"/>
                    <a:lumOff val="40000"/>
                  </a:srgbClr>
                </a:solidFill>
                <a:ln w="3810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-5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Verdana"/>
                    <a:ea typeface="+mn-ea"/>
                    <a:cs typeface="Verdana"/>
                  </a:endParaRPr>
                </a:p>
              </p:txBody>
            </p:sp>
            <p:sp>
              <p:nvSpPr>
                <p:cNvPr id="174" name="Rectangle 173"/>
                <p:cNvSpPr/>
                <p:nvPr/>
              </p:nvSpPr>
              <p:spPr>
                <a:xfrm>
                  <a:off x="2810938" y="3441699"/>
                  <a:ext cx="977900" cy="365303"/>
                </a:xfrm>
                <a:prstGeom prst="rect">
                  <a:avLst/>
                </a:prstGeom>
                <a:solidFill>
                  <a:srgbClr val="92D05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-50" normalizeH="0" baseline="0" noProof="0" dirty="0" smtClean="0">
                      <a:ln>
                        <a:noFill/>
                      </a:ln>
                      <a:effectLst/>
                      <a:uLnTx/>
                      <a:uFillTx/>
                      <a:latin typeface="Verdana"/>
                      <a:ea typeface="+mn-ea"/>
                      <a:cs typeface="Verdana"/>
                    </a:rPr>
                    <a:t>Hit</a:t>
                  </a:r>
                  <a:r>
                    <a:rPr kumimoji="0" lang="en-US" sz="900" b="0" i="0" u="none" strike="noStrike" kern="0" cap="none" spc="-50" normalizeH="0" noProof="0" dirty="0" smtClean="0">
                      <a:ln>
                        <a:noFill/>
                      </a:ln>
                      <a:effectLst/>
                      <a:uLnTx/>
                      <a:uFillTx/>
                      <a:latin typeface="Verdana"/>
                      <a:ea typeface="+mn-ea"/>
                      <a:cs typeface="Verdana"/>
                    </a:rPr>
                    <a:t> </a:t>
                  </a:r>
                  <a:r>
                    <a:rPr kumimoji="0" lang="en-US" sz="900" b="0" i="0" u="none" strike="noStrike" kern="0" cap="none" spc="-50" normalizeH="0" baseline="0" noProof="0" dirty="0" smtClean="0">
                      <a:ln>
                        <a:noFill/>
                      </a:ln>
                      <a:effectLst/>
                      <a:uLnTx/>
                      <a:uFillTx/>
                      <a:latin typeface="Verdana"/>
                      <a:ea typeface="+mn-ea"/>
                      <a:cs typeface="Verdana"/>
                    </a:rPr>
                    <a:t>Sequence</a:t>
                  </a:r>
                </a:p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900" b="0" i="0" u="none" strike="noStrike" kern="0" cap="none" spc="-50" normalizeH="0" baseline="0" noProof="0" dirty="0" smtClean="0">
                      <a:ln>
                        <a:noFill/>
                      </a:ln>
                      <a:effectLst/>
                      <a:uLnTx/>
                      <a:uFillTx/>
                      <a:latin typeface="Verdana"/>
                      <a:ea typeface="+mn-ea"/>
                      <a:cs typeface="Verdana"/>
                    </a:rPr>
                    <a:t>#(</a:t>
                  </a:r>
                  <a:r>
                    <a:rPr kumimoji="0" lang="en-US" sz="900" b="0" i="0" u="none" strike="noStrike" kern="0" cap="none" spc="-50" normalizeH="0" baseline="0" noProof="0" dirty="0" err="1" smtClean="0">
                      <a:ln>
                        <a:noFill/>
                      </a:ln>
                      <a:effectLst/>
                      <a:uLnTx/>
                      <a:uFillTx/>
                      <a:latin typeface="Verdana"/>
                      <a:ea typeface="+mn-ea"/>
                      <a:cs typeface="Verdana"/>
                    </a:rPr>
                    <a:t>Hit_Trans</a:t>
                  </a:r>
                  <a:r>
                    <a:rPr kumimoji="0" lang="en-US" sz="900" b="0" i="0" u="none" strike="noStrike" kern="0" cap="none" spc="-50" normalizeH="0" baseline="0" noProof="0" dirty="0" smtClean="0">
                      <a:ln>
                        <a:noFill/>
                      </a:ln>
                      <a:effectLst/>
                      <a:uLnTx/>
                      <a:uFillTx/>
                      <a:latin typeface="Verdana"/>
                      <a:ea typeface="+mn-ea"/>
                      <a:cs typeface="Verdana"/>
                    </a:rPr>
                    <a:t>)</a:t>
                  </a:r>
                  <a:endParaRPr kumimoji="0" lang="en-GB" sz="900" b="0" i="0" u="none" strike="noStrike" kern="0" cap="none" spc="-5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Verdana"/>
                    <a:ea typeface="+mn-ea"/>
                    <a:cs typeface="Verdana"/>
                  </a:endParaRPr>
                </a:p>
              </p:txBody>
            </p:sp>
            <p:sp>
              <p:nvSpPr>
                <p:cNvPr id="175" name="TextBox 174"/>
                <p:cNvSpPr txBox="1"/>
                <p:nvPr/>
              </p:nvSpPr>
              <p:spPr>
                <a:xfrm>
                  <a:off x="2816358" y="2987551"/>
                  <a:ext cx="1093758" cy="342050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100" b="0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Hit</a:t>
                  </a:r>
                  <a:endParaRPr lang="it-IT" sz="1100" kern="0" spc="-50" dirty="0">
                    <a:solidFill>
                      <a:schemeClr val="tx1"/>
                    </a:solidFill>
                    <a:effectLst/>
                    <a:latin typeface="Verdana"/>
                    <a:cs typeface="Verdana"/>
                  </a:endParaRPr>
                </a:p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100" b="0" i="0" u="none" strike="noStrike" kern="0" cap="none" spc="-50" normalizeH="0" baseline="0" noProof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Sequencer</a:t>
                  </a:r>
                  <a:endParaRPr kumimoji="0" lang="it-IT" sz="1100" b="0" i="0" u="none" strike="noStrike" kern="0" cap="none" spc="-5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endParaRPr>
                </a:p>
              </p:txBody>
            </p:sp>
          </p:grpSp>
          <p:sp>
            <p:nvSpPr>
              <p:cNvPr id="161" name="TextBox 160"/>
              <p:cNvSpPr txBox="1"/>
              <p:nvPr/>
            </p:nvSpPr>
            <p:spPr>
              <a:xfrm>
                <a:off x="4799477" y="3757512"/>
                <a:ext cx="187347" cy="134237"/>
              </a:xfrm>
              <a:prstGeom prst="rect">
                <a:avLst/>
              </a:prstGeom>
              <a:solidFill>
                <a:sysClr val="window" lastClr="FFFFFF"/>
              </a:solidFill>
              <a:ln w="12700">
                <a:solidFill>
                  <a:sysClr val="windowText" lastClr="000000"/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3620486" y="3496397"/>
                <a:ext cx="173903" cy="173903"/>
              </a:xfrm>
              <a:prstGeom prst="ellipse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63" name="Rectangle 162"/>
              <p:cNvSpPr/>
              <p:nvPr/>
            </p:nvSpPr>
            <p:spPr bwMode="auto">
              <a:xfrm>
                <a:off x="4038600" y="3509434"/>
                <a:ext cx="152400" cy="152400"/>
              </a:xfrm>
              <a:prstGeom prst="rect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it-IT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164" name="Right Arrow 163"/>
              <p:cNvSpPr/>
              <p:nvPr/>
            </p:nvSpPr>
            <p:spPr>
              <a:xfrm>
                <a:off x="3788835" y="3522133"/>
                <a:ext cx="258233" cy="133350"/>
              </a:xfrm>
              <a:prstGeom prst="rightArrow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138" name="Right Arrow 137"/>
            <p:cNvSpPr/>
            <p:nvPr/>
          </p:nvSpPr>
          <p:spPr>
            <a:xfrm rot="568444">
              <a:off x="2155660" y="4207989"/>
              <a:ext cx="708989" cy="126202"/>
            </a:xfrm>
            <a:prstGeom prst="rightArrow">
              <a:avLst/>
            </a:prstGeom>
            <a:solidFill>
              <a:srgbClr val="BCE46D"/>
            </a:solidFill>
            <a:ln w="1270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 flipH="1">
              <a:off x="3898900" y="4178300"/>
              <a:ext cx="908050" cy="1257300"/>
            </a:xfrm>
            <a:custGeom>
              <a:avLst/>
              <a:gdLst>
                <a:gd name="connsiteX0" fmla="*/ 0 w 637252"/>
                <a:gd name="connsiteY0" fmla="*/ 0 h 2548186"/>
                <a:gd name="connsiteX1" fmla="*/ 611044 w 637252"/>
                <a:gd name="connsiteY1" fmla="*/ 576376 h 2548186"/>
                <a:gd name="connsiteX2" fmla="*/ 468034 w 637252"/>
                <a:gd name="connsiteY2" fmla="*/ 2548186 h 2548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7252" h="2548186">
                  <a:moveTo>
                    <a:pt x="0" y="0"/>
                  </a:moveTo>
                  <a:cubicBezTo>
                    <a:pt x="266519" y="75839"/>
                    <a:pt x="533038" y="151678"/>
                    <a:pt x="611044" y="576376"/>
                  </a:cubicBezTo>
                  <a:cubicBezTo>
                    <a:pt x="689050" y="1001074"/>
                    <a:pt x="578542" y="1774630"/>
                    <a:pt x="468034" y="2548186"/>
                  </a:cubicBezTo>
                </a:path>
              </a:pathLst>
            </a:cu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1" name="Freeform 150"/>
            <p:cNvSpPr/>
            <p:nvPr/>
          </p:nvSpPr>
          <p:spPr>
            <a:xfrm>
              <a:off x="6159500" y="4102100"/>
              <a:ext cx="1447800" cy="1333500"/>
            </a:xfrm>
            <a:custGeom>
              <a:avLst/>
              <a:gdLst>
                <a:gd name="connsiteX0" fmla="*/ 1919235 w 1919235"/>
                <a:gd name="connsiteY0" fmla="*/ 16944 h 1323230"/>
                <a:gd name="connsiteX1" fmla="*/ 617974 w 1919235"/>
                <a:gd name="connsiteY1" fmla="*/ 182742 h 1323230"/>
                <a:gd name="connsiteX2" fmla="*/ 0 w 1919235"/>
                <a:gd name="connsiteY2" fmla="*/ 1323230 h 132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9235" h="1323230">
                  <a:moveTo>
                    <a:pt x="1919235" y="16944"/>
                  </a:moveTo>
                  <a:cubicBezTo>
                    <a:pt x="1428540" y="-9014"/>
                    <a:pt x="937846" y="-34972"/>
                    <a:pt x="617974" y="182742"/>
                  </a:cubicBezTo>
                  <a:cubicBezTo>
                    <a:pt x="298102" y="400456"/>
                    <a:pt x="145701" y="1157432"/>
                    <a:pt x="0" y="1323230"/>
                  </a:cubicBezTo>
                </a:path>
              </a:pathLst>
            </a:cu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none" w="lg" len="lg"/>
              <a:tailEnd type="triangle" w="lg" len="lg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53" name="Straight Connector 152"/>
            <p:cNvCxnSpPr/>
            <p:nvPr/>
          </p:nvCxnSpPr>
          <p:spPr bwMode="auto">
            <a:xfrm flipH="1">
              <a:off x="609600" y="2235200"/>
              <a:ext cx="2895600" cy="58420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1F497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56" name="TextBox 155"/>
            <p:cNvSpPr txBox="1"/>
            <p:nvPr/>
          </p:nvSpPr>
          <p:spPr>
            <a:xfrm>
              <a:off x="4793127" y="4640162"/>
              <a:ext cx="187347" cy="134237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7606177" y="4608412"/>
              <a:ext cx="187347" cy="134237"/>
            </a:xfrm>
            <a:prstGeom prst="rect">
              <a:avLst/>
            </a:prstGeom>
            <a:solidFill>
              <a:sysClr val="window" lastClr="FFFFFF"/>
            </a:solidFill>
            <a:ln w="12700">
              <a:solidFill>
                <a:sysClr val="windowText" lastClr="000000"/>
              </a:solidFill>
            </a:ln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158" name="Freeform 157"/>
            <p:cNvSpPr/>
            <p:nvPr/>
          </p:nvSpPr>
          <p:spPr>
            <a:xfrm>
              <a:off x="6299200" y="4667250"/>
              <a:ext cx="1301750" cy="774700"/>
            </a:xfrm>
            <a:custGeom>
              <a:avLst/>
              <a:gdLst>
                <a:gd name="connsiteX0" fmla="*/ 1919235 w 1919235"/>
                <a:gd name="connsiteY0" fmla="*/ 16944 h 1323230"/>
                <a:gd name="connsiteX1" fmla="*/ 617974 w 1919235"/>
                <a:gd name="connsiteY1" fmla="*/ 182742 h 1323230"/>
                <a:gd name="connsiteX2" fmla="*/ 0 w 1919235"/>
                <a:gd name="connsiteY2" fmla="*/ 1323230 h 132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9235" h="1323230">
                  <a:moveTo>
                    <a:pt x="1919235" y="16944"/>
                  </a:moveTo>
                  <a:cubicBezTo>
                    <a:pt x="1428540" y="-9014"/>
                    <a:pt x="937846" y="-34972"/>
                    <a:pt x="617974" y="182742"/>
                  </a:cubicBezTo>
                  <a:cubicBezTo>
                    <a:pt x="298102" y="400456"/>
                    <a:pt x="145701" y="1157432"/>
                    <a:pt x="0" y="1323230"/>
                  </a:cubicBezTo>
                </a:path>
              </a:pathLst>
            </a:cu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triangle" w="lg" len="lg"/>
              <a:tailEnd type="none" w="lg" len="lg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" name="Freeform 158"/>
            <p:cNvSpPr/>
            <p:nvPr/>
          </p:nvSpPr>
          <p:spPr>
            <a:xfrm flipH="1">
              <a:off x="4464050" y="4711700"/>
              <a:ext cx="330200" cy="730250"/>
            </a:xfrm>
            <a:custGeom>
              <a:avLst/>
              <a:gdLst>
                <a:gd name="connsiteX0" fmla="*/ 0 w 637252"/>
                <a:gd name="connsiteY0" fmla="*/ 0 h 2548186"/>
                <a:gd name="connsiteX1" fmla="*/ 611044 w 637252"/>
                <a:gd name="connsiteY1" fmla="*/ 576376 h 2548186"/>
                <a:gd name="connsiteX2" fmla="*/ 468034 w 637252"/>
                <a:gd name="connsiteY2" fmla="*/ 2548186 h 2548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7252" h="2548186">
                  <a:moveTo>
                    <a:pt x="0" y="0"/>
                  </a:moveTo>
                  <a:cubicBezTo>
                    <a:pt x="266519" y="75839"/>
                    <a:pt x="533038" y="151678"/>
                    <a:pt x="611044" y="576376"/>
                  </a:cubicBezTo>
                  <a:cubicBezTo>
                    <a:pt x="689050" y="1001074"/>
                    <a:pt x="578542" y="1774630"/>
                    <a:pt x="468034" y="2548186"/>
                  </a:cubicBezTo>
                </a:path>
              </a:pathLst>
            </a:cu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triangle" w="lg" len="lg"/>
              <a:tailEnd type="none" w="lg" len="lg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99" name="Rectangle 2"/>
          <p:cNvSpPr>
            <a:spLocks noChangeArrowheads="1"/>
          </p:cNvSpPr>
          <p:nvPr/>
        </p:nvSpPr>
        <p:spPr bwMode="auto">
          <a:xfrm>
            <a:off x="374650" y="198438"/>
            <a:ext cx="479238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UVM Verification Environment 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–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Block Diagram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4560158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916A-99A5-4F0D-AB86-8254B4DBCB78}" type="slidenum">
              <a:rPr lang="en-US" smtClean="0"/>
              <a:pPr/>
              <a:t>15</a:t>
            </a:fld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2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  <a:endParaRPr lang="en-US" sz="1300" i="1" dirty="0">
              <a:solidFill>
                <a:schemeClr val="bg2">
                  <a:lumMod val="75000"/>
                </a:schemeClr>
              </a:solidFill>
              <a:latin typeface="Georgia"/>
              <a:cs typeface="Georgia"/>
            </a:endParaRPr>
          </a:p>
        </p:txBody>
      </p:sp>
      <p:cxnSp>
        <p:nvCxnSpPr>
          <p:cNvPr id="168" name="Straight Connector 167"/>
          <p:cNvCxnSpPr/>
          <p:nvPr/>
        </p:nvCxnSpPr>
        <p:spPr>
          <a:xfrm flipH="1" flipV="1">
            <a:off x="7294641" y="1751694"/>
            <a:ext cx="178937" cy="2909206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cxnSp>
        <p:nvCxnSpPr>
          <p:cNvPr id="170" name="Straight Connector 169"/>
          <p:cNvCxnSpPr/>
          <p:nvPr/>
        </p:nvCxnSpPr>
        <p:spPr>
          <a:xfrm flipH="1" flipV="1">
            <a:off x="6021466" y="1770744"/>
            <a:ext cx="164486" cy="2674256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cxnSp>
        <p:nvCxnSpPr>
          <p:cNvPr id="171" name="Straight Connector 170"/>
          <p:cNvCxnSpPr/>
          <p:nvPr/>
        </p:nvCxnSpPr>
        <p:spPr>
          <a:xfrm flipH="1" flipV="1">
            <a:off x="3940794" y="1732983"/>
            <a:ext cx="72856" cy="1721417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cxnSp>
        <p:nvCxnSpPr>
          <p:cNvPr id="172" name="Straight Connector 171"/>
          <p:cNvCxnSpPr>
            <a:endCxn id="188" idx="2"/>
          </p:cNvCxnSpPr>
          <p:nvPr/>
        </p:nvCxnSpPr>
        <p:spPr>
          <a:xfrm flipV="1">
            <a:off x="2914560" y="2054872"/>
            <a:ext cx="630924" cy="3114028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graphicFrame>
        <p:nvGraphicFramePr>
          <p:cNvPr id="173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8207733"/>
              </p:ext>
            </p:extLst>
          </p:nvPr>
        </p:nvGraphicFramePr>
        <p:xfrm>
          <a:off x="357582" y="1705450"/>
          <a:ext cx="2042718" cy="336247"/>
        </p:xfrm>
        <a:graphic>
          <a:graphicData uri="http://schemas.openxmlformats.org/drawingml/2006/table">
            <a:tbl>
              <a:tblPr/>
              <a:tblGrid>
                <a:gridCol w="2042718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uvm_agent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174" name="Straight Connector 173"/>
          <p:cNvCxnSpPr/>
          <p:nvPr/>
        </p:nvCxnSpPr>
        <p:spPr>
          <a:xfrm flipV="1">
            <a:off x="2400300" y="1264249"/>
            <a:ext cx="977326" cy="428325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175" name="Isosceles Triangle 174"/>
          <p:cNvSpPr/>
          <p:nvPr/>
        </p:nvSpPr>
        <p:spPr>
          <a:xfrm rot="2880000">
            <a:off x="3238895" y="1226148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76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325684"/>
              </p:ext>
            </p:extLst>
          </p:nvPr>
        </p:nvGraphicFramePr>
        <p:xfrm>
          <a:off x="3377626" y="928013"/>
          <a:ext cx="2187186" cy="336247"/>
        </p:xfrm>
        <a:graphic>
          <a:graphicData uri="http://schemas.openxmlformats.org/drawingml/2006/table">
            <a:tbl>
              <a:tblPr/>
              <a:tblGrid>
                <a:gridCol w="2187186"/>
              </a:tblGrid>
              <a:tr h="2065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uvm_component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177" name="Straight Connector 176"/>
          <p:cNvCxnSpPr/>
          <p:nvPr/>
        </p:nvCxnSpPr>
        <p:spPr>
          <a:xfrm flipV="1">
            <a:off x="3523399" y="1264248"/>
            <a:ext cx="419951" cy="441202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178" name="Isosceles Triangle 177"/>
          <p:cNvSpPr/>
          <p:nvPr/>
        </p:nvSpPr>
        <p:spPr>
          <a:xfrm rot="2400000">
            <a:off x="3829445" y="1226148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79" name="Straight Connector 178"/>
          <p:cNvCxnSpPr/>
          <p:nvPr/>
        </p:nvCxnSpPr>
        <p:spPr>
          <a:xfrm flipH="1" flipV="1">
            <a:off x="4890676" y="1261371"/>
            <a:ext cx="176624" cy="431203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cxnSp>
        <p:nvCxnSpPr>
          <p:cNvPr id="180" name="Straight Connector 179"/>
          <p:cNvCxnSpPr/>
          <p:nvPr/>
        </p:nvCxnSpPr>
        <p:spPr>
          <a:xfrm flipH="1" flipV="1">
            <a:off x="5564812" y="1223967"/>
            <a:ext cx="1319580" cy="466897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181" name="Isosceles Triangle 180"/>
          <p:cNvSpPr/>
          <p:nvPr/>
        </p:nvSpPr>
        <p:spPr>
          <a:xfrm rot="19920000">
            <a:off x="4846917" y="1243612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2" name="Isosceles Triangle 181"/>
          <p:cNvSpPr/>
          <p:nvPr/>
        </p:nvSpPr>
        <p:spPr>
          <a:xfrm rot="17760000">
            <a:off x="5580342" y="1167412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83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771618"/>
              </p:ext>
            </p:extLst>
          </p:nvPr>
        </p:nvGraphicFramePr>
        <p:xfrm>
          <a:off x="2521284" y="5182602"/>
          <a:ext cx="1911015" cy="983249"/>
        </p:xfrm>
        <a:graphic>
          <a:graphicData uri="http://schemas.openxmlformats.org/drawingml/2006/table">
            <a:tbl>
              <a:tblPr/>
              <a:tblGrid>
                <a:gridCol w="1911015"/>
              </a:tblGrid>
              <a:tr h="3406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Trigger_Sequencer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220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num_trans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 unsigned</a:t>
                      </a:r>
                      <a:endParaRPr kumimoji="0" lang="en-US" sz="800" b="0" i="0" u="sng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4205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+new(string name,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uvm_component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 parent)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4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935130"/>
              </p:ext>
            </p:extLst>
          </p:nvPr>
        </p:nvGraphicFramePr>
        <p:xfrm>
          <a:off x="2476500" y="2548797"/>
          <a:ext cx="1909367" cy="1034862"/>
        </p:xfrm>
        <a:graphic>
          <a:graphicData uri="http://schemas.openxmlformats.org/drawingml/2006/table">
            <a:tbl>
              <a:tblPr/>
              <a:tblGrid>
                <a:gridCol w="1909367"/>
              </a:tblGrid>
              <a:tr h="1785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Virtual_Sequencer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768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m_hit_seqr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Hit_Sequencer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m_trig_seqr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Trigger_Sequencer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591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+new(string name,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uvm_component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 parent)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5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5368655"/>
              </p:ext>
            </p:extLst>
          </p:nvPr>
        </p:nvGraphicFramePr>
        <p:xfrm>
          <a:off x="2476501" y="3928581"/>
          <a:ext cx="1931592" cy="1022007"/>
        </p:xfrm>
        <a:graphic>
          <a:graphicData uri="http://schemas.openxmlformats.org/drawingml/2006/table">
            <a:tbl>
              <a:tblPr/>
              <a:tblGrid>
                <a:gridCol w="1931592"/>
              </a:tblGrid>
              <a:tr h="3065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Hit_Sequencer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1953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num_trans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unsigned</a:t>
                      </a:r>
                      <a:endParaRPr kumimoji="0" lang="en-US" sz="8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4681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+new(string name,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uvm_component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parent)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6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8100799"/>
              </p:ext>
            </p:extLst>
          </p:nvPr>
        </p:nvGraphicFramePr>
        <p:xfrm>
          <a:off x="4668179" y="1689732"/>
          <a:ext cx="2042718" cy="336247"/>
        </p:xfrm>
        <a:graphic>
          <a:graphicData uri="http://schemas.openxmlformats.org/drawingml/2006/table">
            <a:tbl>
              <a:tblPr/>
              <a:tblGrid>
                <a:gridCol w="2042718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uvm_driver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7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828107"/>
              </p:ext>
            </p:extLst>
          </p:nvPr>
        </p:nvGraphicFramePr>
        <p:xfrm>
          <a:off x="6884392" y="1689732"/>
          <a:ext cx="2042718" cy="336247"/>
        </p:xfrm>
        <a:graphic>
          <a:graphicData uri="http://schemas.openxmlformats.org/drawingml/2006/table">
            <a:tbl>
              <a:tblPr/>
              <a:tblGrid>
                <a:gridCol w="2042718"/>
              </a:tblGrid>
              <a:tr h="3017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uvm_monitor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8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0374379"/>
              </p:ext>
            </p:extLst>
          </p:nvPr>
        </p:nvGraphicFramePr>
        <p:xfrm>
          <a:off x="2524125" y="1718625"/>
          <a:ext cx="2042718" cy="336247"/>
        </p:xfrm>
        <a:graphic>
          <a:graphicData uri="http://schemas.openxmlformats.org/drawingml/2006/table">
            <a:tbl>
              <a:tblPr/>
              <a:tblGrid>
                <a:gridCol w="2042718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uvm_sequencer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0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777793"/>
              </p:ext>
            </p:extLst>
          </p:nvPr>
        </p:nvGraphicFramePr>
        <p:xfrm>
          <a:off x="328549" y="4492625"/>
          <a:ext cx="1909825" cy="1683431"/>
        </p:xfrm>
        <a:graphic>
          <a:graphicData uri="http://schemas.openxmlformats.org/drawingml/2006/table">
            <a:tbl>
              <a:tblPr/>
              <a:tblGrid>
                <a:gridCol w="1909825"/>
              </a:tblGrid>
              <a:tr h="3552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Trigger_Agent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3498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m_trig_intf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virtual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trig_intf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m_trig_seqr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Trigger_Sequencer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m_trig_driver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Trigger_Driver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m_trig_seqr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Trigger_Sequencer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ap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uvm_analysis_port</a:t>
                      </a:r>
                      <a:endParaRPr kumimoji="0" lang="en-US" sz="800" b="0" i="0" u="sng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6570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+new(string name,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uvm_component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parent)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build_phase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connect_phase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1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538259"/>
              </p:ext>
            </p:extLst>
          </p:nvPr>
        </p:nvGraphicFramePr>
        <p:xfrm>
          <a:off x="4801072" y="2562232"/>
          <a:ext cx="1909825" cy="1697324"/>
        </p:xfrm>
        <a:graphic>
          <a:graphicData uri="http://schemas.openxmlformats.org/drawingml/2006/table">
            <a:tbl>
              <a:tblPr/>
              <a:tblGrid>
                <a:gridCol w="1909825"/>
              </a:tblGrid>
              <a:tr h="21271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Hit_Driver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3498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+hook: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hitdriver_test_hook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hit_trans_count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6570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+new(string name,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uvm_component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parent)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build_phase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run_phase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+idle (N: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+drive(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Hit_Trans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get_hit_trans_count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():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#cycles (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N: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2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984188"/>
              </p:ext>
            </p:extLst>
          </p:nvPr>
        </p:nvGraphicFramePr>
        <p:xfrm>
          <a:off x="4819664" y="4444691"/>
          <a:ext cx="1909825" cy="1700890"/>
        </p:xfrm>
        <a:graphic>
          <a:graphicData uri="http://schemas.openxmlformats.org/drawingml/2006/table">
            <a:tbl>
              <a:tblPr/>
              <a:tblGrid>
                <a:gridCol w="1909825"/>
              </a:tblGrid>
              <a:tr h="3398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Trigger_Driver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3498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+hook: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trigdriver_test_hook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trig_trans_count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6570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+new(string name,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uvm_component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parent)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build_phase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run_phase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+idle (N: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+drive(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Trigger_Trans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 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get_trig_trans_count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():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#cycles (N: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)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193" name="Straight Connector 192"/>
          <p:cNvCxnSpPr>
            <a:endCxn id="207" idx="0"/>
          </p:cNvCxnSpPr>
          <p:nvPr/>
        </p:nvCxnSpPr>
        <p:spPr>
          <a:xfrm flipV="1">
            <a:off x="5230436" y="2026387"/>
            <a:ext cx="223119" cy="526313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194" name="Isosceles Triangle 193"/>
          <p:cNvSpPr/>
          <p:nvPr/>
        </p:nvSpPr>
        <p:spPr>
          <a:xfrm rot="21180000">
            <a:off x="5965710" y="2039463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95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465375"/>
              </p:ext>
            </p:extLst>
          </p:nvPr>
        </p:nvGraphicFramePr>
        <p:xfrm>
          <a:off x="6963247" y="2581282"/>
          <a:ext cx="1909825" cy="1451700"/>
        </p:xfrm>
        <a:graphic>
          <a:graphicData uri="http://schemas.openxmlformats.org/drawingml/2006/table">
            <a:tbl>
              <a:tblPr/>
              <a:tblGrid>
                <a:gridCol w="1909825"/>
              </a:tblGrid>
              <a:tr h="2365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Hit_Monitor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3498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+hook: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hitmonitor_test_hook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hit_trans_count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ap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uvm_analysis_port</a:t>
                      </a:r>
                      <a:endParaRPr kumimoji="0" lang="en-US" sz="800" b="0" i="0" u="sng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6570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+new(string name,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uvm_component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parent)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build_phase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run_phase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get_hit_trans_count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():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6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351160"/>
              </p:ext>
            </p:extLst>
          </p:nvPr>
        </p:nvGraphicFramePr>
        <p:xfrm>
          <a:off x="6981839" y="4679641"/>
          <a:ext cx="1909825" cy="1455266"/>
        </p:xfrm>
        <a:graphic>
          <a:graphicData uri="http://schemas.openxmlformats.org/drawingml/2006/table">
            <a:tbl>
              <a:tblPr/>
              <a:tblGrid>
                <a:gridCol w="1909825"/>
              </a:tblGrid>
              <a:tr h="3398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Trigger_Monitor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3498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+hook: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trigmonitor_test_hook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trig_trans_count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ap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uvm_analysis_port</a:t>
                      </a:r>
                      <a:endParaRPr kumimoji="0" lang="en-US" sz="800" b="0" i="0" u="sng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6570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+new(string name,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uvm_component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parent)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build_phase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run_phase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get_trig_trans_count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():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97" name="Isosceles Triangle 196"/>
          <p:cNvSpPr/>
          <p:nvPr/>
        </p:nvSpPr>
        <p:spPr>
          <a:xfrm rot="21180000">
            <a:off x="7238885" y="2020413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98" name="Straight Connector 197"/>
          <p:cNvCxnSpPr>
            <a:endCxn id="187" idx="2"/>
          </p:cNvCxnSpPr>
          <p:nvPr/>
        </p:nvCxnSpPr>
        <p:spPr>
          <a:xfrm flipH="1" flipV="1">
            <a:off x="7905751" y="2025979"/>
            <a:ext cx="374650" cy="535241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199" name="Isosceles Triangle 198"/>
          <p:cNvSpPr/>
          <p:nvPr/>
        </p:nvSpPr>
        <p:spPr>
          <a:xfrm rot="20160000">
            <a:off x="7902907" y="2005280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00" name="Straight Connector 199"/>
          <p:cNvCxnSpPr/>
          <p:nvPr/>
        </p:nvCxnSpPr>
        <p:spPr>
          <a:xfrm flipV="1">
            <a:off x="673100" y="2003586"/>
            <a:ext cx="174625" cy="536414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cxnSp>
        <p:nvCxnSpPr>
          <p:cNvPr id="201" name="Straight Connector 200"/>
          <p:cNvCxnSpPr>
            <a:endCxn id="202" idx="0"/>
          </p:cNvCxnSpPr>
          <p:nvPr/>
        </p:nvCxnSpPr>
        <p:spPr>
          <a:xfrm flipH="1" flipV="1">
            <a:off x="1845248" y="2025444"/>
            <a:ext cx="218413" cy="2470356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202" name="Isosceles Triangle 201"/>
          <p:cNvSpPr/>
          <p:nvPr/>
        </p:nvSpPr>
        <p:spPr>
          <a:xfrm rot="21060000">
            <a:off x="1787965" y="2024330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3" name="Isosceles Triangle 202"/>
          <p:cNvSpPr/>
          <p:nvPr/>
        </p:nvSpPr>
        <p:spPr>
          <a:xfrm rot="1500000">
            <a:off x="770257" y="1964055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04" name="Straight Connector 203"/>
          <p:cNvCxnSpPr>
            <a:endCxn id="208" idx="3"/>
          </p:cNvCxnSpPr>
          <p:nvPr/>
        </p:nvCxnSpPr>
        <p:spPr>
          <a:xfrm flipV="1">
            <a:off x="2730819" y="2192463"/>
            <a:ext cx="290481" cy="356334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205" name="Isosceles Triangle 204"/>
          <p:cNvSpPr/>
          <p:nvPr/>
        </p:nvSpPr>
        <p:spPr>
          <a:xfrm rot="21420000">
            <a:off x="3875993" y="2043380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6" name="Isosceles Triangle 205"/>
          <p:cNvSpPr/>
          <p:nvPr/>
        </p:nvSpPr>
        <p:spPr>
          <a:xfrm rot="1080000">
            <a:off x="3460399" y="2026509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7" name="Isosceles Triangle 206"/>
          <p:cNvSpPr/>
          <p:nvPr/>
        </p:nvSpPr>
        <p:spPr>
          <a:xfrm rot="1080000">
            <a:off x="5354155" y="2021958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8" name="Isosceles Triangle 207"/>
          <p:cNvSpPr/>
          <p:nvPr/>
        </p:nvSpPr>
        <p:spPr>
          <a:xfrm rot="2400000">
            <a:off x="3008026" y="2032658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89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499407"/>
              </p:ext>
            </p:extLst>
          </p:nvPr>
        </p:nvGraphicFramePr>
        <p:xfrm>
          <a:off x="338531" y="2544236"/>
          <a:ext cx="1937944" cy="1664393"/>
        </p:xfrm>
        <a:graphic>
          <a:graphicData uri="http://schemas.openxmlformats.org/drawingml/2006/table">
            <a:tbl>
              <a:tblPr/>
              <a:tblGrid>
                <a:gridCol w="1937944"/>
              </a:tblGrid>
              <a:tr h="2365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Hit_Agent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3498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m_hit_intf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virtual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hit_intf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m_hit_seqr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Hit_Sequencer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m_hit_driver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Hit_Driver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m_hit_monitor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Hit_Monitor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ap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uvm_analysis_port</a:t>
                      </a:r>
                      <a:endParaRPr kumimoji="0" lang="en-US" sz="8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6570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+new(string name,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uvm_component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parent)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build_phase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connect_phase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46" name="Rectangle 2"/>
          <p:cNvSpPr>
            <a:spLocks noChangeArrowheads="1"/>
          </p:cNvSpPr>
          <p:nvPr/>
        </p:nvSpPr>
        <p:spPr bwMode="auto">
          <a:xfrm>
            <a:off x="374650" y="198438"/>
            <a:ext cx="483463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UVM Verification Environment 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–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Components (I)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171676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916A-99A5-4F0D-AB86-8254B4DBCB78}" type="slidenum">
              <a:rPr lang="en-US" smtClean="0"/>
              <a:pPr/>
              <a:t>16</a:t>
            </a:fld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2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  <a:endParaRPr lang="en-US" sz="1300" i="1" dirty="0">
              <a:solidFill>
                <a:schemeClr val="bg2">
                  <a:lumMod val="75000"/>
                </a:schemeClr>
              </a:solidFill>
              <a:latin typeface="Georgia"/>
              <a:cs typeface="Georgia"/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 flipV="1">
            <a:off x="4189563" y="1302348"/>
            <a:ext cx="141012" cy="682502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68" name="Isosceles Triangle 67"/>
          <p:cNvSpPr/>
          <p:nvPr/>
        </p:nvSpPr>
        <p:spPr>
          <a:xfrm rot="2880000">
            <a:off x="3238895" y="1426173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9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933697"/>
              </p:ext>
            </p:extLst>
          </p:nvPr>
        </p:nvGraphicFramePr>
        <p:xfrm>
          <a:off x="3377626" y="1118513"/>
          <a:ext cx="2187186" cy="336247"/>
        </p:xfrm>
        <a:graphic>
          <a:graphicData uri="http://schemas.openxmlformats.org/drawingml/2006/table">
            <a:tbl>
              <a:tblPr/>
              <a:tblGrid>
                <a:gridCol w="2187186"/>
              </a:tblGrid>
              <a:tr h="2065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uvm_component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70" name="Straight Connector 69"/>
          <p:cNvCxnSpPr>
            <a:endCxn id="69" idx="3"/>
          </p:cNvCxnSpPr>
          <p:nvPr/>
        </p:nvCxnSpPr>
        <p:spPr>
          <a:xfrm flipH="1" flipV="1">
            <a:off x="5564812" y="1286636"/>
            <a:ext cx="997914" cy="593596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71" name="Isosceles Triangle 70"/>
          <p:cNvSpPr/>
          <p:nvPr/>
        </p:nvSpPr>
        <p:spPr>
          <a:xfrm rot="17940000">
            <a:off x="5569050" y="1239460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72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478424"/>
              </p:ext>
            </p:extLst>
          </p:nvPr>
        </p:nvGraphicFramePr>
        <p:xfrm>
          <a:off x="6230279" y="1867532"/>
          <a:ext cx="2042718" cy="336247"/>
        </p:xfrm>
        <a:graphic>
          <a:graphicData uri="http://schemas.openxmlformats.org/drawingml/2006/table">
            <a:tbl>
              <a:tblPr/>
              <a:tblGrid>
                <a:gridCol w="2042718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uvm_test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3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2257745"/>
              </p:ext>
            </p:extLst>
          </p:nvPr>
        </p:nvGraphicFramePr>
        <p:xfrm>
          <a:off x="3130104" y="1984850"/>
          <a:ext cx="2042718" cy="367825"/>
        </p:xfrm>
        <a:graphic>
          <a:graphicData uri="http://schemas.openxmlformats.org/drawingml/2006/table">
            <a:tbl>
              <a:tblPr/>
              <a:tblGrid>
                <a:gridCol w="2042718"/>
              </a:tblGrid>
              <a:tr h="3678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uvm_env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4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712877"/>
              </p:ext>
            </p:extLst>
          </p:nvPr>
        </p:nvGraphicFramePr>
        <p:xfrm>
          <a:off x="3016178" y="2931144"/>
          <a:ext cx="2260038" cy="1409509"/>
        </p:xfrm>
        <a:graphic>
          <a:graphicData uri="http://schemas.openxmlformats.org/drawingml/2006/table">
            <a:tbl>
              <a:tblPr/>
              <a:tblGrid>
                <a:gridCol w="2260038"/>
              </a:tblGrid>
              <a:tr h="385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PixelChip_env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3670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m_stim_comp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Stimuli_Component</a:t>
                      </a:r>
                      <a:endParaRPr kumimoji="0" lang="en-US" sz="8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6570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+new(string name,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uvm_component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parent)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build_phase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5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261079"/>
              </p:ext>
            </p:extLst>
          </p:nvPr>
        </p:nvGraphicFramePr>
        <p:xfrm>
          <a:off x="6243258" y="2649633"/>
          <a:ext cx="2260038" cy="1304734"/>
        </p:xfrm>
        <a:graphic>
          <a:graphicData uri="http://schemas.openxmlformats.org/drawingml/2006/table">
            <a:tbl>
              <a:tblPr/>
              <a:tblGrid>
                <a:gridCol w="2260038"/>
              </a:tblGrid>
              <a:tr h="385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PixelChip_base_test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62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m_env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PixelChip_env</a:t>
                      </a:r>
                      <a:endParaRPr kumimoji="0" lang="en-US" sz="8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6570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+new(string name,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uvm_component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parent)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build_phase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end_of_elaboration_phase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6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842517"/>
              </p:ext>
            </p:extLst>
          </p:nvPr>
        </p:nvGraphicFramePr>
        <p:xfrm>
          <a:off x="5374311" y="4368514"/>
          <a:ext cx="1633053" cy="1300937"/>
        </p:xfrm>
        <a:graphic>
          <a:graphicData uri="http://schemas.openxmlformats.org/drawingml/2006/table">
            <a:tbl>
              <a:tblPr/>
              <a:tblGrid>
                <a:gridCol w="1633053"/>
              </a:tblGrid>
              <a:tr h="3463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PixelChip_test1</a:t>
                      </a: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7286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+new(string name,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uvm_component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parent)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build_phase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report_phase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( 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 phase 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7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553124"/>
              </p:ext>
            </p:extLst>
          </p:nvPr>
        </p:nvGraphicFramePr>
        <p:xfrm>
          <a:off x="7188200" y="4384889"/>
          <a:ext cx="1660525" cy="1290823"/>
        </p:xfrm>
        <a:graphic>
          <a:graphicData uri="http://schemas.openxmlformats.org/drawingml/2006/table">
            <a:tbl>
              <a:tblPr/>
              <a:tblGrid>
                <a:gridCol w="1660525"/>
              </a:tblGrid>
              <a:tr h="3204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PixelChip_test2</a:t>
                      </a: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72865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+new(string name,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uvm_component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parent)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build_phase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report_phase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( 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 phase 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8" name="Isosceles Triangle 77"/>
          <p:cNvSpPr/>
          <p:nvPr/>
        </p:nvSpPr>
        <p:spPr>
          <a:xfrm rot="600000">
            <a:off x="4210445" y="1454748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9" name="Straight Connector 78"/>
          <p:cNvCxnSpPr>
            <a:endCxn id="68" idx="3"/>
          </p:cNvCxnSpPr>
          <p:nvPr/>
        </p:nvCxnSpPr>
        <p:spPr>
          <a:xfrm flipV="1">
            <a:off x="1478559" y="1577209"/>
            <a:ext cx="1764529" cy="928341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cxnSp>
        <p:nvCxnSpPr>
          <p:cNvPr id="80" name="Straight Connector 79"/>
          <p:cNvCxnSpPr>
            <a:stCxn id="74" idx="0"/>
            <a:endCxn id="73" idx="2"/>
          </p:cNvCxnSpPr>
          <p:nvPr/>
        </p:nvCxnSpPr>
        <p:spPr>
          <a:xfrm flipV="1">
            <a:off x="4146197" y="2352675"/>
            <a:ext cx="5266" cy="578469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81" name="Isosceles Triangle 80"/>
          <p:cNvSpPr/>
          <p:nvPr/>
        </p:nvSpPr>
        <p:spPr>
          <a:xfrm>
            <a:off x="4085078" y="2352675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2" name="Straight Connector 81"/>
          <p:cNvCxnSpPr/>
          <p:nvPr/>
        </p:nvCxnSpPr>
        <p:spPr>
          <a:xfrm flipV="1">
            <a:off x="7310987" y="2203767"/>
            <a:ext cx="0" cy="457200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83" name="Isosceles Triangle 82"/>
          <p:cNvSpPr/>
          <p:nvPr/>
        </p:nvSpPr>
        <p:spPr>
          <a:xfrm>
            <a:off x="7243517" y="2203767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4" name="Straight Connector 83"/>
          <p:cNvCxnSpPr>
            <a:endCxn id="85" idx="3"/>
          </p:cNvCxnSpPr>
          <p:nvPr/>
        </p:nvCxnSpPr>
        <p:spPr>
          <a:xfrm flipV="1">
            <a:off x="6629400" y="4097940"/>
            <a:ext cx="181152" cy="249005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85" name="Isosceles Triangle 84"/>
          <p:cNvSpPr/>
          <p:nvPr/>
        </p:nvSpPr>
        <p:spPr>
          <a:xfrm rot="1800000">
            <a:off x="6784358" y="3929088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6" name="Straight Connector 85"/>
          <p:cNvCxnSpPr/>
          <p:nvPr/>
        </p:nvCxnSpPr>
        <p:spPr>
          <a:xfrm flipH="1" flipV="1">
            <a:off x="7500242" y="3945077"/>
            <a:ext cx="318020" cy="436423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87" name="Isosceles Triangle 86"/>
          <p:cNvSpPr/>
          <p:nvPr/>
        </p:nvSpPr>
        <p:spPr>
          <a:xfrm rot="19020000">
            <a:off x="7494953" y="3926482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88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066683"/>
              </p:ext>
            </p:extLst>
          </p:nvPr>
        </p:nvGraphicFramePr>
        <p:xfrm>
          <a:off x="361950" y="2000250"/>
          <a:ext cx="2260038" cy="1713554"/>
        </p:xfrm>
        <a:graphic>
          <a:graphicData uri="http://schemas.openxmlformats.org/drawingml/2006/table">
            <a:tbl>
              <a:tblPr/>
              <a:tblGrid>
                <a:gridCol w="2260038"/>
              </a:tblGrid>
              <a:tr h="38540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Stimuli_Component</a:t>
                      </a:r>
                      <a:endParaRPr kumimoji="0" 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3670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m_virt_seqr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Virtual_Sequencer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m_hit_agent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Hit_Agent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m_trig_agent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Trigger_Agent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m_hit_analysis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uvm_analysis_port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m_trig_analysis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uvm_analysis_port</a:t>
                      </a:r>
                      <a:endParaRPr kumimoji="0" lang="en-US" sz="8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6570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+new(string name,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uvm_component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parent)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build_phase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connect_phase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uvm_phase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phase)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374650" y="198438"/>
            <a:ext cx="49155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UVM Verification Environment 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–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Components (II)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0142651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916A-99A5-4F0D-AB86-8254B4DBCB78}" type="slidenum">
              <a:rPr lang="en-US" smtClean="0"/>
              <a:pPr/>
              <a:t>17</a:t>
            </a:fld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2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  <a:endParaRPr lang="en-US" sz="1300" i="1" dirty="0">
              <a:solidFill>
                <a:schemeClr val="bg2">
                  <a:lumMod val="75000"/>
                </a:schemeClr>
              </a:solidFill>
              <a:latin typeface="Georgia"/>
              <a:cs typeface="Georgia"/>
            </a:endParaRPr>
          </a:p>
        </p:txBody>
      </p:sp>
      <p:cxnSp>
        <p:nvCxnSpPr>
          <p:cNvPr id="52" name="Straight Connector 51"/>
          <p:cNvCxnSpPr>
            <a:stCxn id="94" idx="0"/>
          </p:cNvCxnSpPr>
          <p:nvPr/>
        </p:nvCxnSpPr>
        <p:spPr>
          <a:xfrm flipH="1" flipV="1">
            <a:off x="4397632" y="1197870"/>
            <a:ext cx="493042" cy="2643432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graphicFrame>
        <p:nvGraphicFramePr>
          <p:cNvPr id="53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8502832"/>
              </p:ext>
            </p:extLst>
          </p:nvPr>
        </p:nvGraphicFramePr>
        <p:xfrm>
          <a:off x="4520901" y="1627536"/>
          <a:ext cx="2222799" cy="1253275"/>
        </p:xfrm>
        <a:graphic>
          <a:graphicData uri="http://schemas.openxmlformats.org/drawingml/2006/table">
            <a:tbl>
              <a:tblPr/>
              <a:tblGrid>
                <a:gridCol w="2222799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Hit_Time_Trans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timeOfArrival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: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unsigned 2D array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+amplitude :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unsigned 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2D array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87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+new(string name = "")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+convert2string() : string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4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33187"/>
              </p:ext>
            </p:extLst>
          </p:nvPr>
        </p:nvGraphicFramePr>
        <p:xfrm>
          <a:off x="6884392" y="1637061"/>
          <a:ext cx="2099868" cy="977655"/>
        </p:xfrm>
        <a:graphic>
          <a:graphicData uri="http://schemas.openxmlformats.org/drawingml/2006/table">
            <a:tbl>
              <a:tblPr/>
              <a:tblGrid>
                <a:gridCol w="2099868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Trigger_Time_Trans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timePlusLatency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unsigned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87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+new(string name = "")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+convert2string() : string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5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8532918"/>
              </p:ext>
            </p:extLst>
          </p:nvPr>
        </p:nvGraphicFramePr>
        <p:xfrm>
          <a:off x="357582" y="1641950"/>
          <a:ext cx="2042718" cy="1790499"/>
        </p:xfrm>
        <a:graphic>
          <a:graphicData uri="http://schemas.openxmlformats.org/drawingml/2006/table">
            <a:tbl>
              <a:tblPr/>
              <a:tblGrid>
                <a:gridCol w="2042718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Hit_Trans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time_ref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+amplitude :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unsigned 2D array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-</a:t>
                      </a:r>
                      <a:r>
                        <a:rPr kumimoji="0" lang="en-US" sz="1000" b="0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next_time_ref</a:t>
                      </a:r>
                      <a:endParaRPr kumimoji="0" lang="en-US" sz="10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amplitude_value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87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+new(string name = "")</a:t>
                      </a: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+convert2string():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increment_tref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()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56" name="Straight Connector 55"/>
          <p:cNvCxnSpPr/>
          <p:nvPr/>
        </p:nvCxnSpPr>
        <p:spPr>
          <a:xfrm flipV="1">
            <a:off x="2400300" y="1200749"/>
            <a:ext cx="977326" cy="428325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57" name="Isosceles Triangle 56"/>
          <p:cNvSpPr/>
          <p:nvPr/>
        </p:nvSpPr>
        <p:spPr>
          <a:xfrm rot="2880000">
            <a:off x="3238895" y="1162648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58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242517"/>
              </p:ext>
            </p:extLst>
          </p:nvPr>
        </p:nvGraphicFramePr>
        <p:xfrm>
          <a:off x="3377626" y="864513"/>
          <a:ext cx="2187186" cy="336247"/>
        </p:xfrm>
        <a:graphic>
          <a:graphicData uri="http://schemas.openxmlformats.org/drawingml/2006/table">
            <a:tbl>
              <a:tblPr/>
              <a:tblGrid>
                <a:gridCol w="2187186"/>
              </a:tblGrid>
              <a:tr h="2065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uvm_sequence_item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9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736797"/>
              </p:ext>
            </p:extLst>
          </p:nvPr>
        </p:nvGraphicFramePr>
        <p:xfrm>
          <a:off x="2524125" y="1641240"/>
          <a:ext cx="1799830" cy="1790499"/>
        </p:xfrm>
        <a:graphic>
          <a:graphicData uri="http://schemas.openxmlformats.org/drawingml/2006/table">
            <a:tbl>
              <a:tblPr/>
              <a:tblGrid>
                <a:gridCol w="1799830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Trigger_Trans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time_ref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endParaRPr kumimoji="0" lang="en-US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isTrig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 bit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-</a:t>
                      </a:r>
                      <a:r>
                        <a:rPr kumimoji="0" lang="en-US" sz="1000" b="0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next_time_ref</a:t>
                      </a:r>
                      <a:endParaRPr kumimoji="0" lang="en-US" sz="10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isTrig_choice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87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+new(string name = "")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+convert2string():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do_copy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(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uvm_object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 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rhs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increment_tref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()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60" name="Straight Connector 59"/>
          <p:cNvCxnSpPr/>
          <p:nvPr/>
        </p:nvCxnSpPr>
        <p:spPr>
          <a:xfrm flipV="1">
            <a:off x="3523399" y="1200748"/>
            <a:ext cx="419951" cy="441202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61" name="Isosceles Triangle 60"/>
          <p:cNvSpPr/>
          <p:nvPr/>
        </p:nvSpPr>
        <p:spPr>
          <a:xfrm rot="2400000">
            <a:off x="3829445" y="1162648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 flipH="1" flipV="1">
            <a:off x="4890676" y="1197871"/>
            <a:ext cx="176624" cy="431203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cxnSp>
        <p:nvCxnSpPr>
          <p:cNvPr id="63" name="Straight Connector 62"/>
          <p:cNvCxnSpPr/>
          <p:nvPr/>
        </p:nvCxnSpPr>
        <p:spPr>
          <a:xfrm flipH="1" flipV="1">
            <a:off x="5564812" y="1160467"/>
            <a:ext cx="1319580" cy="466897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64" name="Isosceles Triangle 63"/>
          <p:cNvSpPr/>
          <p:nvPr/>
        </p:nvSpPr>
        <p:spPr>
          <a:xfrm rot="19920000">
            <a:off x="4846917" y="1180112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Isosceles Triangle 64"/>
          <p:cNvSpPr/>
          <p:nvPr/>
        </p:nvSpPr>
        <p:spPr>
          <a:xfrm rot="17760000">
            <a:off x="5580342" y="1103912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6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955472"/>
              </p:ext>
            </p:extLst>
          </p:nvPr>
        </p:nvGraphicFramePr>
        <p:xfrm>
          <a:off x="3515473" y="4732329"/>
          <a:ext cx="2403704" cy="1394995"/>
        </p:xfrm>
        <a:graphic>
          <a:graphicData uri="http://schemas.openxmlformats.org/drawingml/2006/table">
            <a:tbl>
              <a:tblPr/>
              <a:tblGrid>
                <a:gridCol w="2403704"/>
              </a:tblGrid>
              <a:tr h="3719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Trigger_Sequence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807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num_trans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 unsigned</a:t>
                      </a:r>
                      <a:endParaRPr kumimoji="0" lang="en-US" sz="1000" b="0" i="0" u="sng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74236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+new(string name = "")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pre_body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()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+body()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post_body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()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9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4755298"/>
              </p:ext>
            </p:extLst>
          </p:nvPr>
        </p:nvGraphicFramePr>
        <p:xfrm>
          <a:off x="6172555" y="4747200"/>
          <a:ext cx="2621560" cy="1395007"/>
        </p:xfrm>
        <a:graphic>
          <a:graphicData uri="http://schemas.openxmlformats.org/drawingml/2006/table">
            <a:tbl>
              <a:tblPr/>
              <a:tblGrid>
                <a:gridCol w="2621560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Virtual_Sequence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m_hit_seq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Hit_Sequence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m_trig_seq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Trigger_Sequence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87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+new(string name = "")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pre_body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()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+body()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post_body</a:t>
                      </a:r>
                      <a:r>
                        <a:rPr kumimoji="0" lang="en-US" sz="10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Bitstream Vera Sans" charset="0"/>
                          <a:cs typeface="Bitstream Vera Sans" charset="0"/>
                        </a:rPr>
                        <a:t>()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0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087168"/>
              </p:ext>
            </p:extLst>
          </p:nvPr>
        </p:nvGraphicFramePr>
        <p:xfrm>
          <a:off x="981075" y="4698408"/>
          <a:ext cx="2268642" cy="1428916"/>
        </p:xfrm>
        <a:graphic>
          <a:graphicData uri="http://schemas.openxmlformats.org/drawingml/2006/table">
            <a:tbl>
              <a:tblPr/>
              <a:tblGrid>
                <a:gridCol w="2268642"/>
              </a:tblGrid>
              <a:tr h="3809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Hit_Sequence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875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num_trans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: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int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 unsigned</a:t>
                      </a:r>
                      <a:endParaRPr kumimoji="0" lang="en-US" sz="1000" b="0" i="0" u="sng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7604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+new(string name = "")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pre_body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+body()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+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post_body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()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91" name="Straight Connector 90"/>
          <p:cNvCxnSpPr/>
          <p:nvPr/>
        </p:nvCxnSpPr>
        <p:spPr>
          <a:xfrm flipV="1">
            <a:off x="3249717" y="4177539"/>
            <a:ext cx="547364" cy="520869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93" name="Isosceles Triangle 92"/>
          <p:cNvSpPr/>
          <p:nvPr/>
        </p:nvSpPr>
        <p:spPr>
          <a:xfrm rot="2880000">
            <a:off x="3667875" y="4168012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94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023636"/>
              </p:ext>
            </p:extLst>
          </p:nvPr>
        </p:nvGraphicFramePr>
        <p:xfrm>
          <a:off x="3797081" y="3841302"/>
          <a:ext cx="2187186" cy="336247"/>
        </p:xfrm>
        <a:graphic>
          <a:graphicData uri="http://schemas.openxmlformats.org/drawingml/2006/table">
            <a:tbl>
              <a:tblPr/>
              <a:tblGrid>
                <a:gridCol w="2187186"/>
              </a:tblGrid>
              <a:tr h="2065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j-lt"/>
                          <a:ea typeface="Bitstream Vera Sans" charset="0"/>
                          <a:cs typeface="Bitstream Vera Sans" charset="0"/>
                        </a:rPr>
                        <a:t>uvm_sequence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j-lt"/>
                        <a:ea typeface="Bitstream Vera Sans" charset="0"/>
                        <a:cs typeface="Bitstream Vera Sans" charset="0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95" name="Straight Connector 94"/>
          <p:cNvCxnSpPr>
            <a:endCxn id="94" idx="2"/>
          </p:cNvCxnSpPr>
          <p:nvPr/>
        </p:nvCxnSpPr>
        <p:spPr>
          <a:xfrm flipV="1">
            <a:off x="4889429" y="4177549"/>
            <a:ext cx="1245" cy="547376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cxnSp>
        <p:nvCxnSpPr>
          <p:cNvPr id="96" name="Straight Connector 95"/>
          <p:cNvCxnSpPr/>
          <p:nvPr/>
        </p:nvCxnSpPr>
        <p:spPr>
          <a:xfrm flipH="1" flipV="1">
            <a:off x="5965217" y="4156306"/>
            <a:ext cx="664538" cy="590894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97" name="Isosceles Triangle 96"/>
          <p:cNvSpPr/>
          <p:nvPr/>
        </p:nvSpPr>
        <p:spPr>
          <a:xfrm rot="21540000">
            <a:off x="4817992" y="4177537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8" name="Isosceles Triangle 97"/>
          <p:cNvSpPr/>
          <p:nvPr/>
        </p:nvSpPr>
        <p:spPr>
          <a:xfrm rot="19020000">
            <a:off x="5961697" y="4128326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9" name="Isosceles Triangle 98"/>
          <p:cNvSpPr/>
          <p:nvPr/>
        </p:nvSpPr>
        <p:spPr>
          <a:xfrm rot="20700000">
            <a:off x="4361142" y="1189637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374650" y="198438"/>
            <a:ext cx="461661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UVM Verification Environment 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–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Transactions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4334872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916A-99A5-4F0D-AB86-8254B4DBCB78}" type="slidenum">
              <a:rPr lang="en-US" smtClean="0"/>
              <a:pPr/>
              <a:t>18</a:t>
            </a:fld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2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</a:p>
        </p:txBody>
      </p:sp>
      <p:sp>
        <p:nvSpPr>
          <p:cNvPr id="84" name="Rectangle 83"/>
          <p:cNvSpPr/>
          <p:nvPr/>
        </p:nvSpPr>
        <p:spPr>
          <a:xfrm>
            <a:off x="257174" y="533380"/>
            <a:ext cx="8797926" cy="4857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kern="0" spc="-50" dirty="0">
                <a:solidFill>
                  <a:srgbClr val="000000"/>
                </a:solidFill>
                <a:latin typeface="Verdana"/>
                <a:cs typeface="Verdana"/>
              </a:rPr>
              <a:t>Agents </a:t>
            </a:r>
          </a:p>
          <a:p>
            <a:pPr marL="355600" marR="0" lvl="0" indent="-177800" defTabSz="91440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kern="0" spc="-50" dirty="0">
                <a:solidFill>
                  <a:srgbClr val="000000"/>
                </a:solidFill>
                <a:latin typeface="Verdana"/>
                <a:cs typeface="Verdana"/>
              </a:rPr>
              <a:t>One agent is used for each interface of the DUT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b="1" i="0" u="none" strike="noStrike" kern="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Sequences and sequencers</a:t>
            </a:r>
          </a:p>
          <a:p>
            <a:pPr marL="355600" marR="0" lvl="1" indent="-177800" defTabSz="91440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-5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Hit_Sequence</a:t>
            </a:r>
            <a:r>
              <a:rPr lang="en-US" sz="1600" kern="0" spc="-50" dirty="0">
                <a:solidFill>
                  <a:srgbClr val="000000"/>
                </a:solidFill>
                <a:latin typeface="Verdana"/>
                <a:cs typeface="Verdana"/>
              </a:rPr>
              <a:t>:</a:t>
            </a:r>
            <a:r>
              <a:rPr kumimoji="0" lang="en-US" sz="16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 generates a user-defined number of </a:t>
            </a:r>
            <a:r>
              <a:rPr kumimoji="0" lang="en-US" sz="1600" b="0" i="0" u="none" strike="noStrike" kern="0" cap="none" spc="-5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Hit_Trans</a:t>
            </a:r>
            <a:r>
              <a:rPr kumimoji="0" lang="en-US" sz="16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 </a:t>
            </a:r>
            <a:endParaRPr kumimoji="0" lang="en-US" sz="1600" b="0" i="0" u="none" strike="noStrike" kern="0" cap="none" spc="-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cs typeface="Verdana"/>
            </a:endParaRPr>
          </a:p>
          <a:p>
            <a:pPr marL="355600" marR="0" lvl="1" indent="-1778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-5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Trigger_Sequence</a:t>
            </a:r>
            <a:r>
              <a:rPr kumimoji="0" lang="en-US" sz="16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: </a:t>
            </a:r>
            <a:r>
              <a:rPr kumimoji="0" lang="en-US" sz="16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generates a user-</a:t>
            </a:r>
            <a:r>
              <a:rPr kumimoji="0" lang="en-US" sz="16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defined </a:t>
            </a:r>
            <a:r>
              <a:rPr kumimoji="0" lang="en-US" sz="16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number of </a:t>
            </a:r>
            <a:r>
              <a:rPr kumimoji="0" lang="en-US" sz="1600" b="0" i="0" u="none" strike="noStrike" kern="0" cap="none" spc="-5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Trigger_Trans</a:t>
            </a:r>
            <a:r>
              <a:rPr kumimoji="0" lang="en-US" sz="16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 </a:t>
            </a:r>
          </a:p>
          <a:p>
            <a:pPr marL="355600" marR="0" lvl="1" indent="-1778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600" b="0" i="0" u="none" strike="noStrike" kern="0" cap="none" spc="-5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Virtual_Sequence</a:t>
            </a:r>
            <a:r>
              <a:rPr kumimoji="0" lang="en-US" sz="16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rPr>
              <a:t>: higher level sequence that coordinates lower level ones</a:t>
            </a:r>
          </a:p>
          <a:p>
            <a:pPr marL="355600" marR="0" lvl="1" indent="-1778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kern="0" spc="-50" noProof="0" dirty="0" smtClean="0">
                <a:solidFill>
                  <a:srgbClr val="000000"/>
                </a:solidFill>
                <a:latin typeface="Verdana"/>
                <a:cs typeface="Verdana"/>
              </a:rPr>
              <a:t>One sequencer per each sequence</a:t>
            </a:r>
            <a:endParaRPr kumimoji="0" lang="en-US" sz="1400" b="0" i="0" u="none" strike="noStrike" kern="0" cap="none" spc="-5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Verdana"/>
              <a:cs typeface="Verdana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b="1" kern="0" spc="-50" dirty="0" smtClean="0">
                <a:solidFill>
                  <a:srgbClr val="000000"/>
                </a:solidFill>
                <a:latin typeface="Verdana"/>
                <a:cs typeface="Verdana"/>
              </a:rPr>
              <a:t>Test</a:t>
            </a:r>
            <a:endParaRPr lang="en-US" b="1" kern="0" spc="-5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355600" marR="0" lvl="1" indent="-177800" defTabSz="91440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kern="0" spc="-50" dirty="0">
                <a:solidFill>
                  <a:srgbClr val="000000"/>
                </a:solidFill>
                <a:latin typeface="Verdana"/>
                <a:cs typeface="Verdana"/>
              </a:rPr>
              <a:t>Automatically instantiated when launched by top-level module </a:t>
            </a:r>
          </a:p>
          <a:p>
            <a:pPr marL="355600" marR="0" lvl="1" indent="-1778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kern="0" spc="-50" dirty="0">
                <a:solidFill>
                  <a:srgbClr val="000000"/>
                </a:solidFill>
                <a:latin typeface="Verdana"/>
                <a:cs typeface="Verdana"/>
              </a:rPr>
              <a:t>Specified through command line</a:t>
            </a:r>
          </a:p>
          <a:p>
            <a:pPr marL="355600" marR="0" lvl="1" indent="-1778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600" kern="0" spc="-50" dirty="0">
                <a:solidFill>
                  <a:srgbClr val="000000"/>
                </a:solidFill>
                <a:latin typeface="Verdana"/>
                <a:cs typeface="Verdana"/>
              </a:rPr>
              <a:t>Configures the environment (override classes, active/passive agents, number of transactions, default sequences to be run…) before building it</a:t>
            </a:r>
          </a:p>
          <a:p>
            <a:pPr marL="177800" marR="0" lvl="1" defTabSz="91440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600" kern="0" spc="-50" dirty="0">
                <a:solidFill>
                  <a:srgbClr val="000000"/>
                </a:solidFill>
                <a:latin typeface="Verdana"/>
                <a:cs typeface="Verdana"/>
                <a:sym typeface="Wingdings"/>
              </a:rPr>
              <a:t>    </a:t>
            </a:r>
            <a:r>
              <a:rPr lang="en-US" sz="1600" kern="0" spc="-50" dirty="0">
                <a:solidFill>
                  <a:srgbClr val="000000"/>
                </a:solidFill>
                <a:latin typeface="Verdana"/>
                <a:cs typeface="Verdana"/>
              </a:rPr>
              <a:t>VE source code does not need to be altered, only accessing the test file one can</a:t>
            </a:r>
            <a:br>
              <a:rPr lang="en-US" sz="1600" kern="0" spc="-50" dirty="0">
                <a:solidFill>
                  <a:srgbClr val="000000"/>
                </a:solidFill>
                <a:latin typeface="Verdana"/>
                <a:cs typeface="Verdana"/>
              </a:rPr>
            </a:br>
            <a:r>
              <a:rPr lang="en-US" sz="1600" kern="0" spc="-50" dirty="0">
                <a:solidFill>
                  <a:srgbClr val="000000"/>
                </a:solidFill>
                <a:latin typeface="Verdana"/>
                <a:cs typeface="Verdana"/>
              </a:rPr>
              <a:t>       customize the test</a:t>
            </a:r>
          </a:p>
          <a:p>
            <a:pPr marL="355600" lvl="1" indent="-177800" eaLnBrk="1" fontAlgn="auto" hangingPunct="1">
              <a:spcBef>
                <a:spcPts val="6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1600" kern="0" spc="-50" dirty="0">
                <a:solidFill>
                  <a:srgbClr val="000000"/>
                </a:solidFill>
                <a:latin typeface="Verdana"/>
                <a:cs typeface="Verdana"/>
              </a:rPr>
              <a:t>Different tests are being </a:t>
            </a:r>
            <a:r>
              <a:rPr lang="en-US" sz="1600" kern="0" spc="-50" dirty="0" smtClean="0">
                <a:solidFill>
                  <a:srgbClr val="000000"/>
                </a:solidFill>
                <a:latin typeface="Verdana"/>
                <a:cs typeface="Verdana"/>
              </a:rPr>
              <a:t>defined</a:t>
            </a:r>
            <a:endParaRPr lang="en-US" sz="1600" kern="0" spc="-5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74650" y="198438"/>
            <a:ext cx="593780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UVM Verification Environment 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–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Sequences and components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5158652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916A-99A5-4F0D-AB86-8254B4DBCB78}" type="slidenum">
              <a:rPr lang="en-US" smtClean="0"/>
              <a:pPr/>
              <a:t>19</a:t>
            </a:fld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2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  <a:endParaRPr lang="en-US" sz="1300" i="1" dirty="0">
              <a:solidFill>
                <a:schemeClr val="bg2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257175" y="698480"/>
            <a:ext cx="85725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1" indent="-177800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pc="-50" dirty="0" smtClean="0">
                <a:latin typeface="Verdana"/>
                <a:cs typeface="Verdana"/>
              </a:rPr>
              <a:t>Simulations </a:t>
            </a:r>
            <a:r>
              <a:rPr lang="en-US" spc="-50" dirty="0">
                <a:latin typeface="Verdana"/>
                <a:cs typeface="Verdana"/>
              </a:rPr>
              <a:t>performed </a:t>
            </a:r>
            <a:r>
              <a:rPr lang="en-US" spc="-50" dirty="0" smtClean="0">
                <a:latin typeface="Verdana"/>
                <a:cs typeface="Verdana"/>
              </a:rPr>
              <a:t>with only </a:t>
            </a:r>
            <a:r>
              <a:rPr lang="en-US" spc="-50" dirty="0" err="1">
                <a:latin typeface="Verdana"/>
                <a:cs typeface="Verdana"/>
              </a:rPr>
              <a:t>Stimuli_Component</a:t>
            </a:r>
            <a:r>
              <a:rPr lang="en-US" spc="-50" dirty="0">
                <a:latin typeface="Verdana"/>
                <a:cs typeface="Verdana"/>
              </a:rPr>
              <a:t> in the </a:t>
            </a:r>
            <a:r>
              <a:rPr lang="en-US" spc="-50" dirty="0" err="1">
                <a:latin typeface="Verdana"/>
                <a:cs typeface="Verdana"/>
              </a:rPr>
              <a:t>PixelChip_Env</a:t>
            </a:r>
            <a:endParaRPr lang="en-US" spc="-50" dirty="0">
              <a:latin typeface="Verdana"/>
              <a:cs typeface="Verdana"/>
            </a:endParaRPr>
          </a:p>
          <a:p>
            <a:pPr marL="177800" lvl="1" indent="-177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pc="-50" dirty="0" smtClean="0">
                <a:latin typeface="Verdana"/>
                <a:cs typeface="Verdana"/>
              </a:rPr>
              <a:t>Matrix size: </a:t>
            </a:r>
            <a:r>
              <a:rPr lang="en-US" b="1" spc="-50" dirty="0">
                <a:latin typeface="Verdana"/>
                <a:cs typeface="Verdana"/>
              </a:rPr>
              <a:t>1024x256 pixels (256K)</a:t>
            </a:r>
            <a:endParaRPr lang="en-US" spc="-50" dirty="0">
              <a:latin typeface="Verdana"/>
              <a:cs typeface="Verdana"/>
            </a:endParaRPr>
          </a:p>
          <a:p>
            <a:pPr marL="177800" lvl="1" indent="-177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b="1" spc="-50" dirty="0">
                <a:latin typeface="Verdana"/>
                <a:cs typeface="Verdana"/>
              </a:rPr>
              <a:t>NO DUT </a:t>
            </a:r>
            <a:r>
              <a:rPr lang="en-US" spc="-50" dirty="0">
                <a:latin typeface="Verdana"/>
                <a:cs typeface="Verdana"/>
              </a:rPr>
              <a:t>actually present (</a:t>
            </a:r>
            <a:r>
              <a:rPr lang="en-US" i="1" spc="-50" dirty="0">
                <a:latin typeface="Verdana"/>
                <a:cs typeface="Verdana"/>
              </a:rPr>
              <a:t>further development needed</a:t>
            </a:r>
            <a:r>
              <a:rPr lang="en-US" spc="-50" dirty="0">
                <a:latin typeface="Verdana"/>
                <a:cs typeface="Verdana"/>
              </a:rPr>
              <a:t>)</a:t>
            </a:r>
          </a:p>
          <a:p>
            <a:pPr marL="177800" lvl="1" indent="-177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pc="-50" dirty="0">
                <a:latin typeface="Verdana"/>
                <a:cs typeface="Verdana"/>
              </a:rPr>
              <a:t>Debug messages NOT evaluated (they cause huge overhead)</a:t>
            </a:r>
          </a:p>
          <a:p>
            <a:pPr marL="177800" lvl="1" indent="-177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pc="-50" dirty="0">
                <a:latin typeface="Verdana"/>
                <a:cs typeface="Verdana"/>
              </a:rPr>
              <a:t>Performance analyzed through </a:t>
            </a:r>
            <a:r>
              <a:rPr lang="en-US" b="1" spc="-50" dirty="0" smtClean="0">
                <a:latin typeface="Verdana"/>
                <a:cs typeface="Verdana"/>
              </a:rPr>
              <a:t>Incisive Advanced Profiler</a:t>
            </a:r>
            <a:r>
              <a:rPr lang="en-US" spc="-50" dirty="0" smtClean="0">
                <a:latin typeface="Verdana"/>
                <a:cs typeface="Verdana"/>
              </a:rPr>
              <a:t> (</a:t>
            </a:r>
            <a:r>
              <a:rPr lang="en-US" b="1" i="1" spc="-50" dirty="0" err="1" smtClean="0">
                <a:latin typeface="Verdana"/>
                <a:cs typeface="Verdana"/>
              </a:rPr>
              <a:t>Iprof</a:t>
            </a:r>
            <a:r>
              <a:rPr lang="en-US" spc="-50" dirty="0" smtClean="0">
                <a:latin typeface="Verdana"/>
                <a:cs typeface="Verdana"/>
              </a:rPr>
              <a:t>):</a:t>
            </a:r>
            <a:endParaRPr lang="en-US" spc="-50" dirty="0">
              <a:latin typeface="Verdana"/>
              <a:cs typeface="Verdana"/>
            </a:endParaRPr>
          </a:p>
          <a:p>
            <a:pPr marL="533400" lvl="2" indent="-177800">
              <a:spcBef>
                <a:spcPts val="600"/>
              </a:spcBef>
              <a:buFont typeface="Lucida Grande"/>
              <a:buChar char="–"/>
            </a:pPr>
            <a:r>
              <a:rPr lang="en-US" sz="1600" b="1" spc="-50" dirty="0">
                <a:latin typeface="Verdana"/>
                <a:cs typeface="Verdana"/>
              </a:rPr>
              <a:t>100 </a:t>
            </a:r>
            <a:r>
              <a:rPr lang="en-US" sz="1600" b="1" spc="-50" dirty="0" smtClean="0">
                <a:latin typeface="Verdana"/>
                <a:cs typeface="Verdana"/>
              </a:rPr>
              <a:t>transactions </a:t>
            </a:r>
            <a:r>
              <a:rPr lang="en-US" sz="1600" spc="-50" dirty="0">
                <a:latin typeface="Verdana"/>
                <a:cs typeface="Verdana"/>
              </a:rPr>
              <a:t>sent in sequence (</a:t>
            </a:r>
            <a:r>
              <a:rPr lang="en-US" sz="1600" b="1" spc="-50" dirty="0">
                <a:latin typeface="Verdana"/>
                <a:cs typeface="Verdana"/>
              </a:rPr>
              <a:t>to each pixel):</a:t>
            </a:r>
          </a:p>
          <a:p>
            <a:pPr marL="812800" lvl="3" indent="-190500">
              <a:spcBef>
                <a:spcPts val="400"/>
              </a:spcBef>
              <a:buFont typeface="Lucida Grande"/>
              <a:buChar char="–"/>
            </a:pPr>
            <a:r>
              <a:rPr lang="en-US" sz="1500" spc="-50" dirty="0">
                <a:latin typeface="Verdana"/>
                <a:cs typeface="Verdana"/>
              </a:rPr>
              <a:t>Memory </a:t>
            </a:r>
            <a:r>
              <a:rPr lang="en-US" sz="1500" spc="-50" dirty="0" smtClean="0">
                <a:latin typeface="Verdana"/>
                <a:cs typeface="Verdana"/>
              </a:rPr>
              <a:t>Usage:</a:t>
            </a:r>
            <a:r>
              <a:rPr lang="en-US" sz="1500" b="1" spc="-50" dirty="0" smtClean="0">
                <a:latin typeface="Verdana"/>
                <a:cs typeface="Verdana"/>
              </a:rPr>
              <a:t> </a:t>
            </a:r>
            <a:r>
              <a:rPr lang="en-US" sz="1500" spc="-50" dirty="0">
                <a:latin typeface="Verdana"/>
                <a:cs typeface="Verdana"/>
              </a:rPr>
              <a:t>20.3M program + 1113.1M data + 1.0M profile = 1134.4M total</a:t>
            </a:r>
          </a:p>
          <a:p>
            <a:pPr marL="812800" lvl="3" indent="-190500">
              <a:spcBef>
                <a:spcPts val="200"/>
              </a:spcBef>
              <a:buFont typeface="Lucida Grande"/>
              <a:buChar char="–"/>
            </a:pPr>
            <a:r>
              <a:rPr lang="en-US" sz="1500" spc="-50" dirty="0">
                <a:latin typeface="Verdana"/>
                <a:cs typeface="Verdana"/>
              </a:rPr>
              <a:t>CPU </a:t>
            </a:r>
            <a:r>
              <a:rPr lang="en-US" sz="1500" spc="-50" dirty="0" smtClean="0">
                <a:latin typeface="Verdana"/>
                <a:cs typeface="Verdana"/>
              </a:rPr>
              <a:t>Usage:</a:t>
            </a:r>
            <a:r>
              <a:rPr lang="en-US" sz="1500" b="1" spc="-50" dirty="0" smtClean="0">
                <a:latin typeface="Verdana"/>
                <a:cs typeface="Verdana"/>
              </a:rPr>
              <a:t> </a:t>
            </a:r>
            <a:r>
              <a:rPr lang="en-US" sz="1500" spc="-50" dirty="0">
                <a:latin typeface="Verdana"/>
                <a:cs typeface="Verdana"/>
              </a:rPr>
              <a:t>0.8s system + 142.2s user = </a:t>
            </a:r>
            <a:r>
              <a:rPr lang="en-US" sz="1500" b="1" spc="-50" dirty="0">
                <a:latin typeface="Verdana"/>
                <a:cs typeface="Verdana"/>
              </a:rPr>
              <a:t>143.0s</a:t>
            </a:r>
            <a:r>
              <a:rPr lang="en-US" sz="1500" spc="-50" dirty="0">
                <a:latin typeface="Verdana"/>
                <a:cs typeface="Verdana"/>
              </a:rPr>
              <a:t> total (99.9% </a:t>
            </a:r>
            <a:r>
              <a:rPr lang="en-US" sz="1500" spc="-50" dirty="0" smtClean="0">
                <a:latin typeface="Verdana"/>
                <a:cs typeface="Verdana"/>
              </a:rPr>
              <a:t>CPU)</a:t>
            </a:r>
            <a:endParaRPr lang="en-US" sz="1500" spc="-50" dirty="0">
              <a:latin typeface="Verdana"/>
              <a:cs typeface="Verdana"/>
            </a:endParaRPr>
          </a:p>
          <a:p>
            <a:pPr marL="533400" lvl="2" indent="-177800">
              <a:spcBef>
                <a:spcPts val="600"/>
              </a:spcBef>
              <a:buFont typeface="Lucida Grande"/>
              <a:buChar char="–"/>
            </a:pPr>
            <a:r>
              <a:rPr lang="en-US" sz="1600" b="1" spc="-50" dirty="0">
                <a:latin typeface="Verdana"/>
                <a:cs typeface="Verdana"/>
              </a:rPr>
              <a:t>10k </a:t>
            </a:r>
            <a:r>
              <a:rPr lang="en-US" sz="1600" b="1" spc="-50" dirty="0" smtClean="0">
                <a:latin typeface="Verdana"/>
                <a:cs typeface="Verdana"/>
              </a:rPr>
              <a:t>transactions </a:t>
            </a:r>
            <a:r>
              <a:rPr lang="en-US" sz="1600" spc="-50" dirty="0">
                <a:latin typeface="Verdana"/>
                <a:cs typeface="Verdana"/>
              </a:rPr>
              <a:t>sent in sequence (</a:t>
            </a:r>
            <a:r>
              <a:rPr lang="en-US" sz="1600" b="1" spc="-50" dirty="0">
                <a:latin typeface="Verdana"/>
                <a:cs typeface="Verdana"/>
              </a:rPr>
              <a:t>to each pixel):</a:t>
            </a:r>
          </a:p>
          <a:p>
            <a:pPr marL="812800" lvl="3" indent="-190500">
              <a:spcBef>
                <a:spcPts val="400"/>
              </a:spcBef>
              <a:buFont typeface="Lucida Grande"/>
              <a:buChar char="–"/>
            </a:pPr>
            <a:r>
              <a:rPr lang="en-US" sz="1500" spc="-50" dirty="0">
                <a:latin typeface="Verdana"/>
                <a:cs typeface="Verdana"/>
              </a:rPr>
              <a:t>Memory </a:t>
            </a:r>
            <a:r>
              <a:rPr lang="en-US" sz="1500" spc="-50" dirty="0" smtClean="0">
                <a:latin typeface="Verdana"/>
                <a:cs typeface="Verdana"/>
              </a:rPr>
              <a:t>Usage:</a:t>
            </a:r>
            <a:r>
              <a:rPr lang="en-US" sz="1500" b="1" spc="-50" dirty="0" smtClean="0">
                <a:latin typeface="Verdana"/>
                <a:cs typeface="Verdana"/>
              </a:rPr>
              <a:t> </a:t>
            </a:r>
            <a:r>
              <a:rPr lang="pt-BR" sz="1500" spc="-50" dirty="0">
                <a:latin typeface="Verdana"/>
                <a:cs typeface="Verdana"/>
              </a:rPr>
              <a:t>20.3M </a:t>
            </a:r>
            <a:r>
              <a:rPr lang="pt-BR" sz="1500" spc="-50" dirty="0" err="1">
                <a:latin typeface="Verdana"/>
                <a:cs typeface="Verdana"/>
              </a:rPr>
              <a:t>program</a:t>
            </a:r>
            <a:r>
              <a:rPr lang="pt-BR" sz="1500" spc="-50" dirty="0">
                <a:latin typeface="Verdana"/>
                <a:cs typeface="Verdana"/>
              </a:rPr>
              <a:t> + 1113.1M data + 1.0M profile = 1134.4M total</a:t>
            </a:r>
            <a:r>
              <a:rPr lang="en-US" sz="1500" spc="-50" dirty="0">
                <a:latin typeface="Verdana"/>
                <a:cs typeface="Verdana"/>
              </a:rPr>
              <a:t> </a:t>
            </a:r>
          </a:p>
          <a:p>
            <a:pPr marL="812800" lvl="3" indent="-190500">
              <a:spcBef>
                <a:spcPts val="200"/>
              </a:spcBef>
              <a:buFont typeface="Lucida Grande"/>
              <a:buChar char="–"/>
            </a:pPr>
            <a:r>
              <a:rPr lang="en-US" sz="1500" spc="-50" dirty="0">
                <a:latin typeface="Verdana"/>
                <a:cs typeface="Verdana"/>
              </a:rPr>
              <a:t>CPU </a:t>
            </a:r>
            <a:r>
              <a:rPr lang="en-US" sz="1500" spc="-50" dirty="0" smtClean="0">
                <a:latin typeface="Verdana"/>
                <a:cs typeface="Verdana"/>
              </a:rPr>
              <a:t>Usage: </a:t>
            </a:r>
            <a:r>
              <a:rPr lang="en-US" sz="1500" spc="-50" dirty="0">
                <a:latin typeface="Verdana"/>
                <a:cs typeface="Verdana"/>
              </a:rPr>
              <a:t>1.1s system + 12216.0s user = </a:t>
            </a:r>
            <a:r>
              <a:rPr lang="en-US" sz="1500" b="1" spc="-50" dirty="0">
                <a:latin typeface="Verdana"/>
                <a:cs typeface="Verdana"/>
              </a:rPr>
              <a:t>12217.1s</a:t>
            </a:r>
            <a:r>
              <a:rPr lang="en-US" sz="1500" spc="-50" dirty="0">
                <a:latin typeface="Verdana"/>
                <a:cs typeface="Verdana"/>
              </a:rPr>
              <a:t> total (100.0% </a:t>
            </a:r>
            <a:r>
              <a:rPr lang="en-US" sz="1500" spc="-50" dirty="0" smtClean="0">
                <a:latin typeface="Verdana"/>
                <a:cs typeface="Verdana"/>
              </a:rPr>
              <a:t>CPU)</a:t>
            </a:r>
            <a:endParaRPr lang="en-US" sz="1500" spc="-50" dirty="0">
              <a:latin typeface="Verdana"/>
              <a:cs typeface="Verdana"/>
            </a:endParaRPr>
          </a:p>
          <a:p>
            <a:pPr marL="641350" lvl="2" indent="-285750">
              <a:spcBef>
                <a:spcPts val="1200"/>
              </a:spcBef>
              <a:buFont typeface="Lucida Grande"/>
              <a:buChar char="➔"/>
            </a:pPr>
            <a:r>
              <a:rPr lang="en-US" spc="-50" dirty="0" smtClean="0">
                <a:latin typeface="Verdana"/>
                <a:cs typeface="Verdana"/>
              </a:rPr>
              <a:t>Resource usage </a:t>
            </a:r>
            <a:r>
              <a:rPr lang="en-US" spc="-50" dirty="0">
                <a:latin typeface="Verdana"/>
                <a:cs typeface="Verdana"/>
              </a:rPr>
              <a:t>mainly for randomization (of 256K values to be </a:t>
            </a:r>
            <a:r>
              <a:rPr lang="en-US" spc="-50" dirty="0" smtClean="0">
                <a:latin typeface="Verdana"/>
                <a:cs typeface="Verdana"/>
              </a:rPr>
              <a:t>sent</a:t>
            </a:r>
            <a:br>
              <a:rPr lang="en-US" spc="-50" dirty="0" smtClean="0">
                <a:latin typeface="Verdana"/>
                <a:cs typeface="Verdana"/>
              </a:rPr>
            </a:br>
            <a:r>
              <a:rPr lang="en-US" spc="-50" dirty="0" smtClean="0">
                <a:latin typeface="Verdana"/>
                <a:cs typeface="Verdana"/>
              </a:rPr>
              <a:t>to </a:t>
            </a:r>
            <a:r>
              <a:rPr lang="en-US" spc="-50" dirty="0">
                <a:latin typeface="Verdana"/>
                <a:cs typeface="Verdana"/>
              </a:rPr>
              <a:t>each pixel</a:t>
            </a:r>
            <a:r>
              <a:rPr lang="en-US" spc="-50" dirty="0" smtClean="0">
                <a:latin typeface="Verdana"/>
                <a:cs typeface="Verdana"/>
              </a:rPr>
              <a:t>)</a:t>
            </a:r>
          </a:p>
          <a:p>
            <a:pPr marL="641350" lvl="2" indent="-285750">
              <a:spcBef>
                <a:spcPts val="1200"/>
              </a:spcBef>
              <a:buFont typeface="Lucida Grande"/>
              <a:buChar char="➔"/>
            </a:pPr>
            <a:r>
              <a:rPr lang="en-US" spc="-50" dirty="0" smtClean="0">
                <a:latin typeface="Verdana"/>
                <a:cs typeface="Verdana"/>
              </a:rPr>
              <a:t>A high level strategy </a:t>
            </a:r>
            <a:r>
              <a:rPr lang="en-US" spc="-50" dirty="0">
                <a:latin typeface="Verdana"/>
                <a:cs typeface="Verdana"/>
              </a:rPr>
              <a:t>for generating </a:t>
            </a:r>
            <a:r>
              <a:rPr lang="en-US" spc="-50" dirty="0" smtClean="0">
                <a:latin typeface="Verdana"/>
                <a:cs typeface="Verdana"/>
              </a:rPr>
              <a:t>clusters should </a:t>
            </a:r>
            <a:r>
              <a:rPr lang="en-US" spc="-50" dirty="0">
                <a:latin typeface="Verdana"/>
                <a:cs typeface="Verdana"/>
              </a:rPr>
              <a:t>be defined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74650" y="198438"/>
            <a:ext cx="52563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UVM Verification Environment 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–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Study on scalability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4840441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8F7E5-2DB1-4154-88BF-A43DC91CD9AE}" type="slidenum">
              <a:rPr lang="en-US" smtClean="0"/>
              <a:pPr/>
              <a:t>2</a:t>
            </a:fld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296862" y="766732"/>
            <a:ext cx="8797925" cy="404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7800" indent="-177800" defTabSz="895350" eaLnBrk="1" hangingPunct="1">
              <a:spcBef>
                <a:spcPts val="600"/>
              </a:spcBef>
              <a:spcAft>
                <a:spcPts val="600"/>
              </a:spcAft>
            </a:pPr>
            <a:endParaRPr lang="en-US" sz="2800" b="1" dirty="0" smtClean="0">
              <a:latin typeface="Georgia"/>
              <a:cs typeface="Georgia"/>
            </a:endParaRPr>
          </a:p>
          <a:p>
            <a:pPr marL="635000" lvl="1" indent="-177800" defTabSz="895350" eaLnBrk="1" hangingPunct="1">
              <a:spcBef>
                <a:spcPts val="1200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spc="-50" dirty="0" smtClean="0">
                <a:latin typeface="Verdana"/>
                <a:cs typeface="Verdana"/>
              </a:rPr>
              <a:t>Introduction</a:t>
            </a:r>
            <a:endParaRPr lang="en-US" sz="2200" spc="-50" dirty="0" smtClean="0">
              <a:latin typeface="Verdana"/>
              <a:cs typeface="Verdana"/>
            </a:endParaRPr>
          </a:p>
          <a:p>
            <a:pPr marL="1200150" lvl="2" indent="-285750" defTabSz="895350" eaLnBrk="1" hangingPunct="1">
              <a:spcBef>
                <a:spcPts val="0"/>
              </a:spcBef>
              <a:spcAft>
                <a:spcPts val="1200"/>
              </a:spcAft>
              <a:buFont typeface="Lucida Grande"/>
              <a:buChar char="–"/>
            </a:pPr>
            <a:r>
              <a:rPr lang="en-US" spc="-50" dirty="0" smtClean="0">
                <a:latin typeface="Verdana"/>
                <a:cs typeface="Verdana"/>
              </a:rPr>
              <a:t>Requirements of VE for next generation pixel chips</a:t>
            </a:r>
          </a:p>
          <a:p>
            <a:pPr marL="635000" lvl="1" indent="-177800" defTabSz="895350" eaLnBrk="1" hangingPunct="1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spc="-50" dirty="0">
                <a:latin typeface="Verdana"/>
                <a:cs typeface="Verdana"/>
              </a:rPr>
              <a:t>Class-based </a:t>
            </a:r>
            <a:r>
              <a:rPr lang="en-US" sz="2200" spc="-50" dirty="0" err="1">
                <a:latin typeface="Verdana"/>
                <a:cs typeface="Verdana"/>
              </a:rPr>
              <a:t>SystemVerilog</a:t>
            </a:r>
            <a:r>
              <a:rPr lang="en-US" sz="2200" spc="-50" dirty="0">
                <a:latin typeface="Verdana"/>
                <a:cs typeface="Verdana"/>
              </a:rPr>
              <a:t> VE</a:t>
            </a:r>
          </a:p>
          <a:p>
            <a:pPr marL="1200150" lvl="2" indent="-285750" defTabSz="895350" eaLnBrk="1" hangingPunct="1">
              <a:spcBef>
                <a:spcPts val="0"/>
              </a:spcBef>
              <a:spcAft>
                <a:spcPts val="1200"/>
              </a:spcAft>
              <a:buFont typeface="Lucida Grande"/>
              <a:buChar char="–"/>
            </a:pPr>
            <a:r>
              <a:rPr lang="en-US" spc="-50" dirty="0" smtClean="0">
                <a:latin typeface="Verdana"/>
                <a:cs typeface="Verdana"/>
              </a:rPr>
              <a:t>Device Under Test (DUT)</a:t>
            </a:r>
          </a:p>
          <a:p>
            <a:pPr marL="1200150" lvl="2" indent="-285750" defTabSz="895350" eaLnBrk="1" hangingPunct="1">
              <a:spcBef>
                <a:spcPts val="0"/>
              </a:spcBef>
              <a:spcAft>
                <a:spcPts val="1200"/>
              </a:spcAft>
              <a:buFont typeface="Lucida Grande"/>
              <a:buChar char="–"/>
            </a:pPr>
            <a:r>
              <a:rPr lang="en-US" spc="-50" dirty="0" smtClean="0">
                <a:latin typeface="Verdana"/>
                <a:cs typeface="Verdana"/>
              </a:rPr>
              <a:t>Verification components</a:t>
            </a:r>
          </a:p>
          <a:p>
            <a:pPr marL="635000" lvl="1" indent="-177800" defTabSz="895350" eaLnBrk="1" hangingPunct="1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sz="2200" spc="-50" dirty="0" smtClean="0">
                <a:latin typeface="Verdana"/>
                <a:cs typeface="Verdana"/>
              </a:rPr>
              <a:t>UVM VE</a:t>
            </a:r>
          </a:p>
          <a:p>
            <a:pPr marL="1200150" lvl="2" indent="-285750" defTabSz="895350" eaLnBrk="1" hangingPunct="1">
              <a:spcBef>
                <a:spcPts val="0"/>
              </a:spcBef>
              <a:spcAft>
                <a:spcPts val="1200"/>
              </a:spcAft>
              <a:buFont typeface="Lucida Grande"/>
              <a:buChar char="–"/>
            </a:pPr>
            <a:r>
              <a:rPr lang="en-US" spc="-50" dirty="0" smtClean="0">
                <a:latin typeface="Verdana"/>
                <a:cs typeface="Verdana"/>
              </a:rPr>
              <a:t>Evaluation of simulation performance</a:t>
            </a:r>
          </a:p>
          <a:p>
            <a:pPr marL="635000" lvl="1" indent="-177800" defTabSz="895350" eaLnBrk="1" hangingPunct="1">
              <a:spcBef>
                <a:spcPts val="0"/>
              </a:spcBef>
              <a:spcAft>
                <a:spcPts val="1800"/>
              </a:spcAft>
              <a:buFont typeface="Arial"/>
              <a:buChar char="•"/>
            </a:pPr>
            <a:r>
              <a:rPr lang="en-US" sz="2200" spc="-50" dirty="0" smtClean="0">
                <a:latin typeface="Verdana"/>
                <a:cs typeface="Verdana"/>
              </a:rPr>
              <a:t>Conclusion and future work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74650" y="198438"/>
            <a:ext cx="113117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it-IT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OUTLINE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1445214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916A-99A5-4F0D-AB86-8254B4DBCB78}" type="slidenum">
              <a:rPr lang="en-US" smtClean="0"/>
              <a:pPr/>
              <a:t>20</a:t>
            </a:fld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2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  <a:endParaRPr lang="en-US" sz="1300" i="1" dirty="0">
              <a:solidFill>
                <a:schemeClr val="bg2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74650" y="198438"/>
            <a:ext cx="285070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Conclusion and future work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3500" y="905232"/>
            <a:ext cx="9029700" cy="4324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55600" lvl="1" indent="-266700" defTabSz="895350" eaLnBrk="1" hangingPunct="1">
              <a:spcBef>
                <a:spcPts val="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pc="-30" dirty="0">
                <a:latin typeface="Verdana"/>
                <a:cs typeface="Verdana"/>
              </a:rPr>
              <a:t>Preliminary version of </a:t>
            </a:r>
            <a:r>
              <a:rPr lang="en-US" spc="-30" dirty="0" err="1">
                <a:latin typeface="Verdana"/>
                <a:cs typeface="Verdana"/>
              </a:rPr>
              <a:t>SystemVerilog</a:t>
            </a:r>
            <a:r>
              <a:rPr lang="en-US" spc="-30" dirty="0">
                <a:latin typeface="Verdana"/>
                <a:cs typeface="Verdana"/>
              </a:rPr>
              <a:t> verification environment</a:t>
            </a:r>
          </a:p>
          <a:p>
            <a:pPr marL="723900" lvl="2" indent="-190500" defTabSz="895350" eaLnBrk="1" hangingPunct="1">
              <a:spcBef>
                <a:spcPts val="0"/>
              </a:spcBef>
              <a:spcAft>
                <a:spcPts val="0"/>
              </a:spcAft>
              <a:buFont typeface="Lucida Grande"/>
              <a:buChar char="–"/>
            </a:pPr>
            <a:r>
              <a:rPr lang="en-US" sz="1600" spc="-30" dirty="0">
                <a:latin typeface="Verdana"/>
                <a:cs typeface="Verdana"/>
              </a:rPr>
              <a:t>Class-based </a:t>
            </a:r>
            <a:r>
              <a:rPr lang="en-US" sz="1600" spc="-30" dirty="0" err="1">
                <a:latin typeface="Verdana"/>
                <a:cs typeface="Verdana"/>
              </a:rPr>
              <a:t>SystemVerilog</a:t>
            </a:r>
            <a:endParaRPr lang="en-US" sz="1600" spc="-30" dirty="0">
              <a:latin typeface="Verdana"/>
              <a:cs typeface="Verdana"/>
            </a:endParaRPr>
          </a:p>
          <a:p>
            <a:pPr marL="723900" lvl="2" indent="-190500" defTabSz="895350" eaLnBrk="1" hangingPunct="1">
              <a:spcBef>
                <a:spcPts val="0"/>
              </a:spcBef>
              <a:spcAft>
                <a:spcPts val="600"/>
              </a:spcAft>
              <a:buFont typeface="Lucida Grande"/>
              <a:buChar char="–"/>
            </a:pPr>
            <a:r>
              <a:rPr lang="en-US" sz="1600" spc="-30" dirty="0">
                <a:latin typeface="Verdana"/>
                <a:cs typeface="Verdana"/>
              </a:rPr>
              <a:t>Standardized into UVM library (focus on stimuli generation only)</a:t>
            </a:r>
          </a:p>
          <a:p>
            <a:pPr marL="355600" lvl="1" indent="-266700" defTabSz="895350" eaLnBrk="1" hangingPunct="1">
              <a:spcBef>
                <a:spcPts val="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pc="-30" dirty="0" smtClean="0">
                <a:latin typeface="Verdana"/>
                <a:cs typeface="Verdana"/>
              </a:rPr>
              <a:t>Study on scalability and simulation performance</a:t>
            </a:r>
          </a:p>
          <a:p>
            <a:pPr marL="723900" lvl="2" indent="-190500" defTabSz="895350" eaLnBrk="1" hangingPunct="1">
              <a:spcBef>
                <a:spcPts val="0"/>
              </a:spcBef>
              <a:spcAft>
                <a:spcPts val="0"/>
              </a:spcAft>
              <a:buFont typeface="Lucida Grande"/>
              <a:buChar char="–"/>
            </a:pPr>
            <a:r>
              <a:rPr lang="en-US" sz="1600" spc="-50" dirty="0">
                <a:latin typeface="Verdana"/>
                <a:cs typeface="Verdana"/>
              </a:rPr>
              <a:t>Resource usage mainly for </a:t>
            </a:r>
            <a:r>
              <a:rPr lang="en-US" sz="1600" spc="-50" dirty="0" smtClean="0">
                <a:latin typeface="Verdana"/>
                <a:cs typeface="Verdana"/>
              </a:rPr>
              <a:t>randomization of transactions</a:t>
            </a:r>
          </a:p>
          <a:p>
            <a:pPr marL="355600" lvl="1" indent="-266700" defTabSz="895350" eaLnBrk="1" hangingPunct="1">
              <a:spcBef>
                <a:spcPts val="4800"/>
              </a:spcBef>
              <a:spcAft>
                <a:spcPts val="600"/>
              </a:spcAft>
              <a:buFont typeface="Lucida Grande"/>
              <a:buChar char="➔"/>
            </a:pPr>
            <a:r>
              <a:rPr lang="en-US" spc="-30" dirty="0" smtClean="0">
                <a:latin typeface="Verdana"/>
                <a:cs typeface="Verdana"/>
              </a:rPr>
              <a:t>Further </a:t>
            </a:r>
            <a:r>
              <a:rPr lang="en-US" spc="-30" dirty="0" smtClean="0">
                <a:latin typeface="Verdana"/>
                <a:cs typeface="Verdana"/>
              </a:rPr>
              <a:t>developments on the DUT:</a:t>
            </a:r>
            <a:endParaRPr lang="en-US" spc="-30" dirty="0">
              <a:latin typeface="Verdana"/>
              <a:cs typeface="Verdana"/>
            </a:endParaRPr>
          </a:p>
          <a:p>
            <a:pPr marL="723900" lvl="2" indent="-190500" defTabSz="895350" eaLnBrk="1" hangingPunct="1">
              <a:spcBef>
                <a:spcPts val="0"/>
              </a:spcBef>
              <a:spcAft>
                <a:spcPts val="0"/>
              </a:spcAft>
              <a:buFont typeface="Lucida Grande"/>
              <a:buChar char="–"/>
            </a:pPr>
            <a:r>
              <a:rPr lang="en-US" sz="1600" spc="-30" dirty="0" smtClean="0">
                <a:latin typeface="Verdana"/>
                <a:cs typeface="Verdana"/>
              </a:rPr>
              <a:t>Implement more </a:t>
            </a:r>
            <a:r>
              <a:rPr lang="en-US" sz="1600" spc="-30" dirty="0">
                <a:latin typeface="Verdana"/>
                <a:cs typeface="Verdana"/>
              </a:rPr>
              <a:t>complex </a:t>
            </a:r>
            <a:r>
              <a:rPr lang="en-US" sz="1600" spc="-30" dirty="0" smtClean="0">
                <a:latin typeface="Verdana"/>
                <a:cs typeface="Verdana"/>
              </a:rPr>
              <a:t>features (i.e. PR columns)</a:t>
            </a:r>
          </a:p>
          <a:p>
            <a:pPr marL="723900" lvl="2" indent="-190500" defTabSz="895350" eaLnBrk="1" hangingPunct="1">
              <a:spcBef>
                <a:spcPts val="0"/>
              </a:spcBef>
              <a:spcAft>
                <a:spcPts val="0"/>
              </a:spcAft>
              <a:buFont typeface="Lucida Grande"/>
              <a:buChar char="–"/>
            </a:pPr>
            <a:r>
              <a:rPr lang="en-US" sz="1600" spc="-30" dirty="0">
                <a:latin typeface="Verdana"/>
                <a:cs typeface="Verdana"/>
              </a:rPr>
              <a:t>Event-based TLM description of pixel chip</a:t>
            </a:r>
          </a:p>
          <a:p>
            <a:pPr marL="355600" lvl="1" indent="-266700" defTabSz="895350" eaLnBrk="1" hangingPunct="1">
              <a:spcBef>
                <a:spcPts val="1200"/>
              </a:spcBef>
              <a:spcAft>
                <a:spcPts val="600"/>
              </a:spcAft>
              <a:buFont typeface="Lucida Grande"/>
              <a:buChar char="➔"/>
            </a:pPr>
            <a:r>
              <a:rPr lang="en-US" spc="-30" dirty="0" smtClean="0">
                <a:latin typeface="Verdana"/>
                <a:cs typeface="Verdana"/>
              </a:rPr>
              <a:t>Further developments on the Verification environment:</a:t>
            </a:r>
            <a:endParaRPr lang="en-US" spc="-30" dirty="0">
              <a:latin typeface="Verdana"/>
              <a:cs typeface="Verdana"/>
            </a:endParaRPr>
          </a:p>
          <a:p>
            <a:pPr marL="723900" lvl="2" indent="-190500" defTabSz="895350" eaLnBrk="1" hangingPunct="1">
              <a:spcBef>
                <a:spcPts val="0"/>
              </a:spcBef>
              <a:spcAft>
                <a:spcPts val="0"/>
              </a:spcAft>
              <a:buFont typeface="Lucida Grande"/>
              <a:buChar char="–"/>
              <a:tabLst>
                <a:tab pos="723900" algn="l"/>
              </a:tabLst>
            </a:pPr>
            <a:r>
              <a:rPr lang="en-US" sz="1600" spc="-30" dirty="0" smtClean="0">
                <a:latin typeface="Verdana"/>
                <a:cs typeface="Verdana"/>
              </a:rPr>
              <a:t>Standardization of other components into UVM</a:t>
            </a:r>
          </a:p>
          <a:p>
            <a:pPr marL="723900" lvl="2" indent="-190500" defTabSz="895350" eaLnBrk="1" hangingPunct="1">
              <a:spcBef>
                <a:spcPts val="0"/>
              </a:spcBef>
              <a:spcAft>
                <a:spcPts val="0"/>
              </a:spcAft>
              <a:buFont typeface="Lucida Grande"/>
              <a:buChar char="–"/>
              <a:tabLst>
                <a:tab pos="723900" algn="l"/>
              </a:tabLst>
            </a:pPr>
            <a:r>
              <a:rPr lang="en-US" sz="1600" spc="-30" dirty="0" smtClean="0">
                <a:latin typeface="Verdana"/>
                <a:cs typeface="Verdana"/>
              </a:rPr>
              <a:t>Implementation of new components</a:t>
            </a:r>
          </a:p>
          <a:p>
            <a:pPr marL="723900" lvl="2" indent="-190500" defTabSz="895350" eaLnBrk="1" hangingPunct="1">
              <a:spcBef>
                <a:spcPts val="0"/>
              </a:spcBef>
              <a:spcAft>
                <a:spcPts val="0"/>
              </a:spcAft>
              <a:buFont typeface="Lucida Grande"/>
              <a:buChar char="–"/>
              <a:tabLst>
                <a:tab pos="723900" algn="l"/>
              </a:tabLst>
            </a:pPr>
            <a:r>
              <a:rPr lang="en-US" sz="1600" spc="-50" dirty="0" smtClean="0">
                <a:latin typeface="Verdana"/>
                <a:cs typeface="Verdana"/>
              </a:rPr>
              <a:t>Definition of high </a:t>
            </a:r>
            <a:r>
              <a:rPr lang="en-US" sz="1600" spc="-50" dirty="0">
                <a:latin typeface="Verdana"/>
                <a:cs typeface="Verdana"/>
              </a:rPr>
              <a:t>level </a:t>
            </a:r>
            <a:r>
              <a:rPr lang="en-US" sz="1600" spc="-50" dirty="0" smtClean="0">
                <a:latin typeface="Verdana"/>
                <a:cs typeface="Verdana"/>
              </a:rPr>
              <a:t>transaction generation strategy</a:t>
            </a:r>
            <a:endParaRPr lang="en-US" sz="1600" spc="-30" dirty="0" smtClean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9663975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 bwMode="auto">
          <a:xfrm>
            <a:off x="457200" y="2858366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spc="-30">
                <a:solidFill>
                  <a:schemeClr val="tx2"/>
                </a:solidFill>
                <a:latin typeface="Georgia"/>
                <a:ea typeface="+mj-ea"/>
                <a:cs typeface="Georgia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4200" dirty="0" smtClean="0"/>
              <a:t>BACKUP</a:t>
            </a: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6182937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916A-99A5-4F0D-AB86-8254B4DBCB78}" type="slidenum">
              <a:rPr lang="en-US" smtClean="0"/>
              <a:pPr/>
              <a:t>22</a:t>
            </a:fld>
            <a:r>
              <a:rPr lang="en-US" dirty="0" smtClean="0"/>
              <a:t>/7</a:t>
            </a:r>
            <a:endParaRPr lang="en-US" dirty="0"/>
          </a:p>
        </p:txBody>
      </p:sp>
      <p:sp>
        <p:nvSpPr>
          <p:cNvPr id="2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169862" y="538132"/>
            <a:ext cx="87979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7800" indent="-177800" defTabSz="8953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latin typeface="Georgia"/>
                <a:cs typeface="Georgia"/>
              </a:rPr>
              <a:t>Class-based </a:t>
            </a:r>
            <a:r>
              <a:rPr lang="en-US" sz="2800" b="1" dirty="0" err="1" smtClean="0">
                <a:latin typeface="Georgia"/>
                <a:cs typeface="Georgia"/>
              </a:rPr>
              <a:t>SystemVerilog</a:t>
            </a:r>
            <a:r>
              <a:rPr lang="en-US" sz="2800" b="1" dirty="0" smtClean="0">
                <a:latin typeface="Georgia"/>
                <a:cs typeface="Georgia"/>
              </a:rPr>
              <a:t> VE – </a:t>
            </a:r>
            <a:r>
              <a:rPr lang="en-US" sz="2800" b="1" dirty="0" err="1" smtClean="0">
                <a:latin typeface="Georgia"/>
                <a:cs typeface="Georgia"/>
              </a:rPr>
              <a:t>HiLevel</a:t>
            </a:r>
            <a:r>
              <a:rPr lang="en-US" sz="2800" b="1" dirty="0" smtClean="0">
                <a:latin typeface="Georgia"/>
                <a:cs typeface="Georgia"/>
              </a:rPr>
              <a:t> Gen.</a:t>
            </a:r>
          </a:p>
        </p:txBody>
      </p:sp>
      <p:graphicFrame>
        <p:nvGraphicFramePr>
          <p:cNvPr id="28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304245"/>
              </p:ext>
            </p:extLst>
          </p:nvPr>
        </p:nvGraphicFramePr>
        <p:xfrm>
          <a:off x="3085400" y="1138400"/>
          <a:ext cx="3010599" cy="1588204"/>
        </p:xfrm>
        <a:graphic>
          <a:graphicData uri="http://schemas.openxmlformats.org/drawingml/2006/table">
            <a:tbl>
              <a:tblPr/>
              <a:tblGrid>
                <a:gridCol w="3010599"/>
              </a:tblGrid>
              <a:tr h="2560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Component</a:t>
                      </a: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403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instance_name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-parent : Component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#children[$] : Component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807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+new(_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instance_name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string, _parent : Component)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body()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get_name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get_parent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Component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get_hier_name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+run()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29" name="Straight Connector 28"/>
          <p:cNvCxnSpPr>
            <a:stCxn id="31" idx="0"/>
            <a:endCxn id="28" idx="2"/>
          </p:cNvCxnSpPr>
          <p:nvPr/>
        </p:nvCxnSpPr>
        <p:spPr>
          <a:xfrm flipV="1">
            <a:off x="4581520" y="2726604"/>
            <a:ext cx="9179" cy="617515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30" name="Isosceles Triangle 29"/>
          <p:cNvSpPr/>
          <p:nvPr/>
        </p:nvSpPr>
        <p:spPr>
          <a:xfrm>
            <a:off x="4519500" y="2718700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graphicFrame>
        <p:nvGraphicFramePr>
          <p:cNvPr id="31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9161453"/>
              </p:ext>
            </p:extLst>
          </p:nvPr>
        </p:nvGraphicFramePr>
        <p:xfrm>
          <a:off x="3310329" y="3344119"/>
          <a:ext cx="2542383" cy="1338314"/>
        </p:xfrm>
        <a:graphic>
          <a:graphicData uri="http://schemas.openxmlformats.org/drawingml/2006/table">
            <a:tbl>
              <a:tblPr/>
              <a:tblGrid>
                <a:gridCol w="2542383"/>
              </a:tblGrid>
              <a:tr h="1673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HiLevel_Generator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4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sink_hit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Channel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sink_trig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Channel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+template 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HiLevel_Trans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num_trans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objection_to_stop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Objection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2895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+new(_name: string,  _parent: Component)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+body()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548837"/>
              </p:ext>
            </p:extLst>
          </p:nvPr>
        </p:nvGraphicFramePr>
        <p:xfrm>
          <a:off x="6619521" y="1138401"/>
          <a:ext cx="2054579" cy="1338314"/>
        </p:xfrm>
        <a:graphic>
          <a:graphicData uri="http://schemas.openxmlformats.org/drawingml/2006/table">
            <a:tbl>
              <a:tblPr/>
              <a:tblGrid>
                <a:gridCol w="2054579"/>
              </a:tblGrid>
              <a:tr h="2242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Transaction</a:t>
                      </a: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3530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#ID 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</a:t>
                      </a:r>
                      <a:r>
                        <a:rPr kumimoji="0" lang="en-US" sz="800" b="0" i="0" u="sng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next_ID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endParaRPr kumimoji="0" lang="en-US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#owner : Component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5385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+new(owner : Component)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psprint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copy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Transaction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compare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(other : Transaction) : bit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330187"/>
              </p:ext>
            </p:extLst>
          </p:nvPr>
        </p:nvGraphicFramePr>
        <p:xfrm>
          <a:off x="6508396" y="3347522"/>
          <a:ext cx="2273654" cy="1705460"/>
        </p:xfrm>
        <a:graphic>
          <a:graphicData uri="http://schemas.openxmlformats.org/drawingml/2006/table">
            <a:tbl>
              <a:tblPr/>
              <a:tblGrid>
                <a:gridCol w="2273654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HiLevel_Trans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time_ref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</a:t>
                      </a:r>
                      <a:r>
                        <a:rPr kumimoji="0" lang="en-US" sz="800" b="0" i="0" u="sng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next_time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isTrig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bit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isTrig_choice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87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+new(owner : Component,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incr_ID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bit)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psprint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+copy() : Transaction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+compare(other : Transaction) : bit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+convert(converted 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Hit_Trans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23" name="Straight Connector 22"/>
          <p:cNvCxnSpPr>
            <a:stCxn id="21" idx="0"/>
            <a:endCxn id="24" idx="3"/>
          </p:cNvCxnSpPr>
          <p:nvPr/>
        </p:nvCxnSpPr>
        <p:spPr>
          <a:xfrm flipV="1">
            <a:off x="7645223" y="2686106"/>
            <a:ext cx="65" cy="661416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24" name="Isosceles Triangle 23"/>
          <p:cNvSpPr/>
          <p:nvPr/>
        </p:nvSpPr>
        <p:spPr>
          <a:xfrm>
            <a:off x="7573850" y="2505131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1300" y="1419225"/>
            <a:ext cx="8750300" cy="5257800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algn="ctr" defTabSz="914400">
              <a:spcBef>
                <a:spcPct val="0"/>
              </a:spcBef>
              <a:buNone/>
              <a:defRPr sz="400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algn="l"/>
            <a:r>
              <a:rPr lang="en-GB" sz="1700" b="1" spc="-50" dirty="0" err="1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HiLevel_Generator</a:t>
            </a:r>
            <a:endParaRPr lang="en-GB" sz="1700" b="1" spc="-50" dirty="0">
              <a:solidFill>
                <a:schemeClr val="tx1"/>
              </a:solidFill>
              <a:effectLst/>
              <a:latin typeface="Verdana"/>
              <a:cs typeface="Verdana"/>
            </a:endParaRPr>
          </a:p>
          <a:p>
            <a:pPr algn="l"/>
            <a:r>
              <a:rPr lang="en-GB" sz="17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abstracts </a:t>
            </a:r>
            <a:r>
              <a:rPr lang="en-GB" sz="17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high </a:t>
            </a:r>
            <a:r>
              <a:rPr lang="en-GB" sz="17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level</a:t>
            </a:r>
          </a:p>
          <a:p>
            <a:pPr algn="l"/>
            <a:r>
              <a:rPr lang="en-GB" sz="17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interaction generator</a:t>
            </a:r>
          </a:p>
          <a:p>
            <a:pPr marL="177800" indent="-177800" algn="l">
              <a:spcBef>
                <a:spcPts val="6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For </a:t>
            </a:r>
            <a:r>
              <a:rPr lang="en-GB" sz="15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each </a:t>
            </a:r>
            <a: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collision cycle</a:t>
            </a:r>
            <a:b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</a:br>
            <a: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it </a:t>
            </a:r>
            <a:r>
              <a:rPr lang="en-GB" sz="15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generates </a:t>
            </a:r>
            <a: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a</a:t>
            </a:r>
            <a:b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</a:br>
            <a:r>
              <a:rPr lang="en-GB" sz="1500" spc="-50" dirty="0" err="1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HiLevel_Trans</a:t>
            </a:r>
            <a: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 </a:t>
            </a:r>
            <a:b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</a:br>
            <a: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transaction: any number</a:t>
            </a:r>
            <a:b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</a:br>
            <a: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of transactions can be chosen</a:t>
            </a:r>
            <a:endParaRPr lang="en-GB" sz="1500" spc="-50" dirty="0">
              <a:solidFill>
                <a:schemeClr val="tx1"/>
              </a:solidFill>
              <a:effectLst/>
              <a:latin typeface="Verdana"/>
              <a:cs typeface="Verdana"/>
            </a:endParaRPr>
          </a:p>
          <a:p>
            <a:pPr marL="177800" indent="-177800" algn="l">
              <a:spcAft>
                <a:spcPts val="4200"/>
              </a:spcAft>
              <a:buFont typeface="Arial" pitchFamily="34" charset="0"/>
              <a:buChar char="•"/>
            </a:pPr>
            <a: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This </a:t>
            </a:r>
            <a:r>
              <a:rPr lang="en-GB" sz="15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information is sent to </a:t>
            </a:r>
            <a: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/>
            </a:r>
            <a:b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</a:br>
            <a: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both </a:t>
            </a:r>
            <a:r>
              <a:rPr lang="en-GB" sz="1500" spc="-50" dirty="0" err="1">
                <a:solidFill>
                  <a:schemeClr val="tx1"/>
                </a:solidFill>
                <a:effectLst/>
                <a:latin typeface="Verdana"/>
                <a:cs typeface="Verdana"/>
              </a:rPr>
              <a:t>Hit_Driver</a:t>
            </a:r>
            <a:r>
              <a:rPr lang="en-GB" sz="15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 and </a:t>
            </a:r>
            <a: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/>
            </a:r>
            <a:b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</a:br>
            <a:r>
              <a:rPr lang="en-GB" sz="1500" spc="-50" dirty="0" err="1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Trigger_Driver</a:t>
            </a:r>
            <a: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 </a:t>
            </a:r>
            <a:r>
              <a:rPr lang="en-GB" sz="15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on 2 </a:t>
            </a:r>
            <a: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/>
            </a:r>
            <a:b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</a:br>
            <a:r>
              <a:rPr lang="en-GB" sz="15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separate </a:t>
            </a:r>
            <a:r>
              <a:rPr lang="en-GB" sz="15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channels </a:t>
            </a:r>
            <a:endParaRPr lang="en-GB" sz="1800" spc="-50" dirty="0">
              <a:solidFill>
                <a:schemeClr val="tx1"/>
              </a:solidFill>
              <a:effectLst/>
              <a:latin typeface="Verdana"/>
              <a:cs typeface="Verdana"/>
            </a:endParaRPr>
          </a:p>
          <a:p>
            <a:pPr algn="l"/>
            <a:r>
              <a:rPr lang="en-US" sz="17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Data members of </a:t>
            </a:r>
            <a:r>
              <a:rPr lang="en-US" sz="1700" spc="-50" dirty="0" err="1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HiLevel_Trans</a:t>
            </a:r>
            <a:r>
              <a:rPr lang="en-US" sz="17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:</a:t>
            </a:r>
            <a:endParaRPr lang="en-US" sz="1600" spc="-50" dirty="0">
              <a:solidFill>
                <a:schemeClr val="tx1"/>
              </a:solidFill>
              <a:effectLst/>
              <a:latin typeface="Verdana"/>
              <a:cs typeface="Verdana"/>
            </a:endParaRPr>
          </a:p>
          <a:p>
            <a:pPr marL="177800" indent="-177800" algn="l">
              <a:spcBef>
                <a:spcPts val="600"/>
              </a:spcBef>
              <a:spcAft>
                <a:spcPts val="200"/>
              </a:spcAft>
              <a:buFont typeface="Arial"/>
              <a:buChar char="•"/>
            </a:pPr>
            <a:r>
              <a:rPr lang="en-US" sz="1600" spc="-50" dirty="0" err="1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time_ref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 associated 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to each 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transaction (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data type: </a:t>
            </a:r>
            <a:r>
              <a:rPr lang="en-US" sz="1600" spc="-50" dirty="0" err="1">
                <a:solidFill>
                  <a:schemeClr val="tx1"/>
                </a:solidFill>
                <a:effectLst/>
                <a:latin typeface="Verdana"/>
                <a:cs typeface="Verdana"/>
              </a:rPr>
              <a:t>int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)</a:t>
            </a:r>
          </a:p>
          <a:p>
            <a:pPr marL="177800" indent="-177800" algn="l">
              <a:spcAft>
                <a:spcPts val="1800"/>
              </a:spcAft>
              <a:buFont typeface="Arial"/>
              <a:buChar char="•"/>
            </a:pPr>
            <a:r>
              <a:rPr lang="en-US" sz="1600" spc="-50" dirty="0" err="1">
                <a:solidFill>
                  <a:schemeClr val="tx1"/>
                </a:solidFill>
                <a:effectLst/>
                <a:latin typeface="Verdana"/>
                <a:cs typeface="Verdana"/>
              </a:rPr>
              <a:t>isTrig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 (yes/no signal: do we want </a:t>
            </a:r>
            <a:r>
              <a:rPr lang="en-US" sz="1600" spc="-50" dirty="0" err="1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Trigger_Driver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 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to associate a trigger 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to current BX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?)</a:t>
            </a:r>
          </a:p>
          <a:p>
            <a:pPr algn="l"/>
            <a:r>
              <a:rPr lang="en-US" sz="1600" spc="-50" dirty="0" err="1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isTrig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 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is randomized at each collision cycle with constraints (50% yes-no probability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)</a:t>
            </a:r>
            <a:endParaRPr lang="en-US" sz="1600" spc="-50" dirty="0">
              <a:solidFill>
                <a:schemeClr val="tx1"/>
              </a:solidFill>
              <a:effectLst/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4104122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916A-99A5-4F0D-AB86-8254B4DBCB78}" type="slidenum">
              <a:rPr lang="en-US" smtClean="0"/>
              <a:pPr/>
              <a:t>23</a:t>
            </a:fld>
            <a:r>
              <a:rPr lang="en-US" dirty="0" smtClean="0"/>
              <a:t>/7</a:t>
            </a:r>
            <a:endParaRPr lang="en-US" dirty="0"/>
          </a:p>
        </p:txBody>
      </p:sp>
      <p:sp>
        <p:nvSpPr>
          <p:cNvPr id="2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169862" y="538132"/>
            <a:ext cx="87979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7800" indent="-177800" defTabSz="895350" eaLnBrk="1" hangingPunct="1">
              <a:spcBef>
                <a:spcPts val="600"/>
              </a:spcBef>
              <a:spcAft>
                <a:spcPts val="600"/>
              </a:spcAft>
            </a:pPr>
            <a:r>
              <a:rPr lang="en-US" sz="2800" b="1" dirty="0" smtClean="0">
                <a:latin typeface="Georgia"/>
                <a:cs typeface="Georgia"/>
              </a:rPr>
              <a:t>Class-based </a:t>
            </a:r>
            <a:r>
              <a:rPr lang="en-US" sz="2800" b="1" dirty="0" err="1" smtClean="0">
                <a:latin typeface="Georgia"/>
                <a:cs typeface="Georgia"/>
              </a:rPr>
              <a:t>SystemVerilog</a:t>
            </a:r>
            <a:r>
              <a:rPr lang="en-US" sz="2800" b="1" dirty="0" smtClean="0">
                <a:latin typeface="Georgia"/>
                <a:cs typeface="Georgia"/>
              </a:rPr>
              <a:t> VE – Hit Generator</a:t>
            </a:r>
          </a:p>
        </p:txBody>
      </p:sp>
      <p:cxnSp>
        <p:nvCxnSpPr>
          <p:cNvPr id="23" name="Straight Connector 22"/>
          <p:cNvCxnSpPr>
            <a:stCxn id="33" idx="0"/>
            <a:endCxn id="24" idx="3"/>
          </p:cNvCxnSpPr>
          <p:nvPr/>
        </p:nvCxnSpPr>
        <p:spPr>
          <a:xfrm flipH="1" flipV="1">
            <a:off x="7645288" y="3029006"/>
            <a:ext cx="5117" cy="399994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24" name="Isosceles Triangle 23"/>
          <p:cNvSpPr/>
          <p:nvPr/>
        </p:nvSpPr>
        <p:spPr>
          <a:xfrm>
            <a:off x="7573850" y="2848031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1300" y="1101724"/>
            <a:ext cx="8661400" cy="5375275"/>
          </a:xfrm>
          <a:prstGeom prst="rect">
            <a:avLst/>
          </a:prstGeom>
          <a:effectLst/>
        </p:spPr>
        <p:txBody>
          <a:bodyPr vert="horz" lIns="91440" tIns="45720" rIns="91440" bIns="45720" rtlCol="0" anchor="t">
            <a:noAutofit/>
          </a:bodyPr>
          <a:lstStyle>
            <a:defPPr>
              <a:defRPr lang="en-US"/>
            </a:defPPr>
            <a:lvl1pPr algn="ctr" defTabSz="914400">
              <a:spcBef>
                <a:spcPct val="0"/>
              </a:spcBef>
              <a:buNone/>
              <a:defRPr sz="4000">
                <a:solidFill>
                  <a:srgbClr val="00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 algn="l"/>
            <a:r>
              <a:rPr lang="en-US" sz="1700" b="1" spc="-50" dirty="0" err="1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Hit_Generator</a:t>
            </a:r>
            <a:r>
              <a:rPr lang="en-US" sz="17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 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takes</a:t>
            </a:r>
          </a:p>
          <a:p>
            <a:pPr algn="l"/>
            <a:r>
              <a:rPr lang="en-US" sz="1600" spc="-50" dirty="0" err="1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HiLevel_Trans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 transactions</a:t>
            </a:r>
          </a:p>
          <a:p>
            <a:pPr algn="l"/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from 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input 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channel and</a:t>
            </a:r>
          </a:p>
          <a:p>
            <a:pPr algn="l"/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translates them 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in </a:t>
            </a:r>
            <a:r>
              <a:rPr lang="en-US" sz="1600" spc="-50" dirty="0" err="1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MxN</a:t>
            </a:r>
            <a:endParaRPr lang="en-US" sz="1600" spc="-50" dirty="0" smtClean="0">
              <a:solidFill>
                <a:schemeClr val="tx1"/>
              </a:solidFill>
              <a:effectLst/>
              <a:latin typeface="Verdana"/>
              <a:cs typeface="Verdana"/>
            </a:endParaRPr>
          </a:p>
          <a:p>
            <a:pPr algn="l"/>
            <a:r>
              <a:rPr lang="en-US" sz="1600" spc="-50" dirty="0" err="1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Hit_Trans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 transactions to</a:t>
            </a:r>
          </a:p>
          <a:p>
            <a:pPr algn="l"/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be sent through </a:t>
            </a:r>
            <a:r>
              <a:rPr lang="en-US" sz="1600" spc="-50" dirty="0" err="1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MxN</a:t>
            </a:r>
            <a:endParaRPr lang="en-US" sz="1600" spc="-50" dirty="0" smtClean="0">
              <a:solidFill>
                <a:schemeClr val="tx1"/>
              </a:solidFill>
              <a:effectLst/>
              <a:latin typeface="Verdana"/>
              <a:cs typeface="Verdana"/>
            </a:endParaRPr>
          </a:p>
          <a:p>
            <a:pPr algn="l"/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channels to 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the same 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number</a:t>
            </a:r>
          </a:p>
          <a:p>
            <a:pPr algn="l">
              <a:spcAft>
                <a:spcPts val="1800"/>
              </a:spcAft>
            </a:pP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of </a:t>
            </a:r>
            <a:r>
              <a:rPr lang="en-US" sz="1600" spc="-50" dirty="0" err="1">
                <a:solidFill>
                  <a:schemeClr val="tx1"/>
                </a:solidFill>
                <a:effectLst/>
                <a:latin typeface="Verdana"/>
                <a:cs typeface="Verdana"/>
              </a:rPr>
              <a:t>Hit_Drivers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 </a:t>
            </a:r>
            <a:endParaRPr lang="en-US" sz="1600" spc="-50" dirty="0" smtClean="0">
              <a:solidFill>
                <a:schemeClr val="tx1"/>
              </a:solidFill>
              <a:effectLst/>
              <a:latin typeface="Verdana"/>
              <a:cs typeface="Verdana"/>
            </a:endParaRPr>
          </a:p>
          <a:p>
            <a:pPr algn="l"/>
            <a:r>
              <a:rPr lang="en-US" sz="1700" b="1" spc="-50" dirty="0" err="1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Hit_Trans</a:t>
            </a:r>
            <a:r>
              <a:rPr lang="en-US" sz="17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 </a:t>
            </a:r>
            <a:r>
              <a:rPr lang="en-US" sz="17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adds</a:t>
            </a:r>
            <a:endParaRPr lang="en-US" sz="1700" spc="-50" dirty="0">
              <a:solidFill>
                <a:schemeClr val="tx1"/>
              </a:solidFill>
              <a:effectLst/>
              <a:latin typeface="Verdana"/>
              <a:cs typeface="Verdana"/>
            </a:endParaRPr>
          </a:p>
          <a:p>
            <a:pPr marL="177800" indent="-177800" algn="l">
              <a:spcAft>
                <a:spcPts val="200"/>
              </a:spcAft>
              <a:buFont typeface="Arial"/>
              <a:buChar char="•"/>
            </a:pP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2 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position indexes 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according</a:t>
            </a:r>
            <a:b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</a:b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to destination </a:t>
            </a:r>
            <a:r>
              <a:rPr lang="en-US" sz="1600" spc="-50" dirty="0" err="1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Hit_Driver’s</a:t>
            </a:r>
            <a:endParaRPr lang="en-US" sz="1600" spc="-50" dirty="0">
              <a:solidFill>
                <a:schemeClr val="tx1"/>
              </a:solidFill>
              <a:effectLst/>
              <a:latin typeface="Verdana"/>
              <a:cs typeface="Verdana"/>
            </a:endParaRPr>
          </a:p>
          <a:p>
            <a:pPr marL="177800" indent="-177800" algn="l">
              <a:spcAft>
                <a:spcPts val="200"/>
              </a:spcAft>
              <a:buFont typeface="Arial"/>
              <a:buChar char="•"/>
            </a:pPr>
            <a:r>
              <a:rPr lang="en-US" sz="1600" spc="-50" dirty="0" err="1">
                <a:solidFill>
                  <a:schemeClr val="tx1"/>
                </a:solidFill>
                <a:effectLst/>
                <a:latin typeface="Verdana"/>
                <a:cs typeface="Verdana"/>
              </a:rPr>
              <a:t>isHit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 (yes/no signal: do 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we</a:t>
            </a:r>
            <a:b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</a:b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want 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that pixel to be 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hit</a:t>
            </a:r>
            <a:b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</a:b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during 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the current BX)?</a:t>
            </a:r>
          </a:p>
          <a:p>
            <a:pPr marL="177800" indent="-177800" algn="l">
              <a:spcAft>
                <a:spcPts val="200"/>
              </a:spcAft>
              <a:buFont typeface="Arial"/>
              <a:buChar char="•"/>
            </a:pP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Hit amplitude </a:t>
            </a:r>
          </a:p>
          <a:p>
            <a:pPr marL="177800" indent="-177800" algn="l">
              <a:spcAft>
                <a:spcPts val="1800"/>
              </a:spcAft>
              <a:buFont typeface="Arial"/>
              <a:buChar char="•"/>
            </a:pPr>
            <a:r>
              <a:rPr lang="en-US" sz="1600" spc="-50" dirty="0" err="1">
                <a:solidFill>
                  <a:schemeClr val="tx1"/>
                </a:solidFill>
                <a:effectLst/>
                <a:latin typeface="Verdana"/>
                <a:cs typeface="Verdana"/>
              </a:rPr>
              <a:t>Hit_delay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 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(</a:t>
            </a:r>
            <a:r>
              <a:rPr lang="en-US" sz="1600" i="1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FURTHER STUDY NEEDED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) 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to add a </a:t>
            </a: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delay to the</a:t>
            </a:r>
            <a:b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</a:br>
            <a:r>
              <a:rPr lang="en-US" sz="16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hit generation (</a:t>
            </a:r>
            <a:r>
              <a:rPr lang="en-US" sz="16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could be randomized in a configurable range)</a:t>
            </a:r>
          </a:p>
          <a:p>
            <a:pPr algn="l"/>
            <a:r>
              <a:rPr lang="en-US" sz="17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So </a:t>
            </a:r>
            <a:r>
              <a:rPr lang="en-US" sz="17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far, amplitude, </a:t>
            </a:r>
            <a:r>
              <a:rPr lang="en-US" sz="1700" spc="-50" dirty="0" err="1">
                <a:solidFill>
                  <a:schemeClr val="tx1"/>
                </a:solidFill>
                <a:effectLst/>
                <a:latin typeface="Verdana"/>
                <a:cs typeface="Verdana"/>
              </a:rPr>
              <a:t>isHit</a:t>
            </a:r>
            <a:r>
              <a:rPr lang="en-US" sz="17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 are randomized at each collision cycle for each channel with constraints (amplitude in a </a:t>
            </a:r>
            <a:r>
              <a:rPr lang="en-US" sz="1700" spc="-50" dirty="0" smtClean="0">
                <a:solidFill>
                  <a:schemeClr val="tx1"/>
                </a:solidFill>
                <a:effectLst/>
                <a:latin typeface="Verdana"/>
                <a:cs typeface="Verdana"/>
              </a:rPr>
              <a:t>given </a:t>
            </a:r>
            <a:r>
              <a:rPr lang="en-US" sz="17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range, </a:t>
            </a:r>
            <a:r>
              <a:rPr lang="en-US" sz="1700" spc="-50" dirty="0" err="1">
                <a:solidFill>
                  <a:schemeClr val="tx1"/>
                </a:solidFill>
                <a:effectLst/>
                <a:latin typeface="Verdana"/>
                <a:cs typeface="Verdana"/>
              </a:rPr>
              <a:t>isHit</a:t>
            </a:r>
            <a:r>
              <a:rPr lang="en-US" sz="1700" spc="-50" dirty="0">
                <a:solidFill>
                  <a:schemeClr val="tx1"/>
                </a:solidFill>
                <a:effectLst/>
                <a:latin typeface="Verdana"/>
                <a:cs typeface="Verdana"/>
              </a:rPr>
              <a:t> with 50% yes-no probability)</a:t>
            </a:r>
          </a:p>
        </p:txBody>
      </p:sp>
      <p:graphicFrame>
        <p:nvGraphicFramePr>
          <p:cNvPr id="18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5484500"/>
              </p:ext>
            </p:extLst>
          </p:nvPr>
        </p:nvGraphicFramePr>
        <p:xfrm>
          <a:off x="3275901" y="1138400"/>
          <a:ext cx="3036000" cy="1588204"/>
        </p:xfrm>
        <a:graphic>
          <a:graphicData uri="http://schemas.openxmlformats.org/drawingml/2006/table">
            <a:tbl>
              <a:tblPr/>
              <a:tblGrid>
                <a:gridCol w="3036000"/>
              </a:tblGrid>
              <a:tr h="2560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Component</a:t>
                      </a: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403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instance_name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-parent : Component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#children[$] : Component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807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+new(_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instance_name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string, _parent : Component)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body()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get_name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get_parent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Component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get_hier_name</a:t>
                      </a: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+run()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cxnSp>
        <p:nvCxnSpPr>
          <p:cNvPr id="19" name="Straight Connector 18"/>
          <p:cNvCxnSpPr>
            <a:stCxn id="27" idx="0"/>
            <a:endCxn id="18" idx="2"/>
          </p:cNvCxnSpPr>
          <p:nvPr/>
        </p:nvCxnSpPr>
        <p:spPr>
          <a:xfrm flipV="1">
            <a:off x="4784724" y="2726604"/>
            <a:ext cx="9177" cy="702396"/>
          </a:xfrm>
          <a:prstGeom prst="line">
            <a:avLst/>
          </a:prstGeom>
          <a:noFill/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25" name="Isosceles Triangle 24"/>
          <p:cNvSpPr/>
          <p:nvPr/>
        </p:nvSpPr>
        <p:spPr>
          <a:xfrm>
            <a:off x="4722700" y="2718700"/>
            <a:ext cx="142875" cy="180975"/>
          </a:xfrm>
          <a:prstGeom prst="triangle">
            <a:avLst/>
          </a:prstGeom>
          <a:solidFill>
            <a:sysClr val="window" lastClr="FFFFFF"/>
          </a:solidFill>
          <a:ln w="19050" cap="flat" cmpd="sng" algn="ctr">
            <a:solidFill>
              <a:srgbClr val="1F497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7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508521"/>
              </p:ext>
            </p:extLst>
          </p:nvPr>
        </p:nvGraphicFramePr>
        <p:xfrm>
          <a:off x="3513533" y="3429000"/>
          <a:ext cx="2542383" cy="1382579"/>
        </p:xfrm>
        <a:graphic>
          <a:graphicData uri="http://schemas.openxmlformats.org/drawingml/2006/table">
            <a:tbl>
              <a:tblPr/>
              <a:tblGrid>
                <a:gridCol w="2542383"/>
              </a:tblGrid>
              <a:tr h="1673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Hit_Generator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4088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sink_drv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Channel_ar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+source : Channel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+template 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Hit_Trans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num_trans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objection_to_stop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Objection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752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+new(_name: string,  _parent: Component)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+body()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3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715721"/>
              </p:ext>
            </p:extLst>
          </p:nvPr>
        </p:nvGraphicFramePr>
        <p:xfrm>
          <a:off x="6629046" y="3429000"/>
          <a:ext cx="2042718" cy="2236197"/>
        </p:xfrm>
        <a:graphic>
          <a:graphicData uri="http://schemas.openxmlformats.org/drawingml/2006/table">
            <a:tbl>
              <a:tblPr/>
              <a:tblGrid>
                <a:gridCol w="2042718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Hit_Trans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isHit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bit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+amplitude 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real_rand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</a:t>
                      </a:r>
                      <a:r>
                        <a:rPr kumimoji="0" lang="en-US" sz="800" b="0" i="0" u="sng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next_row_ID</a:t>
                      </a:r>
                      <a:endParaRPr kumimoji="0" lang="en-US" sz="800" b="0" i="0" u="sng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</a:t>
                      </a:r>
                      <a:r>
                        <a:rPr kumimoji="0" lang="en-US" sz="800" b="0" i="0" u="sng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curr_row_ID</a:t>
                      </a:r>
                      <a:endParaRPr kumimoji="0" lang="en-US" sz="800" b="0" i="0" u="sng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row_ID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</a:t>
                      </a:r>
                      <a:r>
                        <a:rPr kumimoji="0" lang="en-US" sz="800" b="0" i="0" u="sng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next_col_ID</a:t>
                      </a:r>
                      <a:endParaRPr kumimoji="0" lang="en-US" sz="800" b="0" i="0" u="sng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col_ID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isHit_choice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delay_value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87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+new(owner : Component,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incr_ID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bit,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fst_pix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bit)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psprint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+copy() : Transaction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+compare(other : Transaction) : bit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99321"/>
              </p:ext>
            </p:extLst>
          </p:nvPr>
        </p:nvGraphicFramePr>
        <p:xfrm>
          <a:off x="6482996" y="1137722"/>
          <a:ext cx="2273654" cy="1705460"/>
        </p:xfrm>
        <a:graphic>
          <a:graphicData uri="http://schemas.openxmlformats.org/drawingml/2006/table">
            <a:tbl>
              <a:tblPr/>
              <a:tblGrid>
                <a:gridCol w="2273654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HiLevel_Trans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time_ref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</a:t>
                      </a:r>
                      <a:r>
                        <a:rPr kumimoji="0" lang="en-US" sz="800" b="0" i="0" u="sng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next_time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int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isTrig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bit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isTrig_choice</a:t>
                      </a:r>
                      <a:endParaRPr kumimoji="0" lang="en-US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87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  <a:defRPr/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+new(owner : Component,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incr_ID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bit)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psprint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+copy() : Transaction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+compare(other : Transaction) : bit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+convert(converted : </a:t>
                      </a:r>
                      <a:r>
                        <a:rPr kumimoji="0" lang="en-US" sz="8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Hit_Trans</a:t>
                      </a:r>
                      <a:r>
                        <a:rPr kumimoji="0" lang="en-US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83624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916A-99A5-4F0D-AB86-8254B4DBCB78}" type="slidenum">
              <a:rPr lang="en-US" smtClean="0"/>
              <a:pPr/>
              <a:t>24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2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  <a:endParaRPr lang="en-US" sz="1300" i="1" dirty="0">
              <a:solidFill>
                <a:schemeClr val="bg2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74650" y="198438"/>
            <a:ext cx="44351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Further study on simulation performance (I)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6612" y="796897"/>
            <a:ext cx="8053187" cy="4462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pc="-50" dirty="0" smtClean="0">
                <a:latin typeface="Verdana"/>
                <a:cs typeface="Verdana"/>
              </a:rPr>
              <a:t>Simulation performance is </a:t>
            </a:r>
            <a:r>
              <a:rPr lang="en-US" spc="-50" dirty="0">
                <a:latin typeface="Verdana"/>
                <a:cs typeface="Verdana"/>
              </a:rPr>
              <a:t>one of the main </a:t>
            </a:r>
            <a:r>
              <a:rPr lang="en-US" spc="-50" dirty="0" smtClean="0">
                <a:latin typeface="Verdana"/>
                <a:cs typeface="Verdana"/>
              </a:rPr>
              <a:t>issues of the framework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pc="-50" dirty="0" smtClean="0">
                <a:latin typeface="Verdana"/>
                <a:cs typeface="Verdana"/>
              </a:rPr>
              <a:t>A study has been carried </a:t>
            </a:r>
            <a:r>
              <a:rPr lang="en-US" spc="-50" dirty="0">
                <a:latin typeface="Verdana"/>
                <a:cs typeface="Verdana"/>
              </a:rPr>
              <a:t>out in order to compare different simulators that are a reasonable </a:t>
            </a:r>
            <a:r>
              <a:rPr lang="en-US" spc="-50" dirty="0" smtClean="0">
                <a:latin typeface="Verdana"/>
                <a:cs typeface="Verdana"/>
              </a:rPr>
              <a:t>option:</a:t>
            </a:r>
          </a:p>
          <a:p>
            <a:pPr marL="742950" lvl="1" indent="-285750">
              <a:spcAft>
                <a:spcPts val="600"/>
              </a:spcAft>
              <a:buFont typeface="Verdana" panose="020B0604030504040204" pitchFamily="34" charset="0"/>
              <a:buChar char="−"/>
            </a:pPr>
            <a:r>
              <a:rPr lang="en-US" spc="-50" dirty="0" smtClean="0">
                <a:latin typeface="Verdana"/>
                <a:cs typeface="Verdana"/>
              </a:rPr>
              <a:t>Vendor A</a:t>
            </a:r>
          </a:p>
          <a:p>
            <a:pPr marL="742950" lvl="1" indent="-285750">
              <a:spcAft>
                <a:spcPts val="600"/>
              </a:spcAft>
              <a:buFont typeface="Verdana" panose="020B0604030504040204" pitchFamily="34" charset="0"/>
              <a:buChar char="−"/>
            </a:pPr>
            <a:r>
              <a:rPr lang="en-US" spc="-50" dirty="0" smtClean="0">
                <a:latin typeface="Verdana"/>
                <a:cs typeface="Verdana"/>
              </a:rPr>
              <a:t>Vendor B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pc="-50" dirty="0" smtClean="0">
                <a:latin typeface="Verdana"/>
                <a:cs typeface="Verdana"/>
              </a:rPr>
              <a:t>In order to obtain meaningful results, a fully developed and specific OVM-Verification </a:t>
            </a:r>
            <a:r>
              <a:rPr lang="en-US" spc="-50" dirty="0">
                <a:latin typeface="Verdana"/>
                <a:cs typeface="Verdana"/>
              </a:rPr>
              <a:t>E</a:t>
            </a:r>
            <a:r>
              <a:rPr lang="en-US" spc="-50" dirty="0" smtClean="0">
                <a:latin typeface="Verdana"/>
                <a:cs typeface="Verdana"/>
              </a:rPr>
              <a:t>nvironment </a:t>
            </a:r>
            <a:r>
              <a:rPr lang="en-US" spc="-50" dirty="0">
                <a:latin typeface="Verdana"/>
                <a:cs typeface="Verdana"/>
              </a:rPr>
              <a:t>and </a:t>
            </a:r>
            <a:r>
              <a:rPr lang="en-US" spc="-50" dirty="0" smtClean="0">
                <a:latin typeface="Verdana"/>
                <a:cs typeface="Verdana"/>
              </a:rPr>
              <a:t>Pixel Chip has been used (</a:t>
            </a:r>
            <a:r>
              <a:rPr lang="en-US" b="1" spc="-50" dirty="0" smtClean="0">
                <a:latin typeface="Verdana"/>
                <a:cs typeface="Verdana"/>
              </a:rPr>
              <a:t>FEI4_B provided by ATLAS</a:t>
            </a:r>
            <a:r>
              <a:rPr lang="en-US" spc="-50" dirty="0" smtClean="0">
                <a:latin typeface="Verdana"/>
                <a:cs typeface="Verdana"/>
              </a:rPr>
              <a:t>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pc="-50" dirty="0" smtClean="0">
                <a:latin typeface="Verdana"/>
                <a:cs typeface="Verdana"/>
              </a:rPr>
              <a:t>Both gate level and RTL model have been used for the DUT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pc="-50" dirty="0" smtClean="0">
                <a:latin typeface="Verdana"/>
                <a:cs typeface="Verdana"/>
              </a:rPr>
              <a:t>Different philosophy between tools when dealing with optimization:</a:t>
            </a:r>
          </a:p>
          <a:p>
            <a:pPr marL="742950" lvl="1" indent="-285750">
              <a:spcAft>
                <a:spcPts val="600"/>
              </a:spcAft>
              <a:buFont typeface="Verdana" panose="020B0604030504040204" pitchFamily="34" charset="0"/>
              <a:buChar char="−"/>
            </a:pPr>
            <a:r>
              <a:rPr lang="en-US" sz="1600" b="1" spc="-50" dirty="0" smtClean="0">
                <a:latin typeface="Verdana"/>
                <a:cs typeface="Verdana"/>
              </a:rPr>
              <a:t>Vendor A</a:t>
            </a:r>
            <a:r>
              <a:rPr lang="en-US" sz="1600" spc="-50" dirty="0" smtClean="0">
                <a:latin typeface="Verdana"/>
                <a:cs typeface="Verdana"/>
              </a:rPr>
              <a:t>: </a:t>
            </a:r>
            <a:r>
              <a:rPr lang="en-US" sz="1600" spc="-50" dirty="0">
                <a:latin typeface="Verdana"/>
                <a:cs typeface="Verdana"/>
              </a:rPr>
              <a:t>Optimization options have to be indicated in the simulation command, otherwise no optimization is performed</a:t>
            </a:r>
            <a:endParaRPr lang="en-US" sz="1600" spc="-50" dirty="0" smtClean="0">
              <a:latin typeface="Verdana"/>
              <a:cs typeface="Verdana"/>
            </a:endParaRPr>
          </a:p>
          <a:p>
            <a:pPr marL="742950" lvl="1" indent="-285750">
              <a:spcAft>
                <a:spcPts val="600"/>
              </a:spcAft>
              <a:buFont typeface="Verdana" panose="020B0604030504040204" pitchFamily="34" charset="0"/>
              <a:buChar char="−"/>
            </a:pPr>
            <a:r>
              <a:rPr lang="en-US" sz="1600" b="1" spc="-50" dirty="0" smtClean="0">
                <a:latin typeface="Verdana"/>
                <a:cs typeface="Verdana"/>
              </a:rPr>
              <a:t>Vendor B</a:t>
            </a:r>
            <a:r>
              <a:rPr lang="en-US" sz="1600" spc="-50" dirty="0" smtClean="0">
                <a:latin typeface="Verdana"/>
                <a:cs typeface="Verdana"/>
              </a:rPr>
              <a:t>: if </a:t>
            </a:r>
            <a:r>
              <a:rPr lang="en-US" sz="1600" spc="-50" dirty="0">
                <a:latin typeface="Verdana"/>
                <a:cs typeface="Verdana"/>
              </a:rPr>
              <a:t>not differently specified, optimization is automatically performed (and access to </a:t>
            </a:r>
            <a:r>
              <a:rPr lang="en-US" sz="1600" spc="-50" dirty="0" smtClean="0">
                <a:latin typeface="Verdana"/>
                <a:cs typeface="Verdana"/>
              </a:rPr>
              <a:t>the design is </a:t>
            </a:r>
            <a:r>
              <a:rPr lang="en-US" sz="1600" spc="-50" dirty="0">
                <a:latin typeface="Verdana"/>
                <a:cs typeface="Verdana"/>
              </a:rPr>
              <a:t>restricted</a:t>
            </a:r>
            <a:r>
              <a:rPr lang="en-US" sz="1600" spc="-50" dirty="0" smtClean="0">
                <a:latin typeface="Verdana"/>
                <a:cs typeface="Verdana"/>
              </a:rPr>
              <a:t>)</a:t>
            </a:r>
            <a:endParaRPr lang="en-US" sz="1600" spc="-5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0458743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916A-99A5-4F0D-AB86-8254B4DBCB78}" type="slidenum">
              <a:rPr lang="en-US" smtClean="0"/>
              <a:pPr/>
              <a:t>25</a:t>
            </a:fld>
            <a:r>
              <a:rPr lang="en-US" dirty="0" smtClean="0"/>
              <a:t>/14</a:t>
            </a:r>
            <a:endParaRPr lang="en-US" dirty="0"/>
          </a:p>
        </p:txBody>
      </p:sp>
      <p:sp>
        <p:nvSpPr>
          <p:cNvPr id="2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  <a:endParaRPr lang="en-US" sz="1300" i="1" dirty="0">
              <a:solidFill>
                <a:schemeClr val="bg2">
                  <a:lumMod val="75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374650" y="198438"/>
            <a:ext cx="451606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Further study on simulation performance (II)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9937" y="825482"/>
            <a:ext cx="8234163" cy="5755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pc="-50" dirty="0">
                <a:latin typeface="Verdana"/>
                <a:cs typeface="Verdana"/>
              </a:rPr>
              <a:t>The comparison has been done on the time spent by the simulator in: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spc="-50" dirty="0">
                <a:latin typeface="Verdana"/>
                <a:cs typeface="Verdana"/>
              </a:rPr>
              <a:t>Compilation of libraries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spc="-50" dirty="0">
                <a:latin typeface="Verdana"/>
                <a:cs typeface="Verdana"/>
              </a:rPr>
              <a:t>Elaboration of the design hierarchy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r>
              <a:rPr lang="en-US" spc="-50" dirty="0">
                <a:latin typeface="Verdana"/>
                <a:cs typeface="Verdana"/>
              </a:rPr>
              <a:t>Actual Simulation </a:t>
            </a:r>
            <a:endParaRPr lang="en-US" spc="-50" dirty="0" smtClean="0">
              <a:latin typeface="Verdana"/>
              <a:cs typeface="Verdana"/>
            </a:endParaRPr>
          </a:p>
          <a:p>
            <a:pPr marL="342900" indent="-342900">
              <a:spcBef>
                <a:spcPts val="30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pc="-50" dirty="0" smtClean="0">
                <a:latin typeface="Verdana"/>
                <a:cs typeface="Verdana"/>
              </a:rPr>
              <a:t>The two tools have shown that compilation of libraries is not a bottleneck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pc="-50" dirty="0" smtClean="0">
                <a:latin typeface="Verdana"/>
                <a:cs typeface="Verdana"/>
              </a:rPr>
              <a:t>An important difference has instead been observed in terms of elaboration time:</a:t>
            </a:r>
          </a:p>
          <a:p>
            <a:pPr marL="800100" lvl="1" indent="-342900">
              <a:spcAft>
                <a:spcPts val="600"/>
              </a:spcAft>
              <a:buFont typeface="Verdana" panose="020B0604030504040204" pitchFamily="34" charset="0"/>
              <a:buChar char="−"/>
            </a:pPr>
            <a:r>
              <a:rPr lang="en-US" sz="1600" spc="-50" dirty="0" smtClean="0">
                <a:latin typeface="Verdana"/>
                <a:cs typeface="Verdana"/>
              </a:rPr>
              <a:t>Vendor A: much faster</a:t>
            </a:r>
          </a:p>
          <a:p>
            <a:pPr marL="800100" lvl="1" indent="-342900">
              <a:spcAft>
                <a:spcPts val="600"/>
              </a:spcAft>
              <a:buFont typeface="Verdana" panose="020B0604030504040204" pitchFamily="34" charset="0"/>
              <a:buChar char="−"/>
            </a:pPr>
            <a:r>
              <a:rPr lang="en-US" sz="1600" spc="-50" dirty="0">
                <a:latin typeface="Verdana"/>
                <a:cs typeface="Verdana"/>
              </a:rPr>
              <a:t>Vendor </a:t>
            </a:r>
            <a:r>
              <a:rPr lang="en-US" sz="1600" spc="-50" dirty="0" smtClean="0">
                <a:latin typeface="Verdana"/>
                <a:cs typeface="Verdana"/>
              </a:rPr>
              <a:t>B: an </a:t>
            </a:r>
            <a:r>
              <a:rPr lang="en-US" sz="1600" spc="-50" dirty="0">
                <a:latin typeface="Verdana"/>
                <a:cs typeface="Verdana"/>
              </a:rPr>
              <a:t>approach that separates the elaboration of the DUT </a:t>
            </a:r>
            <a:r>
              <a:rPr lang="en-US" sz="1600" spc="-50" dirty="0" smtClean="0">
                <a:latin typeface="Verdana"/>
                <a:cs typeface="Verdana"/>
              </a:rPr>
              <a:t>and of the Verification </a:t>
            </a:r>
            <a:r>
              <a:rPr lang="en-US" sz="1600" spc="-50" dirty="0">
                <a:latin typeface="Verdana"/>
                <a:cs typeface="Verdana"/>
              </a:rPr>
              <a:t>Environment can be used </a:t>
            </a:r>
            <a:r>
              <a:rPr lang="en-US" sz="1600" spc="-50" dirty="0" smtClean="0">
                <a:latin typeface="Verdana"/>
                <a:cs typeface="Verdana"/>
              </a:rPr>
              <a:t>to overcome this bottleneck (when dealing with verification)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pc="-50" dirty="0" smtClean="0">
                <a:latin typeface="Verdana"/>
                <a:cs typeface="Verdana"/>
              </a:rPr>
              <a:t>Remarkable difference observed in terms of simulation time:</a:t>
            </a:r>
          </a:p>
          <a:p>
            <a:pPr marL="800100" lvl="1" indent="-342900">
              <a:spcAft>
                <a:spcPts val="600"/>
              </a:spcAft>
              <a:buFont typeface="Verdana" panose="020B0604030504040204" pitchFamily="34" charset="0"/>
              <a:buChar char="−"/>
            </a:pPr>
            <a:r>
              <a:rPr lang="en-US" sz="1600" spc="-50" dirty="0" smtClean="0">
                <a:latin typeface="Verdana"/>
                <a:cs typeface="Verdana"/>
              </a:rPr>
              <a:t>Vendor B: simulations are </a:t>
            </a:r>
            <a:r>
              <a:rPr lang="en-US" sz="1600" spc="-50" dirty="0" smtClean="0">
                <a:latin typeface="Verdana"/>
                <a:cs typeface="Verdana"/>
              </a:rPr>
              <a:t>3-6</a:t>
            </a:r>
            <a:r>
              <a:rPr lang="en-US" sz="1600" spc="-50" dirty="0" smtClean="0">
                <a:latin typeface="Verdana"/>
                <a:cs typeface="Verdana"/>
              </a:rPr>
              <a:t>X faster</a:t>
            </a:r>
            <a:endParaRPr lang="en-US" spc="-50" dirty="0" smtClean="0">
              <a:latin typeface="Verdana"/>
              <a:cs typeface="Verdana"/>
            </a:endParaRPr>
          </a:p>
          <a:p>
            <a:pPr marL="800100" lvl="1" indent="-342900">
              <a:spcAft>
                <a:spcPts val="600"/>
              </a:spcAft>
              <a:buFont typeface="+mj-lt"/>
              <a:buAutoNum type="arabicPeriod"/>
            </a:pPr>
            <a:endParaRPr lang="en-US" spc="-50" dirty="0" smtClean="0">
              <a:latin typeface="Verdana"/>
              <a:cs typeface="Verdana"/>
            </a:endParaRP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pc="-50" dirty="0" smtClean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6564940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70625"/>
            <a:ext cx="2133600" cy="476250"/>
          </a:xfrm>
        </p:spPr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4713" y="857222"/>
            <a:ext cx="8053187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400"/>
              </a:spcAft>
            </a:pPr>
            <a:r>
              <a:rPr lang="en-US" sz="2000" b="1" spc="-30" dirty="0">
                <a:latin typeface="Verdana"/>
                <a:cs typeface="Verdana"/>
              </a:rPr>
              <a:t>RD53 </a:t>
            </a:r>
            <a:r>
              <a:rPr lang="en-US" sz="2000" b="1" spc="-30" dirty="0" smtClean="0">
                <a:latin typeface="Verdana"/>
                <a:cs typeface="Verdana"/>
              </a:rPr>
              <a:t>Collaboration</a:t>
            </a:r>
            <a:r>
              <a:rPr lang="en-US" sz="2400" spc="-30" dirty="0" smtClean="0">
                <a:latin typeface="Verdana"/>
                <a:cs typeface="Verdana"/>
              </a:rPr>
              <a:t> </a:t>
            </a:r>
            <a:r>
              <a:rPr lang="en-US" spc="-30" dirty="0" smtClean="0">
                <a:latin typeface="Verdana"/>
                <a:cs typeface="Verdana"/>
              </a:rPr>
              <a:t>(CMS/ATLAS)</a:t>
            </a:r>
            <a:endParaRPr lang="en-US" b="1" spc="-3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>
              <a:spcBef>
                <a:spcPts val="0"/>
              </a:spcBef>
              <a:spcAft>
                <a:spcPts val="2400"/>
              </a:spcAft>
            </a:pPr>
            <a:r>
              <a:rPr lang="en-US" i="1" spc="-30" dirty="0" smtClean="0">
                <a:latin typeface="Verdana"/>
                <a:cs typeface="Verdana"/>
              </a:rPr>
              <a:t>Development of pixel readout integrated circuits for extreme rate and radiation</a:t>
            </a:r>
            <a:endParaRPr lang="en-US" spc="-50" dirty="0" smtClean="0">
              <a:latin typeface="Verdana"/>
              <a:cs typeface="Verdana"/>
            </a:endParaRPr>
          </a:p>
          <a:p>
            <a:pPr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</a:pPr>
            <a:r>
              <a:rPr lang="en-US" spc="-50" dirty="0">
                <a:latin typeface="Verdana"/>
                <a:cs typeface="Verdana"/>
              </a:rPr>
              <a:t>ATLAS and CMS </a:t>
            </a:r>
            <a:r>
              <a:rPr lang="en-US" b="1" spc="-50" dirty="0">
                <a:latin typeface="Verdana"/>
                <a:cs typeface="Verdana"/>
              </a:rPr>
              <a:t>phase 2</a:t>
            </a:r>
            <a:r>
              <a:rPr lang="en-US" spc="-50" dirty="0">
                <a:latin typeface="Verdana"/>
                <a:cs typeface="Verdana"/>
              </a:rPr>
              <a:t> pixel upgrades </a:t>
            </a:r>
            <a:r>
              <a:rPr lang="en-US" spc="-50" dirty="0" smtClean="0">
                <a:latin typeface="Verdana"/>
                <a:cs typeface="Verdana"/>
              </a:rPr>
              <a:t>(~2020)</a:t>
            </a:r>
          </a:p>
          <a:p>
            <a:pPr marL="463550" indent="-285750">
              <a:spcBef>
                <a:spcPts val="0"/>
              </a:spcBef>
              <a:spcAft>
                <a:spcPts val="2400"/>
              </a:spcAft>
              <a:buClr>
                <a:schemeClr val="tx1"/>
              </a:buClr>
              <a:buFont typeface="Wingdings" charset="0"/>
              <a:buChar char="à"/>
            </a:pPr>
            <a:r>
              <a:rPr lang="en-US" spc="-50" dirty="0" smtClean="0">
                <a:latin typeface="Verdana"/>
                <a:cs typeface="Verdana"/>
                <a:sym typeface="Wingdings"/>
              </a:rPr>
              <a:t>Peak luminosity 1</a:t>
            </a:r>
            <a:r>
              <a:rPr lang="en-US" spc="-50" dirty="0">
                <a:latin typeface="Verdana"/>
                <a:cs typeface="Verdana"/>
                <a:sym typeface="Wingdings"/>
              </a:rPr>
              <a:t>-</a:t>
            </a:r>
            <a:r>
              <a:rPr lang="en-US" spc="-50" dirty="0" smtClean="0">
                <a:latin typeface="Verdana"/>
                <a:cs typeface="Verdana"/>
                <a:sym typeface="Wingdings"/>
              </a:rPr>
              <a:t>2×10</a:t>
            </a:r>
            <a:r>
              <a:rPr lang="en-US" spc="-50" baseline="30000" dirty="0" smtClean="0">
                <a:latin typeface="Verdana"/>
                <a:cs typeface="Verdana"/>
                <a:sym typeface="Wingdings"/>
              </a:rPr>
              <a:t>34</a:t>
            </a:r>
            <a:r>
              <a:rPr lang="en-US" spc="-50" dirty="0">
                <a:latin typeface="Verdana"/>
                <a:cs typeface="Verdana"/>
                <a:sym typeface="Wingdings"/>
              </a:rPr>
              <a:t> cm</a:t>
            </a:r>
            <a:r>
              <a:rPr lang="en-US" spc="-50" baseline="30000" dirty="0">
                <a:latin typeface="Verdana"/>
                <a:cs typeface="Verdana"/>
                <a:sym typeface="Wingdings"/>
              </a:rPr>
              <a:t>-2</a:t>
            </a:r>
            <a:r>
              <a:rPr lang="en-US" spc="-50" dirty="0">
                <a:latin typeface="Verdana"/>
                <a:cs typeface="Verdana"/>
                <a:sym typeface="Wingdings"/>
              </a:rPr>
              <a:t> s</a:t>
            </a:r>
            <a:r>
              <a:rPr lang="en-US" spc="-50" baseline="30000" dirty="0" smtClean="0">
                <a:latin typeface="Verdana"/>
                <a:cs typeface="Verdana"/>
                <a:sym typeface="Wingdings"/>
              </a:rPr>
              <a:t>-1</a:t>
            </a:r>
            <a:endParaRPr lang="en-US" spc="-50" baseline="30000" dirty="0">
              <a:latin typeface="Verdana"/>
              <a:cs typeface="Verdana"/>
              <a:sym typeface="Wingdings"/>
            </a:endParaRPr>
          </a:p>
          <a:p>
            <a:pPr>
              <a:spcAft>
                <a:spcPts val="400"/>
              </a:spcAft>
            </a:pPr>
            <a:r>
              <a:rPr lang="en-US" i="1" spc="-50" dirty="0" smtClean="0">
                <a:latin typeface="Verdana"/>
                <a:cs typeface="Verdana"/>
                <a:sym typeface="Wingdings"/>
              </a:rPr>
              <a:t>Critic</a:t>
            </a:r>
            <a:r>
              <a:rPr lang="en-US" i="1" spc="-50" dirty="0">
                <a:latin typeface="Verdana"/>
                <a:cs typeface="Verdana"/>
              </a:rPr>
              <a:t>al challenges on IC design</a:t>
            </a:r>
          </a:p>
          <a:p>
            <a:pPr marL="177800" indent="-1778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/>
              <a:buChar char="•"/>
            </a:pPr>
            <a:r>
              <a:rPr lang="en-US" sz="1600" spc="-50" dirty="0">
                <a:solidFill>
                  <a:srgbClr val="000000"/>
                </a:solidFill>
                <a:latin typeface="Verdana"/>
                <a:cs typeface="Verdana"/>
              </a:rPr>
              <a:t>Smaller pixels to resolve tracks </a:t>
            </a:r>
            <a:r>
              <a:rPr lang="en-US" sz="1600" spc="-50" dirty="0" smtClean="0">
                <a:solidFill>
                  <a:srgbClr val="000000"/>
                </a:solidFill>
                <a:latin typeface="Verdana"/>
                <a:cs typeface="Verdana"/>
              </a:rPr>
              <a:t>(</a:t>
            </a:r>
            <a:r>
              <a:rPr lang="en-US" sz="1600" i="1" spc="-50" dirty="0" smtClean="0">
                <a:solidFill>
                  <a:srgbClr val="000000"/>
                </a:solidFill>
                <a:latin typeface="Verdana"/>
                <a:cs typeface="Verdana"/>
              </a:rPr>
              <a:t>size reduction</a:t>
            </a:r>
            <a:r>
              <a:rPr lang="en-US" sz="1600" spc="-50" dirty="0" smtClean="0">
                <a:solidFill>
                  <a:srgbClr val="000000"/>
                </a:solidFill>
                <a:latin typeface="Verdana"/>
                <a:cs typeface="Verdana"/>
              </a:rPr>
              <a:t>)</a:t>
            </a:r>
            <a:endParaRPr lang="en-US" sz="1600" spc="-50" dirty="0">
              <a:solidFill>
                <a:srgbClr val="000000"/>
              </a:solidFill>
              <a:latin typeface="Verdana"/>
              <a:cs typeface="Verdana"/>
            </a:endParaRPr>
          </a:p>
          <a:p>
            <a:pPr marL="177800" indent="-1778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/>
              <a:buChar char="•"/>
            </a:pPr>
            <a:r>
              <a:rPr lang="en-US" sz="1600" spc="-50" dirty="0">
                <a:solidFill>
                  <a:srgbClr val="000000"/>
                </a:solidFill>
                <a:latin typeface="Verdana"/>
                <a:cs typeface="Verdana"/>
              </a:rPr>
              <a:t>Hit rates ~</a:t>
            </a:r>
            <a:r>
              <a:rPr lang="en-US" sz="1600" spc="-50" dirty="0" smtClean="0">
                <a:solidFill>
                  <a:srgbClr val="000000"/>
                </a:solidFill>
                <a:latin typeface="Verdana"/>
                <a:cs typeface="Verdana"/>
              </a:rPr>
              <a:t>1-2 </a:t>
            </a:r>
            <a:r>
              <a:rPr lang="en-US" sz="1600" spc="-50" dirty="0">
                <a:solidFill>
                  <a:srgbClr val="000000"/>
                </a:solidFill>
                <a:latin typeface="Verdana"/>
                <a:cs typeface="Verdana"/>
              </a:rPr>
              <a:t>GHz/</a:t>
            </a:r>
            <a:r>
              <a:rPr lang="en-US" sz="1600" spc="-50" dirty="0" smtClean="0">
                <a:solidFill>
                  <a:srgbClr val="000000"/>
                </a:solidFill>
                <a:latin typeface="Verdana"/>
                <a:cs typeface="Verdana"/>
              </a:rPr>
              <a:t>cm</a:t>
            </a:r>
            <a:r>
              <a:rPr lang="en-US" sz="1600" spc="-50" baseline="30000" dirty="0" smtClean="0">
                <a:solidFill>
                  <a:srgbClr val="000000"/>
                </a:solidFill>
                <a:latin typeface="Verdana"/>
                <a:cs typeface="Verdana"/>
              </a:rPr>
              <a:t>2</a:t>
            </a:r>
            <a:r>
              <a:rPr lang="en-US" sz="1600" spc="-50" dirty="0" smtClean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en-US" sz="1600" spc="-50" dirty="0">
                <a:solidFill>
                  <a:srgbClr val="000000"/>
                </a:solidFill>
                <a:latin typeface="Verdana"/>
                <a:cs typeface="Verdana"/>
              </a:rPr>
              <a:t>(</a:t>
            </a:r>
            <a:r>
              <a:rPr lang="en-US" sz="1600" i="1" spc="-50" dirty="0">
                <a:solidFill>
                  <a:srgbClr val="000000"/>
                </a:solidFill>
                <a:latin typeface="Verdana"/>
                <a:cs typeface="Verdana"/>
              </a:rPr>
              <a:t>data rate</a:t>
            </a:r>
            <a:r>
              <a:rPr lang="en-US" sz="1600" spc="-50" dirty="0">
                <a:solidFill>
                  <a:srgbClr val="000000"/>
                </a:solidFill>
                <a:latin typeface="Verdana"/>
                <a:cs typeface="Verdana"/>
              </a:rPr>
              <a:t>)</a:t>
            </a:r>
          </a:p>
          <a:p>
            <a:pPr marL="177800" indent="-1778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/>
              <a:buChar char="•"/>
            </a:pPr>
            <a:r>
              <a:rPr lang="en-US" sz="1600" spc="-50" dirty="0">
                <a:solidFill>
                  <a:srgbClr val="000000"/>
                </a:solidFill>
                <a:latin typeface="Verdana"/>
                <a:cs typeface="Verdana"/>
              </a:rPr>
              <a:t>Radiation levels </a:t>
            </a:r>
            <a:r>
              <a:rPr lang="en-US" sz="1600" spc="-50" dirty="0" smtClean="0">
                <a:solidFill>
                  <a:srgbClr val="000000"/>
                </a:solidFill>
                <a:latin typeface="Verdana"/>
                <a:cs typeface="Verdana"/>
              </a:rPr>
              <a:t>~1 Grad (</a:t>
            </a:r>
            <a:r>
              <a:rPr lang="en-US" sz="1600" i="1" spc="-50" dirty="0">
                <a:solidFill>
                  <a:srgbClr val="000000"/>
                </a:solidFill>
                <a:latin typeface="Verdana"/>
                <a:cs typeface="Verdana"/>
              </a:rPr>
              <a:t>radiation hardness techniques</a:t>
            </a:r>
            <a:r>
              <a:rPr lang="en-US" sz="1600" spc="-50" dirty="0">
                <a:solidFill>
                  <a:srgbClr val="000000"/>
                </a:solidFill>
                <a:latin typeface="Verdana"/>
                <a:cs typeface="Verdana"/>
              </a:rPr>
              <a:t>)</a:t>
            </a:r>
          </a:p>
          <a:p>
            <a:pPr marL="177800" indent="-1778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/>
              <a:buChar char="•"/>
            </a:pPr>
            <a:r>
              <a:rPr lang="en-US" sz="1600" spc="-50" dirty="0">
                <a:solidFill>
                  <a:srgbClr val="000000"/>
                </a:solidFill>
                <a:latin typeface="Verdana"/>
                <a:cs typeface="Verdana"/>
              </a:rPr>
              <a:t>Much higher output bandwidth (</a:t>
            </a:r>
            <a:r>
              <a:rPr lang="en-US" sz="1600" i="1" spc="-50" dirty="0">
                <a:solidFill>
                  <a:srgbClr val="000000"/>
                </a:solidFill>
                <a:latin typeface="Verdana"/>
                <a:cs typeface="Verdana"/>
              </a:rPr>
              <a:t>transmission</a:t>
            </a:r>
            <a:r>
              <a:rPr lang="en-US" sz="1600" spc="-50" dirty="0">
                <a:solidFill>
                  <a:srgbClr val="000000"/>
                </a:solidFill>
                <a:latin typeface="Verdana"/>
                <a:cs typeface="Verdana"/>
              </a:rPr>
              <a:t>)</a:t>
            </a:r>
          </a:p>
          <a:p>
            <a:pPr marL="177800" indent="-177800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Arial"/>
              <a:buChar char="•"/>
            </a:pPr>
            <a:r>
              <a:rPr lang="en-US" sz="1600" spc="-50" dirty="0">
                <a:solidFill>
                  <a:srgbClr val="000000"/>
                </a:solidFill>
                <a:latin typeface="Verdana"/>
                <a:cs typeface="Verdana"/>
              </a:rPr>
              <a:t>Large IC format (</a:t>
            </a:r>
            <a:r>
              <a:rPr lang="en-US" sz="1600" i="1" spc="-50" dirty="0">
                <a:solidFill>
                  <a:srgbClr val="000000"/>
                </a:solidFill>
                <a:latin typeface="Verdana"/>
                <a:cs typeface="Verdana"/>
              </a:rPr>
              <a:t>low power</a:t>
            </a:r>
            <a:r>
              <a:rPr lang="en-US" sz="1600" spc="-50" dirty="0">
                <a:solidFill>
                  <a:srgbClr val="000000"/>
                </a:solidFill>
                <a:latin typeface="Verdana"/>
                <a:cs typeface="Verdana"/>
              </a:rPr>
              <a:t>)</a:t>
            </a:r>
          </a:p>
          <a:p>
            <a:pPr marL="177800" indent="-177800">
              <a:spcBef>
                <a:spcPts val="0"/>
              </a:spcBef>
              <a:spcAft>
                <a:spcPts val="2400"/>
              </a:spcAft>
              <a:buClr>
                <a:schemeClr val="tx1"/>
              </a:buClr>
              <a:buFont typeface="Arial"/>
              <a:buChar char="•"/>
            </a:pPr>
            <a:r>
              <a:rPr lang="en-US" sz="1600" spc="-50" dirty="0">
                <a:solidFill>
                  <a:srgbClr val="000000"/>
                </a:solidFill>
                <a:latin typeface="Verdana"/>
                <a:cs typeface="Verdana"/>
              </a:rPr>
              <a:t>Use of CMOS 65 nm (</a:t>
            </a:r>
            <a:r>
              <a:rPr lang="en-US" sz="1600" i="1" spc="-50" dirty="0">
                <a:solidFill>
                  <a:srgbClr val="000000"/>
                </a:solidFill>
                <a:latin typeface="Verdana"/>
                <a:cs typeface="Verdana"/>
              </a:rPr>
              <a:t>technology</a:t>
            </a:r>
            <a:r>
              <a:rPr lang="en-US" sz="1600" spc="-50" dirty="0" smtClean="0">
                <a:solidFill>
                  <a:srgbClr val="000000"/>
                </a:solidFill>
                <a:latin typeface="Verdana"/>
                <a:cs typeface="Verdana"/>
              </a:rPr>
              <a:t>)</a:t>
            </a:r>
          </a:p>
          <a:p>
            <a:pPr>
              <a:spcAft>
                <a:spcPts val="0"/>
              </a:spcAft>
            </a:pPr>
            <a:r>
              <a:rPr lang="en-US" sz="2000" b="1" spc="-30" dirty="0" smtClean="0">
                <a:latin typeface="Verdana"/>
                <a:cs typeface="Verdana"/>
              </a:rPr>
              <a:t>Goal of the verification working group:</a:t>
            </a:r>
          </a:p>
          <a:p>
            <a:pPr>
              <a:spcAft>
                <a:spcPts val="0"/>
              </a:spcAft>
            </a:pPr>
            <a:r>
              <a:rPr lang="en-US" i="1" spc="-30" dirty="0" smtClean="0">
                <a:latin typeface="Verdana"/>
                <a:cs typeface="Verdana"/>
              </a:rPr>
              <a:t>Development </a:t>
            </a:r>
            <a:r>
              <a:rPr lang="en-US" i="1" spc="-30" dirty="0">
                <a:latin typeface="Verdana"/>
                <a:cs typeface="Verdana"/>
              </a:rPr>
              <a:t>of dedicated verification and simulation framework for optimization of next generation pixel </a:t>
            </a:r>
            <a:r>
              <a:rPr lang="en-US" i="1" spc="-30" dirty="0" smtClean="0">
                <a:latin typeface="Verdana"/>
                <a:cs typeface="Verdana"/>
              </a:rPr>
              <a:t>chips</a:t>
            </a:r>
            <a:endParaRPr lang="en-US" i="1" spc="-30" dirty="0">
              <a:latin typeface="Verdana"/>
              <a:cs typeface="Verdana"/>
            </a:endParaRPr>
          </a:p>
        </p:txBody>
      </p:sp>
      <p:sp>
        <p:nvSpPr>
          <p:cNvPr id="2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374650" y="198438"/>
            <a:ext cx="21653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Introduction – RD53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40259827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3413" y="1022322"/>
            <a:ext cx="8535787" cy="5232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spcBef>
                <a:spcPts val="0"/>
              </a:spcBef>
              <a:spcAft>
                <a:spcPts val="1800"/>
              </a:spcAft>
              <a:buFont typeface="Arial"/>
              <a:buChar char="•"/>
            </a:pPr>
            <a:r>
              <a:rPr lang="en-US" sz="1600" spc="-30" dirty="0" smtClean="0">
                <a:latin typeface="Verdana"/>
                <a:cs typeface="Verdana"/>
              </a:rPr>
              <a:t>Simulation of alternative</a:t>
            </a:r>
            <a:br>
              <a:rPr lang="en-US" sz="1600" spc="-30" dirty="0" smtClean="0">
                <a:latin typeface="Verdana"/>
                <a:cs typeface="Verdana"/>
              </a:rPr>
            </a:br>
            <a:r>
              <a:rPr lang="en-US" sz="1600" spc="-30" dirty="0" smtClean="0">
                <a:latin typeface="Verdana"/>
                <a:cs typeface="Verdana"/>
              </a:rPr>
              <a:t>pixel </a:t>
            </a:r>
            <a:r>
              <a:rPr lang="en-US" sz="1600" spc="-30" dirty="0">
                <a:latin typeface="Verdana"/>
                <a:cs typeface="Verdana"/>
              </a:rPr>
              <a:t>chip </a:t>
            </a:r>
            <a:r>
              <a:rPr lang="en-US" sz="1600" spc="-30" dirty="0" smtClean="0">
                <a:latin typeface="Verdana"/>
                <a:cs typeface="Verdana"/>
              </a:rPr>
              <a:t>architectures</a:t>
            </a:r>
            <a:br>
              <a:rPr lang="en-US" sz="1600" spc="-30" dirty="0" smtClean="0">
                <a:latin typeface="Verdana"/>
                <a:cs typeface="Verdana"/>
              </a:rPr>
            </a:br>
            <a:r>
              <a:rPr lang="en-US" sz="1600" spc="-30" dirty="0" smtClean="0">
                <a:latin typeface="Verdana"/>
                <a:cs typeface="Verdana"/>
              </a:rPr>
              <a:t>at </a:t>
            </a:r>
            <a:r>
              <a:rPr lang="en-US" sz="1600" spc="-30" dirty="0">
                <a:latin typeface="Verdana"/>
                <a:cs typeface="Verdana"/>
              </a:rPr>
              <a:t>increasingly </a:t>
            </a:r>
            <a:r>
              <a:rPr lang="en-US" sz="1600" spc="-30" dirty="0" smtClean="0">
                <a:latin typeface="Verdana"/>
                <a:cs typeface="Verdana"/>
              </a:rPr>
              <a:t>refined</a:t>
            </a:r>
            <a:br>
              <a:rPr lang="en-US" sz="1600" spc="-30" dirty="0" smtClean="0">
                <a:latin typeface="Verdana"/>
                <a:cs typeface="Verdana"/>
              </a:rPr>
            </a:br>
            <a:r>
              <a:rPr lang="en-US" sz="1600" spc="-30" dirty="0" smtClean="0">
                <a:latin typeface="Verdana"/>
                <a:cs typeface="Verdana"/>
              </a:rPr>
              <a:t>level as </a:t>
            </a:r>
            <a:r>
              <a:rPr lang="en-US" sz="1600" spc="-30" dirty="0">
                <a:latin typeface="Verdana"/>
                <a:cs typeface="Verdana"/>
              </a:rPr>
              <a:t>design </a:t>
            </a:r>
            <a:r>
              <a:rPr lang="en-US" sz="1600" spc="-30" dirty="0" smtClean="0">
                <a:latin typeface="Verdana"/>
                <a:cs typeface="Verdana"/>
              </a:rPr>
              <a:t>progresses</a:t>
            </a:r>
          </a:p>
          <a:p>
            <a:pPr marL="177800" indent="-177800">
              <a:spcBef>
                <a:spcPts val="0"/>
              </a:spcBef>
              <a:spcAft>
                <a:spcPts val="1800"/>
              </a:spcAft>
              <a:buFont typeface="Arial"/>
              <a:buChar char="•"/>
            </a:pPr>
            <a:r>
              <a:rPr lang="en-US" sz="1600" spc="-30" dirty="0">
                <a:latin typeface="Verdana"/>
                <a:cs typeface="Verdana"/>
              </a:rPr>
              <a:t>Automated </a:t>
            </a:r>
            <a:r>
              <a:rPr lang="en-US" sz="1600" spc="-30" dirty="0" smtClean="0">
                <a:latin typeface="Verdana"/>
                <a:cs typeface="Verdana"/>
              </a:rPr>
              <a:t>verification</a:t>
            </a:r>
            <a:br>
              <a:rPr lang="en-US" sz="1600" spc="-30" dirty="0" smtClean="0">
                <a:latin typeface="Verdana"/>
                <a:cs typeface="Verdana"/>
              </a:rPr>
            </a:br>
            <a:r>
              <a:rPr lang="en-US" sz="1600" spc="-30" dirty="0" smtClean="0">
                <a:latin typeface="Verdana"/>
                <a:cs typeface="Verdana"/>
              </a:rPr>
              <a:t>functions</a:t>
            </a:r>
          </a:p>
          <a:p>
            <a:pPr marL="177800" indent="-177800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sz="1600" spc="-30" dirty="0" smtClean="0">
                <a:latin typeface="Verdana"/>
                <a:cs typeface="Verdana"/>
              </a:rPr>
              <a:t>Different kinds of data sets</a:t>
            </a:r>
          </a:p>
          <a:p>
            <a:pPr marL="355600" lvl="1" indent="-177800">
              <a:spcBef>
                <a:spcPts val="0"/>
              </a:spcBef>
              <a:spcAft>
                <a:spcPts val="400"/>
              </a:spcAft>
              <a:buFont typeface="Lucida Grande"/>
              <a:buChar char="–"/>
            </a:pPr>
            <a:r>
              <a:rPr lang="en-US" sz="1400" spc="-30" dirty="0">
                <a:latin typeface="Verdana"/>
                <a:cs typeface="Verdana"/>
              </a:rPr>
              <a:t>realistic </a:t>
            </a:r>
            <a:r>
              <a:rPr lang="en-US" sz="1400" spc="-30" dirty="0" smtClean="0">
                <a:latin typeface="Verdana"/>
                <a:cs typeface="Verdana"/>
              </a:rPr>
              <a:t>(extreme</a:t>
            </a:r>
            <a:r>
              <a:rPr lang="en-US" sz="1400" spc="-30" dirty="0">
                <a:latin typeface="Verdana"/>
                <a:cs typeface="Verdana"/>
              </a:rPr>
              <a:t>) pixel </a:t>
            </a:r>
            <a:r>
              <a:rPr lang="en-US" sz="1400" spc="-30" dirty="0" smtClean="0">
                <a:latin typeface="Verdana"/>
                <a:cs typeface="Verdana"/>
              </a:rPr>
              <a:t>hits</a:t>
            </a:r>
            <a:br>
              <a:rPr lang="en-US" sz="1400" spc="-30" dirty="0" smtClean="0">
                <a:latin typeface="Verdana"/>
                <a:cs typeface="Verdana"/>
              </a:rPr>
            </a:br>
            <a:r>
              <a:rPr lang="en-US" sz="1400" spc="-30" dirty="0" smtClean="0">
                <a:latin typeface="Verdana"/>
                <a:cs typeface="Verdana"/>
              </a:rPr>
              <a:t>and triggers with constrained</a:t>
            </a:r>
            <a:br>
              <a:rPr lang="en-US" sz="1400" spc="-30" dirty="0" smtClean="0">
                <a:latin typeface="Verdana"/>
                <a:cs typeface="Verdana"/>
              </a:rPr>
            </a:br>
            <a:r>
              <a:rPr lang="en-US" sz="1400" spc="-30" dirty="0" smtClean="0">
                <a:latin typeface="Verdana"/>
                <a:cs typeface="Verdana"/>
              </a:rPr>
              <a:t>random distributions</a:t>
            </a:r>
          </a:p>
          <a:p>
            <a:pPr marL="355600" lvl="1" indent="-177800">
              <a:spcBef>
                <a:spcPts val="0"/>
              </a:spcBef>
              <a:spcAft>
                <a:spcPts val="400"/>
              </a:spcAft>
              <a:buFont typeface="Lucida Grande"/>
              <a:buChar char="–"/>
            </a:pPr>
            <a:r>
              <a:rPr lang="en-US" sz="1400" spc="-30" dirty="0" smtClean="0">
                <a:latin typeface="Verdana"/>
                <a:cs typeface="Verdana"/>
              </a:rPr>
              <a:t>particle </a:t>
            </a:r>
            <a:r>
              <a:rPr lang="en-US" sz="1400" spc="-30" dirty="0">
                <a:latin typeface="Verdana"/>
                <a:cs typeface="Verdana"/>
              </a:rPr>
              <a:t>hits from </a:t>
            </a:r>
            <a:r>
              <a:rPr lang="en-US" sz="1400" spc="-30" dirty="0" smtClean="0">
                <a:latin typeface="Verdana"/>
                <a:cs typeface="Verdana"/>
              </a:rPr>
              <a:t>external</a:t>
            </a:r>
            <a:br>
              <a:rPr lang="en-US" sz="1400" spc="-30" dirty="0" smtClean="0">
                <a:latin typeface="Verdana"/>
                <a:cs typeface="Verdana"/>
              </a:rPr>
            </a:br>
            <a:r>
              <a:rPr lang="en-US" sz="1400" spc="-30" dirty="0" smtClean="0">
                <a:latin typeface="Verdana"/>
                <a:cs typeface="Verdana"/>
              </a:rPr>
              <a:t>Monte </a:t>
            </a:r>
            <a:r>
              <a:rPr lang="en-US" sz="1400" spc="-30" dirty="0">
                <a:latin typeface="Verdana"/>
                <a:cs typeface="Verdana"/>
              </a:rPr>
              <a:t>Carlo </a:t>
            </a:r>
            <a:r>
              <a:rPr lang="en-US" sz="1400" spc="-30" dirty="0" smtClean="0">
                <a:latin typeface="Verdana"/>
                <a:cs typeface="Verdana"/>
              </a:rPr>
              <a:t>simulations</a:t>
            </a:r>
            <a:br>
              <a:rPr lang="en-US" sz="1400" spc="-30" dirty="0" smtClean="0">
                <a:latin typeface="Verdana"/>
                <a:cs typeface="Verdana"/>
              </a:rPr>
            </a:br>
            <a:r>
              <a:rPr lang="en-US" sz="1400" spc="-30" dirty="0" smtClean="0">
                <a:latin typeface="Verdana"/>
                <a:cs typeface="Verdana"/>
              </a:rPr>
              <a:t>and </a:t>
            </a:r>
            <a:r>
              <a:rPr lang="en-US" sz="1400" spc="-30" dirty="0">
                <a:latin typeface="Verdana"/>
                <a:cs typeface="Verdana"/>
              </a:rPr>
              <a:t>sensor </a:t>
            </a:r>
            <a:r>
              <a:rPr lang="en-US" sz="1400" spc="-30" dirty="0" smtClean="0">
                <a:latin typeface="Verdana"/>
                <a:cs typeface="Verdana"/>
              </a:rPr>
              <a:t>simulations</a:t>
            </a:r>
          </a:p>
          <a:p>
            <a:pPr marL="355600" lvl="1" indent="-177800">
              <a:spcBef>
                <a:spcPts val="0"/>
              </a:spcBef>
              <a:spcAft>
                <a:spcPts val="3600"/>
              </a:spcAft>
              <a:buFont typeface="Lucida Grande"/>
              <a:buChar char="–"/>
            </a:pPr>
            <a:r>
              <a:rPr lang="en-US" sz="1400" spc="-30" dirty="0" smtClean="0">
                <a:latin typeface="Verdana"/>
                <a:cs typeface="Verdana"/>
              </a:rPr>
              <a:t>mixed data</a:t>
            </a:r>
          </a:p>
          <a:p>
            <a:pPr marL="177800" indent="-177800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sz="1600" spc="-30" dirty="0" smtClean="0">
                <a:latin typeface="Verdana"/>
                <a:cs typeface="Verdana"/>
              </a:rPr>
              <a:t>Hardware Verification and Description Language (</a:t>
            </a:r>
            <a:r>
              <a:rPr lang="en-US" sz="1600" spc="-30" dirty="0" smtClean="0">
                <a:latin typeface="Verdana"/>
                <a:cs typeface="Verdana"/>
              </a:rPr>
              <a:t>HVDL</a:t>
            </a:r>
            <a:r>
              <a:rPr lang="en-US" sz="1600" spc="-30" dirty="0" smtClean="0">
                <a:latin typeface="Verdana"/>
                <a:cs typeface="Verdana"/>
              </a:rPr>
              <a:t>): </a:t>
            </a:r>
            <a:r>
              <a:rPr lang="en-US" sz="1600" b="1" spc="-30" dirty="0" err="1" smtClean="0">
                <a:latin typeface="Verdana"/>
                <a:cs typeface="Verdana"/>
              </a:rPr>
              <a:t>SystemVerilog</a:t>
            </a:r>
            <a:endParaRPr lang="en-US" sz="1600" b="1" spc="-30" dirty="0" smtClean="0">
              <a:latin typeface="Verdana"/>
              <a:cs typeface="Verdana"/>
            </a:endParaRPr>
          </a:p>
          <a:p>
            <a:pPr marL="355600" lvl="1" indent="-177800">
              <a:spcBef>
                <a:spcPts val="0"/>
              </a:spcBef>
              <a:spcAft>
                <a:spcPts val="400"/>
              </a:spcAft>
              <a:buFont typeface="Lucida Grande"/>
              <a:buChar char="–"/>
            </a:pPr>
            <a:r>
              <a:rPr lang="en-US" sz="1400" spc="-30" dirty="0" smtClean="0">
                <a:latin typeface="Verdana"/>
                <a:cs typeface="Verdana"/>
              </a:rPr>
              <a:t>module-based Device Under Test (DUT) / class-based verification components</a:t>
            </a:r>
          </a:p>
          <a:p>
            <a:pPr marL="355600" lvl="1" indent="-177800">
              <a:spcBef>
                <a:spcPts val="0"/>
              </a:spcBef>
              <a:spcAft>
                <a:spcPts val="400"/>
              </a:spcAft>
              <a:buFont typeface="Lucida Grande"/>
              <a:buChar char="–"/>
            </a:pPr>
            <a:r>
              <a:rPr lang="en-US" sz="1400" spc="-30" dirty="0" smtClean="0">
                <a:latin typeface="Verdana"/>
                <a:cs typeface="Verdana"/>
              </a:rPr>
              <a:t>standardization, reusability </a:t>
            </a:r>
            <a:r>
              <a:rPr lang="en-US" sz="1400" spc="-30" dirty="0" smtClean="0">
                <a:latin typeface="Verdana"/>
                <a:cs typeface="Verdana"/>
                <a:sym typeface="Wingdings"/>
              </a:rPr>
              <a:t> </a:t>
            </a:r>
            <a:r>
              <a:rPr lang="en-US" sz="1400" b="1" spc="-30" dirty="0" smtClean="0">
                <a:latin typeface="Verdana"/>
                <a:cs typeface="Verdana"/>
                <a:sym typeface="Wingdings"/>
              </a:rPr>
              <a:t>Universal Verification Methodology (UVM)</a:t>
            </a:r>
            <a:r>
              <a:rPr lang="en-US" sz="1400" spc="-30" dirty="0" smtClean="0">
                <a:latin typeface="Verdana"/>
                <a:cs typeface="Verdana"/>
                <a:sym typeface="Wingdings"/>
              </a:rPr>
              <a:t> library</a:t>
            </a:r>
            <a:endParaRPr lang="en-US" sz="1400" spc="-30" dirty="0" smtClean="0">
              <a:latin typeface="Verdana"/>
              <a:cs typeface="Verdan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822700" y="4831910"/>
            <a:ext cx="5016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1200" spc="-30" dirty="0" smtClean="0">
                <a:solidFill>
                  <a:srgbClr val="000000"/>
                </a:solidFill>
                <a:latin typeface="Verdana"/>
                <a:cs typeface="Verdana"/>
              </a:rPr>
              <a:t>[</a:t>
            </a:r>
            <a:r>
              <a:rPr lang="es-ES_tradnl" sz="1200" i="1" spc="-30" dirty="0" smtClean="0">
                <a:solidFill>
                  <a:srgbClr val="000000"/>
                </a:solidFill>
                <a:latin typeface="Verdana"/>
                <a:cs typeface="Verdana"/>
              </a:rPr>
              <a:t>J. </a:t>
            </a:r>
            <a:r>
              <a:rPr lang="es-ES_tradnl" sz="1200" i="1" spc="-30" dirty="0" err="1" smtClean="0">
                <a:solidFill>
                  <a:srgbClr val="000000"/>
                </a:solidFill>
                <a:latin typeface="Verdana"/>
                <a:cs typeface="Verdana"/>
              </a:rPr>
              <a:t>Christiansen</a:t>
            </a:r>
            <a:r>
              <a:rPr lang="es-ES_tradnl" sz="1200" i="1" spc="-30" dirty="0" smtClean="0">
                <a:solidFill>
                  <a:srgbClr val="000000"/>
                </a:solidFill>
                <a:latin typeface="Verdana"/>
                <a:cs typeface="Verdana"/>
              </a:rPr>
              <a:t>, M. </a:t>
            </a:r>
            <a:r>
              <a:rPr lang="en-US" sz="1200" i="1" spc="-30" dirty="0">
                <a:solidFill>
                  <a:srgbClr val="000000"/>
                </a:solidFill>
                <a:latin typeface="Verdana"/>
                <a:cs typeface="Verdana"/>
              </a:rPr>
              <a:t>Garcia-</a:t>
            </a:r>
            <a:r>
              <a:rPr lang="en-US" sz="1200" i="1" spc="-30" dirty="0" err="1" smtClean="0">
                <a:solidFill>
                  <a:srgbClr val="000000"/>
                </a:solidFill>
                <a:latin typeface="Verdana"/>
                <a:cs typeface="Verdana"/>
              </a:rPr>
              <a:t>Sciveres</a:t>
            </a:r>
            <a:r>
              <a:rPr lang="es-ES_tradnl" sz="1200" i="1" spc="-30" dirty="0" smtClean="0">
                <a:solidFill>
                  <a:srgbClr val="000000"/>
                </a:solidFill>
                <a:latin typeface="Verdana"/>
                <a:cs typeface="Verdana"/>
              </a:rPr>
              <a:t>, </a:t>
            </a:r>
            <a:r>
              <a:rPr lang="it-IT" sz="1200" i="1" spc="-30" dirty="0" smtClean="0">
                <a:solidFill>
                  <a:srgbClr val="000000"/>
                </a:solidFill>
                <a:latin typeface="Verdana"/>
                <a:cs typeface="Verdana"/>
              </a:rPr>
              <a:t>RD53 </a:t>
            </a:r>
            <a:r>
              <a:rPr lang="it-IT" sz="1200" i="1" spc="-30" dirty="0" err="1" smtClean="0">
                <a:solidFill>
                  <a:srgbClr val="000000"/>
                </a:solidFill>
                <a:latin typeface="Verdana"/>
                <a:cs typeface="Verdana"/>
              </a:rPr>
              <a:t>proposal</a:t>
            </a:r>
            <a:r>
              <a:rPr lang="it-IT" sz="1200" i="1" spc="-30" dirty="0" smtClean="0">
                <a:solidFill>
                  <a:srgbClr val="000000"/>
                </a:solidFill>
                <a:latin typeface="Verdana"/>
                <a:cs typeface="Verdana"/>
              </a:rPr>
              <a:t>, 2013</a:t>
            </a:r>
            <a:r>
              <a:rPr lang="it-IT" sz="1200" spc="-30" dirty="0" smtClean="0">
                <a:solidFill>
                  <a:srgbClr val="000000"/>
                </a:solidFill>
                <a:latin typeface="Verdana"/>
                <a:cs typeface="Verdana"/>
              </a:rPr>
              <a:t>]</a:t>
            </a:r>
            <a:endParaRPr lang="es-ES_tradnl" sz="1200" spc="-3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0" y="990600"/>
            <a:ext cx="5540502" cy="3906012"/>
          </a:xfrm>
          <a:prstGeom prst="rect">
            <a:avLst/>
          </a:prstGeom>
        </p:spPr>
      </p:pic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374650" y="198438"/>
            <a:ext cx="875804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Introduction – Requirements of Verification Environment for next generation pixel chips (I)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13081078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3413" y="946122"/>
            <a:ext cx="8535787" cy="5232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spcBef>
                <a:spcPts val="0"/>
              </a:spcBef>
              <a:spcAft>
                <a:spcPts val="1800"/>
              </a:spcAft>
              <a:buFont typeface="Arial"/>
              <a:buChar char="•"/>
            </a:pPr>
            <a:r>
              <a:rPr lang="en-US" sz="16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Simulation of alternative</a:t>
            </a:r>
            <a:br>
              <a:rPr lang="en-US" sz="16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</a:br>
            <a:r>
              <a:rPr lang="en-US" sz="16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pixel </a:t>
            </a:r>
            <a:r>
              <a:rPr lang="en-US" sz="1600" spc="-30" dirty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chip </a:t>
            </a:r>
            <a:r>
              <a:rPr lang="en-US" sz="16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architectures</a:t>
            </a:r>
            <a:br>
              <a:rPr lang="en-US" sz="16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</a:br>
            <a:r>
              <a:rPr lang="en-US" sz="16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at </a:t>
            </a:r>
            <a:r>
              <a:rPr lang="en-US" sz="1600" spc="-30" dirty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increasingly </a:t>
            </a:r>
            <a:r>
              <a:rPr lang="en-US" sz="16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refined</a:t>
            </a:r>
            <a:br>
              <a:rPr lang="en-US" sz="16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</a:br>
            <a:r>
              <a:rPr lang="en-US" sz="16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level as </a:t>
            </a:r>
            <a:r>
              <a:rPr lang="en-US" sz="1600" spc="-30" dirty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design </a:t>
            </a:r>
            <a:r>
              <a:rPr lang="en-US" sz="16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progresses</a:t>
            </a:r>
          </a:p>
          <a:p>
            <a:pPr marL="177800" indent="-177800">
              <a:spcBef>
                <a:spcPts val="0"/>
              </a:spcBef>
              <a:spcAft>
                <a:spcPts val="1800"/>
              </a:spcAft>
              <a:buFont typeface="Arial"/>
              <a:buChar char="•"/>
            </a:pPr>
            <a:r>
              <a:rPr lang="en-US" sz="1600" spc="-30" dirty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Automated </a:t>
            </a:r>
            <a:r>
              <a:rPr lang="en-US" sz="16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verification</a:t>
            </a:r>
            <a:br>
              <a:rPr lang="en-US" sz="16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</a:br>
            <a:r>
              <a:rPr lang="en-US" sz="16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functions</a:t>
            </a:r>
          </a:p>
          <a:p>
            <a:pPr marL="177800" indent="-177800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sz="16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Different kinds of data sets</a:t>
            </a:r>
          </a:p>
          <a:p>
            <a:pPr marL="355600" lvl="1" indent="-177800">
              <a:spcBef>
                <a:spcPts val="0"/>
              </a:spcBef>
              <a:spcAft>
                <a:spcPts val="400"/>
              </a:spcAft>
              <a:buFont typeface="Lucida Grande"/>
              <a:buChar char="–"/>
            </a:pPr>
            <a:r>
              <a:rPr lang="en-US" sz="1400" spc="-30" dirty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realistic </a:t>
            </a:r>
            <a: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(extreme</a:t>
            </a:r>
            <a:r>
              <a:rPr lang="en-US" sz="1400" spc="-30" dirty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) pixel </a:t>
            </a:r>
            <a: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hits</a:t>
            </a:r>
            <a:b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</a:br>
            <a: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and triggers with constrained</a:t>
            </a:r>
            <a:b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</a:br>
            <a: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random distributions</a:t>
            </a:r>
          </a:p>
          <a:p>
            <a:pPr marL="355600" lvl="1" indent="-177800">
              <a:spcBef>
                <a:spcPts val="0"/>
              </a:spcBef>
              <a:spcAft>
                <a:spcPts val="400"/>
              </a:spcAft>
              <a:buFont typeface="Lucida Grande"/>
              <a:buChar char="–"/>
            </a:pPr>
            <a: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particle </a:t>
            </a:r>
            <a:r>
              <a:rPr lang="en-US" sz="1400" spc="-30" dirty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hits from </a:t>
            </a:r>
            <a: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external</a:t>
            </a:r>
            <a:b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</a:br>
            <a: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Monte </a:t>
            </a:r>
            <a:r>
              <a:rPr lang="en-US" sz="1400" spc="-30" dirty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Carlo </a:t>
            </a:r>
            <a: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simulations</a:t>
            </a:r>
            <a:b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</a:br>
            <a: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and </a:t>
            </a:r>
            <a:r>
              <a:rPr lang="en-US" sz="1400" spc="-30" dirty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sensor </a:t>
            </a:r>
            <a: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simulations</a:t>
            </a:r>
          </a:p>
          <a:p>
            <a:pPr marL="355600" lvl="1" indent="-177800">
              <a:spcBef>
                <a:spcPts val="0"/>
              </a:spcBef>
              <a:spcAft>
                <a:spcPts val="3600"/>
              </a:spcAft>
              <a:buFont typeface="Lucida Grande"/>
              <a:buChar char="–"/>
            </a:pPr>
            <a: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mixed data</a:t>
            </a:r>
          </a:p>
          <a:p>
            <a:pPr marL="177800" indent="-177800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sz="16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Hardware Verification and Description Language (HDVL): </a:t>
            </a:r>
            <a:r>
              <a:rPr lang="en-US" sz="1600" b="1" spc="-30" dirty="0" err="1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SystemVerilog</a:t>
            </a:r>
            <a:endParaRPr lang="en-US" sz="1600" b="1" spc="-30" dirty="0" smtClean="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  <a:p>
            <a:pPr marL="355600" lvl="1" indent="-177800">
              <a:spcBef>
                <a:spcPts val="0"/>
              </a:spcBef>
              <a:spcAft>
                <a:spcPts val="400"/>
              </a:spcAft>
              <a:buFont typeface="Lucida Grande"/>
              <a:buChar char="–"/>
            </a:pPr>
            <a: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module-based Device Under Test (DUT) / class-based verification components</a:t>
            </a:r>
          </a:p>
          <a:p>
            <a:pPr marL="355600" lvl="1" indent="-177800">
              <a:spcBef>
                <a:spcPts val="0"/>
              </a:spcBef>
              <a:spcAft>
                <a:spcPts val="400"/>
              </a:spcAft>
              <a:buFont typeface="Lucida Grande"/>
              <a:buChar char="–"/>
            </a:pPr>
            <a: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</a:rPr>
              <a:t>standardization, reusability </a:t>
            </a:r>
            <a: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  <a:sym typeface="Wingdings"/>
              </a:rPr>
              <a:t> </a:t>
            </a:r>
            <a:r>
              <a:rPr lang="en-US" sz="1400" b="1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  <a:sym typeface="Wingdings"/>
              </a:rPr>
              <a:t>Universal Verification Methodology (UVM)</a:t>
            </a:r>
            <a:r>
              <a:rPr lang="en-US" sz="1400" spc="-30" dirty="0" smtClean="0">
                <a:solidFill>
                  <a:schemeClr val="bg1">
                    <a:lumMod val="65000"/>
                  </a:schemeClr>
                </a:solidFill>
                <a:latin typeface="Verdana"/>
                <a:cs typeface="Verdana"/>
                <a:sym typeface="Wingdings"/>
              </a:rPr>
              <a:t> library</a:t>
            </a:r>
            <a:endParaRPr lang="en-US" sz="1400" spc="-30" dirty="0" smtClean="0">
              <a:solidFill>
                <a:schemeClr val="bg1">
                  <a:lumMod val="65000"/>
                </a:schemeClr>
              </a:solidFill>
              <a:latin typeface="Verdana"/>
              <a:cs typeface="Verdana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000" y="1016000"/>
            <a:ext cx="5540502" cy="3906012"/>
          </a:xfrm>
          <a:prstGeom prst="rect">
            <a:avLst/>
          </a:prstGeom>
        </p:spPr>
      </p:pic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578600" y="1104900"/>
            <a:ext cx="2260600" cy="2607390"/>
          </a:xfrm>
          <a:prstGeom prst="roundRect">
            <a:avLst>
              <a:gd name="adj" fmla="val 0"/>
            </a:avLst>
          </a:prstGeom>
          <a:solidFill>
            <a:srgbClr val="FAC090"/>
          </a:solidFill>
          <a:ln>
            <a:solidFill>
              <a:schemeClr val="tx1"/>
            </a:solidFill>
            <a:tailEnd type="triangl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spc="-50" dirty="0" smtClean="0">
                <a:solidFill>
                  <a:schemeClr val="tx1"/>
                </a:solidFill>
                <a:latin typeface="Verdana"/>
                <a:cs typeface="Verdana"/>
              </a:rPr>
              <a:t>Preliminary</a:t>
            </a:r>
          </a:p>
          <a:p>
            <a:pPr algn="ctr"/>
            <a:r>
              <a:rPr lang="en-GB" sz="2000" b="1" spc="-50" dirty="0" smtClean="0">
                <a:solidFill>
                  <a:schemeClr val="tx1"/>
                </a:solidFill>
                <a:latin typeface="Verdana"/>
                <a:cs typeface="Verdana"/>
              </a:rPr>
              <a:t>pixel chip </a:t>
            </a:r>
            <a:r>
              <a:rPr lang="en-GB" sz="2000" b="1" spc="-50" dirty="0" err="1" smtClean="0">
                <a:solidFill>
                  <a:schemeClr val="tx1"/>
                </a:solidFill>
                <a:latin typeface="Verdana"/>
                <a:cs typeface="Verdana"/>
              </a:rPr>
              <a:t>behavioral</a:t>
            </a:r>
            <a:r>
              <a:rPr lang="en-GB" sz="2000" b="1" spc="-50" dirty="0" smtClean="0">
                <a:solidFill>
                  <a:schemeClr val="tx1"/>
                </a:solidFill>
                <a:latin typeface="Verdana"/>
                <a:cs typeface="Verdana"/>
              </a:rPr>
              <a:t> time-based description</a:t>
            </a:r>
            <a:endParaRPr lang="en-GB" sz="2000" b="1" spc="-5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3" name="L-Shape 12"/>
          <p:cNvSpPr/>
          <p:nvPr/>
        </p:nvSpPr>
        <p:spPr bwMode="auto">
          <a:xfrm>
            <a:off x="3289300" y="952500"/>
            <a:ext cx="5575300" cy="3987800"/>
          </a:xfrm>
          <a:prstGeom prst="corner">
            <a:avLst>
              <a:gd name="adj1" fmla="val 28344"/>
              <a:gd name="adj2" fmla="val 79618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8500" y="2296061"/>
            <a:ext cx="32385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latin typeface="Verdana"/>
                <a:cs typeface="Verdana"/>
              </a:rPr>
              <a:t>Preliminary</a:t>
            </a:r>
          </a:p>
          <a:p>
            <a:pPr algn="ctr"/>
            <a:r>
              <a:rPr lang="it-IT" sz="2000" b="1" dirty="0" err="1" smtClean="0">
                <a:latin typeface="Verdana"/>
                <a:cs typeface="Verdana"/>
              </a:rPr>
              <a:t>SystemVerilog</a:t>
            </a:r>
            <a:endParaRPr lang="it-IT" sz="2000" b="1" dirty="0" smtClean="0">
              <a:latin typeface="Verdana"/>
              <a:cs typeface="Verdana"/>
            </a:endParaRPr>
          </a:p>
          <a:p>
            <a:pPr algn="ctr"/>
            <a:r>
              <a:rPr lang="it-IT" sz="2000" b="1" dirty="0" err="1" smtClean="0">
                <a:latin typeface="Verdana"/>
                <a:cs typeface="Verdana"/>
              </a:rPr>
              <a:t>class-based</a:t>
            </a:r>
            <a:endParaRPr lang="it-IT" sz="2000" b="1" dirty="0">
              <a:latin typeface="Verdana"/>
              <a:cs typeface="Verdana"/>
            </a:endParaRPr>
          </a:p>
          <a:p>
            <a:pPr algn="ctr"/>
            <a:r>
              <a:rPr lang="it-IT" sz="2000" b="1" dirty="0" err="1" smtClean="0">
                <a:latin typeface="Verdana"/>
                <a:cs typeface="Verdana"/>
              </a:rPr>
              <a:t>verification</a:t>
            </a:r>
            <a:endParaRPr lang="it-IT" sz="2000" b="1" dirty="0" smtClean="0">
              <a:latin typeface="Verdana"/>
              <a:cs typeface="Verdana"/>
            </a:endParaRPr>
          </a:p>
          <a:p>
            <a:pPr algn="ctr"/>
            <a:r>
              <a:rPr lang="it-IT" sz="2000" b="1" dirty="0" err="1" smtClean="0">
                <a:latin typeface="Verdana"/>
                <a:cs typeface="Verdana"/>
              </a:rPr>
              <a:t>environment</a:t>
            </a:r>
            <a:endParaRPr lang="it-IT" sz="2000" b="1" dirty="0">
              <a:latin typeface="Verdana"/>
              <a:cs typeface="Verdana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984375" y="5245100"/>
            <a:ext cx="5168900" cy="863600"/>
          </a:xfrm>
          <a:prstGeom prst="rect">
            <a:avLst/>
          </a:prstGeom>
          <a:solidFill>
            <a:srgbClr val="92D05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-50" normalizeH="0" baseline="0" noProof="0" dirty="0" smtClean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Verdana"/>
              </a:rPr>
              <a:t>Software tool: </a:t>
            </a:r>
            <a:r>
              <a:rPr kumimoji="0" lang="en-US" sz="2000" b="1" i="1" u="none" strike="noStrike" kern="0" cap="none" spc="-50" normalizeH="0" baseline="0" noProof="0" dirty="0" smtClean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Verdana"/>
              </a:rPr>
              <a:t>Cadence</a:t>
            </a:r>
            <a:r>
              <a:rPr kumimoji="0" lang="en-US" sz="2000" b="1" i="1" u="none" strike="noStrike" kern="0" cap="none" spc="-50" normalizeH="0" noProof="0" dirty="0" smtClean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Verdana"/>
              </a:rPr>
              <a:t> Incisive</a:t>
            </a:r>
            <a:endParaRPr kumimoji="0" lang="en-US" sz="2000" b="1" i="1" u="none" strike="noStrike" kern="0" cap="none" spc="-50" normalizeH="0" baseline="0" noProof="0" dirty="0" smtClean="0">
              <a:ln>
                <a:noFill/>
              </a:ln>
              <a:effectLst/>
              <a:uLnTx/>
              <a:uFillTx/>
              <a:latin typeface="Verdana"/>
              <a:ea typeface="+mn-ea"/>
              <a:cs typeface="Verdana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374650" y="198438"/>
            <a:ext cx="883896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Introduction – Requirements of Verification Environment for next generation pixel chips (II)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8843673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6</a:t>
            </a:r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3413" y="666722"/>
            <a:ext cx="8535787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spcBef>
                <a:spcPts val="0"/>
              </a:spcBef>
              <a:spcAft>
                <a:spcPts val="600"/>
              </a:spcAft>
              <a:buFont typeface="Arial"/>
              <a:buChar char="•"/>
            </a:pPr>
            <a:r>
              <a:rPr lang="en-US" spc="-30" dirty="0" smtClean="0">
                <a:latin typeface="Verdana"/>
                <a:cs typeface="Verdana"/>
              </a:rPr>
              <a:t>Single pixel region with custom number of </a:t>
            </a:r>
            <a:r>
              <a:rPr lang="en-US" spc="-30" dirty="0" smtClean="0">
                <a:latin typeface="Verdana"/>
                <a:cs typeface="Verdana"/>
              </a:rPr>
              <a:t>pixels</a:t>
            </a:r>
          </a:p>
          <a:p>
            <a:pPr marL="177800" indent="-177800">
              <a:spcBef>
                <a:spcPts val="0"/>
              </a:spcBef>
              <a:spcAft>
                <a:spcPts val="1800"/>
              </a:spcAft>
              <a:buFont typeface="Arial"/>
              <a:buChar char="•"/>
            </a:pPr>
            <a:r>
              <a:rPr lang="en-US" spc="-30" dirty="0" smtClean="0">
                <a:latin typeface="Verdana"/>
                <a:cs typeface="Verdana"/>
              </a:rPr>
              <a:t>PR buffer is an array of </a:t>
            </a:r>
            <a:r>
              <a:rPr lang="en-US" spc="-30" dirty="0" err="1" smtClean="0">
                <a:latin typeface="Verdana"/>
                <a:cs typeface="Verdana"/>
              </a:rPr>
              <a:t>SystemVerilog</a:t>
            </a:r>
            <a:r>
              <a:rPr lang="en-US" spc="-30" dirty="0" smtClean="0">
                <a:latin typeface="Verdana"/>
                <a:cs typeface="Verdana"/>
              </a:rPr>
              <a:t> queues</a:t>
            </a:r>
            <a:endParaRPr lang="en-US" spc="-30" dirty="0" smtClean="0">
              <a:latin typeface="Verdana"/>
              <a:cs typeface="Verdana"/>
            </a:endParaRPr>
          </a:p>
        </p:txBody>
      </p:sp>
      <p:sp>
        <p:nvSpPr>
          <p:cNvPr id="7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1068167" y="1377950"/>
            <a:ext cx="7174134" cy="4908547"/>
            <a:chOff x="915767" y="1377950"/>
            <a:chExt cx="7174134" cy="4908547"/>
          </a:xfrm>
        </p:grpSpPr>
        <p:sp>
          <p:nvSpPr>
            <p:cNvPr id="145" name="Rounded Rectangle 144"/>
            <p:cNvSpPr/>
            <p:nvPr/>
          </p:nvSpPr>
          <p:spPr>
            <a:xfrm>
              <a:off x="1945657" y="1837953"/>
              <a:ext cx="4937743" cy="3989401"/>
            </a:xfrm>
            <a:prstGeom prst="roundRect">
              <a:avLst>
                <a:gd name="adj" fmla="val 0"/>
              </a:avLst>
            </a:pr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943100" y="1377950"/>
              <a:ext cx="4940300" cy="570894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1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Pixel Chip</a:t>
              </a:r>
              <a:endParaRPr kumimoji="0" lang="it-IT" sz="1800" b="1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148" name="Rounded Rectangle 147"/>
            <p:cNvSpPr/>
            <p:nvPr/>
          </p:nvSpPr>
          <p:spPr>
            <a:xfrm>
              <a:off x="2616683" y="2189095"/>
              <a:ext cx="4050817" cy="2667414"/>
            </a:xfrm>
            <a:prstGeom prst="roundRect">
              <a:avLst>
                <a:gd name="adj" fmla="val 0"/>
              </a:avLst>
            </a:prstGeom>
            <a:solidFill>
              <a:srgbClr val="F79646">
                <a:lumMod val="40000"/>
                <a:lumOff val="60000"/>
              </a:srgbClr>
            </a:solidFill>
            <a:ln w="381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" name="Rounded Rectangle 148"/>
            <p:cNvSpPr/>
            <p:nvPr/>
          </p:nvSpPr>
          <p:spPr>
            <a:xfrm>
              <a:off x="3098782" y="2607736"/>
              <a:ext cx="1336012" cy="774810"/>
            </a:xfrm>
            <a:prstGeom prst="roundRect">
              <a:avLst>
                <a:gd name="adj" fmla="val 0"/>
              </a:avLst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0" name="Rounded Rectangle 149"/>
            <p:cNvSpPr/>
            <p:nvPr/>
          </p:nvSpPr>
          <p:spPr>
            <a:xfrm>
              <a:off x="3034534" y="2682691"/>
              <a:ext cx="1335105" cy="774810"/>
            </a:xfrm>
            <a:prstGeom prst="roundRect">
              <a:avLst>
                <a:gd name="adj" fmla="val 0"/>
              </a:avLst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51" name="Straight Connector 150"/>
            <p:cNvCxnSpPr/>
            <p:nvPr/>
          </p:nvCxnSpPr>
          <p:spPr>
            <a:xfrm>
              <a:off x="3208413" y="3532455"/>
              <a:ext cx="0" cy="2754042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ysDash"/>
              <a:tailEnd type="triangle" w="lg" len="lg"/>
            </a:ln>
            <a:effectLst/>
          </p:spPr>
        </p:cxnSp>
        <p:sp>
          <p:nvSpPr>
            <p:cNvPr id="152" name="Rounded Rectangle 151"/>
            <p:cNvSpPr/>
            <p:nvPr/>
          </p:nvSpPr>
          <p:spPr>
            <a:xfrm>
              <a:off x="2595266" y="5056287"/>
              <a:ext cx="2748299" cy="608663"/>
            </a:xfrm>
            <a:prstGeom prst="roundRect">
              <a:avLst>
                <a:gd name="adj" fmla="val 0"/>
              </a:avLst>
            </a:prstGeom>
            <a:solidFill>
              <a:srgbClr val="F79646">
                <a:lumMod val="40000"/>
                <a:lumOff val="60000"/>
              </a:srgbClr>
            </a:solidFill>
            <a:ln w="381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2616200" y="1852229"/>
              <a:ext cx="4051300" cy="383267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Pixel </a:t>
              </a:r>
              <a:r>
                <a:rPr kumimoji="0" lang="it-IT" sz="1600" b="1" i="0" u="none" strike="noStrike" kern="0" cap="none" spc="-5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Region</a:t>
              </a:r>
              <a:r>
                <a:rPr kumimoji="0" lang="it-IT" sz="1600" b="1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 (PR)</a:t>
              </a:r>
              <a:endParaRPr kumimoji="0" lang="it-IT" sz="1600" b="1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154" name="Rounded Rectangle 153"/>
            <p:cNvSpPr/>
            <p:nvPr/>
          </p:nvSpPr>
          <p:spPr>
            <a:xfrm>
              <a:off x="2970286" y="2757646"/>
              <a:ext cx="1331253" cy="774810"/>
            </a:xfrm>
            <a:prstGeom prst="roundRect">
              <a:avLst>
                <a:gd name="adj" fmla="val 0"/>
              </a:avLst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2643541" y="5047992"/>
              <a:ext cx="2700024" cy="570894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8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END OF COLUMN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sz="1400" kern="0" spc="-50" dirty="0" smtClean="0">
                  <a:solidFill>
                    <a:srgbClr val="000000"/>
                  </a:solidFill>
                  <a:effectLst/>
                  <a:latin typeface="Verdana"/>
                  <a:cs typeface="Verdana"/>
                </a:rPr>
                <a:t>(</a:t>
              </a:r>
              <a:r>
                <a:rPr lang="it-IT" sz="1400" kern="0" spc="-50" dirty="0" err="1" smtClean="0">
                  <a:solidFill>
                    <a:srgbClr val="000000"/>
                  </a:solidFill>
                  <a:effectLst/>
                  <a:latin typeface="Verdana"/>
                  <a:cs typeface="Verdana"/>
                </a:rPr>
                <a:t>external</a:t>
              </a:r>
              <a:r>
                <a:rPr lang="it-IT" sz="1400" kern="0" spc="-50" dirty="0" smtClean="0">
                  <a:solidFill>
                    <a:srgbClr val="000000"/>
                  </a:solidFill>
                  <a:effectLst/>
                  <a:latin typeface="Verdana"/>
                  <a:cs typeface="Verdana"/>
                </a:rPr>
                <a:t> </a:t>
              </a:r>
              <a:r>
                <a:rPr lang="it-IT" sz="1400" kern="0" spc="-50" dirty="0" err="1" smtClean="0">
                  <a:solidFill>
                    <a:srgbClr val="000000"/>
                  </a:solidFill>
                  <a:effectLst/>
                  <a:latin typeface="Verdana"/>
                  <a:cs typeface="Verdana"/>
                </a:rPr>
                <a:t>ToA</a:t>
              </a:r>
              <a:r>
                <a:rPr lang="it-IT" sz="1400" kern="0" spc="-50" dirty="0" smtClean="0">
                  <a:solidFill>
                    <a:srgbClr val="000000"/>
                  </a:solidFill>
                  <a:effectLst/>
                  <a:latin typeface="Verdana"/>
                  <a:cs typeface="Verdana"/>
                </a:rPr>
                <a:t> </a:t>
              </a:r>
              <a:r>
                <a:rPr lang="it-IT" sz="1400" kern="0" spc="-50" dirty="0" err="1" smtClean="0">
                  <a:solidFill>
                    <a:srgbClr val="000000"/>
                  </a:solidFill>
                  <a:effectLst/>
                  <a:latin typeface="Verdana"/>
                  <a:cs typeface="Verdana"/>
                </a:rPr>
                <a:t>counter</a:t>
              </a:r>
              <a:r>
                <a:rPr lang="it-IT" sz="1400" kern="0" spc="-50" dirty="0" smtClean="0">
                  <a:solidFill>
                    <a:srgbClr val="000000"/>
                  </a:solidFill>
                  <a:effectLst/>
                  <a:latin typeface="Verdana"/>
                  <a:cs typeface="Verdana"/>
                </a:rPr>
                <a:t>)</a:t>
              </a:r>
              <a:endParaRPr kumimoji="0" lang="it-IT" sz="14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cs typeface="Verdana"/>
              </a:endParaRPr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2759649" y="2287740"/>
              <a:ext cx="1882346" cy="383267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Pixel </a:t>
              </a:r>
              <a:r>
                <a:rPr kumimoji="0" lang="it-IT" sz="1400" b="0" i="0" u="none" strike="noStrike" kern="0" cap="none" spc="-5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matrix</a:t>
              </a:r>
              <a:endParaRPr kumimoji="0" lang="it-IT" sz="14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157" name="Right Arrow 156"/>
            <p:cNvSpPr/>
            <p:nvPr/>
          </p:nvSpPr>
          <p:spPr>
            <a:xfrm>
              <a:off x="6386559" y="2949943"/>
              <a:ext cx="1703342" cy="391291"/>
            </a:xfrm>
            <a:prstGeom prst="rightArrow">
              <a:avLst/>
            </a:prstGeom>
            <a:solidFill>
              <a:srgbClr val="0000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5128746" y="2227589"/>
              <a:ext cx="1356335" cy="383267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PR buffer</a:t>
              </a:r>
              <a:endParaRPr kumimoji="0" lang="it-IT" sz="14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grpSp>
          <p:nvGrpSpPr>
            <p:cNvPr id="160" name="Group 159"/>
            <p:cNvGrpSpPr/>
            <p:nvPr/>
          </p:nvGrpSpPr>
          <p:grpSpPr>
            <a:xfrm>
              <a:off x="3343693" y="4037854"/>
              <a:ext cx="1127898" cy="656747"/>
              <a:chOff x="164726" y="2187329"/>
              <a:chExt cx="1494461" cy="870193"/>
            </a:xfrm>
          </p:grpSpPr>
          <p:sp>
            <p:nvSpPr>
              <p:cNvPr id="207" name="Rounded Rectangle 206"/>
              <p:cNvSpPr/>
              <p:nvPr/>
            </p:nvSpPr>
            <p:spPr>
              <a:xfrm>
                <a:off x="370285" y="2272454"/>
                <a:ext cx="1076963" cy="673101"/>
              </a:xfrm>
              <a:prstGeom prst="roundRect">
                <a:avLst>
                  <a:gd name="adj" fmla="val 0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25400" cap="flat" cmpd="sng" algn="ctr">
                <a:solidFill>
                  <a:srgbClr val="C0504D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08" name="TextBox 207"/>
              <p:cNvSpPr txBox="1"/>
              <p:nvPr/>
            </p:nvSpPr>
            <p:spPr>
              <a:xfrm>
                <a:off x="164726" y="2187329"/>
                <a:ext cx="1494461" cy="870193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2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TRIGGER</a:t>
                </a:r>
                <a:br>
                  <a:rPr kumimoji="0" lang="it-IT" sz="12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</a:br>
                <a:r>
                  <a:rPr kumimoji="0" lang="it-IT" sz="12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LOGIC</a:t>
                </a:r>
                <a:endParaRPr kumimoji="0" lang="it-IT" sz="12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</p:grpSp>
        <p:grpSp>
          <p:nvGrpSpPr>
            <p:cNvPr id="161" name="Group 160"/>
            <p:cNvGrpSpPr/>
            <p:nvPr/>
          </p:nvGrpSpPr>
          <p:grpSpPr>
            <a:xfrm>
              <a:off x="4301539" y="2954478"/>
              <a:ext cx="924510" cy="499920"/>
              <a:chOff x="2131650" y="2254058"/>
              <a:chExt cx="549513" cy="1049710"/>
            </a:xfrm>
          </p:grpSpPr>
          <p:cxnSp>
            <p:nvCxnSpPr>
              <p:cNvPr id="204" name="Straight Connector 203"/>
              <p:cNvCxnSpPr/>
              <p:nvPr/>
            </p:nvCxnSpPr>
            <p:spPr>
              <a:xfrm>
                <a:off x="2131650" y="2276941"/>
                <a:ext cx="394766" cy="0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  <p:cxnSp>
            <p:nvCxnSpPr>
              <p:cNvPr id="205" name="Straight Connector 204"/>
              <p:cNvCxnSpPr/>
              <p:nvPr/>
            </p:nvCxnSpPr>
            <p:spPr>
              <a:xfrm flipH="1">
                <a:off x="2526453" y="2254058"/>
                <a:ext cx="1562" cy="1049710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  <p:cxnSp>
            <p:nvCxnSpPr>
              <p:cNvPr id="206" name="Straight Arrow Connector 205"/>
              <p:cNvCxnSpPr/>
              <p:nvPr/>
            </p:nvCxnSpPr>
            <p:spPr>
              <a:xfrm>
                <a:off x="2522642" y="3295650"/>
                <a:ext cx="158521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tailEnd type="arrow"/>
              </a:ln>
              <a:effectLst/>
            </p:spPr>
          </p:cxnSp>
        </p:grpSp>
        <p:grpSp>
          <p:nvGrpSpPr>
            <p:cNvPr id="162" name="Group 161"/>
            <p:cNvGrpSpPr/>
            <p:nvPr/>
          </p:nvGrpSpPr>
          <p:grpSpPr>
            <a:xfrm>
              <a:off x="4301537" y="3294254"/>
              <a:ext cx="924511" cy="388744"/>
              <a:chOff x="2131650" y="2857308"/>
              <a:chExt cx="549514" cy="749666"/>
            </a:xfrm>
          </p:grpSpPr>
          <p:cxnSp>
            <p:nvCxnSpPr>
              <p:cNvPr id="201" name="Straight Connector 200"/>
              <p:cNvCxnSpPr/>
              <p:nvPr/>
            </p:nvCxnSpPr>
            <p:spPr>
              <a:xfrm>
                <a:off x="2131650" y="2880193"/>
                <a:ext cx="285312" cy="0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  <p:cxnSp>
            <p:nvCxnSpPr>
              <p:cNvPr id="202" name="Straight Connector 201"/>
              <p:cNvCxnSpPr/>
              <p:nvPr/>
            </p:nvCxnSpPr>
            <p:spPr>
              <a:xfrm flipH="1">
                <a:off x="2413220" y="2857308"/>
                <a:ext cx="136" cy="749666"/>
              </a:xfrm>
              <a:prstGeom prst="line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  <p:cxnSp>
            <p:nvCxnSpPr>
              <p:cNvPr id="203" name="Straight Arrow Connector 202"/>
              <p:cNvCxnSpPr/>
              <p:nvPr/>
            </p:nvCxnSpPr>
            <p:spPr>
              <a:xfrm>
                <a:off x="2409413" y="3596412"/>
                <a:ext cx="271751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chemeClr val="tx1"/>
                </a:solidFill>
                <a:prstDash val="solid"/>
                <a:tailEnd type="arrow"/>
              </a:ln>
              <a:effectLst/>
            </p:spPr>
          </p:cxnSp>
        </p:grpSp>
        <p:sp>
          <p:nvSpPr>
            <p:cNvPr id="163" name="TextBox 162"/>
            <p:cNvSpPr txBox="1"/>
            <p:nvPr/>
          </p:nvSpPr>
          <p:spPr>
            <a:xfrm>
              <a:off x="4344079" y="2681846"/>
              <a:ext cx="507321" cy="383267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-5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ToA</a:t>
              </a:r>
              <a:endParaRPr kumimoji="0" lang="it-IT" sz="12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212379" y="3025527"/>
              <a:ext cx="753321" cy="383267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-5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ToT</a:t>
              </a:r>
              <a:endParaRPr kumimoji="0" lang="it-IT" sz="12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6838779" y="2565558"/>
              <a:ext cx="1162221" cy="484021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HIT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PACKETS</a:t>
              </a:r>
              <a:endPara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166" name="TextBox 165"/>
            <p:cNvSpPr txBox="1"/>
            <p:nvPr/>
          </p:nvSpPr>
          <p:spPr>
            <a:xfrm>
              <a:off x="4256526" y="4127500"/>
              <a:ext cx="906080" cy="266700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TIME TAG</a:t>
              </a:r>
              <a:endParaRPr kumimoji="0" lang="it-IT" sz="12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cxnSp>
          <p:nvCxnSpPr>
            <p:cNvPr id="167" name="Straight Arrow Connector 166"/>
            <p:cNvCxnSpPr/>
            <p:nvPr/>
          </p:nvCxnSpPr>
          <p:spPr>
            <a:xfrm>
              <a:off x="1003331" y="3172688"/>
              <a:ext cx="1966954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sm" len="med"/>
            </a:ln>
            <a:effectLst/>
          </p:spPr>
        </p:cxnSp>
        <p:cxnSp>
          <p:nvCxnSpPr>
            <p:cNvPr id="168" name="Straight Arrow Connector 167"/>
            <p:cNvCxnSpPr>
              <a:endCxn id="207" idx="1"/>
            </p:cNvCxnSpPr>
            <p:nvPr/>
          </p:nvCxnSpPr>
          <p:spPr>
            <a:xfrm>
              <a:off x="1003300" y="4356099"/>
              <a:ext cx="2495532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sm" len="med"/>
            </a:ln>
            <a:effectLst/>
          </p:spPr>
        </p:cxnSp>
        <p:sp>
          <p:nvSpPr>
            <p:cNvPr id="169" name="TextBox 168"/>
            <p:cNvSpPr txBox="1"/>
            <p:nvPr/>
          </p:nvSpPr>
          <p:spPr>
            <a:xfrm>
              <a:off x="956291" y="2706457"/>
              <a:ext cx="1032668" cy="383267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HITS</a:t>
              </a:r>
              <a:endParaRPr kumimoji="0" lang="it-IT" sz="16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915767" y="4019955"/>
              <a:ext cx="1294519" cy="383267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TRIGGER</a:t>
              </a:r>
              <a:endParaRPr kumimoji="0" lang="it-IT" sz="16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cxnSp>
          <p:nvCxnSpPr>
            <p:cNvPr id="171" name="Straight Arrow Connector 170"/>
            <p:cNvCxnSpPr/>
            <p:nvPr/>
          </p:nvCxnSpPr>
          <p:spPr>
            <a:xfrm>
              <a:off x="1003331" y="3033486"/>
              <a:ext cx="1966954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sm" len="med"/>
            </a:ln>
            <a:effectLst/>
          </p:spPr>
        </p:cxnSp>
        <p:cxnSp>
          <p:nvCxnSpPr>
            <p:cNvPr id="172" name="Straight Arrow Connector 171"/>
            <p:cNvCxnSpPr/>
            <p:nvPr/>
          </p:nvCxnSpPr>
          <p:spPr>
            <a:xfrm>
              <a:off x="1003331" y="3308321"/>
              <a:ext cx="1966954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sm" len="med"/>
            </a:ln>
            <a:effectLst/>
          </p:spPr>
        </p:cxnSp>
        <p:cxnSp>
          <p:nvCxnSpPr>
            <p:cNvPr id="173" name="Straight Connector 172"/>
            <p:cNvCxnSpPr/>
            <p:nvPr/>
          </p:nvCxnSpPr>
          <p:spPr>
            <a:xfrm>
              <a:off x="3430484" y="2774776"/>
              <a:ext cx="0" cy="765758"/>
            </a:xfrm>
            <a:prstGeom prst="line">
              <a:avLst/>
            </a:prstGeom>
            <a:noFill/>
            <a:ln w="25400" cap="flat" cmpd="sng" algn="ctr">
              <a:solidFill>
                <a:srgbClr val="C0504D">
                  <a:lumMod val="75000"/>
                </a:srgbClr>
              </a:solidFill>
              <a:prstDash val="sysDot"/>
            </a:ln>
            <a:effectLst/>
          </p:spPr>
        </p:cxnSp>
        <p:sp>
          <p:nvSpPr>
            <p:cNvPr id="174" name="TextBox 173"/>
            <p:cNvSpPr txBox="1"/>
            <p:nvPr/>
          </p:nvSpPr>
          <p:spPr>
            <a:xfrm>
              <a:off x="3504925" y="2954478"/>
              <a:ext cx="731107" cy="383267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Digital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PUC</a:t>
              </a:r>
              <a:endParaRPr kumimoji="0" lang="it-IT" sz="12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2871534" y="2943982"/>
              <a:ext cx="665819" cy="383267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ToT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c</a:t>
              </a:r>
              <a:r>
                <a:rPr kumimoji="0" lang="it-IT" sz="12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onv.</a:t>
              </a:r>
              <a:endParaRPr kumimoji="0" lang="it-IT" sz="12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cxnSp>
          <p:nvCxnSpPr>
            <p:cNvPr id="176" name="Straight Connector 175"/>
            <p:cNvCxnSpPr/>
            <p:nvPr/>
          </p:nvCxnSpPr>
          <p:spPr>
            <a:xfrm>
              <a:off x="5899151" y="3755240"/>
              <a:ext cx="0" cy="2531257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ysDash"/>
              <a:tailEnd type="triangle" w="lg" len="lg"/>
            </a:ln>
            <a:effectLst/>
          </p:spPr>
        </p:cxnSp>
        <p:grpSp>
          <p:nvGrpSpPr>
            <p:cNvPr id="177" name="Group 176"/>
            <p:cNvGrpSpPr/>
            <p:nvPr/>
          </p:nvGrpSpPr>
          <p:grpSpPr>
            <a:xfrm>
              <a:off x="4941233" y="2480035"/>
              <a:ext cx="1441482" cy="1275239"/>
              <a:chOff x="4548779" y="1873840"/>
              <a:chExt cx="1282241" cy="1134371"/>
            </a:xfrm>
          </p:grpSpPr>
          <p:grpSp>
            <p:nvGrpSpPr>
              <p:cNvPr id="180" name="Group 179"/>
              <p:cNvGrpSpPr/>
              <p:nvPr/>
            </p:nvGrpSpPr>
            <p:grpSpPr>
              <a:xfrm>
                <a:off x="4548779" y="2598141"/>
                <a:ext cx="1280211" cy="410070"/>
                <a:chOff x="4548779" y="2598141"/>
                <a:chExt cx="1280211" cy="410070"/>
              </a:xfrm>
            </p:grpSpPr>
            <p:sp>
              <p:nvSpPr>
                <p:cNvPr id="195" name="Rounded Rectangle 194"/>
                <p:cNvSpPr/>
                <p:nvPr/>
              </p:nvSpPr>
              <p:spPr>
                <a:xfrm>
                  <a:off x="4815131" y="2644720"/>
                  <a:ext cx="1013859" cy="36349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solidFill>
                    <a:srgbClr val="C0504D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196" name="Straight Connector 195"/>
                <p:cNvCxnSpPr/>
                <p:nvPr/>
              </p:nvCxnSpPr>
              <p:spPr>
                <a:xfrm>
                  <a:off x="5690739" y="2644720"/>
                  <a:ext cx="0" cy="353357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C0504D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97" name="Straight Connector 196"/>
                <p:cNvCxnSpPr/>
                <p:nvPr/>
              </p:nvCxnSpPr>
              <p:spPr>
                <a:xfrm>
                  <a:off x="5547264" y="2647173"/>
                  <a:ext cx="0" cy="350904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C0504D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98" name="Straight Connector 197"/>
                <p:cNvCxnSpPr/>
                <p:nvPr/>
              </p:nvCxnSpPr>
              <p:spPr>
                <a:xfrm>
                  <a:off x="5401328" y="2647173"/>
                  <a:ext cx="0" cy="350904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C0504D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99" name="Straight Connector 198"/>
                <p:cNvCxnSpPr/>
                <p:nvPr/>
              </p:nvCxnSpPr>
              <p:spPr>
                <a:xfrm>
                  <a:off x="4955838" y="2647173"/>
                  <a:ext cx="0" cy="350904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C0504D">
                      <a:lumMod val="75000"/>
                    </a:srgbClr>
                  </a:solidFill>
                  <a:prstDash val="solid"/>
                </a:ln>
                <a:effectLst/>
              </p:spPr>
            </p:cxnSp>
            <p:sp>
              <p:nvSpPr>
                <p:cNvPr id="200" name="TextBox 199"/>
                <p:cNvSpPr txBox="1"/>
                <p:nvPr/>
              </p:nvSpPr>
              <p:spPr>
                <a:xfrm>
                  <a:off x="4548779" y="2598141"/>
                  <a:ext cx="1267311" cy="340935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ctr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.....</a:t>
                  </a:r>
                  <a:endParaRPr kumimoji="0" lang="it-IT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endParaRPr>
                </a:p>
              </p:txBody>
            </p:sp>
          </p:grpSp>
          <p:grpSp>
            <p:nvGrpSpPr>
              <p:cNvPr id="181" name="Group 180"/>
              <p:cNvGrpSpPr/>
              <p:nvPr/>
            </p:nvGrpSpPr>
            <p:grpSpPr>
              <a:xfrm>
                <a:off x="4550809" y="2235707"/>
                <a:ext cx="1280211" cy="410070"/>
                <a:chOff x="4548779" y="2598141"/>
                <a:chExt cx="1280211" cy="410070"/>
              </a:xfrm>
            </p:grpSpPr>
            <p:sp>
              <p:nvSpPr>
                <p:cNvPr id="189" name="Rounded Rectangle 188"/>
                <p:cNvSpPr/>
                <p:nvPr/>
              </p:nvSpPr>
              <p:spPr>
                <a:xfrm>
                  <a:off x="4815131" y="2644720"/>
                  <a:ext cx="1013859" cy="36349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solidFill>
                    <a:srgbClr val="C0504D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190" name="Straight Connector 189"/>
                <p:cNvCxnSpPr/>
                <p:nvPr/>
              </p:nvCxnSpPr>
              <p:spPr>
                <a:xfrm>
                  <a:off x="5690739" y="2644720"/>
                  <a:ext cx="0" cy="353357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C0504D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91" name="Straight Connector 190"/>
                <p:cNvCxnSpPr/>
                <p:nvPr/>
              </p:nvCxnSpPr>
              <p:spPr>
                <a:xfrm>
                  <a:off x="5547264" y="2647173"/>
                  <a:ext cx="0" cy="350904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C0504D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92" name="Straight Connector 191"/>
                <p:cNvCxnSpPr/>
                <p:nvPr/>
              </p:nvCxnSpPr>
              <p:spPr>
                <a:xfrm>
                  <a:off x="5401328" y="2647173"/>
                  <a:ext cx="0" cy="350904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C0504D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93" name="Straight Connector 192"/>
                <p:cNvCxnSpPr/>
                <p:nvPr/>
              </p:nvCxnSpPr>
              <p:spPr>
                <a:xfrm>
                  <a:off x="4955838" y="2647173"/>
                  <a:ext cx="0" cy="350904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C0504D">
                      <a:lumMod val="75000"/>
                    </a:srgbClr>
                  </a:solidFill>
                  <a:prstDash val="solid"/>
                </a:ln>
                <a:effectLst/>
              </p:spPr>
            </p:cxnSp>
            <p:sp>
              <p:nvSpPr>
                <p:cNvPr id="194" name="TextBox 193"/>
                <p:cNvSpPr txBox="1"/>
                <p:nvPr/>
              </p:nvSpPr>
              <p:spPr>
                <a:xfrm>
                  <a:off x="4548779" y="2598141"/>
                  <a:ext cx="1267311" cy="340935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ctr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.....</a:t>
                  </a:r>
                  <a:endParaRPr kumimoji="0" lang="it-IT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endParaRPr>
                </a:p>
              </p:txBody>
            </p:sp>
          </p:grpSp>
          <p:grpSp>
            <p:nvGrpSpPr>
              <p:cNvPr id="182" name="Group 181"/>
              <p:cNvGrpSpPr/>
              <p:nvPr/>
            </p:nvGrpSpPr>
            <p:grpSpPr>
              <a:xfrm>
                <a:off x="4549339" y="1873840"/>
                <a:ext cx="1280211" cy="410070"/>
                <a:chOff x="4548779" y="2598141"/>
                <a:chExt cx="1280211" cy="410070"/>
              </a:xfrm>
            </p:grpSpPr>
            <p:sp>
              <p:nvSpPr>
                <p:cNvPr id="183" name="Rounded Rectangle 182"/>
                <p:cNvSpPr/>
                <p:nvPr/>
              </p:nvSpPr>
              <p:spPr>
                <a:xfrm>
                  <a:off x="4815131" y="2644720"/>
                  <a:ext cx="1013859" cy="363491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79646">
                    <a:lumMod val="60000"/>
                    <a:lumOff val="40000"/>
                  </a:srgbClr>
                </a:solidFill>
                <a:ln w="25400" cap="flat" cmpd="sng" algn="ctr">
                  <a:solidFill>
                    <a:srgbClr val="C0504D">
                      <a:lumMod val="7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184" name="Straight Connector 183"/>
                <p:cNvCxnSpPr/>
                <p:nvPr/>
              </p:nvCxnSpPr>
              <p:spPr>
                <a:xfrm>
                  <a:off x="5690739" y="2644720"/>
                  <a:ext cx="0" cy="353357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C0504D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85" name="Straight Connector 184"/>
                <p:cNvCxnSpPr/>
                <p:nvPr/>
              </p:nvCxnSpPr>
              <p:spPr>
                <a:xfrm>
                  <a:off x="5547264" y="2647173"/>
                  <a:ext cx="0" cy="350904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C0504D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86" name="Straight Connector 185"/>
                <p:cNvCxnSpPr/>
                <p:nvPr/>
              </p:nvCxnSpPr>
              <p:spPr>
                <a:xfrm>
                  <a:off x="5401328" y="2647173"/>
                  <a:ext cx="0" cy="350904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C0504D">
                      <a:lumMod val="7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87" name="Straight Connector 186"/>
                <p:cNvCxnSpPr/>
                <p:nvPr/>
              </p:nvCxnSpPr>
              <p:spPr>
                <a:xfrm>
                  <a:off x="4955838" y="2647173"/>
                  <a:ext cx="0" cy="350904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C0504D">
                      <a:lumMod val="75000"/>
                    </a:srgbClr>
                  </a:solidFill>
                  <a:prstDash val="solid"/>
                </a:ln>
                <a:effectLst/>
              </p:spPr>
            </p:cxnSp>
            <p:sp>
              <p:nvSpPr>
                <p:cNvPr id="188" name="TextBox 187"/>
                <p:cNvSpPr txBox="1"/>
                <p:nvPr/>
              </p:nvSpPr>
              <p:spPr>
                <a:xfrm>
                  <a:off x="4548779" y="2598141"/>
                  <a:ext cx="1267311" cy="340935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ctr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.....</a:t>
                  </a:r>
                  <a:endParaRPr kumimoji="0" lang="it-IT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endParaRPr>
                </a:p>
              </p:txBody>
            </p:sp>
          </p:grpSp>
        </p:grpSp>
        <p:sp>
          <p:nvSpPr>
            <p:cNvPr id="178" name="TextBox 177"/>
            <p:cNvSpPr txBox="1"/>
            <p:nvPr/>
          </p:nvSpPr>
          <p:spPr>
            <a:xfrm>
              <a:off x="3160255" y="5779598"/>
              <a:ext cx="2009286" cy="383267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PIXEL BUSY FLAGS</a:t>
              </a:r>
              <a:endParaRPr kumimoji="0" lang="it-IT" sz="14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5842041" y="5779598"/>
              <a:ext cx="2196848" cy="383267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PR BUFFER FULL FLAG</a:t>
              </a:r>
              <a:endParaRPr kumimoji="0" lang="it-IT" sz="14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cxnSp>
          <p:nvCxnSpPr>
            <p:cNvPr id="78" name="Straight Connector 77"/>
            <p:cNvCxnSpPr/>
            <p:nvPr/>
          </p:nvCxnSpPr>
          <p:spPr>
            <a:xfrm>
              <a:off x="2256367" y="5363523"/>
              <a:ext cx="345346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80" name="Straight Connector 79"/>
            <p:cNvCxnSpPr/>
            <p:nvPr/>
          </p:nvCxnSpPr>
          <p:spPr>
            <a:xfrm flipV="1">
              <a:off x="2260600" y="3831167"/>
              <a:ext cx="0" cy="1545166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85" name="Straight Connector 84"/>
            <p:cNvCxnSpPr/>
            <p:nvPr/>
          </p:nvCxnSpPr>
          <p:spPr>
            <a:xfrm flipH="1">
              <a:off x="2247900" y="3831167"/>
              <a:ext cx="1621367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92" name="Straight Arrow Connector 91"/>
            <p:cNvCxnSpPr/>
            <p:nvPr/>
          </p:nvCxnSpPr>
          <p:spPr>
            <a:xfrm flipH="1" flipV="1">
              <a:off x="3856567" y="3539067"/>
              <a:ext cx="1" cy="292100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sm" len="med"/>
            </a:ln>
            <a:effectLst/>
          </p:spPr>
        </p:cxnSp>
        <p:cxnSp>
          <p:nvCxnSpPr>
            <p:cNvPr id="97" name="Straight Connector 96"/>
            <p:cNvCxnSpPr>
              <a:endCxn id="207" idx="3"/>
            </p:cNvCxnSpPr>
            <p:nvPr/>
          </p:nvCxnSpPr>
          <p:spPr>
            <a:xfrm flipH="1">
              <a:off x="4311636" y="4356099"/>
              <a:ext cx="1346214" cy="0"/>
            </a:xfrm>
            <a:prstGeom prst="line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</a:ln>
            <a:effectLst/>
          </p:spPr>
        </p:cxnSp>
        <p:cxnSp>
          <p:nvCxnSpPr>
            <p:cNvPr id="98" name="Straight Arrow Connector 97"/>
            <p:cNvCxnSpPr/>
            <p:nvPr/>
          </p:nvCxnSpPr>
          <p:spPr>
            <a:xfrm flipV="1">
              <a:off x="5664202" y="3778251"/>
              <a:ext cx="1" cy="590549"/>
            </a:xfrm>
            <a:prstGeom prst="straightConnector1">
              <a:avLst/>
            </a:prstGeom>
            <a:noFill/>
            <a:ln w="25400" cap="flat" cmpd="sng" algn="ctr">
              <a:solidFill>
                <a:schemeClr val="tx1"/>
              </a:solidFill>
              <a:prstDash val="solid"/>
              <a:tailEnd type="arrow" w="sm" len="med"/>
            </a:ln>
            <a:effectLst/>
          </p:spPr>
        </p:cxnSp>
      </p:grpSp>
      <p:sp>
        <p:nvSpPr>
          <p:cNvPr id="76" name="Rectangle 2"/>
          <p:cNvSpPr>
            <a:spLocks noChangeArrowheads="1"/>
          </p:cNvSpPr>
          <p:nvPr/>
        </p:nvSpPr>
        <p:spPr bwMode="auto">
          <a:xfrm>
            <a:off x="374650" y="198438"/>
            <a:ext cx="61482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Class-based </a:t>
            </a:r>
            <a:r>
              <a:rPr lang="en-US" sz="1400" b="1" i="1" dirty="0" err="1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Verification Environment 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– DUT (I)</a:t>
            </a:r>
          </a:p>
        </p:txBody>
      </p:sp>
    </p:spTree>
    <p:extLst>
      <p:ext uri="{BB962C8B-B14F-4D97-AF65-F5344CB8AC3E}">
        <p14:creationId xmlns:p14="http://schemas.microsoft.com/office/powerpoint/2010/main" val="18519561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</a:t>
            </a:r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3413" y="806422"/>
            <a:ext cx="8535787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spcBef>
                <a:spcPts val="0"/>
              </a:spcBef>
              <a:spcAft>
                <a:spcPts val="1800"/>
              </a:spcAft>
              <a:buFont typeface="Arial"/>
              <a:buChar char="•"/>
            </a:pPr>
            <a:r>
              <a:rPr lang="en-US" spc="-50" dirty="0">
                <a:latin typeface="Verdana"/>
                <a:cs typeface="Verdana"/>
              </a:rPr>
              <a:t>In order to keep hit generation as general as possible a simple </a:t>
            </a:r>
            <a:r>
              <a:rPr lang="en-US" spc="-50" dirty="0" err="1">
                <a:latin typeface="Verdana"/>
                <a:cs typeface="Verdana"/>
              </a:rPr>
              <a:t>ToT</a:t>
            </a:r>
            <a:r>
              <a:rPr lang="en-US" spc="-50" dirty="0">
                <a:latin typeface="Verdana"/>
                <a:cs typeface="Verdana"/>
              </a:rPr>
              <a:t> converter module has been defined which abstracts the behavior of the analog front-</a:t>
            </a:r>
            <a:r>
              <a:rPr lang="en-US" spc="-50" dirty="0" smtClean="0">
                <a:latin typeface="Verdana"/>
                <a:cs typeface="Verdana"/>
              </a:rPr>
              <a:t>end</a:t>
            </a:r>
          </a:p>
          <a:p>
            <a:pPr marL="177800" indent="-177800">
              <a:spcBef>
                <a:spcPts val="0"/>
              </a:spcBef>
              <a:spcAft>
                <a:spcPts val="1800"/>
              </a:spcAft>
              <a:buFont typeface="Arial"/>
              <a:buChar char="•"/>
            </a:pPr>
            <a:r>
              <a:rPr lang="en-US" spc="-50" dirty="0" smtClean="0">
                <a:latin typeface="Verdana"/>
                <a:cs typeface="Verdana"/>
              </a:rPr>
              <a:t>Current </a:t>
            </a:r>
            <a:r>
              <a:rPr lang="en-US" spc="-50" dirty="0" err="1" smtClean="0">
                <a:latin typeface="Verdana"/>
                <a:cs typeface="Verdana"/>
              </a:rPr>
              <a:t>ToT</a:t>
            </a:r>
            <a:r>
              <a:rPr lang="en-US" spc="-50" dirty="0" smtClean="0">
                <a:latin typeface="Verdana"/>
                <a:cs typeface="Verdana"/>
              </a:rPr>
              <a:t> converter does not produce time-walked hits</a:t>
            </a:r>
            <a:endParaRPr lang="en-US" spc="-50" dirty="0">
              <a:latin typeface="Verdana"/>
              <a:cs typeface="Verdana"/>
            </a:endParaRPr>
          </a:p>
        </p:txBody>
      </p:sp>
      <p:sp>
        <p:nvSpPr>
          <p:cNvPr id="7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</a:p>
        </p:txBody>
      </p:sp>
      <p:grpSp>
        <p:nvGrpSpPr>
          <p:cNvPr id="129" name="Group 128"/>
          <p:cNvGrpSpPr/>
          <p:nvPr/>
        </p:nvGrpSpPr>
        <p:grpSpPr>
          <a:xfrm>
            <a:off x="666750" y="2780262"/>
            <a:ext cx="6921500" cy="2754913"/>
            <a:chOff x="768350" y="2958062"/>
            <a:chExt cx="6921500" cy="2754913"/>
          </a:xfrm>
        </p:grpSpPr>
        <p:sp>
          <p:nvSpPr>
            <p:cNvPr id="130" name="TextBox 129"/>
            <p:cNvSpPr txBox="1"/>
            <p:nvPr/>
          </p:nvSpPr>
          <p:spPr>
            <a:xfrm>
              <a:off x="2311400" y="2958062"/>
              <a:ext cx="4724400" cy="340930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it-IT" sz="1800" b="1" kern="0" spc="-50" dirty="0" smtClean="0">
                  <a:solidFill>
                    <a:schemeClr val="tx1"/>
                  </a:solidFill>
                  <a:effectLst/>
                  <a:latin typeface="Verdana"/>
                  <a:cs typeface="Verdana"/>
                </a:rPr>
                <a:t>Pixel Unit Cell (PUC)</a:t>
              </a:r>
              <a:endParaRPr kumimoji="0" lang="it-IT" sz="1800" b="1" i="0" u="none" strike="noStrike" kern="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cs typeface="Verdana"/>
              </a:endParaRPr>
            </a:p>
          </p:txBody>
        </p:sp>
        <p:sp>
          <p:nvSpPr>
            <p:cNvPr id="131" name="Rounded Rectangle 130"/>
            <p:cNvSpPr/>
            <p:nvPr/>
          </p:nvSpPr>
          <p:spPr>
            <a:xfrm>
              <a:off x="2324100" y="3289300"/>
              <a:ext cx="4711700" cy="1663700"/>
            </a:xfrm>
            <a:prstGeom prst="roundRect">
              <a:avLst>
                <a:gd name="adj" fmla="val 0"/>
              </a:avLst>
            </a:pr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effectLst/>
                <a:uLnTx/>
                <a:uFillTx/>
                <a:latin typeface="Verdana"/>
                <a:ea typeface="+mn-ea"/>
                <a:cs typeface="Verdana"/>
              </a:endParaRPr>
            </a:p>
          </p:txBody>
        </p:sp>
        <p:grpSp>
          <p:nvGrpSpPr>
            <p:cNvPr id="132" name="Group 131"/>
            <p:cNvGrpSpPr/>
            <p:nvPr/>
          </p:nvGrpSpPr>
          <p:grpSpPr>
            <a:xfrm>
              <a:off x="5452780" y="3517899"/>
              <a:ext cx="1573077" cy="1186544"/>
              <a:chOff x="5105347" y="3611332"/>
              <a:chExt cx="1412961" cy="1448946"/>
            </a:xfrm>
          </p:grpSpPr>
          <p:sp>
            <p:nvSpPr>
              <p:cNvPr id="159" name="Rounded Rectangle 158"/>
              <p:cNvSpPr/>
              <p:nvPr/>
            </p:nvSpPr>
            <p:spPr>
              <a:xfrm>
                <a:off x="5386505" y="3952523"/>
                <a:ext cx="872661" cy="806446"/>
              </a:xfrm>
              <a:prstGeom prst="roundRect">
                <a:avLst>
                  <a:gd name="adj" fmla="val 0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rgbClr val="C0504D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Verdana"/>
                  <a:ea typeface="+mn-ea"/>
                  <a:cs typeface="Verdana"/>
                </a:endParaRPr>
              </a:p>
            </p:txBody>
          </p:sp>
          <p:sp>
            <p:nvSpPr>
              <p:cNvPr id="209" name="TextBox 208"/>
              <p:cNvSpPr txBox="1"/>
              <p:nvPr/>
            </p:nvSpPr>
            <p:spPr>
              <a:xfrm>
                <a:off x="5105347" y="3611332"/>
                <a:ext cx="1412961" cy="1448946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6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Digital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6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PUC</a:t>
                </a:r>
                <a:endParaRPr kumimoji="0" lang="it-IT" sz="1600" b="0" i="0" u="none" strike="noStrike" kern="0" cap="none" spc="-5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</p:grpSp>
        <p:grpSp>
          <p:nvGrpSpPr>
            <p:cNvPr id="133" name="Group 132"/>
            <p:cNvGrpSpPr/>
            <p:nvPr/>
          </p:nvGrpSpPr>
          <p:grpSpPr>
            <a:xfrm>
              <a:off x="2406504" y="3517900"/>
              <a:ext cx="1573077" cy="1186543"/>
              <a:chOff x="3340046" y="3611332"/>
              <a:chExt cx="1412961" cy="1448946"/>
            </a:xfrm>
          </p:grpSpPr>
          <p:sp>
            <p:nvSpPr>
              <p:cNvPr id="144" name="Rounded Rectangle 143"/>
              <p:cNvSpPr/>
              <p:nvPr/>
            </p:nvSpPr>
            <p:spPr>
              <a:xfrm>
                <a:off x="3545509" y="3905994"/>
                <a:ext cx="1020956" cy="868481"/>
              </a:xfrm>
              <a:prstGeom prst="roundRect">
                <a:avLst>
                  <a:gd name="adj" fmla="val 0"/>
                </a:avLst>
              </a:prstGeom>
              <a:solidFill>
                <a:srgbClr val="F79646">
                  <a:lumMod val="60000"/>
                  <a:lumOff val="40000"/>
                </a:srgbClr>
              </a:solidFill>
              <a:ln w="38100" cap="flat" cmpd="sng" algn="ctr">
                <a:solidFill>
                  <a:srgbClr val="C0504D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effectLst/>
                  <a:uLnTx/>
                  <a:uFillTx/>
                  <a:latin typeface="Verdana"/>
                  <a:ea typeface="+mn-ea"/>
                  <a:cs typeface="Verdana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3340046" y="3611332"/>
                <a:ext cx="1412961" cy="1448946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6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ToT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600" b="0" i="0" u="none" strike="noStrike" kern="0" cap="none" spc="-50" normalizeH="0" baseline="0" noProof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converter</a:t>
                </a:r>
                <a:endParaRPr kumimoji="0" lang="it-IT" sz="1600" b="0" i="0" u="none" strike="noStrike" kern="0" cap="none" spc="-5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</p:grpSp>
        <p:cxnSp>
          <p:nvCxnSpPr>
            <p:cNvPr id="134" name="Straight Arrow Connector 133"/>
            <p:cNvCxnSpPr>
              <a:endCxn id="144" idx="1"/>
            </p:cNvCxnSpPr>
            <p:nvPr/>
          </p:nvCxnSpPr>
          <p:spPr>
            <a:xfrm>
              <a:off x="1066800" y="4114799"/>
              <a:ext cx="1568450" cy="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tailEnd type="arrow" w="sm" len="med"/>
            </a:ln>
            <a:effectLst/>
          </p:spPr>
        </p:cxnSp>
        <p:cxnSp>
          <p:nvCxnSpPr>
            <p:cNvPr id="135" name="Straight Arrow Connector 134"/>
            <p:cNvCxnSpPr/>
            <p:nvPr/>
          </p:nvCxnSpPr>
          <p:spPr>
            <a:xfrm>
              <a:off x="6765507" y="3979397"/>
              <a:ext cx="924343" cy="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tailEnd type="arrow" w="sm" len="med"/>
            </a:ln>
            <a:effectLst/>
          </p:spPr>
        </p:cxnSp>
        <p:cxnSp>
          <p:nvCxnSpPr>
            <p:cNvPr id="136" name="Straight Arrow Connector 135"/>
            <p:cNvCxnSpPr/>
            <p:nvPr/>
          </p:nvCxnSpPr>
          <p:spPr>
            <a:xfrm>
              <a:off x="6765507" y="4278871"/>
              <a:ext cx="924343" cy="0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tailEnd type="arrow" w="sm" len="med"/>
            </a:ln>
            <a:effectLst/>
          </p:spPr>
        </p:cxnSp>
        <p:cxnSp>
          <p:nvCxnSpPr>
            <p:cNvPr id="137" name="Straight Arrow Connector 136"/>
            <p:cNvCxnSpPr>
              <a:stCxn id="144" idx="3"/>
              <a:endCxn id="159" idx="1"/>
            </p:cNvCxnSpPr>
            <p:nvPr/>
          </p:nvCxnSpPr>
          <p:spPr>
            <a:xfrm>
              <a:off x="3771900" y="4114799"/>
              <a:ext cx="1993899" cy="12702"/>
            </a:xfrm>
            <a:prstGeom prst="straightConnector1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tailEnd type="arrow" w="sm" len="med"/>
            </a:ln>
            <a:effectLst/>
          </p:spPr>
        </p:cxnSp>
        <p:sp>
          <p:nvSpPr>
            <p:cNvPr id="138" name="TextBox 137"/>
            <p:cNvSpPr txBox="1"/>
            <p:nvPr/>
          </p:nvSpPr>
          <p:spPr>
            <a:xfrm>
              <a:off x="768350" y="3806992"/>
              <a:ext cx="1593705" cy="340930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0" cap="none" spc="-5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ANALOG HITS</a:t>
              </a:r>
              <a:endParaRPr kumimoji="0" lang="it-IT" sz="1400" b="0" i="0" u="none" strike="noStrike" kern="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139" name="TextBox 138"/>
            <p:cNvSpPr txBox="1"/>
            <p:nvPr/>
          </p:nvSpPr>
          <p:spPr>
            <a:xfrm>
              <a:off x="3435350" y="3640234"/>
              <a:ext cx="2626740" cy="461866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0" cap="none" spc="-5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DISCRIMINATOR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0" cap="none" spc="-5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OUTPUTS</a:t>
              </a:r>
              <a:endParaRPr kumimoji="0" lang="it-IT" sz="1400" b="0" i="0" u="none" strike="noStrike" kern="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6990133" y="3677635"/>
              <a:ext cx="604467" cy="340930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ToA</a:t>
              </a:r>
              <a:endPara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6990133" y="3980465"/>
              <a:ext cx="604467" cy="340930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ToT</a:t>
              </a:r>
              <a:endParaRPr kumimoji="0" lang="it-IT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cxnSp>
          <p:nvCxnSpPr>
            <p:cNvPr id="142" name="Straight Connector 141"/>
            <p:cNvCxnSpPr/>
            <p:nvPr/>
          </p:nvCxnSpPr>
          <p:spPr>
            <a:xfrm>
              <a:off x="3038680" y="4488544"/>
              <a:ext cx="0" cy="1224431"/>
            </a:xfrm>
            <a:prstGeom prst="line">
              <a:avLst/>
            </a:prstGeom>
            <a:noFill/>
            <a:ln w="25400" cap="flat" cmpd="sng" algn="ctr">
              <a:solidFill>
                <a:srgbClr val="00B050"/>
              </a:solidFill>
              <a:prstDash val="sysDash"/>
              <a:tailEnd type="triangle" w="lg" len="lg"/>
            </a:ln>
            <a:effectLst/>
          </p:spPr>
        </p:cxnSp>
        <p:sp>
          <p:nvSpPr>
            <p:cNvPr id="143" name="TextBox 142"/>
            <p:cNvSpPr txBox="1"/>
            <p:nvPr/>
          </p:nvSpPr>
          <p:spPr>
            <a:xfrm>
              <a:off x="3000580" y="5187894"/>
              <a:ext cx="1498646" cy="393755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ctr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400" b="0" i="0" u="none" strike="noStrike" kern="0" cap="none" spc="-5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PIXEL BUSY FLAGS</a:t>
              </a:r>
              <a:endParaRPr kumimoji="0" lang="it-IT" sz="1400" b="0" i="0" u="none" strike="noStrike" kern="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</p:grp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374650" y="198438"/>
            <a:ext cx="622919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Class-based </a:t>
            </a:r>
            <a:r>
              <a:rPr lang="en-US" sz="1400" b="1" i="1" dirty="0" err="1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Verification Environment 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– DUT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(II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1295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  <a:r>
              <a:rPr lang="en-US" dirty="0" smtClean="0"/>
              <a:t>/20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3413" y="704822"/>
            <a:ext cx="8535787" cy="93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spcBef>
                <a:spcPts val="0"/>
              </a:spcBef>
              <a:spcAft>
                <a:spcPts val="400"/>
              </a:spcAft>
              <a:buFont typeface="Arial"/>
              <a:buChar char="•"/>
            </a:pPr>
            <a:r>
              <a:rPr lang="en-US" sz="1600" spc="-50" dirty="0">
                <a:latin typeface="Verdana"/>
                <a:cs typeface="Verdana"/>
              </a:rPr>
              <a:t>Automated stimuli generation: </a:t>
            </a:r>
            <a:r>
              <a:rPr lang="en-US" sz="1600" spc="-50" dirty="0" smtClean="0">
                <a:latin typeface="Verdana"/>
                <a:cs typeface="Verdana"/>
              </a:rPr>
              <a:t>randomized/external file</a:t>
            </a:r>
          </a:p>
          <a:p>
            <a:pPr marL="177800" indent="-177800">
              <a:spcBef>
                <a:spcPts val="0"/>
              </a:spcBef>
              <a:spcAft>
                <a:spcPts val="400"/>
              </a:spcAft>
              <a:buFont typeface="Arial"/>
              <a:buChar char="•"/>
            </a:pPr>
            <a:r>
              <a:rPr lang="en-US" sz="1600" spc="-50" dirty="0">
                <a:latin typeface="Verdana"/>
                <a:cs typeface="Verdana"/>
              </a:rPr>
              <a:t>Conformity checks between pixel chip inputs and outputs</a:t>
            </a:r>
          </a:p>
          <a:p>
            <a:pPr marL="177800" indent="-177800">
              <a:spcBef>
                <a:spcPts val="0"/>
              </a:spcBef>
              <a:spcAft>
                <a:spcPts val="400"/>
              </a:spcAft>
              <a:buFont typeface="Arial"/>
              <a:buChar char="•"/>
            </a:pPr>
            <a:r>
              <a:rPr lang="en-US" sz="1600" spc="-50" dirty="0" smtClean="0">
                <a:latin typeface="Verdana"/>
                <a:cs typeface="Verdana"/>
              </a:rPr>
              <a:t>Monitoring and reporting on lost hits (pixel dead time/PR buffer full)</a:t>
            </a:r>
          </a:p>
        </p:txBody>
      </p:sp>
      <p:sp>
        <p:nvSpPr>
          <p:cNvPr id="7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57812" y="1765301"/>
            <a:ext cx="8014686" cy="4442459"/>
            <a:chOff x="557812" y="1981201"/>
            <a:chExt cx="8014686" cy="4442459"/>
          </a:xfrm>
        </p:grpSpPr>
        <p:sp>
          <p:nvSpPr>
            <p:cNvPr id="141" name="Rounded Rectangle 140"/>
            <p:cNvSpPr/>
            <p:nvPr/>
          </p:nvSpPr>
          <p:spPr>
            <a:xfrm>
              <a:off x="609600" y="5103820"/>
              <a:ext cx="7937500" cy="1319840"/>
            </a:xfrm>
            <a:prstGeom prst="roundRect">
              <a:avLst>
                <a:gd name="adj" fmla="val 0"/>
              </a:avLst>
            </a:prstGeom>
            <a:solidFill>
              <a:srgbClr val="F79646">
                <a:lumMod val="20000"/>
                <a:lumOff val="80000"/>
              </a:srgbClr>
            </a:solidFill>
            <a:ln w="381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2" name="Rounded Rectangle 141"/>
            <p:cNvSpPr/>
            <p:nvPr/>
          </p:nvSpPr>
          <p:spPr>
            <a:xfrm>
              <a:off x="609600" y="2026920"/>
              <a:ext cx="7937500" cy="2999549"/>
            </a:xfrm>
            <a:prstGeom prst="roundRect">
              <a:avLst>
                <a:gd name="adj" fmla="val 0"/>
              </a:avLst>
            </a:prstGeom>
            <a:solidFill>
              <a:srgbClr val="E6F1FF"/>
            </a:solidFill>
            <a:ln w="3810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24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" name="Rounded Rectangle 142"/>
            <p:cNvSpPr/>
            <p:nvPr/>
          </p:nvSpPr>
          <p:spPr>
            <a:xfrm>
              <a:off x="6548881" y="5202091"/>
              <a:ext cx="1726241" cy="1117257"/>
            </a:xfrm>
            <a:prstGeom prst="roundRect">
              <a:avLst>
                <a:gd name="adj" fmla="val 0"/>
              </a:avLst>
            </a:prstGeom>
            <a:solidFill>
              <a:srgbClr val="F79646">
                <a:lumMod val="60000"/>
                <a:lumOff val="40000"/>
              </a:srgbClr>
            </a:solidFill>
            <a:ln w="254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28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DUT</a:t>
              </a:r>
              <a:endParaRPr kumimoji="0" lang="it-IT" sz="28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endParaRPr>
            </a:p>
          </p:txBody>
        </p:sp>
        <p:sp>
          <p:nvSpPr>
            <p:cNvPr id="212" name="TextBox 211"/>
            <p:cNvSpPr txBox="1"/>
            <p:nvPr/>
          </p:nvSpPr>
          <p:spPr>
            <a:xfrm>
              <a:off x="6513905" y="5167153"/>
              <a:ext cx="1127760" cy="362598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PixelChip</a:t>
              </a:r>
              <a:endParaRPr kumimoji="0" lang="it-IT" sz="16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6489697" y="2274593"/>
              <a:ext cx="2082801" cy="1129007"/>
              <a:chOff x="6489697" y="2338093"/>
              <a:chExt cx="2082801" cy="1129007"/>
            </a:xfrm>
          </p:grpSpPr>
          <p:sp>
            <p:nvSpPr>
              <p:cNvPr id="251" name="Rounded Rectangle 250"/>
              <p:cNvSpPr/>
              <p:nvPr/>
            </p:nvSpPr>
            <p:spPr>
              <a:xfrm>
                <a:off x="6546854" y="2388893"/>
                <a:ext cx="1905312" cy="1078207"/>
              </a:xfrm>
              <a:prstGeom prst="roundRect">
                <a:avLst>
                  <a:gd name="adj" fmla="val 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52" name="TextBox 251"/>
              <p:cNvSpPr txBox="1"/>
              <p:nvPr/>
            </p:nvSpPr>
            <p:spPr>
              <a:xfrm>
                <a:off x="6489697" y="2338093"/>
                <a:ext cx="2082801" cy="362598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600" b="1" i="0" u="none" strike="noStrike" kern="0" cap="none" spc="-5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Flag</a:t>
                </a:r>
                <a:r>
                  <a:rPr kumimoji="0" lang="it-IT" sz="1600" b="1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 Component</a:t>
                </a:r>
                <a:endParaRPr kumimoji="0" lang="it-IT" sz="1600" b="1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  <p:grpSp>
            <p:nvGrpSpPr>
              <p:cNvPr id="7" name="Group 6"/>
              <p:cNvGrpSpPr/>
              <p:nvPr/>
            </p:nvGrpSpPr>
            <p:grpSpPr>
              <a:xfrm>
                <a:off x="6587140" y="2688616"/>
                <a:ext cx="1159860" cy="700643"/>
                <a:chOff x="6955440" y="2625116"/>
                <a:chExt cx="1159860" cy="700643"/>
              </a:xfrm>
            </p:grpSpPr>
            <p:sp>
              <p:nvSpPr>
                <p:cNvPr id="253" name="Rounded Rectangle 252"/>
                <p:cNvSpPr/>
                <p:nvPr/>
              </p:nvSpPr>
              <p:spPr>
                <a:xfrm>
                  <a:off x="7012590" y="2669762"/>
                  <a:ext cx="1101246" cy="6559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4F81BD">
                    <a:lumMod val="60000"/>
                    <a:lumOff val="40000"/>
                  </a:srgbClr>
                </a:solidFill>
                <a:ln w="12700" cap="flat" cmpd="sng" algn="ctr">
                  <a:solidFill>
                    <a:srgbClr val="1F497D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54" name="TextBox 253"/>
                <p:cNvSpPr txBox="1"/>
                <p:nvPr/>
              </p:nvSpPr>
              <p:spPr>
                <a:xfrm>
                  <a:off x="6955440" y="2625116"/>
                  <a:ext cx="1159860" cy="268474"/>
                </a:xfrm>
                <a:prstGeom prst="rect">
                  <a:avLst/>
                </a:prstGeom>
                <a:effectLst/>
              </p:spPr>
              <p:txBody>
                <a:bodyPr vert="horz" lIns="91440" tIns="45720" rIns="91440" bIns="45720" rtlCol="0" anchor="t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l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it-IT" sz="1300" b="0" i="0" u="none" strike="noStrike" kern="0" cap="none" spc="-50" normalizeH="0" baseline="0" noProof="0" dirty="0" err="1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Flag</a:t>
                  </a:r>
                  <a:r>
                    <a:rPr kumimoji="0" lang="it-IT" sz="1300" b="0" i="0" u="none" strike="noStrike" kern="0" cap="none" spc="-50" normalizeH="0" baseline="0" noProof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erdana"/>
                      <a:ea typeface="Arial Unicode MS" pitchFamily="34" charset="-128"/>
                      <a:cs typeface="Verdana"/>
                    </a:rPr>
                    <a:t> Monitor</a:t>
                  </a:r>
                  <a:endParaRPr kumimoji="0" lang="it-IT" sz="1300" b="0" i="0" u="none" strike="noStrike" kern="0" cap="none" spc="-5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endParaRPr>
                </a:p>
              </p:txBody>
            </p:sp>
            <p:sp>
              <p:nvSpPr>
                <p:cNvPr id="255" name="TextBox 254"/>
                <p:cNvSpPr txBox="1"/>
                <p:nvPr/>
              </p:nvSpPr>
              <p:spPr>
                <a:xfrm>
                  <a:off x="7886609" y="3157854"/>
                  <a:ext cx="187348" cy="134237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>
                  <a:solidFill>
                    <a:sysClr val="windowText" lastClr="000000"/>
                  </a:solidFill>
                </a:ln>
                <a:effectLst/>
              </p:spPr>
              <p:txBody>
                <a:bodyPr vert="horz" lIns="91440" tIns="45720" rIns="91440" bIns="45720" rtlCol="0" anchor="ctr">
                  <a:noAutofit/>
                </a:bodyPr>
                <a:lstStyle>
                  <a:defPPr>
                    <a:defRPr lang="en-US"/>
                  </a:defPPr>
                  <a:lvl1pPr algn="ctr" defTabSz="914400">
                    <a:spcBef>
                      <a:spcPct val="0"/>
                    </a:spcBef>
                    <a:buNone/>
                    <a:defRPr sz="4000">
                      <a:solidFill>
                        <a:srgbClr val="003399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ea typeface="Arial Unicode MS" pitchFamily="34" charset="-128"/>
                      <a:cs typeface="Arial Unicode MS" pitchFamily="34" charset="-128"/>
                    </a:defRPr>
                  </a:lvl1pPr>
                </a:lstStyle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2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 pitchFamily="34" charset="0"/>
                    <a:ea typeface="Arial Unicode MS" pitchFamily="34" charset="-128"/>
                    <a:cs typeface="Arial Unicode MS" pitchFamily="34" charset="-128"/>
                  </a:endParaRPr>
                </a:p>
              </p:txBody>
            </p:sp>
          </p:grpSp>
        </p:grpSp>
        <p:grpSp>
          <p:nvGrpSpPr>
            <p:cNvPr id="20" name="Group 19"/>
            <p:cNvGrpSpPr/>
            <p:nvPr/>
          </p:nvGrpSpPr>
          <p:grpSpPr>
            <a:xfrm>
              <a:off x="6483349" y="3648986"/>
              <a:ext cx="2006602" cy="1292838"/>
              <a:chOff x="6483349" y="3648986"/>
              <a:chExt cx="2006602" cy="1292838"/>
            </a:xfrm>
          </p:grpSpPr>
          <p:sp>
            <p:nvSpPr>
              <p:cNvPr id="236" name="Rounded Rectangle 235"/>
              <p:cNvSpPr/>
              <p:nvPr/>
            </p:nvSpPr>
            <p:spPr>
              <a:xfrm>
                <a:off x="6546849" y="3708400"/>
                <a:ext cx="1906578" cy="1233424"/>
              </a:xfrm>
              <a:prstGeom prst="roundRect">
                <a:avLst>
                  <a:gd name="adj" fmla="val 0"/>
                </a:avLst>
              </a:prstGeom>
              <a:solidFill>
                <a:sysClr val="window" lastClr="FFFFFF"/>
              </a:solidFill>
              <a:ln w="254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32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37" name="TextBox 236"/>
              <p:cNvSpPr txBox="1"/>
              <p:nvPr/>
            </p:nvSpPr>
            <p:spPr>
              <a:xfrm>
                <a:off x="6483349" y="3648986"/>
                <a:ext cx="2006602" cy="815075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600" b="1" i="0" u="none" strike="noStrike" kern="0" cap="none" spc="-5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Readout</a:t>
                </a:r>
                <a:r>
                  <a:rPr kumimoji="0" lang="it-IT" sz="1600" b="1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 Component</a:t>
                </a:r>
                <a:endParaRPr kumimoji="0" lang="it-IT" sz="1600" b="1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  <p:sp>
            <p:nvSpPr>
              <p:cNvPr id="238" name="Rounded Rectangle 237"/>
              <p:cNvSpPr/>
              <p:nvPr/>
            </p:nvSpPr>
            <p:spPr>
              <a:xfrm>
                <a:off x="6639202" y="4201633"/>
                <a:ext cx="1101246" cy="655999"/>
              </a:xfrm>
              <a:prstGeom prst="roundRect">
                <a:avLst>
                  <a:gd name="adj" fmla="val 0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39" name="TextBox 238"/>
              <p:cNvSpPr txBox="1"/>
              <p:nvPr/>
            </p:nvSpPr>
            <p:spPr>
              <a:xfrm>
                <a:off x="6582052" y="4156987"/>
                <a:ext cx="1101246" cy="440413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300" b="0" i="0" u="none" strike="noStrike" kern="0" cap="none" spc="-5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Readout</a:t>
                </a:r>
                <a:r>
                  <a:rPr kumimoji="0" lang="it-IT" sz="13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 Monitor</a:t>
                </a:r>
                <a:endParaRPr kumimoji="0" lang="it-IT" sz="13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  <p:sp>
            <p:nvSpPr>
              <p:cNvPr id="240" name="TextBox 239"/>
              <p:cNvSpPr txBox="1"/>
              <p:nvPr/>
            </p:nvSpPr>
            <p:spPr>
              <a:xfrm>
                <a:off x="7513221" y="4689727"/>
                <a:ext cx="187348" cy="134237"/>
              </a:xfrm>
              <a:prstGeom prst="rect">
                <a:avLst/>
              </a:prstGeom>
              <a:solidFill>
                <a:sysClr val="window" lastClr="FFFFFF"/>
              </a:solidFill>
              <a:ln w="12700">
                <a:solidFill>
                  <a:sysClr val="windowText" lastClr="000000"/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243" name="Freeform 242"/>
            <p:cNvSpPr/>
            <p:nvPr/>
          </p:nvSpPr>
          <p:spPr>
            <a:xfrm>
              <a:off x="5759450" y="4756150"/>
              <a:ext cx="1739900" cy="996950"/>
            </a:xfrm>
            <a:custGeom>
              <a:avLst/>
              <a:gdLst>
                <a:gd name="connsiteX0" fmla="*/ 1919235 w 1919235"/>
                <a:gd name="connsiteY0" fmla="*/ 16944 h 1323230"/>
                <a:gd name="connsiteX1" fmla="*/ 617974 w 1919235"/>
                <a:gd name="connsiteY1" fmla="*/ 182742 h 1323230"/>
                <a:gd name="connsiteX2" fmla="*/ 0 w 1919235"/>
                <a:gd name="connsiteY2" fmla="*/ 1323230 h 132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9235" h="1323230">
                  <a:moveTo>
                    <a:pt x="1919235" y="16944"/>
                  </a:moveTo>
                  <a:cubicBezTo>
                    <a:pt x="1428540" y="-9014"/>
                    <a:pt x="937846" y="-34972"/>
                    <a:pt x="617974" y="182742"/>
                  </a:cubicBezTo>
                  <a:cubicBezTo>
                    <a:pt x="298102" y="400456"/>
                    <a:pt x="145701" y="1157432"/>
                    <a:pt x="0" y="1323230"/>
                  </a:cubicBezTo>
                </a:path>
              </a:pathLst>
            </a:cu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triangle" w="lg" len="lg"/>
              <a:tailEnd type="none" w="lg" len="lg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6" name="Freeform 255"/>
            <p:cNvSpPr/>
            <p:nvPr/>
          </p:nvSpPr>
          <p:spPr>
            <a:xfrm>
              <a:off x="5048250" y="3194050"/>
              <a:ext cx="2470150" cy="2559049"/>
            </a:xfrm>
            <a:custGeom>
              <a:avLst/>
              <a:gdLst>
                <a:gd name="connsiteX0" fmla="*/ 1919235 w 1919235"/>
                <a:gd name="connsiteY0" fmla="*/ 16944 h 1323230"/>
                <a:gd name="connsiteX1" fmla="*/ 617974 w 1919235"/>
                <a:gd name="connsiteY1" fmla="*/ 182742 h 1323230"/>
                <a:gd name="connsiteX2" fmla="*/ 0 w 1919235"/>
                <a:gd name="connsiteY2" fmla="*/ 1323230 h 1323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19235" h="1323230">
                  <a:moveTo>
                    <a:pt x="1919235" y="16944"/>
                  </a:moveTo>
                  <a:cubicBezTo>
                    <a:pt x="1428540" y="-9014"/>
                    <a:pt x="937846" y="-34972"/>
                    <a:pt x="617974" y="182742"/>
                  </a:cubicBezTo>
                  <a:cubicBezTo>
                    <a:pt x="298102" y="400456"/>
                    <a:pt x="145701" y="1157432"/>
                    <a:pt x="0" y="1323230"/>
                  </a:cubicBezTo>
                </a:path>
              </a:pathLst>
            </a:cu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triangle" w="lg" len="lg"/>
              <a:tailEnd type="none" w="lg" len="lg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13" name="Rounded Rectangle 212"/>
            <p:cNvSpPr/>
            <p:nvPr/>
          </p:nvSpPr>
          <p:spPr>
            <a:xfrm>
              <a:off x="3441700" y="5444748"/>
              <a:ext cx="3107180" cy="631946"/>
            </a:xfrm>
            <a:prstGeom prst="roundRect">
              <a:avLst>
                <a:gd name="adj" fmla="val 0"/>
              </a:avLst>
            </a:prstGeom>
            <a:solidFill>
              <a:srgbClr val="F79646">
                <a:lumMod val="40000"/>
                <a:lumOff val="60000"/>
              </a:srgbClr>
            </a:solidFill>
            <a:ln w="12700" cap="flat" cmpd="sng" algn="ctr">
              <a:solidFill>
                <a:srgbClr val="C0504D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8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-5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PixelChip</a:t>
              </a:r>
              <a:r>
                <a:rPr kumimoji="0" lang="it-IT" sz="16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 </a:t>
              </a:r>
              <a:r>
                <a:rPr kumimoji="0" lang="it-IT" sz="1600" b="0" i="0" u="none" strike="noStrike" kern="0" cap="none" spc="-5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Interfaces</a:t>
              </a:r>
              <a:endParaRPr kumimoji="0" lang="it-IT" sz="1600" b="0" i="0" u="none" strike="noStrike" kern="0" cap="none" spc="-5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endParaRPr>
            </a:p>
          </p:txBody>
        </p:sp>
        <p:sp>
          <p:nvSpPr>
            <p:cNvPr id="214" name="TextBox 213"/>
            <p:cNvSpPr txBox="1"/>
            <p:nvPr/>
          </p:nvSpPr>
          <p:spPr>
            <a:xfrm>
              <a:off x="559562" y="5067301"/>
              <a:ext cx="2297741" cy="362598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PixelChipHarness</a:t>
              </a:r>
              <a:endParaRPr kumimoji="0" lang="it-IT" sz="16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grpSp>
          <p:nvGrpSpPr>
            <p:cNvPr id="215" name="Group 214"/>
            <p:cNvGrpSpPr/>
            <p:nvPr/>
          </p:nvGrpSpPr>
          <p:grpSpPr>
            <a:xfrm>
              <a:off x="1055086" y="5512081"/>
              <a:ext cx="2005613" cy="497274"/>
              <a:chOff x="458680" y="4861276"/>
              <a:chExt cx="2507017" cy="621593"/>
            </a:xfrm>
          </p:grpSpPr>
          <p:sp>
            <p:nvSpPr>
              <p:cNvPr id="216" name="Oval 215"/>
              <p:cNvSpPr/>
              <p:nvPr/>
            </p:nvSpPr>
            <p:spPr>
              <a:xfrm>
                <a:off x="458680" y="4932468"/>
                <a:ext cx="479211" cy="479211"/>
              </a:xfrm>
              <a:prstGeom prst="ellipse">
                <a:avLst/>
              </a:prstGeom>
              <a:solidFill>
                <a:srgbClr val="BCE46D"/>
              </a:solidFill>
              <a:ln w="25400" cap="flat" cmpd="sng" algn="ctr">
                <a:solidFill>
                  <a:srgbClr val="C0504D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17" name="TextBox 216"/>
              <p:cNvSpPr txBox="1"/>
              <p:nvPr/>
            </p:nvSpPr>
            <p:spPr>
              <a:xfrm>
                <a:off x="937892" y="4861276"/>
                <a:ext cx="2027805" cy="621593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4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Clock and reset</a:t>
                </a:r>
                <a:br>
                  <a:rPr kumimoji="0" lang="it-IT" sz="14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</a:br>
                <a:r>
                  <a:rPr kumimoji="0" lang="it-IT" sz="14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generator</a:t>
                </a:r>
                <a:endParaRPr kumimoji="0" lang="it-IT" sz="14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</p:grpSp>
        <p:sp>
          <p:nvSpPr>
            <p:cNvPr id="218" name="TextBox 217"/>
            <p:cNvSpPr txBox="1"/>
            <p:nvPr/>
          </p:nvSpPr>
          <p:spPr>
            <a:xfrm>
              <a:off x="557812" y="1981201"/>
              <a:ext cx="1778988" cy="362598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-5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PixelChipEnv</a:t>
              </a:r>
              <a:endParaRPr kumimoji="0" lang="it-IT" sz="1600" b="0" i="0" u="none" strike="noStrike" kern="0" cap="none" spc="-5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219" name="Rounded Rectangle 218"/>
            <p:cNvSpPr/>
            <p:nvPr/>
          </p:nvSpPr>
          <p:spPr>
            <a:xfrm>
              <a:off x="698500" y="2331098"/>
              <a:ext cx="3581620" cy="2610966"/>
            </a:xfrm>
            <a:prstGeom prst="roundRect">
              <a:avLst>
                <a:gd name="adj" fmla="val 0"/>
              </a:avLst>
            </a:prstGeom>
            <a:solidFill>
              <a:sysClr val="window" lastClr="FFFFFF"/>
            </a:solidFill>
            <a:ln w="2540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32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650549" y="2279850"/>
              <a:ext cx="3426151" cy="362598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1" i="0" u="none" strike="noStrike" kern="0" cap="none" spc="-5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Stimuli</a:t>
              </a:r>
              <a:r>
                <a:rPr kumimoji="0" lang="it-IT" sz="1600" b="1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 Component</a:t>
              </a:r>
              <a:endParaRPr kumimoji="0" lang="it-IT" sz="1600" b="1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806097" y="2604017"/>
              <a:ext cx="1101246" cy="571768"/>
              <a:chOff x="933097" y="2667517"/>
              <a:chExt cx="1101246" cy="571768"/>
            </a:xfrm>
          </p:grpSpPr>
          <p:sp>
            <p:nvSpPr>
              <p:cNvPr id="221" name="Rounded Rectangle 220"/>
              <p:cNvSpPr/>
              <p:nvPr/>
            </p:nvSpPr>
            <p:spPr>
              <a:xfrm>
                <a:off x="990246" y="2718648"/>
                <a:ext cx="908403" cy="520637"/>
              </a:xfrm>
              <a:prstGeom prst="roundRect">
                <a:avLst>
                  <a:gd name="adj" fmla="val 0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22" name="TextBox 221"/>
              <p:cNvSpPr txBox="1"/>
              <p:nvPr/>
            </p:nvSpPr>
            <p:spPr>
              <a:xfrm>
                <a:off x="933097" y="2667517"/>
                <a:ext cx="1101246" cy="467374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300" b="0" i="0" u="none" strike="noStrike" kern="0" cap="none" spc="-5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HiLevel</a:t>
                </a:r>
                <a:endParaRPr kumimoji="0" lang="it-IT" sz="1300" b="0" i="0" u="none" strike="noStrike" kern="0" cap="none" spc="-5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3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Generator</a:t>
                </a:r>
                <a:endParaRPr kumimoji="0" lang="it-IT" sz="13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</p:grpSp>
        <p:grpSp>
          <p:nvGrpSpPr>
            <p:cNvPr id="223" name="Group 222"/>
            <p:cNvGrpSpPr/>
            <p:nvPr/>
          </p:nvGrpSpPr>
          <p:grpSpPr>
            <a:xfrm>
              <a:off x="3085731" y="2559050"/>
              <a:ext cx="1111764" cy="622831"/>
              <a:chOff x="3131935" y="1227137"/>
              <a:chExt cx="1389712" cy="778539"/>
            </a:xfrm>
          </p:grpSpPr>
          <p:sp>
            <p:nvSpPr>
              <p:cNvPr id="224" name="Rounded Rectangle 223"/>
              <p:cNvSpPr/>
              <p:nvPr/>
            </p:nvSpPr>
            <p:spPr>
              <a:xfrm>
                <a:off x="3322889" y="1227137"/>
                <a:ext cx="1198758" cy="664239"/>
              </a:xfrm>
              <a:prstGeom prst="roundRect">
                <a:avLst>
                  <a:gd name="adj" fmla="val 0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25" name="Rounded Rectangle 224"/>
              <p:cNvSpPr/>
              <p:nvPr/>
            </p:nvSpPr>
            <p:spPr>
              <a:xfrm>
                <a:off x="3267326" y="1282700"/>
                <a:ext cx="1197171" cy="665826"/>
              </a:xfrm>
              <a:prstGeom prst="roundRect">
                <a:avLst>
                  <a:gd name="adj" fmla="val 0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26" name="Rounded Rectangle 225"/>
              <p:cNvSpPr/>
              <p:nvPr/>
            </p:nvSpPr>
            <p:spPr>
              <a:xfrm>
                <a:off x="3203826" y="1346200"/>
                <a:ext cx="1203522" cy="659476"/>
              </a:xfrm>
              <a:prstGeom prst="roundRect">
                <a:avLst>
                  <a:gd name="adj" fmla="val 0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27" name="TextBox 226"/>
              <p:cNvSpPr txBox="1"/>
              <p:nvPr/>
            </p:nvSpPr>
            <p:spPr>
              <a:xfrm>
                <a:off x="3131935" y="1288275"/>
                <a:ext cx="1333968" cy="550050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3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Hit Driver</a:t>
                </a:r>
                <a:endParaRPr kumimoji="0" lang="it-IT" sz="13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4115247" y="1788590"/>
                <a:ext cx="234185" cy="167796"/>
              </a:xfrm>
              <a:prstGeom prst="rect">
                <a:avLst/>
              </a:prstGeom>
              <a:solidFill>
                <a:sysClr val="window" lastClr="FFFFFF"/>
              </a:solidFill>
              <a:ln w="12700">
                <a:solidFill>
                  <a:sysClr val="windowText" lastClr="000000"/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grpSp>
          <p:nvGrpSpPr>
            <p:cNvPr id="229" name="Group 228"/>
            <p:cNvGrpSpPr/>
            <p:nvPr/>
          </p:nvGrpSpPr>
          <p:grpSpPr>
            <a:xfrm>
              <a:off x="3085736" y="3277662"/>
              <a:ext cx="1111764" cy="543358"/>
              <a:chOff x="3131937" y="2163502"/>
              <a:chExt cx="1389710" cy="679198"/>
            </a:xfrm>
          </p:grpSpPr>
          <p:sp>
            <p:nvSpPr>
              <p:cNvPr id="230" name="Rounded Rectangle 229"/>
              <p:cNvSpPr/>
              <p:nvPr/>
            </p:nvSpPr>
            <p:spPr>
              <a:xfrm>
                <a:off x="3322884" y="2163502"/>
                <a:ext cx="1198763" cy="564898"/>
              </a:xfrm>
              <a:prstGeom prst="roundRect">
                <a:avLst>
                  <a:gd name="adj" fmla="val 0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31" name="Rounded Rectangle 230"/>
              <p:cNvSpPr/>
              <p:nvPr/>
            </p:nvSpPr>
            <p:spPr>
              <a:xfrm>
                <a:off x="3267322" y="2220652"/>
                <a:ext cx="1197175" cy="564898"/>
              </a:xfrm>
              <a:prstGeom prst="roundRect">
                <a:avLst>
                  <a:gd name="adj" fmla="val 0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32" name="Rounded Rectangle 231"/>
              <p:cNvSpPr/>
              <p:nvPr/>
            </p:nvSpPr>
            <p:spPr>
              <a:xfrm>
                <a:off x="3203823" y="2277802"/>
                <a:ext cx="1203524" cy="564898"/>
              </a:xfrm>
              <a:prstGeom prst="roundRect">
                <a:avLst>
                  <a:gd name="adj" fmla="val 0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33" name="TextBox 232"/>
              <p:cNvSpPr txBox="1"/>
              <p:nvPr/>
            </p:nvSpPr>
            <p:spPr>
              <a:xfrm>
                <a:off x="3131937" y="2218785"/>
                <a:ext cx="1349835" cy="570453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3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Hit Monitor</a:t>
                </a:r>
                <a:endParaRPr kumimoji="0" lang="it-IT" sz="13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  <p:sp>
            <p:nvSpPr>
              <p:cNvPr id="234" name="TextBox 233"/>
              <p:cNvSpPr txBox="1"/>
              <p:nvPr/>
            </p:nvSpPr>
            <p:spPr>
              <a:xfrm>
                <a:off x="4119944" y="2625170"/>
                <a:ext cx="234185" cy="167796"/>
              </a:xfrm>
              <a:prstGeom prst="rect">
                <a:avLst/>
              </a:prstGeom>
              <a:solidFill>
                <a:sysClr val="window" lastClr="FFFFFF"/>
              </a:solidFill>
              <a:ln w="12700">
                <a:solidFill>
                  <a:sysClr val="windowText" lastClr="000000"/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241" name="Freeform 240"/>
            <p:cNvSpPr/>
            <p:nvPr/>
          </p:nvSpPr>
          <p:spPr>
            <a:xfrm>
              <a:off x="4064000" y="3708400"/>
              <a:ext cx="406400" cy="1721499"/>
            </a:xfrm>
            <a:custGeom>
              <a:avLst/>
              <a:gdLst>
                <a:gd name="connsiteX0" fmla="*/ 0 w 203768"/>
                <a:gd name="connsiteY0" fmla="*/ 0 h 1313096"/>
                <a:gd name="connsiteX1" fmla="*/ 199348 w 203768"/>
                <a:gd name="connsiteY1" fmla="*/ 364026 h 1313096"/>
                <a:gd name="connsiteX2" fmla="*/ 112675 w 203768"/>
                <a:gd name="connsiteY2" fmla="*/ 1313096 h 1313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3768" h="1313096">
                  <a:moveTo>
                    <a:pt x="0" y="0"/>
                  </a:moveTo>
                  <a:cubicBezTo>
                    <a:pt x="90284" y="72588"/>
                    <a:pt x="180569" y="145177"/>
                    <a:pt x="199348" y="364026"/>
                  </a:cubicBezTo>
                  <a:cubicBezTo>
                    <a:pt x="218127" y="582875"/>
                    <a:pt x="174791" y="1165752"/>
                    <a:pt x="112675" y="1313096"/>
                  </a:cubicBezTo>
                </a:path>
              </a:pathLst>
            </a:custGeom>
            <a:noFill/>
            <a:ln w="25400" cap="flat" cmpd="sng" algn="ctr">
              <a:solidFill>
                <a:sysClr val="windowText" lastClr="000000"/>
              </a:solidFill>
              <a:prstDash val="solid"/>
              <a:headEnd type="triangle" w="lg" len="lg"/>
              <a:tailEnd type="none" w="lg" len="lg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42" name="Freeform 241"/>
            <p:cNvSpPr/>
            <p:nvPr/>
          </p:nvSpPr>
          <p:spPr>
            <a:xfrm>
              <a:off x="4057650" y="3073400"/>
              <a:ext cx="511175" cy="2356499"/>
            </a:xfrm>
            <a:custGeom>
              <a:avLst/>
              <a:gdLst>
                <a:gd name="connsiteX0" fmla="*/ 0 w 637252"/>
                <a:gd name="connsiteY0" fmla="*/ 0 h 2548186"/>
                <a:gd name="connsiteX1" fmla="*/ 611044 w 637252"/>
                <a:gd name="connsiteY1" fmla="*/ 576376 h 2548186"/>
                <a:gd name="connsiteX2" fmla="*/ 468034 w 637252"/>
                <a:gd name="connsiteY2" fmla="*/ 2548186 h 2548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7252" h="2548186">
                  <a:moveTo>
                    <a:pt x="0" y="0"/>
                  </a:moveTo>
                  <a:cubicBezTo>
                    <a:pt x="266519" y="75839"/>
                    <a:pt x="533038" y="151678"/>
                    <a:pt x="611044" y="576376"/>
                  </a:cubicBezTo>
                  <a:cubicBezTo>
                    <a:pt x="689050" y="1001074"/>
                    <a:pt x="578542" y="1774630"/>
                    <a:pt x="468034" y="2548186"/>
                  </a:cubicBezTo>
                </a:path>
              </a:pathLst>
            </a:cu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244" name="Group 243"/>
            <p:cNvGrpSpPr/>
            <p:nvPr/>
          </p:nvGrpSpPr>
          <p:grpSpPr>
            <a:xfrm>
              <a:off x="3092105" y="3855086"/>
              <a:ext cx="1013974" cy="501000"/>
              <a:chOff x="3108134" y="2885296"/>
              <a:chExt cx="1267463" cy="626254"/>
            </a:xfrm>
          </p:grpSpPr>
          <p:sp>
            <p:nvSpPr>
              <p:cNvPr id="245" name="Rounded Rectangle 244"/>
              <p:cNvSpPr/>
              <p:nvPr/>
            </p:nvSpPr>
            <p:spPr>
              <a:xfrm>
                <a:off x="3172072" y="2940049"/>
                <a:ext cx="1203525" cy="571501"/>
              </a:xfrm>
              <a:prstGeom prst="roundRect">
                <a:avLst>
                  <a:gd name="adj" fmla="val 0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6" name="TextBox 245"/>
              <p:cNvSpPr txBox="1"/>
              <p:nvPr/>
            </p:nvSpPr>
            <p:spPr>
              <a:xfrm>
                <a:off x="3108134" y="2885296"/>
                <a:ext cx="1183675" cy="531003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3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Trigger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3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Driver</a:t>
                </a:r>
                <a:endParaRPr kumimoji="0" lang="it-IT" sz="13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  <p:sp>
            <p:nvSpPr>
              <p:cNvPr id="247" name="TextBox 246"/>
              <p:cNvSpPr txBox="1"/>
              <p:nvPr/>
            </p:nvSpPr>
            <p:spPr>
              <a:xfrm>
                <a:off x="4086672" y="3301477"/>
                <a:ext cx="234185" cy="167796"/>
              </a:xfrm>
              <a:prstGeom prst="rect">
                <a:avLst/>
              </a:prstGeom>
              <a:solidFill>
                <a:sysClr val="window" lastClr="FFFFFF"/>
              </a:solidFill>
              <a:ln w="12700">
                <a:solidFill>
                  <a:sysClr val="windowText" lastClr="000000"/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sp>
          <p:nvSpPr>
            <p:cNvPr id="249" name="Freeform 248"/>
            <p:cNvSpPr/>
            <p:nvPr/>
          </p:nvSpPr>
          <p:spPr>
            <a:xfrm flipH="1">
              <a:off x="3743760" y="4260850"/>
              <a:ext cx="129740" cy="1183898"/>
            </a:xfrm>
            <a:custGeom>
              <a:avLst/>
              <a:gdLst>
                <a:gd name="connsiteX0" fmla="*/ 0 w 637252"/>
                <a:gd name="connsiteY0" fmla="*/ 0 h 2548186"/>
                <a:gd name="connsiteX1" fmla="*/ 611044 w 637252"/>
                <a:gd name="connsiteY1" fmla="*/ 576376 h 2548186"/>
                <a:gd name="connsiteX2" fmla="*/ 468034 w 637252"/>
                <a:gd name="connsiteY2" fmla="*/ 2548186 h 2548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37252" h="2548186">
                  <a:moveTo>
                    <a:pt x="0" y="0"/>
                  </a:moveTo>
                  <a:cubicBezTo>
                    <a:pt x="266519" y="75839"/>
                    <a:pt x="533038" y="151678"/>
                    <a:pt x="611044" y="576376"/>
                  </a:cubicBezTo>
                  <a:cubicBezTo>
                    <a:pt x="689050" y="1001074"/>
                    <a:pt x="578542" y="1774630"/>
                    <a:pt x="468034" y="2548186"/>
                  </a:cubicBezTo>
                </a:path>
              </a:pathLst>
            </a:cu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 w="lg" len="lg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7" name="Rounded Rectangle 256"/>
            <p:cNvSpPr/>
            <p:nvPr/>
          </p:nvSpPr>
          <p:spPr>
            <a:xfrm>
              <a:off x="4616450" y="2559050"/>
              <a:ext cx="1600637" cy="2156333"/>
            </a:xfrm>
            <a:prstGeom prst="roundRect">
              <a:avLst>
                <a:gd name="adj" fmla="val 0"/>
              </a:avLst>
            </a:prstGeom>
            <a:solidFill>
              <a:srgbClr val="4F81BD">
                <a:lumMod val="60000"/>
                <a:lumOff val="40000"/>
              </a:srgbClr>
            </a:solidFill>
            <a:ln w="2540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-5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Conformity</a:t>
              </a:r>
              <a:br>
                <a:rPr kumimoji="0" lang="en-US" b="1" i="0" u="none" strike="noStrike" kern="0" cap="none" spc="-5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</a:br>
              <a:r>
                <a:rPr kumimoji="0" lang="en-US" b="1" i="0" u="none" strike="noStrike" kern="0" cap="none" spc="-50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+mn-ea"/>
                  <a:cs typeface="Verdana"/>
                </a:rPr>
                <a:t>Checker</a:t>
              </a:r>
              <a:endParaRPr kumimoji="0" lang="en-US" b="1" i="0" u="none" strike="noStrike" kern="0" cap="none" spc="-50" normalizeH="0" baseline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+mn-ea"/>
                <a:cs typeface="Verdana"/>
              </a:endParaRPr>
            </a:p>
          </p:txBody>
        </p:sp>
        <p:grpSp>
          <p:nvGrpSpPr>
            <p:cNvPr id="259" name="Group 258"/>
            <p:cNvGrpSpPr/>
            <p:nvPr/>
          </p:nvGrpSpPr>
          <p:grpSpPr>
            <a:xfrm>
              <a:off x="3092085" y="4375979"/>
              <a:ext cx="1016365" cy="499132"/>
              <a:chOff x="3108125" y="3536408"/>
              <a:chExt cx="1270461" cy="623917"/>
            </a:xfrm>
          </p:grpSpPr>
          <p:sp>
            <p:nvSpPr>
              <p:cNvPr id="260" name="Rounded Rectangle 259"/>
              <p:cNvSpPr/>
              <p:nvPr/>
            </p:nvSpPr>
            <p:spPr>
              <a:xfrm>
                <a:off x="3172073" y="3595427"/>
                <a:ext cx="1206513" cy="564898"/>
              </a:xfrm>
              <a:prstGeom prst="roundRect">
                <a:avLst>
                  <a:gd name="adj" fmla="val 0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1" name="TextBox 260"/>
              <p:cNvSpPr txBox="1"/>
              <p:nvPr/>
            </p:nvSpPr>
            <p:spPr>
              <a:xfrm>
                <a:off x="3108125" y="3536408"/>
                <a:ext cx="1140469" cy="578390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3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Trigger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3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Monitor</a:t>
                </a:r>
                <a:endParaRPr kumimoji="0" lang="it-IT" sz="13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  <p:sp>
            <p:nvSpPr>
              <p:cNvPr id="262" name="TextBox 261"/>
              <p:cNvSpPr txBox="1"/>
              <p:nvPr/>
            </p:nvSpPr>
            <p:spPr>
              <a:xfrm>
                <a:off x="4083433" y="3944382"/>
                <a:ext cx="234185" cy="167796"/>
              </a:xfrm>
              <a:prstGeom prst="rect">
                <a:avLst/>
              </a:prstGeom>
              <a:solidFill>
                <a:sysClr val="window" lastClr="FFFFFF"/>
              </a:solidFill>
              <a:ln w="12700">
                <a:solidFill>
                  <a:sysClr val="windowText" lastClr="000000"/>
                </a:solidFill>
              </a:ln>
              <a:effectLst/>
            </p:spPr>
            <p:txBody>
              <a:bodyPr vert="horz" lIns="91440" tIns="45720" rIns="91440" bIns="45720" rtlCol="0" anchor="ctr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 pitchFamily="34" charset="0"/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1981102" y="2606088"/>
              <a:ext cx="965298" cy="569698"/>
              <a:chOff x="2139852" y="2669588"/>
              <a:chExt cx="965298" cy="569698"/>
            </a:xfrm>
          </p:grpSpPr>
          <p:sp>
            <p:nvSpPr>
              <p:cNvPr id="270" name="Rounded Rectangle 269"/>
              <p:cNvSpPr/>
              <p:nvPr/>
            </p:nvSpPr>
            <p:spPr>
              <a:xfrm>
                <a:off x="2195376" y="2716323"/>
                <a:ext cx="858974" cy="522963"/>
              </a:xfrm>
              <a:prstGeom prst="roundRect">
                <a:avLst>
                  <a:gd name="adj" fmla="val 0"/>
                </a:avLst>
              </a:prstGeom>
              <a:solidFill>
                <a:srgbClr val="4F81BD">
                  <a:lumMod val="60000"/>
                  <a:lumOff val="40000"/>
                </a:srgbClr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1" name="TextBox 270"/>
              <p:cNvSpPr txBox="1"/>
              <p:nvPr/>
            </p:nvSpPr>
            <p:spPr>
              <a:xfrm>
                <a:off x="2139852" y="2669588"/>
                <a:ext cx="965298" cy="469400"/>
              </a:xfrm>
              <a:prstGeom prst="rect">
                <a:avLst/>
              </a:prstGeom>
              <a:effectLst/>
            </p:spPr>
            <p:txBody>
              <a:bodyPr vert="horz" lIns="91440" tIns="45720" rIns="91440" bIns="45720" rtlCol="0" anchor="t">
                <a:noAutofit/>
              </a:bodyPr>
              <a:lstStyle>
                <a:defPPr>
                  <a:defRPr lang="en-US"/>
                </a:defPPr>
                <a:lvl1pPr algn="ctr" defTabSz="914400">
                  <a:spcBef>
                    <a:spcPct val="0"/>
                  </a:spcBef>
                  <a:buNone/>
                  <a:defRPr sz="4000">
                    <a:solidFill>
                      <a:srgbClr val="0033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ea typeface="Arial Unicode MS" pitchFamily="34" charset="-128"/>
                    <a:cs typeface="Arial Unicode MS" pitchFamily="34" charset="-128"/>
                  </a:defRPr>
                </a:lvl1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3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Hit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300" b="0" i="0" u="none" strike="noStrike" kern="0" cap="none" spc="-5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erdana"/>
                    <a:ea typeface="Arial Unicode MS" pitchFamily="34" charset="-128"/>
                    <a:cs typeface="Verdana"/>
                  </a:rPr>
                  <a:t>Generator</a:t>
                </a:r>
                <a:endParaRPr kumimoji="0" lang="it-IT" sz="1300" b="0" i="0" u="none" strike="noStrike" kern="0" cap="none" spc="-5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endParaRPr>
              </a:p>
            </p:txBody>
          </p:sp>
        </p:grpSp>
        <p:sp>
          <p:nvSpPr>
            <p:cNvPr id="273" name="Right Arrow 272"/>
            <p:cNvSpPr/>
            <p:nvPr/>
          </p:nvSpPr>
          <p:spPr>
            <a:xfrm>
              <a:off x="1689100" y="3016250"/>
              <a:ext cx="438150" cy="133350"/>
            </a:xfrm>
            <a:prstGeom prst="rightArrow">
              <a:avLst/>
            </a:prstGeom>
            <a:solidFill>
              <a:srgbClr val="BCE46D"/>
            </a:solidFill>
            <a:ln w="1270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6" name="Right Arrow 275"/>
            <p:cNvSpPr/>
            <p:nvPr/>
          </p:nvSpPr>
          <p:spPr>
            <a:xfrm>
              <a:off x="4025900" y="4527550"/>
              <a:ext cx="704850" cy="127000"/>
            </a:xfrm>
            <a:prstGeom prst="rightArrow">
              <a:avLst/>
            </a:prstGeom>
            <a:solidFill>
              <a:srgbClr val="BCE46D"/>
            </a:solidFill>
            <a:ln w="1270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4000500" y="3505200"/>
              <a:ext cx="730250" cy="165100"/>
              <a:chOff x="4000500" y="3619500"/>
              <a:chExt cx="730250" cy="165100"/>
            </a:xfrm>
          </p:grpSpPr>
          <p:sp>
            <p:nvSpPr>
              <p:cNvPr id="275" name="Right Arrow 274"/>
              <p:cNvSpPr/>
              <p:nvPr/>
            </p:nvSpPr>
            <p:spPr>
              <a:xfrm>
                <a:off x="4025900" y="3619500"/>
                <a:ext cx="704850" cy="127000"/>
              </a:xfrm>
              <a:prstGeom prst="rightArrow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8" name="Right Arrow 277"/>
              <p:cNvSpPr/>
              <p:nvPr/>
            </p:nvSpPr>
            <p:spPr>
              <a:xfrm>
                <a:off x="4013200" y="3638550"/>
                <a:ext cx="704850" cy="127000"/>
              </a:xfrm>
              <a:prstGeom prst="rightArrow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9" name="Right Arrow 278"/>
              <p:cNvSpPr/>
              <p:nvPr/>
            </p:nvSpPr>
            <p:spPr>
              <a:xfrm>
                <a:off x="4000500" y="3657600"/>
                <a:ext cx="704850" cy="127000"/>
              </a:xfrm>
              <a:prstGeom prst="rightArrow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80" name="Right Arrow 279"/>
            <p:cNvSpPr/>
            <p:nvPr/>
          </p:nvSpPr>
          <p:spPr>
            <a:xfrm flipH="1">
              <a:off x="6096000" y="4502150"/>
              <a:ext cx="628650" cy="127000"/>
            </a:xfrm>
            <a:prstGeom prst="rightArrow">
              <a:avLst/>
            </a:prstGeom>
            <a:solidFill>
              <a:srgbClr val="BCE46D"/>
            </a:solidFill>
            <a:ln w="1270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1" name="Right Arrow 280"/>
            <p:cNvSpPr/>
            <p:nvPr/>
          </p:nvSpPr>
          <p:spPr>
            <a:xfrm flipH="1">
              <a:off x="6096000" y="2921000"/>
              <a:ext cx="628650" cy="127000"/>
            </a:xfrm>
            <a:prstGeom prst="rightArrow">
              <a:avLst/>
            </a:prstGeom>
            <a:solidFill>
              <a:srgbClr val="BCE46D"/>
            </a:solidFill>
            <a:ln w="1270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2" name="Right Arrow 281"/>
            <p:cNvSpPr/>
            <p:nvPr/>
          </p:nvSpPr>
          <p:spPr>
            <a:xfrm rot="1572388">
              <a:off x="1281886" y="3506663"/>
              <a:ext cx="1995527" cy="143123"/>
            </a:xfrm>
            <a:prstGeom prst="rightArrow">
              <a:avLst/>
            </a:prstGeom>
            <a:solidFill>
              <a:srgbClr val="BCE46D"/>
            </a:solidFill>
            <a:ln w="1270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>
              <a:off x="3441700" y="5684521"/>
              <a:ext cx="3107180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4804790" y="5444748"/>
              <a:ext cx="0" cy="2385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1" name="Straight Connector 80"/>
            <p:cNvCxnSpPr/>
            <p:nvPr/>
          </p:nvCxnSpPr>
          <p:spPr bwMode="auto">
            <a:xfrm>
              <a:off x="4163440" y="5444748"/>
              <a:ext cx="0" cy="23850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 bwMode="auto">
            <a:xfrm>
              <a:off x="5535040" y="5457448"/>
              <a:ext cx="0" cy="23215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TextBox 82"/>
            <p:cNvSpPr txBox="1"/>
            <p:nvPr/>
          </p:nvSpPr>
          <p:spPr>
            <a:xfrm>
              <a:off x="3384550" y="5417379"/>
              <a:ext cx="806450" cy="323021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-5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Trig_intf</a:t>
              </a:r>
              <a:endParaRPr kumimoji="0" lang="it-IT" sz="12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4102100" y="5411029"/>
              <a:ext cx="749300" cy="323021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-5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Hit_intf</a:t>
              </a:r>
              <a:endParaRPr kumimoji="0" lang="it-IT" sz="12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4743450" y="5411029"/>
              <a:ext cx="825500" cy="323021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-5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Flag_intf</a:t>
              </a:r>
              <a:endParaRPr kumimoji="0" lang="it-IT" sz="12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5473700" y="5417379"/>
              <a:ext cx="1111250" cy="323021"/>
            </a:xfrm>
            <a:prstGeom prst="rect">
              <a:avLst/>
            </a:prstGeom>
            <a:effectLst/>
          </p:spPr>
          <p:txBody>
            <a:bodyPr vert="horz" lIns="91440" tIns="45720" rIns="91440" bIns="45720" rtlCol="0" anchor="t">
              <a:noAutofit/>
            </a:bodyPr>
            <a:lstStyle>
              <a:defPPr>
                <a:defRPr lang="en-US"/>
              </a:defPPr>
              <a:lvl1pPr algn="ctr" defTabSz="914400">
                <a:spcBef>
                  <a:spcPct val="0"/>
                </a:spcBef>
                <a:buNone/>
                <a:defRPr sz="4000">
                  <a:solidFill>
                    <a:srgbClr val="0033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ea typeface="Arial Unicode MS" pitchFamily="34" charset="-128"/>
                  <a:cs typeface="Arial Unicode MS" pitchFamily="34" charset="-128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200" b="0" i="0" u="none" strike="noStrike" kern="0" cap="none" spc="-5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/>
                  <a:ea typeface="Arial Unicode MS" pitchFamily="34" charset="-128"/>
                  <a:cs typeface="Verdana"/>
                </a:rPr>
                <a:t>Readout_intf</a:t>
              </a:r>
              <a:endParaRPr kumimoji="0" lang="it-IT" sz="1200" b="0" i="0" u="none" strike="noStrike" kern="0" cap="none" spc="-5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Verdana"/>
                <a:ea typeface="Arial Unicode MS" pitchFamily="34" charset="-128"/>
                <a:cs typeface="Verdana"/>
              </a:endParaRPr>
            </a:p>
          </p:txBody>
        </p:sp>
        <p:cxnSp>
          <p:nvCxnSpPr>
            <p:cNvPr id="18" name="Straight Arrow Connector 17"/>
            <p:cNvCxnSpPr>
              <a:endCxn id="262" idx="2"/>
            </p:cNvCxnSpPr>
            <p:nvPr/>
          </p:nvCxnSpPr>
          <p:spPr bwMode="auto">
            <a:xfrm flipH="1" flipV="1">
              <a:off x="3966002" y="4836593"/>
              <a:ext cx="2748" cy="611707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grpSp>
          <p:nvGrpSpPr>
            <p:cNvPr id="87" name="Group 86"/>
            <p:cNvGrpSpPr/>
            <p:nvPr/>
          </p:nvGrpSpPr>
          <p:grpSpPr>
            <a:xfrm>
              <a:off x="2819400" y="2990850"/>
              <a:ext cx="419100" cy="165100"/>
              <a:chOff x="4000500" y="3619500"/>
              <a:chExt cx="730250" cy="165100"/>
            </a:xfrm>
          </p:grpSpPr>
          <p:sp>
            <p:nvSpPr>
              <p:cNvPr id="88" name="Right Arrow 87"/>
              <p:cNvSpPr/>
              <p:nvPr/>
            </p:nvSpPr>
            <p:spPr>
              <a:xfrm>
                <a:off x="4025900" y="3619500"/>
                <a:ext cx="704850" cy="127000"/>
              </a:xfrm>
              <a:prstGeom prst="rightArrow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9" name="Right Arrow 88"/>
              <p:cNvSpPr/>
              <p:nvPr/>
            </p:nvSpPr>
            <p:spPr>
              <a:xfrm>
                <a:off x="4013200" y="3638550"/>
                <a:ext cx="704850" cy="127000"/>
              </a:xfrm>
              <a:prstGeom prst="rightArrow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0" name="Right Arrow 89"/>
              <p:cNvSpPr/>
              <p:nvPr/>
            </p:nvSpPr>
            <p:spPr>
              <a:xfrm>
                <a:off x="4000500" y="3657600"/>
                <a:ext cx="704850" cy="127000"/>
              </a:xfrm>
              <a:prstGeom prst="rightArrow">
                <a:avLst/>
              </a:prstGeom>
              <a:solidFill>
                <a:srgbClr val="BCE46D"/>
              </a:solidFill>
              <a:ln w="12700" cap="flat" cmpd="sng" algn="ctr">
                <a:solidFill>
                  <a:srgbClr val="1F497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91" name="Rectangle 2"/>
          <p:cNvSpPr>
            <a:spLocks noChangeArrowheads="1"/>
          </p:cNvSpPr>
          <p:nvPr/>
        </p:nvSpPr>
        <p:spPr bwMode="auto">
          <a:xfrm>
            <a:off x="374650" y="198438"/>
            <a:ext cx="68240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Class-based </a:t>
            </a:r>
            <a:r>
              <a:rPr lang="en-US" sz="1400" b="1" i="1" dirty="0" err="1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Verification Environment 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– Block diagram</a:t>
            </a:r>
          </a:p>
        </p:txBody>
      </p:sp>
    </p:spTree>
    <p:extLst>
      <p:ext uri="{BB962C8B-B14F-4D97-AF65-F5344CB8AC3E}">
        <p14:creationId xmlns:p14="http://schemas.microsoft.com/office/powerpoint/2010/main" val="14329268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9916A-99A5-4F0D-AB86-8254B4DBCB78}" type="slidenum">
              <a:rPr lang="en-US" smtClean="0"/>
              <a:pPr/>
              <a:t>9</a:t>
            </a:fld>
            <a:r>
              <a:rPr lang="en-US" dirty="0" smtClean="0"/>
              <a:t>/20</a:t>
            </a:r>
            <a:endParaRPr lang="en-US" dirty="0"/>
          </a:p>
        </p:txBody>
      </p:sp>
      <p:graphicFrame>
        <p:nvGraphicFramePr>
          <p:cNvPr id="88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762278"/>
              </p:ext>
            </p:extLst>
          </p:nvPr>
        </p:nvGraphicFramePr>
        <p:xfrm>
          <a:off x="3043237" y="1149351"/>
          <a:ext cx="3051175" cy="1588204"/>
        </p:xfrm>
        <a:graphic>
          <a:graphicData uri="http://schemas.openxmlformats.org/drawingml/2006/table">
            <a:tbl>
              <a:tblPr/>
              <a:tblGrid>
                <a:gridCol w="3051175"/>
              </a:tblGrid>
              <a:tr h="2560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6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Component</a:t>
                      </a: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403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instance_name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-parent : Component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#children[$] : Component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8076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+new(_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instance_name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string, _parent : Component)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1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body()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get_name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get_parent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Component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get_hier_name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 : string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+run()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1466850" y="2226462"/>
            <a:ext cx="1580839" cy="1703842"/>
            <a:chOff x="1733550" y="2709062"/>
            <a:chExt cx="1580839" cy="1703842"/>
          </a:xfrm>
        </p:grpSpPr>
        <p:cxnSp>
          <p:nvCxnSpPr>
            <p:cNvPr id="93" name="Straight Connector 92"/>
            <p:cNvCxnSpPr>
              <a:stCxn id="89" idx="0"/>
              <a:endCxn id="94" idx="3"/>
            </p:cNvCxnSpPr>
            <p:nvPr/>
          </p:nvCxnSpPr>
          <p:spPr>
            <a:xfrm flipV="1">
              <a:off x="1733550" y="2836210"/>
              <a:ext cx="1419047" cy="1576694"/>
            </a:xfrm>
            <a:prstGeom prst="line">
              <a:avLst/>
            </a:prstGeom>
            <a:noFill/>
            <a:ln w="25400" cap="flat" cmpd="sng" algn="ctr">
              <a:solidFill>
                <a:srgbClr val="1F497D"/>
              </a:solidFill>
              <a:prstDash val="solid"/>
            </a:ln>
            <a:effectLst/>
          </p:spPr>
        </p:cxnSp>
        <p:sp>
          <p:nvSpPr>
            <p:cNvPr id="94" name="Isosceles Triangle 93"/>
            <p:cNvSpPr/>
            <p:nvPr/>
          </p:nvSpPr>
          <p:spPr>
            <a:xfrm rot="3120000">
              <a:off x="3152464" y="2690012"/>
              <a:ext cx="142875" cy="180975"/>
            </a:xfrm>
            <a:prstGeom prst="triangl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aphicFrame>
        <p:nvGraphicFramePr>
          <p:cNvPr id="89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630072"/>
              </p:ext>
            </p:extLst>
          </p:nvPr>
        </p:nvGraphicFramePr>
        <p:xfrm>
          <a:off x="177800" y="3930304"/>
          <a:ext cx="2578100" cy="1990281"/>
        </p:xfrm>
        <a:graphic>
          <a:graphicData uri="http://schemas.openxmlformats.org/drawingml/2006/table">
            <a:tbl>
              <a:tblPr/>
              <a:tblGrid>
                <a:gridCol w="2578100"/>
              </a:tblGrid>
              <a:tr h="2065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4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Stimuli_Component</a:t>
                      </a:r>
                      <a:endParaRPr kumimoji="0" lang="en-US" sz="14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8155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+gen : </a:t>
                      </a:r>
                      <a:r>
                        <a:rPr kumimoji="0" lang="en-US" sz="800" b="0" i="0" u="none" strike="noStrike" cap="none" spc="-9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HiLevel_Generator</a:t>
                      </a:r>
                      <a:endParaRPr kumimoji="0" lang="en-US" sz="800" b="0" i="0" u="none" strike="noStrike" cap="none" spc="-9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9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hit_gen</a:t>
                      </a: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cap="none" spc="-9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Hit_Generator</a:t>
                      </a:r>
                      <a:endParaRPr kumimoji="0" lang="en-US" sz="800" b="0" i="0" u="none" strike="noStrike" cap="none" spc="-9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9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hit_drv_ar</a:t>
                      </a: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cap="none" spc="-9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Hit_Driver</a:t>
                      </a: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array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10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trig_drv</a:t>
                      </a:r>
                      <a:r>
                        <a:rPr kumimoji="0" lang="en-US" sz="800" b="0" i="0" u="none" strike="noStrike" cap="none" spc="-10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cap="none" spc="-10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Trigger_Driver</a:t>
                      </a:r>
                      <a:endParaRPr kumimoji="0" lang="en-US" sz="800" b="0" i="0" u="none" strike="noStrike" cap="none" spc="-10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10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10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hit_mon_ar</a:t>
                      </a:r>
                      <a:r>
                        <a:rPr kumimoji="0" lang="en-US" sz="800" b="0" i="0" u="none" strike="noStrike" cap="none" spc="-10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cap="none" spc="-10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Hit_Monitor</a:t>
                      </a:r>
                      <a:r>
                        <a:rPr kumimoji="0" lang="en-US" sz="800" b="0" i="0" u="none" strike="noStrike" cap="none" spc="-10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array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10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10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trig_mon</a:t>
                      </a:r>
                      <a:r>
                        <a:rPr kumimoji="0" lang="en-US" sz="800" b="0" i="0" u="none" strike="noStrike" cap="none" spc="-10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cap="none" spc="-10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Trigger_Monitor</a:t>
                      </a:r>
                      <a:endParaRPr kumimoji="0" lang="en-US" sz="800" b="0" i="0" u="none" strike="noStrike" cap="none" spc="-10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10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10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hit_ch</a:t>
                      </a:r>
                      <a:r>
                        <a:rPr kumimoji="0" lang="en-US" sz="800" b="0" i="0" u="none" strike="noStrike" cap="none" spc="-10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Channel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9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trig_ch</a:t>
                      </a: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Channel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9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Hit_drv_ch_ar</a:t>
                      </a: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Channel array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9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hit_analysis_ar</a:t>
                      </a: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 : Channel array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9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trig_analysis</a:t>
                      </a: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 :  Channel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2895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</a:t>
                      </a:r>
                      <a:r>
                        <a:rPr kumimoji="0" lang="en-GB" sz="800" b="0" i="1" u="none" strike="noStrike" cap="none" spc="-9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hit_hook</a:t>
                      </a:r>
                      <a:r>
                        <a:rPr kumimoji="0" lang="en-GB" sz="800" b="0" i="1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</a:t>
                      </a:r>
                      <a:r>
                        <a:rPr kumimoji="0" lang="en-GB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:</a:t>
                      </a:r>
                      <a:r>
                        <a:rPr kumimoji="0" lang="en-GB" sz="800" b="0" i="1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</a:t>
                      </a:r>
                      <a:r>
                        <a:rPr kumimoji="0" lang="en-GB" sz="800" b="0" i="0" u="none" strike="noStrike" kern="1200" cap="none" spc="-9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hit_intf</a:t>
                      </a:r>
                      <a:r>
                        <a:rPr kumimoji="0" lang="en-GB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, </a:t>
                      </a:r>
                      <a:r>
                        <a:rPr kumimoji="0" lang="en-GB" sz="800" b="0" i="1" u="none" strike="noStrike" cap="none" spc="-9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trig_hook</a:t>
                      </a:r>
                      <a:r>
                        <a:rPr kumimoji="0" lang="en-GB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GB" sz="800" b="0" i="0" u="none" strike="noStrike" cap="none" spc="-9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trig_intf</a:t>
                      </a: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9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+body()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0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832974"/>
              </p:ext>
            </p:extLst>
          </p:nvPr>
        </p:nvGraphicFramePr>
        <p:xfrm>
          <a:off x="2955922" y="4953924"/>
          <a:ext cx="2047878" cy="969811"/>
        </p:xfrm>
        <a:graphic>
          <a:graphicData uri="http://schemas.openxmlformats.org/drawingml/2006/table">
            <a:tbl>
              <a:tblPr/>
              <a:tblGrid>
                <a:gridCol w="2047878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4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Readout_Component</a:t>
                      </a:r>
                      <a:endParaRPr kumimoji="0" lang="en-US" sz="14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mon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Readout_Monitor</a:t>
                      </a:r>
                      <a:endParaRPr kumimoji="0" lang="en-US" sz="8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+analysis : Channel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1892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</a:t>
                      </a:r>
                      <a:r>
                        <a:rPr kumimoji="0" lang="en-GB" sz="800" b="0" i="1" u="none" strike="noStrike" kern="1200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readout_hook</a:t>
                      </a:r>
                      <a:r>
                        <a:rPr kumimoji="0" lang="en-GB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GB" sz="800" b="0" i="0" u="none" strike="noStrike" kern="1200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readout_intf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+body()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1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293908"/>
              </p:ext>
            </p:extLst>
          </p:nvPr>
        </p:nvGraphicFramePr>
        <p:xfrm>
          <a:off x="5213345" y="4953924"/>
          <a:ext cx="1670055" cy="969811"/>
        </p:xfrm>
        <a:graphic>
          <a:graphicData uri="http://schemas.openxmlformats.org/drawingml/2006/table">
            <a:tbl>
              <a:tblPr/>
              <a:tblGrid>
                <a:gridCol w="1670055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4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Flag_Component</a:t>
                      </a:r>
                      <a:endParaRPr kumimoji="0" lang="en-US" sz="14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mon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Flag_Monitor</a:t>
                      </a:r>
                      <a:endParaRPr kumimoji="0" lang="en-US" sz="8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+analysis  : Channel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1892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</a:t>
                      </a:r>
                      <a:r>
                        <a:rPr kumimoji="0" lang="en-GB" sz="800" b="0" i="1" u="none" strike="noStrike" kern="1200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flag_hook</a:t>
                      </a:r>
                      <a:r>
                        <a:rPr kumimoji="0" lang="en-GB" sz="800" b="0" i="0" u="none" strike="noStrike" kern="1200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</a:t>
                      </a:r>
                      <a:r>
                        <a:rPr kumimoji="0" lang="en-GB" sz="800" b="0" i="0" u="none" strike="noStrike" kern="1200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flag_intf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+body()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2" name="Group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075230"/>
              </p:ext>
            </p:extLst>
          </p:nvPr>
        </p:nvGraphicFramePr>
        <p:xfrm>
          <a:off x="7061200" y="4165000"/>
          <a:ext cx="1932584" cy="1763510"/>
        </p:xfrm>
        <a:graphic>
          <a:graphicData uri="http://schemas.openxmlformats.org/drawingml/2006/table">
            <a:tbl>
              <a:tblPr/>
              <a:tblGrid>
                <a:gridCol w="1932584"/>
              </a:tblGrid>
              <a:tr h="17824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14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Conformity_Checker</a:t>
                      </a:r>
                      <a:endParaRPr kumimoji="0" lang="en-US" sz="14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</a:txBody>
                  <a:tcPr marL="90000" marR="90000" marT="62676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497D">
                        <a:lumMod val="40000"/>
                        <a:lumOff val="60000"/>
                      </a:srgbClr>
                    </a:solidFill>
                  </a:tcPr>
                </a:tc>
              </a:tr>
              <a:tr h="2537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hit_chan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Channel array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trig_chan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Channel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readout_chan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Channel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flag_chan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Channel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#expected[$] : 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Readout_Trans</a:t>
                      </a:r>
                      <a:endParaRPr kumimoji="0" lang="en-US" sz="800" b="0" i="0" u="none" strike="noStrike" cap="none" spc="-50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Verdana"/>
                        <a:ea typeface="Bitstream Vera Sans" charset="0"/>
                        <a:cs typeface="Verdana"/>
                      </a:endParaRP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obj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 : Objection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  <a:tr h="3871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+new()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+body()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service_hit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service_readout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</a:t>
                      </a:r>
                    </a:p>
                    <a:p>
                      <a:pPr marL="0" marR="0" lvl="0" indent="0" algn="l" defTabSz="4572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6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  <a:tab pos="5791200" algn="l"/>
                          <a:tab pos="6515100" algn="l"/>
                        </a:tabLst>
                      </a:pP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#</a:t>
                      </a:r>
                      <a:r>
                        <a:rPr kumimoji="0" lang="en-US" sz="800" b="0" i="0" u="none" strike="noStrike" cap="none" spc="-50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service_flags</a:t>
                      </a:r>
                      <a:r>
                        <a:rPr kumimoji="0" lang="en-US" sz="800" b="0" i="0" u="none" strike="noStrike" cap="none" spc="-50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Verdana"/>
                          <a:ea typeface="Bitstream Vera Sans" charset="0"/>
                          <a:cs typeface="Verdana"/>
                        </a:rPr>
                        <a:t>()</a:t>
                      </a:r>
                    </a:p>
                  </a:txBody>
                  <a:tcPr marL="90000" marR="90000" marT="57384" marB="46800" horzOverflow="overflow">
                    <a:lnL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>
                          <a:lumMod val="50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>
                        <a:lumMod val="20000"/>
                        <a:lumOff val="80000"/>
                      </a:srgbClr>
                    </a:solidFill>
                  </a:tcPr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3979861" y="2747892"/>
            <a:ext cx="401108" cy="2193332"/>
            <a:chOff x="3979861" y="2951092"/>
            <a:chExt cx="401108" cy="2193332"/>
          </a:xfrm>
        </p:grpSpPr>
        <p:cxnSp>
          <p:nvCxnSpPr>
            <p:cNvPr id="95" name="Straight Connector 94"/>
            <p:cNvCxnSpPr>
              <a:stCxn id="90" idx="0"/>
              <a:endCxn id="96" idx="3"/>
            </p:cNvCxnSpPr>
            <p:nvPr/>
          </p:nvCxnSpPr>
          <p:spPr>
            <a:xfrm flipV="1">
              <a:off x="3979861" y="3128984"/>
              <a:ext cx="306251" cy="2015440"/>
            </a:xfrm>
            <a:prstGeom prst="line">
              <a:avLst/>
            </a:prstGeom>
            <a:noFill/>
            <a:ln w="25400" cap="flat" cmpd="sng" algn="ctr">
              <a:solidFill>
                <a:srgbClr val="1F497D"/>
              </a:solidFill>
              <a:prstDash val="solid"/>
            </a:ln>
            <a:effectLst/>
          </p:spPr>
        </p:cxnSp>
        <p:sp>
          <p:nvSpPr>
            <p:cNvPr id="96" name="Isosceles Triangle 95"/>
            <p:cNvSpPr/>
            <p:nvPr/>
          </p:nvSpPr>
          <p:spPr>
            <a:xfrm rot="900000">
              <a:off x="4238094" y="2951092"/>
              <a:ext cx="142875" cy="180975"/>
            </a:xfrm>
            <a:prstGeom prst="triangl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414961" y="2748624"/>
            <a:ext cx="633411" cy="2192600"/>
            <a:chOff x="5414961" y="2951824"/>
            <a:chExt cx="633411" cy="2192600"/>
          </a:xfrm>
        </p:grpSpPr>
        <p:cxnSp>
          <p:nvCxnSpPr>
            <p:cNvPr id="97" name="Straight Connector 96"/>
            <p:cNvCxnSpPr>
              <a:stCxn id="91" idx="0"/>
              <a:endCxn id="98" idx="3"/>
            </p:cNvCxnSpPr>
            <p:nvPr/>
          </p:nvCxnSpPr>
          <p:spPr>
            <a:xfrm flipH="1" flipV="1">
              <a:off x="5514361" y="3128370"/>
              <a:ext cx="534011" cy="2016054"/>
            </a:xfrm>
            <a:prstGeom prst="line">
              <a:avLst/>
            </a:prstGeom>
            <a:noFill/>
            <a:ln w="25400" cap="flat" cmpd="sng" algn="ctr">
              <a:solidFill>
                <a:srgbClr val="1F497D"/>
              </a:solidFill>
              <a:prstDash val="solid"/>
            </a:ln>
            <a:effectLst/>
          </p:spPr>
        </p:cxnSp>
        <p:sp>
          <p:nvSpPr>
            <p:cNvPr id="98" name="Isosceles Triangle 97"/>
            <p:cNvSpPr/>
            <p:nvPr/>
          </p:nvSpPr>
          <p:spPr>
            <a:xfrm rot="20520000">
              <a:off x="5414961" y="2951824"/>
              <a:ext cx="142875" cy="180975"/>
            </a:xfrm>
            <a:prstGeom prst="triangl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101746" y="2398158"/>
            <a:ext cx="1925746" cy="1754142"/>
            <a:chOff x="5822346" y="2601358"/>
            <a:chExt cx="1925746" cy="1754142"/>
          </a:xfrm>
        </p:grpSpPr>
        <p:cxnSp>
          <p:nvCxnSpPr>
            <p:cNvPr id="99" name="Straight Connector 98"/>
            <p:cNvCxnSpPr>
              <a:stCxn id="92" idx="0"/>
              <a:endCxn id="100" idx="3"/>
            </p:cNvCxnSpPr>
            <p:nvPr/>
          </p:nvCxnSpPr>
          <p:spPr>
            <a:xfrm flipH="1" flipV="1">
              <a:off x="5957768" y="2755829"/>
              <a:ext cx="1790324" cy="1599671"/>
            </a:xfrm>
            <a:prstGeom prst="line">
              <a:avLst/>
            </a:prstGeom>
            <a:noFill/>
            <a:ln w="25400" cap="flat" cmpd="sng" algn="ctr">
              <a:solidFill>
                <a:srgbClr val="1F497D"/>
              </a:solidFill>
              <a:prstDash val="solid"/>
            </a:ln>
            <a:effectLst/>
          </p:spPr>
        </p:cxnSp>
        <p:sp>
          <p:nvSpPr>
            <p:cNvPr id="100" name="Isosceles Triangle 99"/>
            <p:cNvSpPr/>
            <p:nvPr/>
          </p:nvSpPr>
          <p:spPr>
            <a:xfrm rot="18900000">
              <a:off x="5822346" y="2601358"/>
              <a:ext cx="142875" cy="180975"/>
            </a:xfrm>
            <a:prstGeom prst="triangle">
              <a:avLst/>
            </a:prstGeom>
            <a:solidFill>
              <a:sysClr val="window" lastClr="FFFFFF"/>
            </a:solidFill>
            <a:ln w="19050" cap="flat" cmpd="sng" algn="ctr">
              <a:solidFill>
                <a:srgbClr val="1F497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7594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lang="en-US" sz="1100" b="0" smtClean="0">
                <a:effectLst/>
              </a:defRPr>
            </a:lvl1pPr>
          </a:lstStyle>
          <a:p>
            <a:r>
              <a:rPr lang="en-US" sz="1300" i="1" dirty="0" err="1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300" i="1" dirty="0">
                <a:solidFill>
                  <a:schemeClr val="bg2">
                    <a:lumMod val="75000"/>
                  </a:schemeClr>
                </a:solidFill>
                <a:latin typeface="Georgia"/>
                <a:cs typeface="Georgia"/>
              </a:rPr>
              <a:t> and UVM mini-workshop – 14/11/2013</a:t>
            </a: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374650" y="198438"/>
            <a:ext cx="6897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rIns="90000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Class-based </a:t>
            </a:r>
            <a:r>
              <a:rPr lang="en-US" sz="1400" b="1" i="1" dirty="0" err="1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SystemVerilog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Verification Environment </a:t>
            </a:r>
            <a:r>
              <a:rPr lang="en-US" sz="1400" b="1" i="1" dirty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– </a:t>
            </a:r>
            <a:r>
              <a:rPr lang="en-US" sz="1400" b="1" i="1" dirty="0" smtClean="0">
                <a:solidFill>
                  <a:schemeClr val="tx1">
                    <a:alpha val="70000"/>
                  </a:schemeClr>
                </a:solidFill>
                <a:latin typeface="Georgia"/>
                <a:cs typeface="Georgia"/>
              </a:rPr>
              <a:t>Components (I)</a:t>
            </a:r>
            <a:endParaRPr lang="en-US" sz="1400" b="1" i="1" dirty="0">
              <a:solidFill>
                <a:schemeClr val="tx1">
                  <a:alpha val="70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31069279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29006</TotalTime>
  <Words>3269</Words>
  <Application>Microsoft Macintosh PowerPoint</Application>
  <PresentationFormat>On-screen Show (4:3)</PresentationFormat>
  <Paragraphs>720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Struttura predefinita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x</dc:creator>
  <cp:lastModifiedBy>Elia Conti</cp:lastModifiedBy>
  <cp:revision>1494</cp:revision>
  <cp:lastPrinted>2013-10-20T09:00:00Z</cp:lastPrinted>
  <dcterms:created xsi:type="dcterms:W3CDTF">2003-10-13T07:26:42Z</dcterms:created>
  <dcterms:modified xsi:type="dcterms:W3CDTF">2013-11-14T10:27:15Z</dcterms:modified>
</cp:coreProperties>
</file>